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handoutMasterIdLst>
    <p:handoutMasterId r:id="rId31"/>
  </p:handoutMasterIdLst>
  <p:sldIdLst>
    <p:sldId id="257" r:id="rId5"/>
    <p:sldId id="446" r:id="rId6"/>
    <p:sldId id="824" r:id="rId7"/>
    <p:sldId id="832" r:id="rId8"/>
    <p:sldId id="834" r:id="rId9"/>
    <p:sldId id="828" r:id="rId10"/>
    <p:sldId id="830" r:id="rId11"/>
    <p:sldId id="831" r:id="rId12"/>
    <p:sldId id="840" r:id="rId13"/>
    <p:sldId id="825" r:id="rId14"/>
    <p:sldId id="826" r:id="rId15"/>
    <p:sldId id="827" r:id="rId16"/>
    <p:sldId id="823" r:id="rId17"/>
    <p:sldId id="833" r:id="rId18"/>
    <p:sldId id="590" r:id="rId19"/>
    <p:sldId id="835" r:id="rId20"/>
    <p:sldId id="836" r:id="rId21"/>
    <p:sldId id="838" r:id="rId22"/>
    <p:sldId id="572" r:id="rId23"/>
    <p:sldId id="574" r:id="rId24"/>
    <p:sldId id="841" r:id="rId25"/>
    <p:sldId id="485" r:id="rId26"/>
    <p:sldId id="843" r:id="rId27"/>
    <p:sldId id="577" r:id="rId28"/>
    <p:sldId id="46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A875E8-4A4A-22DB-7A13-35A57C125266}" v="48" dt="2026-01-17T21:08:57.1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14" autoAdjust="0"/>
    <p:restoredTop sz="94660"/>
  </p:normalViewPr>
  <p:slideViewPr>
    <p:cSldViewPr>
      <p:cViewPr varScale="1">
        <p:scale>
          <a:sx n="90" d="100"/>
          <a:sy n="90" d="100"/>
        </p:scale>
        <p:origin x="2046" y="8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mdi Hussain" userId="S::h.hussain@uwtsd.ac.uk::13caa6ac-9b40-4889-b031-a06d1854f9c6" providerId="AD" clId="Web-{E3A875E8-4A4A-22DB-7A13-35A57C125266}"/>
    <pc:docChg chg="modSld">
      <pc:chgData name="Hamdi Hussain" userId="S::h.hussain@uwtsd.ac.uk::13caa6ac-9b40-4889-b031-a06d1854f9c6" providerId="AD" clId="Web-{E3A875E8-4A4A-22DB-7A13-35A57C125266}" dt="2026-01-17T21:08:57.195" v="33" actId="20577"/>
      <pc:docMkLst>
        <pc:docMk/>
      </pc:docMkLst>
      <pc:sldChg chg="modSp">
        <pc:chgData name="Hamdi Hussain" userId="S::h.hussain@uwtsd.ac.uk::13caa6ac-9b40-4889-b031-a06d1854f9c6" providerId="AD" clId="Web-{E3A875E8-4A4A-22DB-7A13-35A57C125266}" dt="2026-01-17T20:59:14.869" v="12" actId="20577"/>
        <pc:sldMkLst>
          <pc:docMk/>
          <pc:sldMk cId="1460264782" sldId="446"/>
        </pc:sldMkLst>
        <pc:spChg chg="mod">
          <ac:chgData name="Hamdi Hussain" userId="S::h.hussain@uwtsd.ac.uk::13caa6ac-9b40-4889-b031-a06d1854f9c6" providerId="AD" clId="Web-{E3A875E8-4A4A-22DB-7A13-35A57C125266}" dt="2026-01-17T20:59:14.869" v="12" actId="20577"/>
          <ac:spMkLst>
            <pc:docMk/>
            <pc:sldMk cId="1460264782" sldId="446"/>
            <ac:spMk id="3" creationId="{4B04E91D-47BD-D9CB-4F50-623E3026B562}"/>
          </ac:spMkLst>
        </pc:spChg>
      </pc:sldChg>
      <pc:sldChg chg="modSp">
        <pc:chgData name="Hamdi Hussain" userId="S::h.hussain@uwtsd.ac.uk::13caa6ac-9b40-4889-b031-a06d1854f9c6" providerId="AD" clId="Web-{E3A875E8-4A4A-22DB-7A13-35A57C125266}" dt="2026-01-17T21:08:57.195" v="33" actId="20577"/>
        <pc:sldMkLst>
          <pc:docMk/>
          <pc:sldMk cId="1859559679" sldId="463"/>
        </pc:sldMkLst>
        <pc:spChg chg="mod">
          <ac:chgData name="Hamdi Hussain" userId="S::h.hussain@uwtsd.ac.uk::13caa6ac-9b40-4889-b031-a06d1854f9c6" providerId="AD" clId="Web-{E3A875E8-4A4A-22DB-7A13-35A57C125266}" dt="2026-01-17T21:08:57.195" v="33" actId="20577"/>
          <ac:spMkLst>
            <pc:docMk/>
            <pc:sldMk cId="1859559679" sldId="463"/>
            <ac:spMk id="5" creationId="{3C77FB08-2FF7-428F-91DB-9C4E64C8877D}"/>
          </ac:spMkLst>
        </pc:spChg>
      </pc:sldChg>
      <pc:sldChg chg="modSp">
        <pc:chgData name="Hamdi Hussain" userId="S::h.hussain@uwtsd.ac.uk::13caa6ac-9b40-4889-b031-a06d1854f9c6" providerId="AD" clId="Web-{E3A875E8-4A4A-22DB-7A13-35A57C125266}" dt="2026-01-17T21:02:39.318" v="23" actId="20577"/>
        <pc:sldMkLst>
          <pc:docMk/>
          <pc:sldMk cId="3016406518" sldId="832"/>
        </pc:sldMkLst>
        <pc:spChg chg="mod">
          <ac:chgData name="Hamdi Hussain" userId="S::h.hussain@uwtsd.ac.uk::13caa6ac-9b40-4889-b031-a06d1854f9c6" providerId="AD" clId="Web-{E3A875E8-4A4A-22DB-7A13-35A57C125266}" dt="2026-01-17T21:02:39.318" v="23" actId="20577"/>
          <ac:spMkLst>
            <pc:docMk/>
            <pc:sldMk cId="3016406518" sldId="832"/>
            <ac:spMk id="3" creationId="{9FD787AA-63E0-584E-EC24-379BE141FB3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20/09/2026</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20/09/2026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Risk group are population group vulnerable to certain diseases or conditions</a:t>
            </a:r>
          </a:p>
        </p:txBody>
      </p:sp>
      <p:sp>
        <p:nvSpPr>
          <p:cNvPr id="4" name="Slide Number Placeholder 3"/>
          <p:cNvSpPr>
            <a:spLocks noGrp="1"/>
          </p:cNvSpPr>
          <p:nvPr>
            <p:ph type="sldNum" sz="quarter" idx="5"/>
          </p:nvPr>
        </p:nvSpPr>
        <p:spPr/>
        <p:txBody>
          <a:bodyPr/>
          <a:lstStyle/>
          <a:p>
            <a:fld id="{17EA8173-6EA7-483C-A1E0-CFB4950086E9}" type="slidenum">
              <a:rPr lang="en-GB" smtClean="0"/>
              <a:t>12</a:t>
            </a:fld>
            <a:endParaRPr lang="en-GB"/>
          </a:p>
        </p:txBody>
      </p:sp>
    </p:spTree>
    <p:extLst>
      <p:ext uri="{BB962C8B-B14F-4D97-AF65-F5344CB8AC3E}">
        <p14:creationId xmlns:p14="http://schemas.microsoft.com/office/powerpoint/2010/main" val="3431521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92A0A0D-8F25-4E20-92C7-FD8B86B0D58D}" type="slidenum">
              <a:rPr lang="en-GB" altLang="en-US" smtClean="0"/>
              <a:pPr/>
              <a:t>19</a:t>
            </a:fld>
            <a:endParaRPr lang="en-GB" altLang="en-US"/>
          </a:p>
        </p:txBody>
      </p:sp>
    </p:spTree>
    <p:extLst>
      <p:ext uri="{BB962C8B-B14F-4D97-AF65-F5344CB8AC3E}">
        <p14:creationId xmlns:p14="http://schemas.microsoft.com/office/powerpoint/2010/main" val="31217391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20/09/2026</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20/09/2026</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20/09/2026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20/09/2026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20/09/2026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20/09/2026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20/09/2026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20/09/2026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20/09/2026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ain headings, text and bullet points">
    <p:spTree>
      <p:nvGrpSpPr>
        <p:cNvPr id="1" name=""/>
        <p:cNvGrpSpPr/>
        <p:nvPr/>
      </p:nvGrpSpPr>
      <p:grpSpPr>
        <a:xfrm>
          <a:off x="0" y="0"/>
          <a:ext cx="0" cy="0"/>
          <a:chOff x="0" y="0"/>
          <a:chExt cx="0" cy="0"/>
        </a:xfrm>
      </p:grpSpPr>
      <p:sp>
        <p:nvSpPr>
          <p:cNvPr id="4" name="Title 3"/>
          <p:cNvSpPr>
            <a:spLocks noGrp="1"/>
          </p:cNvSpPr>
          <p:nvPr>
            <p:ph type="title"/>
          </p:nvPr>
        </p:nvSpPr>
        <p:spPr>
          <a:xfrm>
            <a:off x="899591" y="689701"/>
            <a:ext cx="7886700" cy="1011108"/>
          </a:xfrm>
          <a:prstGeom prst="rect">
            <a:avLst/>
          </a:prstGeom>
        </p:spPr>
        <p:txBody>
          <a:bodyPr/>
          <a:lstStyle>
            <a:lvl1pPr>
              <a:defRPr>
                <a:solidFill>
                  <a:srgbClr val="7A7392"/>
                </a:solidFill>
              </a:defRPr>
            </a:lvl1pPr>
          </a:lstStyle>
          <a:p>
            <a:pPr lvl="0"/>
            <a:r>
              <a:rPr lang="en-US"/>
              <a:t>Click to edit Master title style</a:t>
            </a:r>
            <a:endParaRPr lang="en-GB" dirty="0"/>
          </a:p>
        </p:txBody>
      </p:sp>
      <p:sp>
        <p:nvSpPr>
          <p:cNvPr id="6" name="Text Placeholder 5"/>
          <p:cNvSpPr>
            <a:spLocks noGrp="1"/>
          </p:cNvSpPr>
          <p:nvPr>
            <p:ph type="body" sz="quarter" idx="11"/>
          </p:nvPr>
        </p:nvSpPr>
        <p:spPr>
          <a:xfrm>
            <a:off x="899591" y="1700808"/>
            <a:ext cx="6551612" cy="4608512"/>
          </a:xfrm>
          <a:prstGeom prst="rect">
            <a:avLst/>
          </a:prstGeom>
        </p:spPr>
        <p:txBody>
          <a:bodyPr lIns="0" tIns="0" rIns="0" bIns="0"/>
          <a:lstStyle>
            <a:lvl1pPr marL="266700" indent="-257175">
              <a:buClr>
                <a:srgbClr val="7A7392"/>
              </a:buClr>
              <a:tabLst/>
              <a:defRPr sz="1800">
                <a:latin typeface="+mn-lt"/>
                <a:ea typeface="Tahoma" panose="020B0604030504040204" pitchFamily="34" charset="0"/>
                <a:cs typeface="Tahoma" panose="020B0604030504040204" pitchFamily="34" charset="0"/>
              </a:defRPr>
            </a:lvl1pPr>
            <a:lvl2pPr marL="541338" indent="-274638">
              <a:buClr>
                <a:srgbClr val="7A7392"/>
              </a:buClr>
              <a:buFont typeface="Courier New" panose="02070309020205020404" pitchFamily="49" charset="0"/>
              <a:buChar char="o"/>
              <a:defRPr sz="1800">
                <a:latin typeface="+mn-lt"/>
                <a:ea typeface="Tahoma" panose="020B0604030504040204" pitchFamily="34" charset="0"/>
                <a:cs typeface="Tahoma" panose="020B0604030504040204" pitchFamily="34" charset="0"/>
              </a:defRPr>
            </a:lvl2pPr>
            <a:lvl3pPr marL="808038" indent="-266700">
              <a:buClr>
                <a:srgbClr val="7A7392"/>
              </a:buClr>
              <a:buFont typeface="Arial" panose="020B0604020202020204" pitchFamily="34" charset="0"/>
              <a:buChar char="̶"/>
              <a:defRPr sz="1800">
                <a:latin typeface="+mn-lt"/>
                <a:ea typeface="Tahoma" panose="020B0604030504040204" pitchFamily="34" charset="0"/>
                <a:cs typeface="Tahoma" panose="020B0604030504040204" pitchFamily="34" charset="0"/>
              </a:defRPr>
            </a:lvl3pPr>
            <a:lvl4pPr>
              <a:defRPr sz="1600">
                <a:latin typeface="Tahoma" panose="020B0604030504040204" pitchFamily="34" charset="0"/>
                <a:ea typeface="Tahoma" panose="020B0604030504040204" pitchFamily="34" charset="0"/>
                <a:cs typeface="Tahoma" panose="020B0604030504040204" pitchFamily="34" charset="0"/>
              </a:defRPr>
            </a:lvl4pPr>
            <a:lvl5pPr>
              <a:defRPr sz="1600">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108143349"/>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20/09/2026</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oleObject" Target="../embeddings/oleObject1.bin"/><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www.gov.uk/government/collections/health-matters-public-health-issues" TargetMode="External"/><Relationship Id="rId2" Type="http://schemas.openxmlformats.org/officeDocument/2006/relationships/hyperlink" Target="https://www.bmj.com/specialties/health-needs-assessment"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91580" y="2069904"/>
            <a:ext cx="7992888" cy="1440160"/>
          </a:xfrm>
        </p:spPr>
        <p:txBody>
          <a:bodyPr>
            <a:noAutofit/>
          </a:bodyPr>
          <a:lstStyle/>
          <a:p>
            <a:br>
              <a:rPr lang="en-GB" sz="3600" b="1" i="1" dirty="0">
                <a:solidFill>
                  <a:schemeClr val="bg1"/>
                </a:solidFill>
              </a:rPr>
            </a:br>
            <a:br>
              <a:rPr lang="en-GB" sz="3600" b="1" i="1" dirty="0">
                <a:solidFill>
                  <a:schemeClr val="bg1"/>
                </a:solidFill>
              </a:rPr>
            </a:br>
            <a:r>
              <a:rPr lang="en-GB" sz="3600" b="1" dirty="0">
                <a:solidFill>
                  <a:schemeClr val="bg1"/>
                </a:solidFill>
                <a:latin typeface="Arial" panose="020B0604020202020204" pitchFamily="34" charset="0"/>
                <a:cs typeface="Arial" panose="020B0604020202020204" pitchFamily="34" charset="0"/>
              </a:rPr>
              <a:t>Social Epidemiology and Public Health Development</a:t>
            </a:r>
            <a:br>
              <a:rPr lang="en-GB" sz="3600" b="1" i="1" dirty="0">
                <a:solidFill>
                  <a:schemeClr val="bg1"/>
                </a:solidFill>
              </a:rPr>
            </a:br>
            <a:br>
              <a:rPr lang="en-GB" sz="3600" b="1" i="1" dirty="0">
                <a:solidFill>
                  <a:schemeClr val="bg1"/>
                </a:solidFill>
              </a:rPr>
            </a:br>
            <a:br>
              <a:rPr lang="en-GB" sz="3600" b="1" i="1" dirty="0">
                <a:solidFill>
                  <a:schemeClr val="bg1"/>
                </a:solidFill>
              </a:rPr>
            </a:br>
            <a:br>
              <a:rPr lang="en-GB" sz="3600" b="1" dirty="0">
                <a:solidFill>
                  <a:schemeClr val="bg1"/>
                </a:solidFill>
              </a:rPr>
            </a:br>
            <a:br>
              <a:rPr lang="en-GB" sz="3600" b="1" dirty="0">
                <a:solidFill>
                  <a:schemeClr val="bg1"/>
                </a:solidFill>
              </a:rPr>
            </a:br>
            <a:br>
              <a:rPr lang="en-GB" sz="3600" b="1" dirty="0">
                <a:solidFill>
                  <a:schemeClr val="bg1"/>
                </a:solidFill>
              </a:rPr>
            </a:br>
            <a:r>
              <a:rPr lang="en-GB" sz="3200" b="1" dirty="0">
                <a:solidFill>
                  <a:schemeClr val="bg1"/>
                </a:solidFill>
                <a:latin typeface="Arial" panose="020B0604020202020204" pitchFamily="34" charset="0"/>
                <a:cs typeface="Arial" panose="020B0604020202020204" pitchFamily="34" charset="0"/>
              </a:rPr>
              <a:t>Jan 26 (Term 1)</a:t>
            </a: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251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a:solidFill>
                <a:schemeClr val="bg1"/>
              </a:solidFill>
            </a:endParaRPr>
          </a:p>
        </p:txBody>
      </p:sp>
      <p:sp>
        <p:nvSpPr>
          <p:cNvPr id="4" name="Rectangle 3">
            <a:extLst>
              <a:ext uri="{FF2B5EF4-FFF2-40B4-BE49-F238E27FC236}">
                <a16:creationId xmlns:a16="http://schemas.microsoft.com/office/drawing/2014/main" id="{63DE40DA-47CD-4349-9D54-BB22EFAEF32A}"/>
              </a:ext>
            </a:extLst>
          </p:cNvPr>
          <p:cNvSpPr/>
          <p:nvPr/>
        </p:nvSpPr>
        <p:spPr>
          <a:xfrm>
            <a:off x="1187624" y="3418491"/>
            <a:ext cx="7200800" cy="584775"/>
          </a:xfrm>
          <a:prstGeom prst="rect">
            <a:avLst/>
          </a:prstGeom>
        </p:spPr>
        <p:txBody>
          <a:bodyPr wrap="square">
            <a:spAutoFit/>
          </a:bodyPr>
          <a:lstStyle/>
          <a:p>
            <a:pPr algn="ctr"/>
            <a:r>
              <a:rPr lang="en-GB" sz="3200" b="1" i="1" dirty="0">
                <a:solidFill>
                  <a:schemeClr val="bg1"/>
                </a:solidFill>
                <a:latin typeface="Arial" panose="020B0604020202020204" pitchFamily="34" charset="0"/>
                <a:cs typeface="Arial" panose="020B0604020202020204" pitchFamily="34" charset="0"/>
              </a:rPr>
              <a:t>Needs Assessment</a:t>
            </a:r>
          </a:p>
        </p:txBody>
      </p:sp>
      <p:sp>
        <p:nvSpPr>
          <p:cNvPr id="5" name="TextBox 4">
            <a:extLst>
              <a:ext uri="{FF2B5EF4-FFF2-40B4-BE49-F238E27FC236}">
                <a16:creationId xmlns:a16="http://schemas.microsoft.com/office/drawing/2014/main" id="{ADFE276F-6869-41C6-B887-3EC4A210430D}"/>
              </a:ext>
            </a:extLst>
          </p:cNvPr>
          <p:cNvSpPr txBox="1"/>
          <p:nvPr/>
        </p:nvSpPr>
        <p:spPr>
          <a:xfrm>
            <a:off x="107504" y="5569205"/>
            <a:ext cx="2664296" cy="400110"/>
          </a:xfrm>
          <a:prstGeom prst="rect">
            <a:avLst/>
          </a:prstGeom>
          <a:noFill/>
        </p:spPr>
        <p:txBody>
          <a:bodyPr wrap="square">
            <a:sp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Dr Hamdi Hussain</a:t>
            </a:r>
            <a:endParaRPr kumimoji="0" lang="en-GB" sz="2000" b="0" i="0" u="none" strike="noStrike" kern="1200" cap="none" spc="0" normalizeH="0" baseline="0" noProof="0" dirty="0">
              <a:ln>
                <a:noFill/>
              </a:ln>
              <a:solidFill>
                <a:prstClr val="black">
                  <a:tint val="75000"/>
                </a:prstClr>
              </a:solidFill>
              <a:effectLst/>
              <a:uLnTx/>
              <a:uFillTx/>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B4C86698-6A23-DDA2-C8F3-F3AA14DC0E00}"/>
              </a:ext>
            </a:extLst>
          </p:cNvPr>
          <p:cNvSpPr txBox="1"/>
          <p:nvPr/>
        </p:nvSpPr>
        <p:spPr>
          <a:xfrm>
            <a:off x="1187624" y="2582615"/>
            <a:ext cx="7200800" cy="584775"/>
          </a:xfrm>
          <a:prstGeom prst="rect">
            <a:avLst/>
          </a:prstGeom>
          <a:noFill/>
        </p:spPr>
        <p:txBody>
          <a:bodyPr wrap="square">
            <a:spAutoFit/>
          </a:bodyPr>
          <a:lstStyle/>
          <a:p>
            <a:r>
              <a:rPr lang="en-GB" sz="3200" b="1" i="1" dirty="0">
                <a:solidFill>
                  <a:schemeClr val="bg1"/>
                </a:solidFill>
                <a:latin typeface="Arial" panose="020B0604020202020204" pitchFamily="34" charset="0"/>
                <a:cs typeface="Arial" panose="020B0604020202020204" pitchFamily="34" charset="0"/>
              </a:rPr>
              <a:t>Foundations of Social Epidemiology </a:t>
            </a:r>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7094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a:t>Aims of the Session</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vert="horz" lIns="91440" tIns="45720" rIns="91440" bIns="45720" rtlCol="0" anchor="t">
            <a:normAutofit/>
          </a:bodyPr>
          <a:lstStyle/>
          <a:p>
            <a:pPr marL="0" indent="0">
              <a:buNone/>
            </a:pPr>
            <a:r>
              <a:rPr lang="en-GB" sz="2400" dirty="0">
                <a:latin typeface="Arial" panose="020B0604020202020204" pitchFamily="34" charset="0"/>
                <a:cs typeface="Arial" panose="020B0604020202020204" pitchFamily="34" charset="0"/>
              </a:rPr>
              <a:t>To understand</a:t>
            </a:r>
          </a:p>
          <a:p>
            <a:pPr>
              <a:buFont typeface="Wingdings" panose="05000000000000000000" pitchFamily="2" charset="2"/>
              <a:buChar char="§"/>
            </a:pPr>
            <a:r>
              <a:rPr lang="en-GB" sz="2400" dirty="0">
                <a:latin typeface="Arial"/>
                <a:cs typeface="Arial"/>
              </a:rPr>
              <a:t>The term needs</a:t>
            </a:r>
          </a:p>
          <a:p>
            <a:pPr>
              <a:buFont typeface="Wingdings" panose="05000000000000000000" pitchFamily="2" charset="2"/>
              <a:buChar char="§"/>
            </a:pPr>
            <a:r>
              <a:rPr lang="en-GB" altLang="en-US" sz="2400" dirty="0">
                <a:latin typeface="Arial"/>
                <a:cs typeface="Arial"/>
              </a:rPr>
              <a:t>The Difference between the different types of needs</a:t>
            </a:r>
            <a:endParaRPr lang="en-GB">
              <a:latin typeface="Arial"/>
              <a:cs typeface="Arial"/>
            </a:endParaRPr>
          </a:p>
          <a:p>
            <a:pPr>
              <a:buFont typeface="Wingdings" panose="05000000000000000000" pitchFamily="2" charset="2"/>
              <a:buChar char="§"/>
            </a:pPr>
            <a:r>
              <a:rPr lang="en-GB" altLang="en-US" sz="2400" dirty="0">
                <a:latin typeface="Arial"/>
                <a:cs typeface="Arial"/>
              </a:rPr>
              <a:t>The term Health Needs Assessment (HNA) </a:t>
            </a:r>
            <a:endParaRPr lang="en-GB" dirty="0">
              <a:latin typeface="Arial"/>
              <a:cs typeface="Arial"/>
            </a:endParaRPr>
          </a:p>
          <a:p>
            <a:pPr lvl="1" fontAlgn="base">
              <a:spcAft>
                <a:spcPct val="0"/>
              </a:spcAft>
              <a:buFont typeface="Wingdings" panose="05000000000000000000" pitchFamily="2" charset="2"/>
              <a:buChar char="§"/>
            </a:pPr>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02647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0EF57-AE61-EEF9-5E26-AA805179B867}"/>
              </a:ext>
            </a:extLst>
          </p:cNvPr>
          <p:cNvSpPr>
            <a:spLocks noGrp="1"/>
          </p:cNvSpPr>
          <p:nvPr>
            <p:ph type="title"/>
          </p:nvPr>
        </p:nvSpPr>
        <p:spPr/>
        <p:txBody>
          <a:bodyPr/>
          <a:lstStyle/>
          <a:p>
            <a:r>
              <a:rPr lang="en-GB" b="1" dirty="0"/>
              <a:t>Health needs</a:t>
            </a:r>
            <a:endParaRPr lang="en-GB" dirty="0"/>
          </a:p>
        </p:txBody>
      </p:sp>
      <p:sp>
        <p:nvSpPr>
          <p:cNvPr id="3" name="Content Placeholder 2">
            <a:extLst>
              <a:ext uri="{FF2B5EF4-FFF2-40B4-BE49-F238E27FC236}">
                <a16:creationId xmlns:a16="http://schemas.microsoft.com/office/drawing/2014/main" id="{85D57B6C-B3BB-1BE8-4BFF-396BABB6276B}"/>
              </a:ext>
            </a:extLst>
          </p:cNvPr>
          <p:cNvSpPr>
            <a:spLocks noGrp="1"/>
          </p:cNvSpPr>
          <p:nvPr>
            <p:ph idx="1"/>
          </p:nvPr>
        </p:nvSpPr>
        <p:spPr>
          <a:xfrm>
            <a:off x="827584" y="1700808"/>
            <a:ext cx="7776864" cy="3917032"/>
          </a:xfrm>
        </p:spPr>
        <p:txBody>
          <a:bodyPr/>
          <a:lstStyle/>
          <a:p>
            <a:r>
              <a:rPr lang="en-GB" dirty="0">
                <a:latin typeface="Arial" panose="020B0604020202020204" pitchFamily="34" charset="0"/>
                <a:cs typeface="Arial" panose="020B0604020202020204" pitchFamily="34" charset="0"/>
              </a:rPr>
              <a:t>To be able to plan an effective health promotion the assessment of what a population group needs is quite essential to achieve a healthy living.</a:t>
            </a:r>
          </a:p>
        </p:txBody>
      </p:sp>
    </p:spTree>
    <p:extLst>
      <p:ext uri="{BB962C8B-B14F-4D97-AF65-F5344CB8AC3E}">
        <p14:creationId xmlns:p14="http://schemas.microsoft.com/office/powerpoint/2010/main" val="352264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EF07E-808C-61D3-A0CF-CBDF2BAE3051}"/>
              </a:ext>
            </a:extLst>
          </p:cNvPr>
          <p:cNvSpPr>
            <a:spLocks noGrp="1"/>
          </p:cNvSpPr>
          <p:nvPr>
            <p:ph type="title"/>
          </p:nvPr>
        </p:nvSpPr>
        <p:spPr/>
        <p:txBody>
          <a:bodyPr/>
          <a:lstStyle/>
          <a:p>
            <a:r>
              <a:rPr lang="en-GB" b="1" dirty="0"/>
              <a:t>Health needs</a:t>
            </a:r>
            <a:endParaRPr lang="en-GB" dirty="0"/>
          </a:p>
        </p:txBody>
      </p:sp>
      <p:sp>
        <p:nvSpPr>
          <p:cNvPr id="3" name="Content Placeholder 2">
            <a:extLst>
              <a:ext uri="{FF2B5EF4-FFF2-40B4-BE49-F238E27FC236}">
                <a16:creationId xmlns:a16="http://schemas.microsoft.com/office/drawing/2014/main" id="{9FD787AA-63E0-584E-EC24-379BE141FB30}"/>
              </a:ext>
            </a:extLst>
          </p:cNvPr>
          <p:cNvSpPr>
            <a:spLocks noGrp="1"/>
          </p:cNvSpPr>
          <p:nvPr>
            <p:ph idx="1"/>
          </p:nvPr>
        </p:nvSpPr>
        <p:spPr/>
        <p:txBody>
          <a:bodyPr vert="horz" lIns="91440" tIns="45720" rIns="91440" bIns="45720" rtlCol="0" anchor="t">
            <a:normAutofit/>
          </a:bodyPr>
          <a:lstStyle/>
          <a:p>
            <a:r>
              <a:rPr lang="en-GB" sz="2800" dirty="0"/>
              <a:t>People’s wants and demands are limitless</a:t>
            </a:r>
          </a:p>
          <a:p>
            <a:r>
              <a:rPr lang="en-GB" sz="2800" dirty="0"/>
              <a:t>Therefore, “identifying health needs is about identifying priorities”(Naidoo and wills, 2009)</a:t>
            </a:r>
          </a:p>
          <a:p>
            <a:r>
              <a:rPr lang="en-GB" sz="2800" dirty="0"/>
              <a:t>According to Maslow hierarchy of needs (1954), all human needs are classified as health needs.</a:t>
            </a:r>
          </a:p>
          <a:p>
            <a:r>
              <a:rPr lang="en-GB" sz="2800" dirty="0"/>
              <a:t>These are all universal needs. </a:t>
            </a:r>
          </a:p>
        </p:txBody>
      </p:sp>
    </p:spTree>
    <p:extLst>
      <p:ext uri="{BB962C8B-B14F-4D97-AF65-F5344CB8AC3E}">
        <p14:creationId xmlns:p14="http://schemas.microsoft.com/office/powerpoint/2010/main" val="3016406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B7B9E-2513-963B-A663-C1F3D6499256}"/>
              </a:ext>
            </a:extLst>
          </p:cNvPr>
          <p:cNvSpPr>
            <a:spLocks noGrp="1"/>
          </p:cNvSpPr>
          <p:nvPr>
            <p:ph type="title"/>
          </p:nvPr>
        </p:nvSpPr>
        <p:spPr/>
        <p:txBody>
          <a:bodyPr/>
          <a:lstStyle/>
          <a:p>
            <a:r>
              <a:rPr lang="en-GB" sz="4400" b="1" dirty="0"/>
              <a:t>Maslow hierarchy of needs</a:t>
            </a:r>
            <a:endParaRPr lang="en-GB" b="1" dirty="0"/>
          </a:p>
        </p:txBody>
      </p:sp>
      <p:pic>
        <p:nvPicPr>
          <p:cNvPr id="1026" name="Picture 2" descr="Maslows Hierarchy of Needs | American Stroke Association">
            <a:extLst>
              <a:ext uri="{FF2B5EF4-FFF2-40B4-BE49-F238E27FC236}">
                <a16:creationId xmlns:a16="http://schemas.microsoft.com/office/drawing/2014/main" id="{6ACFBA45-40C1-364E-1428-1C6E87FADA8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1341102"/>
            <a:ext cx="7056784" cy="417579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8762C28-7C56-EB79-6AC4-91E774A958C6}"/>
              </a:ext>
            </a:extLst>
          </p:cNvPr>
          <p:cNvSpPr txBox="1"/>
          <p:nvPr/>
        </p:nvSpPr>
        <p:spPr>
          <a:xfrm>
            <a:off x="6880473" y="5332231"/>
            <a:ext cx="1800200" cy="369332"/>
          </a:xfrm>
          <a:prstGeom prst="rect">
            <a:avLst/>
          </a:prstGeom>
          <a:noFill/>
        </p:spPr>
        <p:txBody>
          <a:bodyPr wrap="square">
            <a:spAutoFit/>
          </a:bodyPr>
          <a:lstStyle/>
          <a:p>
            <a:r>
              <a:rPr lang="en-GB" sz="1800" dirty="0"/>
              <a:t>(Maslow, 1954)</a:t>
            </a:r>
            <a:endParaRPr lang="en-GB" dirty="0"/>
          </a:p>
        </p:txBody>
      </p:sp>
    </p:spTree>
    <p:extLst>
      <p:ext uri="{BB962C8B-B14F-4D97-AF65-F5344CB8AC3E}">
        <p14:creationId xmlns:p14="http://schemas.microsoft.com/office/powerpoint/2010/main" val="42682675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99F19-BA5B-66CB-FE22-7E28DE118382}"/>
              </a:ext>
            </a:extLst>
          </p:cNvPr>
          <p:cNvSpPr>
            <a:spLocks noGrp="1"/>
          </p:cNvSpPr>
          <p:nvPr>
            <p:ph type="title"/>
          </p:nvPr>
        </p:nvSpPr>
        <p:spPr/>
        <p:txBody>
          <a:bodyPr/>
          <a:lstStyle/>
          <a:p>
            <a:r>
              <a:rPr lang="en-GB" b="1" dirty="0"/>
              <a:t>Needs</a:t>
            </a:r>
          </a:p>
        </p:txBody>
      </p:sp>
      <p:sp>
        <p:nvSpPr>
          <p:cNvPr id="3" name="Content Placeholder 2">
            <a:extLst>
              <a:ext uri="{FF2B5EF4-FFF2-40B4-BE49-F238E27FC236}">
                <a16:creationId xmlns:a16="http://schemas.microsoft.com/office/drawing/2014/main" id="{F018195B-8123-611D-9C38-AFF547ED4739}"/>
              </a:ext>
            </a:extLst>
          </p:cNvPr>
          <p:cNvSpPr>
            <a:spLocks noGrp="1"/>
          </p:cNvSpPr>
          <p:nvPr>
            <p:ph idx="1"/>
          </p:nvPr>
        </p:nvSpPr>
        <p:spPr/>
        <p:txBody>
          <a:bodyPr>
            <a:normAutofit fontScale="92500" lnSpcReduction="20000"/>
          </a:bodyPr>
          <a:lstStyle/>
          <a:p>
            <a:r>
              <a:rPr lang="en-GB" dirty="0"/>
              <a:t>A need  could be something people want or something that they lack when compared to others.</a:t>
            </a:r>
          </a:p>
          <a:p>
            <a:r>
              <a:rPr lang="en-GB" b="1" dirty="0"/>
              <a:t>For example, </a:t>
            </a:r>
            <a:r>
              <a:rPr lang="en-GB" dirty="0"/>
              <a:t>people may believe they “need” a new coat because someone observed that the old coat is worn out or </a:t>
            </a:r>
          </a:p>
          <a:p>
            <a:r>
              <a:rPr lang="en-GB" dirty="0"/>
              <a:t>Because it looks old compared to other people’s coat.</a:t>
            </a:r>
          </a:p>
          <a:p>
            <a:pPr marL="0" indent="0">
              <a:buNone/>
            </a:pPr>
            <a:r>
              <a:rPr lang="en-GB" dirty="0"/>
              <a:t>                                  (Naidoo and Wills, 2009)</a:t>
            </a:r>
          </a:p>
          <a:p>
            <a:endParaRPr lang="en-GB" dirty="0"/>
          </a:p>
        </p:txBody>
      </p:sp>
    </p:spTree>
    <p:extLst>
      <p:ext uri="{BB962C8B-B14F-4D97-AF65-F5344CB8AC3E}">
        <p14:creationId xmlns:p14="http://schemas.microsoft.com/office/powerpoint/2010/main" val="26582311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DEC6F-E459-E72F-DBBC-288A8CDD6D3A}"/>
              </a:ext>
            </a:extLst>
          </p:cNvPr>
          <p:cNvSpPr>
            <a:spLocks noGrp="1"/>
          </p:cNvSpPr>
          <p:nvPr>
            <p:ph type="title"/>
          </p:nvPr>
        </p:nvSpPr>
        <p:spPr/>
        <p:txBody>
          <a:bodyPr/>
          <a:lstStyle/>
          <a:p>
            <a:r>
              <a:rPr lang="en-GB" b="1" dirty="0"/>
              <a:t>Health needs</a:t>
            </a:r>
            <a:endParaRPr lang="en-GB" dirty="0"/>
          </a:p>
        </p:txBody>
      </p:sp>
      <p:sp>
        <p:nvSpPr>
          <p:cNvPr id="3" name="Content Placeholder 2">
            <a:extLst>
              <a:ext uri="{FF2B5EF4-FFF2-40B4-BE49-F238E27FC236}">
                <a16:creationId xmlns:a16="http://schemas.microsoft.com/office/drawing/2014/main" id="{3B92219C-235C-14B8-39CD-4E7399488DB1}"/>
              </a:ext>
            </a:extLst>
          </p:cNvPr>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There are two major understanding of what constitutes a health needs. These are</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Subjective </a:t>
            </a:r>
          </a:p>
          <a:p>
            <a:r>
              <a:rPr lang="en-GB" dirty="0">
                <a:latin typeface="Arial" panose="020B0604020202020204" pitchFamily="34" charset="0"/>
                <a:cs typeface="Arial" panose="020B0604020202020204" pitchFamily="34" charset="0"/>
              </a:rPr>
              <a:t>Objective </a:t>
            </a:r>
          </a:p>
        </p:txBody>
      </p:sp>
    </p:spTree>
    <p:extLst>
      <p:ext uri="{BB962C8B-B14F-4D97-AF65-F5344CB8AC3E}">
        <p14:creationId xmlns:p14="http://schemas.microsoft.com/office/powerpoint/2010/main" val="223910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CD552-E060-7452-343C-7B4229ED44C8}"/>
              </a:ext>
            </a:extLst>
          </p:cNvPr>
          <p:cNvSpPr>
            <a:spLocks noGrp="1"/>
          </p:cNvSpPr>
          <p:nvPr>
            <p:ph type="title"/>
          </p:nvPr>
        </p:nvSpPr>
        <p:spPr/>
        <p:txBody>
          <a:bodyPr/>
          <a:lstStyle/>
          <a:p>
            <a:r>
              <a:rPr lang="en-GB" b="1" dirty="0"/>
              <a:t>Health needs</a:t>
            </a:r>
            <a:endParaRPr lang="en-GB" dirty="0"/>
          </a:p>
        </p:txBody>
      </p:sp>
      <p:sp>
        <p:nvSpPr>
          <p:cNvPr id="3" name="Content Placeholder 2">
            <a:extLst>
              <a:ext uri="{FF2B5EF4-FFF2-40B4-BE49-F238E27FC236}">
                <a16:creationId xmlns:a16="http://schemas.microsoft.com/office/drawing/2014/main" id="{94DFC577-F846-9AF9-54A5-C2E63A63396A}"/>
              </a:ext>
            </a:extLst>
          </p:cNvPr>
          <p:cNvSpPr>
            <a:spLocks noGrp="1"/>
          </p:cNvSpPr>
          <p:nvPr>
            <p:ph idx="1"/>
          </p:nvPr>
        </p:nvSpPr>
        <p:spPr/>
        <p:txBody>
          <a:bodyPr>
            <a:normAutofit lnSpcReduction="10000"/>
          </a:bodyPr>
          <a:lstStyle/>
          <a:p>
            <a:pPr>
              <a:buFont typeface="Wingdings" panose="05000000000000000000" pitchFamily="2" charset="2"/>
              <a:buChar char="§"/>
            </a:pPr>
            <a:r>
              <a:rPr lang="en-GB" b="1" dirty="0"/>
              <a:t>Subjective</a:t>
            </a:r>
            <a:r>
              <a:rPr lang="en-GB" dirty="0"/>
              <a:t> concept is when needs is judged from the perspective of an </a:t>
            </a:r>
            <a:r>
              <a:rPr lang="en-GB" b="1" dirty="0"/>
              <a:t>expert/professional </a:t>
            </a:r>
            <a:r>
              <a:rPr lang="en-GB" dirty="0"/>
              <a:t>and this can be influenced by whether the needs can be met.</a:t>
            </a:r>
          </a:p>
          <a:p>
            <a:pPr>
              <a:buFont typeface="Wingdings" panose="05000000000000000000" pitchFamily="2" charset="2"/>
              <a:buChar char="§"/>
            </a:pPr>
            <a:r>
              <a:rPr lang="en-GB" b="1" dirty="0"/>
              <a:t>Objective</a:t>
            </a:r>
            <a:r>
              <a:rPr lang="en-GB" dirty="0"/>
              <a:t> concept is a universal concept that is a fundamental </a:t>
            </a:r>
            <a:r>
              <a:rPr lang="en-GB" b="1" dirty="0"/>
              <a:t>human right </a:t>
            </a:r>
          </a:p>
          <a:p>
            <a:pPr>
              <a:buFont typeface="Wingdings" panose="05000000000000000000" pitchFamily="2" charset="2"/>
              <a:buChar char="§"/>
            </a:pPr>
            <a:r>
              <a:rPr lang="en-GB" dirty="0"/>
              <a:t>                              </a:t>
            </a:r>
            <a:r>
              <a:rPr lang="en-GB" sz="2800" dirty="0"/>
              <a:t>(Naidoo and Wills, 2009)</a:t>
            </a:r>
          </a:p>
          <a:p>
            <a:pPr>
              <a:buFont typeface="Wingdings" panose="05000000000000000000" pitchFamily="2" charset="2"/>
              <a:buChar char="§"/>
            </a:pPr>
            <a:endParaRPr lang="en-GB" b="1" dirty="0"/>
          </a:p>
        </p:txBody>
      </p:sp>
    </p:spTree>
    <p:extLst>
      <p:ext uri="{BB962C8B-B14F-4D97-AF65-F5344CB8AC3E}">
        <p14:creationId xmlns:p14="http://schemas.microsoft.com/office/powerpoint/2010/main" val="3237457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9AC82-F954-F65E-5F6D-2AC1AF130A1E}"/>
              </a:ext>
            </a:extLst>
          </p:cNvPr>
          <p:cNvSpPr>
            <a:spLocks noGrp="1"/>
          </p:cNvSpPr>
          <p:nvPr>
            <p:ph type="ctrTitle"/>
          </p:nvPr>
        </p:nvSpPr>
        <p:spPr>
          <a:xfrm>
            <a:off x="540668" y="2545992"/>
            <a:ext cx="8062664" cy="1470025"/>
          </a:xfrm>
        </p:spPr>
        <p:txBody>
          <a:bodyPr>
            <a:normAutofit fontScale="90000"/>
          </a:bodyPr>
          <a:lstStyle/>
          <a:p>
            <a:r>
              <a:rPr lang="en-GB" b="1" i="1" dirty="0">
                <a:solidFill>
                  <a:schemeClr val="bg1"/>
                </a:solidFill>
                <a:latin typeface="Arial" panose="020B0604020202020204" pitchFamily="34" charset="0"/>
                <a:cs typeface="Arial" panose="020B0604020202020204" pitchFamily="34" charset="0"/>
              </a:rPr>
              <a:t>What is a needs assessment ?</a:t>
            </a:r>
            <a:br>
              <a:rPr lang="en-GB" b="1" i="1" dirty="0">
                <a:solidFill>
                  <a:schemeClr val="bg1"/>
                </a:solidFill>
                <a:latin typeface="Arial" panose="020B0604020202020204" pitchFamily="34" charset="0"/>
                <a:cs typeface="Arial" panose="020B0604020202020204" pitchFamily="34" charset="0"/>
              </a:rPr>
            </a:br>
            <a:endParaRPr lang="en-GB" b="1" i="1" dirty="0">
              <a:solidFill>
                <a:schemeClr val="bg1"/>
              </a:solidFill>
              <a:latin typeface="Arial" panose="020B0604020202020204" pitchFamily="34" charset="0"/>
              <a:cs typeface="Arial" panose="020B0604020202020204" pitchFamily="34" charset="0"/>
            </a:endParaRPr>
          </a:p>
        </p:txBody>
      </p:sp>
      <p:pic>
        <p:nvPicPr>
          <p:cNvPr id="4" name="Picture 3" descr="A picture containing vector graphics&#10;&#10;Description automatically generated">
            <a:extLst>
              <a:ext uri="{FF2B5EF4-FFF2-40B4-BE49-F238E27FC236}">
                <a16:creationId xmlns:a16="http://schemas.microsoft.com/office/drawing/2014/main" id="{EC6B77ED-3E17-3987-75A5-A07D5E03666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16016"/>
            <a:ext cx="1979712" cy="1933263"/>
          </a:xfrm>
          <a:prstGeom prst="rect">
            <a:avLst/>
          </a:prstGeom>
        </p:spPr>
      </p:pic>
    </p:spTree>
    <p:extLst>
      <p:ext uri="{BB962C8B-B14F-4D97-AF65-F5344CB8AC3E}">
        <p14:creationId xmlns:p14="http://schemas.microsoft.com/office/powerpoint/2010/main" val="10693620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E19DE-AFAA-454E-C5D0-91809BC75F71}"/>
              </a:ext>
            </a:extLst>
          </p:cNvPr>
          <p:cNvSpPr>
            <a:spLocks noGrp="1"/>
          </p:cNvSpPr>
          <p:nvPr>
            <p:ph type="title"/>
          </p:nvPr>
        </p:nvSpPr>
        <p:spPr/>
        <p:txBody>
          <a:bodyPr/>
          <a:lstStyle/>
          <a:p>
            <a:r>
              <a:rPr lang="en-GB" b="1" dirty="0"/>
              <a:t>Needs assessment </a:t>
            </a:r>
          </a:p>
        </p:txBody>
      </p:sp>
      <p:sp>
        <p:nvSpPr>
          <p:cNvPr id="3" name="Content Placeholder 2">
            <a:extLst>
              <a:ext uri="{FF2B5EF4-FFF2-40B4-BE49-F238E27FC236}">
                <a16:creationId xmlns:a16="http://schemas.microsoft.com/office/drawing/2014/main" id="{8CABC0B8-D385-31DE-798D-D9CC214DF4E1}"/>
              </a:ext>
            </a:extLst>
          </p:cNvPr>
          <p:cNvSpPr>
            <a:spLocks noGrp="1"/>
          </p:cNvSpPr>
          <p:nvPr>
            <p:ph idx="1"/>
          </p:nvPr>
        </p:nvSpPr>
        <p:spPr/>
        <p:txBody>
          <a:bodyPr>
            <a:normAutofit fontScale="85000" lnSpcReduction="10000"/>
          </a:bodyPr>
          <a:lstStyle/>
          <a:p>
            <a:r>
              <a:rPr lang="en-GB" dirty="0"/>
              <a:t>The term needs assessment describes the process of gathering information through data collection.</a:t>
            </a:r>
          </a:p>
          <a:p>
            <a:endParaRPr lang="en-GB" dirty="0"/>
          </a:p>
          <a:p>
            <a:r>
              <a:rPr lang="en-GB" dirty="0"/>
              <a:t>It is the “</a:t>
            </a:r>
            <a:r>
              <a:rPr lang="en-GB" i="1" dirty="0"/>
              <a:t>systematic method of reviewing the health needs and issues facing a given population leading to agreed priorities and resource allocation that will improve health and reduce inequalities</a:t>
            </a:r>
            <a:r>
              <a:rPr lang="en-GB" dirty="0"/>
              <a:t>”.</a:t>
            </a:r>
          </a:p>
          <a:p>
            <a:pPr marL="0" indent="0">
              <a:buNone/>
            </a:pPr>
            <a:r>
              <a:rPr lang="en-GB" dirty="0"/>
              <a:t>                                  (Cavanagh and Chadwick, 2005)</a:t>
            </a:r>
          </a:p>
        </p:txBody>
      </p:sp>
    </p:spTree>
    <p:extLst>
      <p:ext uri="{BB962C8B-B14F-4D97-AF65-F5344CB8AC3E}">
        <p14:creationId xmlns:p14="http://schemas.microsoft.com/office/powerpoint/2010/main" val="1219369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9AC82-F954-F65E-5F6D-2AC1AF130A1E}"/>
              </a:ext>
            </a:extLst>
          </p:cNvPr>
          <p:cNvSpPr>
            <a:spLocks noGrp="1"/>
          </p:cNvSpPr>
          <p:nvPr>
            <p:ph type="ctrTitle"/>
          </p:nvPr>
        </p:nvSpPr>
        <p:spPr>
          <a:xfrm>
            <a:off x="540668" y="2545992"/>
            <a:ext cx="8062664" cy="1470025"/>
          </a:xfrm>
        </p:spPr>
        <p:txBody>
          <a:bodyPr>
            <a:normAutofit fontScale="90000"/>
          </a:bodyPr>
          <a:lstStyle/>
          <a:p>
            <a:r>
              <a:rPr lang="en-GB" b="1" i="1" dirty="0">
                <a:solidFill>
                  <a:schemeClr val="bg1"/>
                </a:solidFill>
                <a:latin typeface="Arial" panose="020B0604020202020204" pitchFamily="34" charset="0"/>
                <a:cs typeface="Arial" panose="020B0604020202020204" pitchFamily="34" charset="0"/>
              </a:rPr>
              <a:t>What is the purpose of health needs assessment ?</a:t>
            </a:r>
            <a:br>
              <a:rPr lang="en-GB" b="1" i="1" dirty="0">
                <a:solidFill>
                  <a:schemeClr val="bg1"/>
                </a:solidFill>
                <a:latin typeface="Arial" panose="020B0604020202020204" pitchFamily="34" charset="0"/>
                <a:cs typeface="Arial" panose="020B0604020202020204" pitchFamily="34" charset="0"/>
              </a:rPr>
            </a:br>
            <a:endParaRPr lang="en-GB" b="1" i="1" dirty="0">
              <a:solidFill>
                <a:schemeClr val="bg1"/>
              </a:solidFill>
              <a:latin typeface="Arial" panose="020B0604020202020204" pitchFamily="34" charset="0"/>
              <a:cs typeface="Arial" panose="020B0604020202020204" pitchFamily="34" charset="0"/>
            </a:endParaRPr>
          </a:p>
        </p:txBody>
      </p:sp>
      <p:pic>
        <p:nvPicPr>
          <p:cNvPr id="4" name="Picture 3" descr="A picture containing vector graphics&#10;&#10;Description automatically generated">
            <a:extLst>
              <a:ext uri="{FF2B5EF4-FFF2-40B4-BE49-F238E27FC236}">
                <a16:creationId xmlns:a16="http://schemas.microsoft.com/office/drawing/2014/main" id="{EC6B77ED-3E17-3987-75A5-A07D5E03666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16016"/>
            <a:ext cx="1979712" cy="1933263"/>
          </a:xfrm>
          <a:prstGeom prst="rect">
            <a:avLst/>
          </a:prstGeom>
        </p:spPr>
      </p:pic>
    </p:spTree>
    <p:extLst>
      <p:ext uri="{BB962C8B-B14F-4D97-AF65-F5344CB8AC3E}">
        <p14:creationId xmlns:p14="http://schemas.microsoft.com/office/powerpoint/2010/main" val="30264336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CD3F5-2B27-F182-AEA4-BEE62E12748E}"/>
              </a:ext>
            </a:extLst>
          </p:cNvPr>
          <p:cNvSpPr>
            <a:spLocks noGrp="1"/>
          </p:cNvSpPr>
          <p:nvPr>
            <p:ph type="title"/>
          </p:nvPr>
        </p:nvSpPr>
        <p:spPr/>
        <p:txBody>
          <a:bodyPr>
            <a:normAutofit fontScale="90000"/>
          </a:bodyPr>
          <a:lstStyle/>
          <a:p>
            <a:r>
              <a:rPr lang="en-GB" b="1" dirty="0"/>
              <a:t>Purpose of health needs assessment </a:t>
            </a:r>
          </a:p>
        </p:txBody>
      </p:sp>
      <p:sp>
        <p:nvSpPr>
          <p:cNvPr id="3" name="Content Placeholder 2">
            <a:extLst>
              <a:ext uri="{FF2B5EF4-FFF2-40B4-BE49-F238E27FC236}">
                <a16:creationId xmlns:a16="http://schemas.microsoft.com/office/drawing/2014/main" id="{EB9713F9-CC97-F8AC-299D-680779B09075}"/>
              </a:ext>
            </a:extLst>
          </p:cNvPr>
          <p:cNvSpPr>
            <a:spLocks noGrp="1"/>
          </p:cNvSpPr>
          <p:nvPr>
            <p:ph idx="1"/>
          </p:nvPr>
        </p:nvSpPr>
        <p:spPr/>
        <p:txBody>
          <a:bodyPr>
            <a:normAutofit fontScale="70000" lnSpcReduction="20000"/>
          </a:bodyPr>
          <a:lstStyle/>
          <a:p>
            <a:r>
              <a:rPr lang="en-GB" dirty="0"/>
              <a:t>To identify which actions to improve health should be given greatest priority</a:t>
            </a:r>
          </a:p>
          <a:p>
            <a:r>
              <a:rPr lang="en-GB" dirty="0"/>
              <a:t>To choose which particular groups or communities should be prioritised</a:t>
            </a:r>
          </a:p>
          <a:p>
            <a:r>
              <a:rPr lang="en-GB" dirty="0"/>
              <a:t>To help in targeting interventions and commissioning services appropriately.</a:t>
            </a:r>
          </a:p>
          <a:p>
            <a:r>
              <a:rPr lang="en-GB" dirty="0"/>
              <a:t>To identify and respond to specific needs of the minority groups</a:t>
            </a:r>
          </a:p>
          <a:p>
            <a:r>
              <a:rPr lang="en-GB" dirty="0"/>
              <a:t>To target people/groups  at higher risk</a:t>
            </a:r>
          </a:p>
          <a:p>
            <a:r>
              <a:rPr lang="en-GB" dirty="0"/>
              <a:t>To properly allocate resources </a:t>
            </a:r>
          </a:p>
          <a:p>
            <a:endParaRPr lang="en-GB" dirty="0"/>
          </a:p>
          <a:p>
            <a:pPr marL="0" indent="0">
              <a:buNone/>
            </a:pPr>
            <a:r>
              <a:rPr lang="en-GB" dirty="0"/>
              <a:t>                                                                (Naidoo and Wills, 2009)</a:t>
            </a:r>
          </a:p>
        </p:txBody>
      </p:sp>
    </p:spTree>
    <p:extLst>
      <p:ext uri="{BB962C8B-B14F-4D97-AF65-F5344CB8AC3E}">
        <p14:creationId xmlns:p14="http://schemas.microsoft.com/office/powerpoint/2010/main" val="13350374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9AC82-F954-F65E-5F6D-2AC1AF130A1E}"/>
              </a:ext>
            </a:extLst>
          </p:cNvPr>
          <p:cNvSpPr>
            <a:spLocks noGrp="1"/>
          </p:cNvSpPr>
          <p:nvPr>
            <p:ph type="ctrTitle"/>
          </p:nvPr>
        </p:nvSpPr>
        <p:spPr>
          <a:xfrm>
            <a:off x="540668" y="2545992"/>
            <a:ext cx="8062664" cy="1470025"/>
          </a:xfrm>
        </p:spPr>
        <p:txBody>
          <a:bodyPr>
            <a:normAutofit fontScale="90000"/>
          </a:bodyPr>
          <a:lstStyle/>
          <a:p>
            <a:r>
              <a:rPr lang="en-GB" b="1" i="1" dirty="0">
                <a:solidFill>
                  <a:schemeClr val="bg1"/>
                </a:solidFill>
                <a:latin typeface="Arial" panose="020B0604020202020204" pitchFamily="34" charset="0"/>
                <a:cs typeface="Arial" panose="020B0604020202020204" pitchFamily="34" charset="0"/>
              </a:rPr>
              <a:t>What are the different types of need?</a:t>
            </a:r>
            <a:br>
              <a:rPr lang="en-GB" b="1" i="1" dirty="0">
                <a:solidFill>
                  <a:schemeClr val="bg1"/>
                </a:solidFill>
                <a:latin typeface="Arial" panose="020B0604020202020204" pitchFamily="34" charset="0"/>
                <a:cs typeface="Arial" panose="020B0604020202020204" pitchFamily="34" charset="0"/>
              </a:rPr>
            </a:br>
            <a:endParaRPr lang="en-GB" b="1" i="1" dirty="0">
              <a:solidFill>
                <a:schemeClr val="bg1"/>
              </a:solidFill>
              <a:latin typeface="Arial" panose="020B0604020202020204" pitchFamily="34" charset="0"/>
              <a:cs typeface="Arial" panose="020B0604020202020204" pitchFamily="34" charset="0"/>
            </a:endParaRPr>
          </a:p>
        </p:txBody>
      </p:sp>
      <p:pic>
        <p:nvPicPr>
          <p:cNvPr id="4" name="Picture 3" descr="A picture containing vector graphics&#10;&#10;Description automatically generated">
            <a:extLst>
              <a:ext uri="{FF2B5EF4-FFF2-40B4-BE49-F238E27FC236}">
                <a16:creationId xmlns:a16="http://schemas.microsoft.com/office/drawing/2014/main" id="{EC6B77ED-3E17-3987-75A5-A07D5E03666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16016"/>
            <a:ext cx="1979712" cy="1933263"/>
          </a:xfrm>
          <a:prstGeom prst="rect">
            <a:avLst/>
          </a:prstGeom>
        </p:spPr>
      </p:pic>
    </p:spTree>
    <p:extLst>
      <p:ext uri="{BB962C8B-B14F-4D97-AF65-F5344CB8AC3E}">
        <p14:creationId xmlns:p14="http://schemas.microsoft.com/office/powerpoint/2010/main" val="27398527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60AC8-9A21-B917-C32C-40A463B8DF07}"/>
              </a:ext>
            </a:extLst>
          </p:cNvPr>
          <p:cNvSpPr>
            <a:spLocks noGrp="1"/>
          </p:cNvSpPr>
          <p:nvPr>
            <p:ph type="title"/>
          </p:nvPr>
        </p:nvSpPr>
        <p:spPr/>
        <p:txBody>
          <a:bodyPr/>
          <a:lstStyle/>
          <a:p>
            <a:r>
              <a:rPr lang="en-US" altLang="en-US" sz="4400" b="1" i="0" cap="none" dirty="0">
                <a:latin typeface="Arial" panose="020B0604020202020204" pitchFamily="34" charset="0"/>
                <a:cs typeface="Arial" panose="020B0604020202020204" pitchFamily="34" charset="0"/>
              </a:rPr>
              <a:t>Different </a:t>
            </a:r>
            <a:r>
              <a:rPr lang="en-GB" altLang="en-US" sz="4400" b="1" i="0" cap="none" dirty="0">
                <a:latin typeface="Arial" panose="020B0604020202020204" pitchFamily="34" charset="0"/>
                <a:cs typeface="Arial" panose="020B0604020202020204" pitchFamily="34" charset="0"/>
              </a:rPr>
              <a:t>t</a:t>
            </a:r>
            <a:r>
              <a:rPr lang="en-GB" b="1" dirty="0"/>
              <a:t>ypes of need</a:t>
            </a:r>
          </a:p>
        </p:txBody>
      </p:sp>
      <p:sp>
        <p:nvSpPr>
          <p:cNvPr id="3" name="Content Placeholder 2">
            <a:extLst>
              <a:ext uri="{FF2B5EF4-FFF2-40B4-BE49-F238E27FC236}">
                <a16:creationId xmlns:a16="http://schemas.microsoft.com/office/drawing/2014/main" id="{BE36C766-2111-96F2-55FD-EAD25698C144}"/>
              </a:ext>
            </a:extLst>
          </p:cNvPr>
          <p:cNvSpPr>
            <a:spLocks noGrp="1"/>
          </p:cNvSpPr>
          <p:nvPr>
            <p:ph idx="1"/>
          </p:nvPr>
        </p:nvSpPr>
        <p:spPr/>
        <p:txBody>
          <a:bodyPr>
            <a:normAutofit/>
          </a:bodyPr>
          <a:lstStyle/>
          <a:p>
            <a:pPr marL="0" indent="0">
              <a:buNone/>
            </a:pPr>
            <a:r>
              <a:rPr lang="en-GB" dirty="0"/>
              <a:t>Bradshaw (1972) distinguished four different types of health and social needs. These include</a:t>
            </a:r>
          </a:p>
          <a:p>
            <a:r>
              <a:rPr lang="en-GB" dirty="0"/>
              <a:t>Normative needs defined by professional</a:t>
            </a:r>
          </a:p>
          <a:p>
            <a:r>
              <a:rPr lang="en-GB" dirty="0"/>
              <a:t>Felt needs (wants) defined by client</a:t>
            </a:r>
          </a:p>
          <a:p>
            <a:r>
              <a:rPr lang="en-GB" dirty="0"/>
              <a:t>Expressed needs (Demands) </a:t>
            </a:r>
          </a:p>
          <a:p>
            <a:r>
              <a:rPr lang="en-GB" dirty="0"/>
              <a:t>Comparative needs</a:t>
            </a:r>
          </a:p>
          <a:p>
            <a:endParaRPr lang="en-GB" dirty="0"/>
          </a:p>
        </p:txBody>
      </p:sp>
    </p:spTree>
    <p:extLst>
      <p:ext uri="{BB962C8B-B14F-4D97-AF65-F5344CB8AC3E}">
        <p14:creationId xmlns:p14="http://schemas.microsoft.com/office/powerpoint/2010/main" val="41239337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9F419-0D0C-4514-9520-13E0803FC248}"/>
              </a:ext>
            </a:extLst>
          </p:cNvPr>
          <p:cNvSpPr>
            <a:spLocks noGrp="1"/>
          </p:cNvSpPr>
          <p:nvPr>
            <p:ph type="title"/>
          </p:nvPr>
        </p:nvSpPr>
        <p:spPr>
          <a:xfrm>
            <a:off x="628650" y="116632"/>
            <a:ext cx="7886700" cy="1352752"/>
          </a:xfrm>
        </p:spPr>
        <p:txBody>
          <a:bodyPr>
            <a:normAutofit/>
          </a:bodyPr>
          <a:lstStyle/>
          <a:p>
            <a:pPr>
              <a:lnSpc>
                <a:spcPct val="100000"/>
              </a:lnSpc>
            </a:pPr>
            <a:r>
              <a:rPr lang="en-US" sz="3200" b="1" dirty="0">
                <a:latin typeface="Arial" panose="020B0604020202020204" pitchFamily="34" charset="0"/>
                <a:cs typeface="Arial" panose="020B0604020202020204" pitchFamily="34" charset="0"/>
              </a:rPr>
              <a:t>Normative needs</a:t>
            </a:r>
            <a:endParaRPr lang="en-GB" sz="3200" b="1"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1009F68-1B07-4CFE-8B80-E16913F6CA77}"/>
              </a:ext>
            </a:extLst>
          </p:cNvPr>
          <p:cNvSpPr>
            <a:spLocks noGrp="1"/>
          </p:cNvSpPr>
          <p:nvPr>
            <p:ph idx="1"/>
          </p:nvPr>
        </p:nvSpPr>
        <p:spPr>
          <a:xfrm>
            <a:off x="719572" y="1340768"/>
            <a:ext cx="7704856" cy="4464496"/>
          </a:xfrm>
        </p:spPr>
        <p:txBody>
          <a:bodyPr vert="horz" lIns="91440" tIns="45720" rIns="91440" bIns="45720" rtlCol="0" anchor="t">
            <a:normAutofit/>
          </a:bodyPr>
          <a:lstStyle/>
          <a:p>
            <a:pPr>
              <a:lnSpc>
                <a:spcPct val="100000"/>
              </a:lnSpc>
            </a:pPr>
            <a:r>
              <a:rPr lang="en-US" sz="1800" b="1" dirty="0">
                <a:latin typeface="Arial" panose="020B0604020202020204" pitchFamily="34" charset="0"/>
                <a:cs typeface="Arial" panose="020B0604020202020204" pitchFamily="34" charset="0"/>
              </a:rPr>
              <a:t>Normative needs</a:t>
            </a:r>
            <a:r>
              <a:rPr lang="en-US" sz="1800" dirty="0">
                <a:latin typeface="Arial" panose="020B0604020202020204" pitchFamily="34" charset="0"/>
                <a:cs typeface="Arial" panose="020B0604020202020204" pitchFamily="34" charset="0"/>
              </a:rPr>
              <a:t>: These are objective need that is defined by experts.</a:t>
            </a:r>
          </a:p>
          <a:p>
            <a:pPr>
              <a:lnSpc>
                <a:spcPct val="100000"/>
              </a:lnSpc>
            </a:pPr>
            <a:r>
              <a:rPr lang="en-US" sz="1800" dirty="0">
                <a:latin typeface="Arial" panose="020B0604020202020204" pitchFamily="34" charset="0"/>
                <a:cs typeface="Arial" panose="020B0604020202020204" pitchFamily="34" charset="0"/>
              </a:rPr>
              <a:t>Normative needs are not absolute and there may be different standards laid down by different experts because they identify the way these needs can be met.</a:t>
            </a:r>
          </a:p>
          <a:p>
            <a:pPr>
              <a:lnSpc>
                <a:spcPct val="100000"/>
              </a:lnSpc>
            </a:pPr>
            <a:endParaRPr lang="en-US" sz="1800" dirty="0">
              <a:latin typeface="Arial" panose="020B0604020202020204" pitchFamily="34" charset="0"/>
              <a:cs typeface="Arial" panose="020B0604020202020204" pitchFamily="34" charset="0"/>
            </a:endParaRPr>
          </a:p>
          <a:p>
            <a:pPr>
              <a:lnSpc>
                <a:spcPct val="100000"/>
              </a:lnSpc>
            </a:pPr>
            <a:r>
              <a:rPr lang="en-US" sz="1800" dirty="0">
                <a:latin typeface="Arial" panose="020B0604020202020204" pitchFamily="34" charset="0"/>
                <a:cs typeface="Arial" panose="020B0604020202020204" pitchFamily="34" charset="0"/>
              </a:rPr>
              <a:t>This normative need reflects a professional judgement that may be different from their client's judgement based on what they can provide.</a:t>
            </a:r>
          </a:p>
          <a:p>
            <a:pPr lvl="1">
              <a:lnSpc>
                <a:spcPct val="100000"/>
              </a:lnSpc>
            </a:pPr>
            <a:r>
              <a:rPr lang="en-US" sz="1800" dirty="0">
                <a:latin typeface="Arial" panose="020B0604020202020204" pitchFamily="34" charset="0"/>
                <a:cs typeface="Arial" panose="020B0604020202020204" pitchFamily="34" charset="0"/>
              </a:rPr>
              <a:t>E.g., Vaccinations, a decision by a surgeon that a patient needs an operation</a:t>
            </a:r>
          </a:p>
          <a:p>
            <a:pPr lvl="1">
              <a:lnSpc>
                <a:spcPct val="100000"/>
              </a:lnSpc>
            </a:pPr>
            <a:r>
              <a:rPr lang="en-US" sz="1800" dirty="0">
                <a:latin typeface="Arial" panose="020B0604020202020204" pitchFamily="34" charset="0"/>
                <a:cs typeface="Arial" panose="020B0604020202020204" pitchFamily="34" charset="0"/>
              </a:rPr>
              <a:t>A decision by a health visitor that a child needs supplementary feeding through bottle feeding in addition to breastfeeding due to the baby growth failure.</a:t>
            </a:r>
          </a:p>
          <a:p>
            <a:pPr>
              <a:lnSpc>
                <a:spcPct val="100000"/>
              </a:lnSpc>
            </a:pPr>
            <a:r>
              <a:rPr lang="en-US" sz="1800" dirty="0">
                <a:latin typeface="Arial" panose="020B0604020202020204" pitchFamily="34" charset="0"/>
                <a:cs typeface="Arial" panose="020B0604020202020204" pitchFamily="34" charset="0"/>
              </a:rPr>
              <a:t>                                                                     (Naidoo and Wills, 2009)</a:t>
            </a:r>
          </a:p>
          <a:p>
            <a:pPr>
              <a:lnSpc>
                <a:spcPct val="100000"/>
              </a:lnSpc>
            </a:pPr>
            <a:endParaRPr lang="en-US" sz="1800" dirty="0">
              <a:latin typeface="Arial" panose="020B0604020202020204" pitchFamily="34" charset="0"/>
              <a:cs typeface="Arial" panose="020B0604020202020204" pitchFamily="34" charset="0"/>
            </a:endParaRPr>
          </a:p>
          <a:p>
            <a:pPr lvl="1">
              <a:lnSpc>
                <a:spcPct val="100000"/>
              </a:lnSpc>
            </a:pPr>
            <a:endParaRPr lang="en-GB" sz="1800" dirty="0">
              <a:latin typeface="Palatino Linotype" panose="02040502050505030304" pitchFamily="18" charset="0"/>
            </a:endParaRPr>
          </a:p>
        </p:txBody>
      </p:sp>
    </p:spTree>
    <p:extLst>
      <p:ext uri="{BB962C8B-B14F-4D97-AF65-F5344CB8AC3E}">
        <p14:creationId xmlns:p14="http://schemas.microsoft.com/office/powerpoint/2010/main" val="31173084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B63A0-847A-E971-79E5-B7FB7E5F2052}"/>
              </a:ext>
            </a:extLst>
          </p:cNvPr>
          <p:cNvSpPr>
            <a:spLocks noGrp="1"/>
          </p:cNvSpPr>
          <p:nvPr>
            <p:ph type="title"/>
          </p:nvPr>
        </p:nvSpPr>
        <p:spPr/>
        <p:txBody>
          <a:bodyPr/>
          <a:lstStyle/>
          <a:p>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Felt needs</a:t>
            </a:r>
            <a:endParaRPr lang="en-GB" dirty="0"/>
          </a:p>
        </p:txBody>
      </p:sp>
      <p:sp>
        <p:nvSpPr>
          <p:cNvPr id="3" name="Content Placeholder 2">
            <a:extLst>
              <a:ext uri="{FF2B5EF4-FFF2-40B4-BE49-F238E27FC236}">
                <a16:creationId xmlns:a16="http://schemas.microsoft.com/office/drawing/2014/main" id="{421EB23D-4FCF-F875-C433-E0FC0785BEE1}"/>
              </a:ext>
            </a:extLst>
          </p:cNvPr>
          <p:cNvSpPr>
            <a:spLocks noGrp="1"/>
          </p:cNvSpPr>
          <p:nvPr>
            <p:ph idx="1"/>
          </p:nvPr>
        </p:nvSpPr>
        <p:spPr/>
        <p:txBody>
          <a:bodyPr>
            <a:normAutofit fontScale="925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Felt needs (wants): </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Need perceived/identified by an individual/client.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Felt needs are limited by individual perceptions and knowledge of services.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400" dirty="0">
                <a:solidFill>
                  <a:prstClr val="black"/>
                </a:solidFill>
                <a:latin typeface="Arial" panose="020B0604020202020204" pitchFamily="34" charset="0"/>
                <a:cs typeface="Arial" panose="020B0604020202020204" pitchFamily="34" charset="0"/>
              </a:rPr>
              <a:t>It is what people really want through service provision and necessary support (service user views and patient/public involvement in health decision making</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E.g., Having a headache, feeling knee pain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                                                        (Naidoo and Wills, 2009)</a:t>
            </a:r>
          </a:p>
          <a:p>
            <a:endParaRPr lang="en-GB" dirty="0"/>
          </a:p>
        </p:txBody>
      </p:sp>
    </p:spTree>
    <p:extLst>
      <p:ext uri="{BB962C8B-B14F-4D97-AF65-F5344CB8AC3E}">
        <p14:creationId xmlns:p14="http://schemas.microsoft.com/office/powerpoint/2010/main" val="26051785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126B3-9C58-1A4E-76A6-4C00BE74D0BE}"/>
              </a:ext>
            </a:extLst>
          </p:cNvPr>
          <p:cNvSpPr>
            <a:spLocks noGrp="1"/>
          </p:cNvSpPr>
          <p:nvPr>
            <p:ph type="title"/>
          </p:nvPr>
        </p:nvSpPr>
        <p:spPr/>
        <p:txBody>
          <a:bodyPr/>
          <a:lstStyle/>
          <a:p>
            <a:r>
              <a:rPr kumimoji="0" lang="en-US" sz="4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Expressed needs</a:t>
            </a:r>
            <a:endParaRPr lang="en-GB" dirty="0"/>
          </a:p>
        </p:txBody>
      </p:sp>
      <p:sp>
        <p:nvSpPr>
          <p:cNvPr id="3" name="Content Placeholder 2">
            <a:extLst>
              <a:ext uri="{FF2B5EF4-FFF2-40B4-BE49-F238E27FC236}">
                <a16:creationId xmlns:a16="http://schemas.microsoft.com/office/drawing/2014/main" id="{87677426-EB35-7F40-BD7B-5A58719DF13B}"/>
              </a:ext>
            </a:extLst>
          </p:cNvPr>
          <p:cNvSpPr>
            <a:spLocks noGrp="1"/>
          </p:cNvSpPr>
          <p:nvPr>
            <p:ph idx="1"/>
          </p:nvPr>
        </p:nvSpPr>
        <p:spPr>
          <a:xfrm>
            <a:off x="395536" y="1196752"/>
            <a:ext cx="8229600" cy="3917032"/>
          </a:xfrm>
        </p:spPr>
        <p:txBody>
          <a:bodyPr>
            <a:noAutofit/>
          </a:bodyPr>
          <a:lstStyle/>
          <a:p>
            <a:pPr marL="0" lvl="0" indent="0" eaLnBrk="0" fontAlgn="base" hangingPunct="0">
              <a:spcBef>
                <a:spcPct val="0"/>
              </a:spcBef>
              <a:spcAft>
                <a:spcPct val="0"/>
              </a:spcAft>
              <a:buFontTx/>
              <a:buChar char="•"/>
            </a:pPr>
            <a:endParaRPr lang="en-US" altLang="en-US" sz="1600" dirty="0">
              <a:latin typeface="Arial" panose="020B0604020202020204" pitchFamily="34" charset="0"/>
              <a:cs typeface="Arial" panose="020B0604020202020204" pitchFamily="34" charset="0"/>
            </a:endParaRPr>
          </a:p>
          <a:p>
            <a:pPr marL="0" lvl="0" indent="0" eaLnBrk="0" fontAlgn="base" hangingPunct="0">
              <a:spcBef>
                <a:spcPct val="0"/>
              </a:spcBef>
              <a:spcAft>
                <a:spcPct val="0"/>
              </a:spcAft>
              <a:buFontTx/>
              <a:buChar char="•"/>
            </a:pPr>
            <a:r>
              <a:rPr lang="en-US" altLang="en-US" sz="1600" dirty="0">
                <a:latin typeface="Arial" panose="020B0604020202020204" pitchFamily="34" charset="0"/>
                <a:cs typeface="Arial" panose="020B0604020202020204" pitchFamily="34" charset="0"/>
              </a:rPr>
              <a:t>Expressed needs are felt needs that people act on. In other words, when someone actually asks for help, information, or uses a service, their need becomes "expressed.“</a:t>
            </a:r>
          </a:p>
          <a:p>
            <a:pPr marL="0" lvl="0" indent="0" eaLnBrk="0" fontAlgn="base" hangingPunct="0">
              <a:spcBef>
                <a:spcPct val="0"/>
              </a:spcBef>
              <a:spcAft>
                <a:spcPct val="0"/>
              </a:spcAft>
              <a:buFontTx/>
              <a:buChar char="•"/>
            </a:pPr>
            <a:endParaRPr lang="en-US" altLang="en-US" sz="1600" dirty="0">
              <a:latin typeface="Arial" panose="020B0604020202020204" pitchFamily="34" charset="0"/>
              <a:cs typeface="Arial" panose="020B0604020202020204" pitchFamily="34" charset="0"/>
            </a:endParaRPr>
          </a:p>
          <a:p>
            <a:pPr marL="0" lvl="0" indent="0" eaLnBrk="0" fontAlgn="base" hangingPunct="0">
              <a:spcBef>
                <a:spcPct val="0"/>
              </a:spcBef>
              <a:spcAft>
                <a:spcPct val="0"/>
              </a:spcAft>
              <a:buFontTx/>
              <a:buChar char="•"/>
            </a:pPr>
            <a:r>
              <a:rPr lang="en-US" altLang="en-US" sz="1600" b="1" dirty="0">
                <a:latin typeface="Arial" panose="020B0604020202020204" pitchFamily="34" charset="0"/>
                <a:cs typeface="Arial" panose="020B0604020202020204" pitchFamily="34" charset="0"/>
              </a:rPr>
              <a:t>Examples:</a:t>
            </a:r>
            <a:endParaRPr lang="en-US" altLang="en-US" sz="1600" dirty="0">
              <a:latin typeface="Arial" panose="020B0604020202020204" pitchFamily="34" charset="0"/>
              <a:cs typeface="Arial" panose="020B0604020202020204" pitchFamily="34" charset="0"/>
            </a:endParaRPr>
          </a:p>
          <a:p>
            <a:pPr marL="0" lvl="0" indent="0" eaLnBrk="0" fontAlgn="base" hangingPunct="0">
              <a:spcBef>
                <a:spcPct val="0"/>
              </a:spcBef>
              <a:spcAft>
                <a:spcPct val="0"/>
              </a:spcAft>
              <a:buFontTx/>
              <a:buChar char="•"/>
            </a:pPr>
            <a:r>
              <a:rPr lang="en-US" altLang="en-US" sz="1600" dirty="0">
                <a:latin typeface="Arial" panose="020B0604020202020204" pitchFamily="34" charset="0"/>
                <a:cs typeface="Arial" panose="020B0604020202020204" pitchFamily="34" charset="0"/>
              </a:rPr>
              <a:t>A person with toothache goes to the dentist.</a:t>
            </a:r>
          </a:p>
          <a:p>
            <a:pPr marL="0" lvl="0" indent="0" eaLnBrk="0" fontAlgn="base" hangingPunct="0">
              <a:spcBef>
                <a:spcPct val="0"/>
              </a:spcBef>
              <a:spcAft>
                <a:spcPct val="0"/>
              </a:spcAft>
              <a:buFontTx/>
              <a:buChar char="•"/>
            </a:pPr>
            <a:r>
              <a:rPr lang="en-US" altLang="en-US" sz="1600" dirty="0">
                <a:latin typeface="Arial" panose="020B0604020202020204" pitchFamily="34" charset="0"/>
                <a:cs typeface="Arial" panose="020B0604020202020204" pitchFamily="34" charset="0"/>
              </a:rPr>
              <a:t>A patient calls their GP for advice.</a:t>
            </a:r>
          </a:p>
          <a:p>
            <a:pPr marL="0" lvl="0" indent="0" eaLnBrk="0" fontAlgn="base" hangingPunct="0">
              <a:spcBef>
                <a:spcPct val="0"/>
              </a:spcBef>
              <a:spcAft>
                <a:spcPct val="0"/>
              </a:spcAft>
              <a:buFontTx/>
              <a:buChar char="•"/>
            </a:pPr>
            <a:r>
              <a:rPr lang="en-US" altLang="en-US" sz="1600" dirty="0">
                <a:latin typeface="Arial" panose="020B0604020202020204" pitchFamily="34" charset="0"/>
                <a:cs typeface="Arial" panose="020B0604020202020204" pitchFamily="34" charset="0"/>
              </a:rPr>
              <a:t>Someone joins a stop-smoking service.</a:t>
            </a:r>
          </a:p>
          <a:p>
            <a:pPr marL="0" lvl="0" indent="0" eaLnBrk="0" fontAlgn="base" hangingPunct="0">
              <a:spcBef>
                <a:spcPct val="0"/>
              </a:spcBef>
              <a:spcAft>
                <a:spcPct val="0"/>
              </a:spcAft>
              <a:buFontTx/>
              <a:buChar char="•"/>
            </a:pPr>
            <a:endParaRPr lang="en-US" altLang="en-US" sz="1600" dirty="0">
              <a:latin typeface="Arial" panose="020B0604020202020204" pitchFamily="34" charset="0"/>
              <a:cs typeface="Arial" panose="020B0604020202020204" pitchFamily="34" charset="0"/>
            </a:endParaRPr>
          </a:p>
          <a:p>
            <a:pPr marL="0" lvl="0" indent="0" eaLnBrk="0" fontAlgn="base" hangingPunct="0">
              <a:spcBef>
                <a:spcPct val="0"/>
              </a:spcBef>
              <a:spcAft>
                <a:spcPct val="0"/>
              </a:spcAft>
              <a:buFontTx/>
              <a:buChar char="•"/>
            </a:pPr>
            <a:r>
              <a:rPr lang="en-US" altLang="en-US" sz="1600" dirty="0">
                <a:latin typeface="Arial" panose="020B0604020202020204" pitchFamily="34" charset="0"/>
                <a:cs typeface="Arial" panose="020B0604020202020204" pitchFamily="34" charset="0"/>
              </a:rPr>
              <a:t>Expressed needs are often used to judge whether services are meeting people’s demands (for example, by looking at waiting lists or service uptake).</a:t>
            </a:r>
          </a:p>
          <a:p>
            <a:pPr marL="0" lvl="0" indent="0" eaLnBrk="0" fontAlgn="base" hangingPunct="0">
              <a:spcBef>
                <a:spcPct val="0"/>
              </a:spcBef>
              <a:spcAft>
                <a:spcPct val="0"/>
              </a:spcAft>
              <a:buFontTx/>
              <a:buChar char="•"/>
            </a:pPr>
            <a:endParaRPr lang="en-US" altLang="en-US" sz="1600" dirty="0">
              <a:latin typeface="Arial" panose="020B0604020202020204" pitchFamily="34" charset="0"/>
              <a:cs typeface="Arial" panose="020B0604020202020204" pitchFamily="34" charset="0"/>
            </a:endParaRPr>
          </a:p>
          <a:p>
            <a:pPr marL="0" lvl="0" indent="0" eaLnBrk="0" fontAlgn="base" hangingPunct="0">
              <a:spcBef>
                <a:spcPct val="0"/>
              </a:spcBef>
              <a:spcAft>
                <a:spcPct val="0"/>
              </a:spcAft>
              <a:buFontTx/>
              <a:buChar char="•"/>
            </a:pPr>
            <a:r>
              <a:rPr lang="en-US" altLang="en-US" sz="1600" b="1" dirty="0">
                <a:latin typeface="Arial" panose="020B0604020202020204" pitchFamily="34" charset="0"/>
                <a:cs typeface="Arial" panose="020B0604020202020204" pitchFamily="34" charset="0"/>
              </a:rPr>
              <a:t>Limitations:</a:t>
            </a:r>
            <a:endParaRPr lang="en-US" altLang="en-US" sz="1600" dirty="0">
              <a:latin typeface="Arial" panose="020B0604020202020204" pitchFamily="34" charset="0"/>
              <a:cs typeface="Arial" panose="020B0604020202020204" pitchFamily="34" charset="0"/>
            </a:endParaRPr>
          </a:p>
          <a:p>
            <a:pPr marL="0" lvl="0" indent="0" eaLnBrk="0" fontAlgn="base" hangingPunct="0">
              <a:spcBef>
                <a:spcPct val="0"/>
              </a:spcBef>
              <a:spcAft>
                <a:spcPct val="0"/>
              </a:spcAft>
              <a:buFontTx/>
              <a:buChar char="•"/>
            </a:pPr>
            <a:r>
              <a:rPr lang="en-US" altLang="en-US" sz="1600" dirty="0">
                <a:latin typeface="Arial" panose="020B0604020202020204" pitchFamily="34" charset="0"/>
                <a:cs typeface="Arial" panose="020B0604020202020204" pitchFamily="34" charset="0"/>
              </a:rPr>
              <a:t>Not everyone with a need seeks help—many suffer in silence or don’t know where to go.</a:t>
            </a:r>
          </a:p>
          <a:p>
            <a:pPr marL="0" lvl="0" indent="0" eaLnBrk="0" fontAlgn="base" hangingPunct="0">
              <a:spcBef>
                <a:spcPct val="0"/>
              </a:spcBef>
              <a:spcAft>
                <a:spcPct val="0"/>
              </a:spcAft>
              <a:buFontTx/>
              <a:buChar char="•"/>
            </a:pPr>
            <a:r>
              <a:rPr lang="en-US" altLang="en-US" sz="1600" dirty="0">
                <a:latin typeface="Arial" panose="020B0604020202020204" pitchFamily="34" charset="0"/>
                <a:cs typeface="Arial" panose="020B0604020202020204" pitchFamily="34" charset="0"/>
              </a:rPr>
              <a:t>Services people use may not fully meet their real needs (e.g., they use the only option available, even if it’s not ideal).</a:t>
            </a:r>
          </a:p>
          <a:p>
            <a:pPr marL="0" lvl="0" indent="0" eaLnBrk="0" fontAlgn="base" hangingPunct="0">
              <a:spcBef>
                <a:spcPct val="0"/>
              </a:spcBef>
              <a:spcAft>
                <a:spcPct val="0"/>
              </a:spcAft>
              <a:buFontTx/>
              <a:buChar char="•"/>
            </a:pPr>
            <a:r>
              <a:rPr lang="en-US" altLang="en-US" sz="1600" dirty="0">
                <a:latin typeface="Arial" panose="020B0604020202020204" pitchFamily="34" charset="0"/>
                <a:cs typeface="Arial" panose="020B0604020202020204" pitchFamily="34" charset="0"/>
              </a:rPr>
              <a:t>Therefore, expressed needs only represent a small, visible portion of the total health needs in a community—like the “tip of the iceberg.”</a:t>
            </a:r>
          </a:p>
          <a:p>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550479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4BDCB-99B3-F69B-681F-2E795591CE79}"/>
              </a:ext>
            </a:extLst>
          </p:cNvPr>
          <p:cNvSpPr>
            <a:spLocks noGrp="1"/>
          </p:cNvSpPr>
          <p:nvPr>
            <p:ph type="title"/>
          </p:nvPr>
        </p:nvSpPr>
        <p:spPr/>
        <p:txBody>
          <a:bodyPr/>
          <a:lstStyle/>
          <a:p>
            <a:r>
              <a:rPr lang="en-GB" b="1" dirty="0"/>
              <a:t>Comparative needs</a:t>
            </a:r>
          </a:p>
        </p:txBody>
      </p:sp>
      <p:sp>
        <p:nvSpPr>
          <p:cNvPr id="3" name="Content Placeholder 2">
            <a:extLst>
              <a:ext uri="{FF2B5EF4-FFF2-40B4-BE49-F238E27FC236}">
                <a16:creationId xmlns:a16="http://schemas.microsoft.com/office/drawing/2014/main" id="{B35901B2-1B29-443D-0C25-8FE3678119B5}"/>
              </a:ext>
            </a:extLst>
          </p:cNvPr>
          <p:cNvSpPr>
            <a:spLocks noGrp="1"/>
          </p:cNvSpPr>
          <p:nvPr>
            <p:ph idx="1"/>
          </p:nvPr>
        </p:nvSpPr>
        <p:spPr>
          <a:xfrm>
            <a:off x="457200" y="1417638"/>
            <a:ext cx="8229600" cy="4099595"/>
          </a:xfrm>
        </p:spPr>
        <p:txBody>
          <a:bodyPr>
            <a:normAutofit fontScale="77500" lnSpcReduction="20000"/>
          </a:bodyPr>
          <a:lstStyle/>
          <a:p>
            <a:r>
              <a:rPr lang="en-GB" dirty="0">
                <a:latin typeface="Arial" panose="020B0604020202020204" pitchFamily="34" charset="0"/>
                <a:cs typeface="Arial" panose="020B0604020202020204" pitchFamily="34" charset="0"/>
              </a:rPr>
              <a:t>Individuals or group of people are said to be in comparative needs when their situation when compared to other group are found to lack certain services and resources that are required.</a:t>
            </a:r>
          </a:p>
          <a:p>
            <a:r>
              <a:rPr lang="en-GB" dirty="0">
                <a:latin typeface="Arial" panose="020B0604020202020204" pitchFamily="34" charset="0"/>
                <a:cs typeface="Arial" panose="020B0604020202020204" pitchFamily="34" charset="0"/>
              </a:rPr>
              <a:t>For example, if a person with a mental health condition in area A was living a sheltered accommodation with required support service given but this is not the case of a person with the same condition in area B. </a:t>
            </a:r>
          </a:p>
          <a:p>
            <a:r>
              <a:rPr lang="en-GB" dirty="0">
                <a:latin typeface="Arial" panose="020B0604020202020204" pitchFamily="34" charset="0"/>
                <a:cs typeface="Arial" panose="020B0604020202020204" pitchFamily="34" charset="0"/>
              </a:rPr>
              <a:t>Therefore, the person in area B will be said to be in need of certain services that other people in the same situation are getting. </a:t>
            </a:r>
          </a:p>
        </p:txBody>
      </p:sp>
    </p:spTree>
    <p:extLst>
      <p:ext uri="{BB962C8B-B14F-4D97-AF65-F5344CB8AC3E}">
        <p14:creationId xmlns:p14="http://schemas.microsoft.com/office/powerpoint/2010/main" val="42116832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2114B-AE68-4397-90C2-D270BB367B73}"/>
              </a:ext>
            </a:extLst>
          </p:cNvPr>
          <p:cNvSpPr>
            <a:spLocks noGrp="1"/>
          </p:cNvSpPr>
          <p:nvPr>
            <p:ph type="title"/>
          </p:nvPr>
        </p:nvSpPr>
        <p:spPr>
          <a:xfrm>
            <a:off x="453576" y="116632"/>
            <a:ext cx="8352928" cy="1011108"/>
          </a:xfrm>
        </p:spPr>
        <p:txBody>
          <a:bodyPr>
            <a:normAutofit fontScale="90000"/>
          </a:bodyPr>
          <a:lstStyle/>
          <a:p>
            <a:r>
              <a:rPr lang="en-US" sz="3200" b="1" cap="none" dirty="0">
                <a:solidFill>
                  <a:schemeClr val="tx1"/>
                </a:solidFill>
                <a:latin typeface="Arial" panose="020B0604020202020204" pitchFamily="34" charset="0"/>
                <a:cs typeface="Arial" panose="020B0604020202020204" pitchFamily="34" charset="0"/>
              </a:rPr>
              <a:t>Relation between need, supply, and demand —central area shows ideal relation</a:t>
            </a:r>
            <a:endParaRPr lang="en-GB" sz="3200" b="1" cap="none" dirty="0">
              <a:solidFill>
                <a:schemeClr val="tx1"/>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83AB7259-767D-4826-B38F-66985A692C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8155"/>
          <a:stretch/>
        </p:blipFill>
        <p:spPr bwMode="auto">
          <a:xfrm>
            <a:off x="1619672" y="1149866"/>
            <a:ext cx="6480720" cy="4248472"/>
          </a:xfrm>
          <a:prstGeom prst="rect">
            <a:avLst/>
          </a:prstGeom>
          <a:noFill/>
          <a:ln w="28575">
            <a:solidFill>
              <a:schemeClr val="tx1"/>
            </a:solidFill>
            <a:round/>
            <a:headEnd/>
            <a:tailEnd/>
          </a:ln>
          <a:effectLst/>
          <a:extLst>
            <a:ext uri="{909E8E84-426E-40DD-AFC4-6F175D3DCCD1}">
              <a14:hiddenFill xmlns:a14="http://schemas.microsoft.com/office/drawing/2010/main">
                <a:blipFill dpi="0" rotWithShape="0">
                  <a:blip/>
                  <a:srcRect/>
                  <a:stretch>
                    <a:fillRect/>
                  </a:stretch>
                </a:blip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858858223"/>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900CC-8E5D-4964-A46C-3D3A9A73CA33}"/>
              </a:ext>
            </a:extLst>
          </p:cNvPr>
          <p:cNvSpPr>
            <a:spLocks noGrp="1"/>
          </p:cNvSpPr>
          <p:nvPr>
            <p:ph type="title"/>
          </p:nvPr>
        </p:nvSpPr>
        <p:spPr>
          <a:xfrm>
            <a:off x="911415" y="404664"/>
            <a:ext cx="7886700" cy="1011108"/>
          </a:xfrm>
        </p:spPr>
        <p:txBody>
          <a:bodyPr>
            <a:normAutofit/>
          </a:bodyPr>
          <a:lstStyle/>
          <a:p>
            <a:r>
              <a:rPr lang="en-US" sz="4000" b="1" dirty="0">
                <a:solidFill>
                  <a:schemeClr val="tx1"/>
                </a:solidFill>
                <a:latin typeface="Arial" panose="020B0604020202020204" pitchFamily="34" charset="0"/>
                <a:cs typeface="Arial" panose="020B0604020202020204" pitchFamily="34" charset="0"/>
              </a:rPr>
              <a:t>H</a:t>
            </a:r>
            <a:r>
              <a:rPr lang="en-US" sz="4000" b="1" cap="none" dirty="0">
                <a:solidFill>
                  <a:schemeClr val="tx1"/>
                </a:solidFill>
                <a:latin typeface="Arial" panose="020B0604020202020204" pitchFamily="34" charset="0"/>
                <a:cs typeface="Arial" panose="020B0604020202020204" pitchFamily="34" charset="0"/>
              </a:rPr>
              <a:t>ealth needs assessment</a:t>
            </a:r>
            <a:endParaRPr lang="en-GB" sz="4000" b="1" cap="none" dirty="0">
              <a:solidFill>
                <a:schemeClr val="tx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3A11F31-E132-43DA-82FA-2F4E7950D870}"/>
              </a:ext>
            </a:extLst>
          </p:cNvPr>
          <p:cNvSpPr>
            <a:spLocks noGrp="1"/>
          </p:cNvSpPr>
          <p:nvPr>
            <p:ph type="body" sz="quarter" idx="11"/>
          </p:nvPr>
        </p:nvSpPr>
        <p:spPr>
          <a:xfrm>
            <a:off x="911415" y="1556792"/>
            <a:ext cx="7886699" cy="4608512"/>
          </a:xfrm>
        </p:spPr>
        <p:txBody>
          <a:bodyPr vert="horz" lIns="91440" tIns="45720" rIns="91440" bIns="45720" rtlCol="0" anchor="t">
            <a:noAutofit/>
          </a:bodyPr>
          <a:lstStyle/>
          <a:p>
            <a:pPr>
              <a:buClrTx/>
              <a:buFont typeface="Wingdings" panose="05000000000000000000" pitchFamily="2" charset="2"/>
              <a:buChar char="§"/>
            </a:pPr>
            <a:r>
              <a:rPr lang="en-US" sz="2400" dirty="0">
                <a:latin typeface="Arial" panose="020B0604020202020204" pitchFamily="34" charset="0"/>
                <a:cs typeface="Arial" panose="020B0604020202020204" pitchFamily="34" charset="0"/>
              </a:rPr>
              <a:t>Not simply a process of listening to patients or relying on personal experience</a:t>
            </a:r>
          </a:p>
          <a:p>
            <a:pPr>
              <a:buClrTx/>
              <a:buFont typeface="Wingdings" panose="05000000000000000000" pitchFamily="2" charset="2"/>
              <a:buChar char="§"/>
            </a:pPr>
            <a:endParaRPr lang="en-US" sz="2400" dirty="0">
              <a:latin typeface="Arial" panose="020B0604020202020204" pitchFamily="34" charset="0"/>
              <a:cs typeface="Arial" panose="020B0604020202020204" pitchFamily="34" charset="0"/>
            </a:endParaRPr>
          </a:p>
          <a:p>
            <a:pPr>
              <a:buClrTx/>
              <a:buFont typeface="Wingdings" panose="05000000000000000000" pitchFamily="2" charset="2"/>
              <a:buChar char="§"/>
            </a:pPr>
            <a:r>
              <a:rPr lang="en-US" sz="2400" dirty="0">
                <a:latin typeface="Arial" panose="020B0604020202020204" pitchFamily="34" charset="0"/>
                <a:cs typeface="Arial" panose="020B0604020202020204" pitchFamily="34" charset="0"/>
              </a:rPr>
              <a:t>The development and refinement of well-established approaches to understanding the needs of a local population.</a:t>
            </a:r>
          </a:p>
          <a:p>
            <a:pPr>
              <a:buClrTx/>
              <a:buFont typeface="Wingdings" panose="05000000000000000000" pitchFamily="2" charset="2"/>
              <a:buChar char="§"/>
            </a:pPr>
            <a:endParaRPr lang="en-US" sz="2400" dirty="0">
              <a:latin typeface="Arial" panose="020B0604020202020204" pitchFamily="34" charset="0"/>
              <a:cs typeface="Arial" panose="020B0604020202020204" pitchFamily="34" charset="0"/>
            </a:endParaRPr>
          </a:p>
          <a:p>
            <a:pPr>
              <a:buClrTx/>
              <a:buFont typeface="Wingdings" panose="05000000000000000000" pitchFamily="2" charset="2"/>
              <a:buChar char="§"/>
            </a:pPr>
            <a:r>
              <a:rPr lang="en-US" sz="2400" dirty="0">
                <a:latin typeface="Arial" panose="020B0604020202020204" pitchFamily="34" charset="0"/>
                <a:cs typeface="Arial" panose="020B0604020202020204" pitchFamily="34" charset="0"/>
              </a:rPr>
              <a:t>Must balance clinical (what should be done), ethical (what can be done), and economic (what can be afforded) considerations</a:t>
            </a:r>
            <a:r>
              <a:rPr lang="en-US" sz="28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720282892"/>
      </p:ext>
    </p:extLst>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9AC82-F954-F65E-5F6D-2AC1AF130A1E}"/>
              </a:ext>
            </a:extLst>
          </p:cNvPr>
          <p:cNvSpPr>
            <a:spLocks noGrp="1"/>
          </p:cNvSpPr>
          <p:nvPr>
            <p:ph type="ctrTitle"/>
          </p:nvPr>
        </p:nvSpPr>
        <p:spPr>
          <a:xfrm>
            <a:off x="540668" y="2348880"/>
            <a:ext cx="8062664" cy="1470025"/>
          </a:xfrm>
        </p:spPr>
        <p:txBody>
          <a:bodyPr>
            <a:normAutofit fontScale="90000"/>
          </a:bodyPr>
          <a:lstStyle/>
          <a:p>
            <a:r>
              <a:rPr lang="en-GB" b="1" i="1" dirty="0">
                <a:solidFill>
                  <a:schemeClr val="bg1"/>
                </a:solidFill>
                <a:latin typeface="Arial" panose="020B0604020202020204" pitchFamily="34" charset="0"/>
                <a:cs typeface="Arial" panose="020B0604020202020204" pitchFamily="34" charset="0"/>
              </a:rPr>
              <a:t>What are the questions to guide health need assessment?</a:t>
            </a:r>
            <a:br>
              <a:rPr lang="en-GB" b="1" i="1" dirty="0">
                <a:solidFill>
                  <a:schemeClr val="bg1"/>
                </a:solidFill>
                <a:latin typeface="Arial" panose="020B0604020202020204" pitchFamily="34" charset="0"/>
                <a:cs typeface="Arial" panose="020B0604020202020204" pitchFamily="34" charset="0"/>
              </a:rPr>
            </a:br>
            <a:endParaRPr lang="en-GB" b="1" i="1" dirty="0">
              <a:solidFill>
                <a:schemeClr val="bg1"/>
              </a:solidFill>
              <a:latin typeface="Arial" panose="020B0604020202020204" pitchFamily="34" charset="0"/>
              <a:cs typeface="Arial" panose="020B0604020202020204" pitchFamily="34" charset="0"/>
            </a:endParaRPr>
          </a:p>
        </p:txBody>
      </p:sp>
      <p:pic>
        <p:nvPicPr>
          <p:cNvPr id="4" name="Picture 3" descr="A picture containing vector graphics&#10;&#10;Description automatically generated">
            <a:extLst>
              <a:ext uri="{FF2B5EF4-FFF2-40B4-BE49-F238E27FC236}">
                <a16:creationId xmlns:a16="http://schemas.microsoft.com/office/drawing/2014/main" id="{EC6B77ED-3E17-3987-75A5-A07D5E03666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16016"/>
            <a:ext cx="1979712" cy="1933263"/>
          </a:xfrm>
          <a:prstGeom prst="rect">
            <a:avLst/>
          </a:prstGeom>
        </p:spPr>
      </p:pic>
    </p:spTree>
    <p:extLst>
      <p:ext uri="{BB962C8B-B14F-4D97-AF65-F5344CB8AC3E}">
        <p14:creationId xmlns:p14="http://schemas.microsoft.com/office/powerpoint/2010/main" val="14205423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20857-C698-49A0-BD0A-480C33278C67}"/>
              </a:ext>
            </a:extLst>
          </p:cNvPr>
          <p:cNvSpPr>
            <a:spLocks noGrp="1"/>
          </p:cNvSpPr>
          <p:nvPr>
            <p:ph type="title"/>
          </p:nvPr>
        </p:nvSpPr>
        <p:spPr>
          <a:xfrm>
            <a:off x="251520" y="476672"/>
            <a:ext cx="8582106" cy="1011108"/>
          </a:xfrm>
        </p:spPr>
        <p:txBody>
          <a:bodyPr>
            <a:normAutofit fontScale="90000"/>
          </a:bodyPr>
          <a:lstStyle/>
          <a:p>
            <a:pPr>
              <a:lnSpc>
                <a:spcPct val="100000"/>
              </a:lnSpc>
            </a:pPr>
            <a:r>
              <a:rPr lang="en-US" b="1" cap="none" dirty="0">
                <a:solidFill>
                  <a:schemeClr val="tx1"/>
                </a:solidFill>
                <a:latin typeface="Arial" panose="020B0604020202020204" pitchFamily="34" charset="0"/>
                <a:cs typeface="Arial" panose="020B0604020202020204" pitchFamily="34" charset="0"/>
              </a:rPr>
              <a:t>Questions to ask when assessing health needs</a:t>
            </a:r>
            <a:endParaRPr lang="en-GB" b="1" cap="none" dirty="0">
              <a:solidFill>
                <a:schemeClr val="tx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5161B51-281B-4618-A970-0B559BFE02DD}"/>
              </a:ext>
            </a:extLst>
          </p:cNvPr>
          <p:cNvSpPr>
            <a:spLocks noGrp="1"/>
          </p:cNvSpPr>
          <p:nvPr>
            <p:ph type="body" sz="quarter" idx="11"/>
          </p:nvPr>
        </p:nvSpPr>
        <p:spPr>
          <a:xfrm>
            <a:off x="913376" y="2060848"/>
            <a:ext cx="7560841" cy="3240360"/>
          </a:xfrm>
        </p:spPr>
        <p:txBody>
          <a:bodyPr>
            <a:normAutofit fontScale="85000" lnSpcReduction="10000"/>
          </a:bodyPr>
          <a:lstStyle/>
          <a:p>
            <a:pPr>
              <a:lnSpc>
                <a:spcPct val="100000"/>
              </a:lnSpc>
              <a:buClrTx/>
              <a:buFont typeface="Wingdings" panose="05000000000000000000" pitchFamily="2" charset="2"/>
              <a:buChar char="§"/>
            </a:pPr>
            <a:r>
              <a:rPr lang="en-US" sz="2000" dirty="0">
                <a:latin typeface="Arial" panose="020B0604020202020204" pitchFamily="34" charset="0"/>
                <a:cs typeface="Arial" panose="020B0604020202020204" pitchFamily="34" charset="0"/>
              </a:rPr>
              <a:t>What is the area of interest that defines the scope of needs to be addressed. Is the need focusing on specific population group or whole</a:t>
            </a:r>
          </a:p>
          <a:p>
            <a:pPr>
              <a:lnSpc>
                <a:spcPct val="100000"/>
              </a:lnSpc>
              <a:buClrTx/>
              <a:buFont typeface="Wingdings" panose="05000000000000000000" pitchFamily="2" charset="2"/>
              <a:buChar char="§"/>
            </a:pPr>
            <a:r>
              <a:rPr lang="en-US" sz="2000" dirty="0">
                <a:latin typeface="Arial" panose="020B0604020202020204" pitchFamily="34" charset="0"/>
                <a:cs typeface="Arial" panose="020B0604020202020204" pitchFamily="34" charset="0"/>
              </a:rPr>
              <a:t>What is the problem?</a:t>
            </a:r>
          </a:p>
          <a:p>
            <a:pPr>
              <a:lnSpc>
                <a:spcPct val="100000"/>
              </a:lnSpc>
              <a:buClrTx/>
              <a:buFont typeface="Wingdings" panose="05000000000000000000" pitchFamily="2" charset="2"/>
              <a:buChar char="§"/>
            </a:pPr>
            <a:r>
              <a:rPr lang="en-US" sz="2000" dirty="0">
                <a:latin typeface="Arial" panose="020B0604020202020204" pitchFamily="34" charset="0"/>
                <a:cs typeface="Arial" panose="020B0604020202020204" pitchFamily="34" charset="0"/>
              </a:rPr>
              <a:t> What is the size and nature of the problem?</a:t>
            </a:r>
          </a:p>
          <a:p>
            <a:pPr>
              <a:lnSpc>
                <a:spcPct val="100000"/>
              </a:lnSpc>
              <a:buClrTx/>
              <a:buFont typeface="Wingdings" panose="05000000000000000000" pitchFamily="2" charset="2"/>
              <a:buChar char="§"/>
            </a:pPr>
            <a:r>
              <a:rPr lang="en-US" sz="2000" dirty="0">
                <a:latin typeface="Arial" panose="020B0604020202020204" pitchFamily="34" charset="0"/>
                <a:cs typeface="Arial" panose="020B0604020202020204" pitchFamily="34" charset="0"/>
              </a:rPr>
              <a:t>What are the current services?</a:t>
            </a:r>
          </a:p>
          <a:p>
            <a:pPr>
              <a:lnSpc>
                <a:spcPct val="100000"/>
              </a:lnSpc>
              <a:buClrTx/>
              <a:buFont typeface="Wingdings" panose="05000000000000000000" pitchFamily="2" charset="2"/>
              <a:buChar char="§"/>
            </a:pPr>
            <a:r>
              <a:rPr lang="en-US" sz="2000" dirty="0">
                <a:latin typeface="Arial" panose="020B0604020202020204" pitchFamily="34" charset="0"/>
                <a:cs typeface="Arial" panose="020B0604020202020204" pitchFamily="34" charset="0"/>
              </a:rPr>
              <a:t>What do patients want/views? </a:t>
            </a:r>
          </a:p>
          <a:p>
            <a:pPr>
              <a:lnSpc>
                <a:spcPct val="100000"/>
              </a:lnSpc>
              <a:buClrTx/>
              <a:buFont typeface="Wingdings" panose="05000000000000000000" pitchFamily="2" charset="2"/>
              <a:buChar char="§"/>
            </a:pPr>
            <a:r>
              <a:rPr lang="en-US" sz="2000" dirty="0">
                <a:latin typeface="Arial" panose="020B0604020202020204" pitchFamily="34" charset="0"/>
                <a:cs typeface="Arial" panose="020B0604020202020204" pitchFamily="34" charset="0"/>
              </a:rPr>
              <a:t>What are the most appropriate and effective (clinical and cost) solutions? </a:t>
            </a:r>
          </a:p>
          <a:p>
            <a:pPr>
              <a:lnSpc>
                <a:spcPct val="100000"/>
              </a:lnSpc>
              <a:buClrTx/>
              <a:buFont typeface="Wingdings" panose="05000000000000000000" pitchFamily="2" charset="2"/>
              <a:buChar char="§"/>
            </a:pPr>
            <a:r>
              <a:rPr lang="en-US" sz="2000" dirty="0">
                <a:latin typeface="Arial" panose="020B0604020202020204" pitchFamily="34" charset="0"/>
                <a:cs typeface="Arial" panose="020B0604020202020204" pitchFamily="34" charset="0"/>
              </a:rPr>
              <a:t>What are the resource implications?</a:t>
            </a:r>
          </a:p>
          <a:p>
            <a:pPr>
              <a:lnSpc>
                <a:spcPct val="100000"/>
              </a:lnSpc>
              <a:buClrTx/>
              <a:buFont typeface="Wingdings" panose="05000000000000000000" pitchFamily="2" charset="2"/>
              <a:buChar char="§"/>
            </a:pPr>
            <a:r>
              <a:rPr lang="en-US" sz="2000" dirty="0">
                <a:latin typeface="Arial" panose="020B0604020202020204" pitchFamily="34" charset="0"/>
                <a:cs typeface="Arial" panose="020B0604020202020204" pitchFamily="34" charset="0"/>
              </a:rPr>
              <a:t>What are the outcomes to evaluate change and the criteria to audit success?</a:t>
            </a:r>
          </a:p>
          <a:p>
            <a:pPr>
              <a:lnSpc>
                <a:spcPct val="100000"/>
              </a:lnSpc>
              <a:buClrTx/>
              <a:buFont typeface="Wingdings" panose="05000000000000000000" pitchFamily="2" charset="2"/>
              <a:buChar char="§"/>
            </a:pPr>
            <a:r>
              <a:rPr lang="en-US" sz="2000" dirty="0">
                <a:latin typeface="Arial" panose="020B0604020202020204" pitchFamily="34" charset="0"/>
                <a:cs typeface="Arial" panose="020B0604020202020204" pitchFamily="34" charset="0"/>
              </a:rPr>
              <a:t>What should be done in future</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411481"/>
      </p:ext>
    </p:extLst>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9AC82-F954-F65E-5F6D-2AC1AF130A1E}"/>
              </a:ext>
            </a:extLst>
          </p:cNvPr>
          <p:cNvSpPr>
            <a:spLocks noGrp="1"/>
          </p:cNvSpPr>
          <p:nvPr>
            <p:ph type="ctrTitle"/>
          </p:nvPr>
        </p:nvSpPr>
        <p:spPr>
          <a:xfrm>
            <a:off x="540668" y="2545992"/>
            <a:ext cx="8062664" cy="1470025"/>
          </a:xfrm>
        </p:spPr>
        <p:txBody>
          <a:bodyPr>
            <a:normAutofit fontScale="90000"/>
          </a:bodyPr>
          <a:lstStyle/>
          <a:p>
            <a:r>
              <a:rPr lang="en-GB" b="1" i="1" dirty="0">
                <a:solidFill>
                  <a:schemeClr val="bg1"/>
                </a:solidFill>
                <a:latin typeface="Arial" panose="020B0604020202020204" pitchFamily="34" charset="0"/>
                <a:cs typeface="Arial" panose="020B0604020202020204" pitchFamily="34" charset="0"/>
              </a:rPr>
              <a:t>What are the approach to health needs assessment?</a:t>
            </a:r>
            <a:br>
              <a:rPr lang="en-GB" b="1" i="1" dirty="0">
                <a:solidFill>
                  <a:schemeClr val="bg1"/>
                </a:solidFill>
                <a:latin typeface="Arial" panose="020B0604020202020204" pitchFamily="34" charset="0"/>
                <a:cs typeface="Arial" panose="020B0604020202020204" pitchFamily="34" charset="0"/>
              </a:rPr>
            </a:br>
            <a:endParaRPr lang="en-GB" b="1" i="1" dirty="0">
              <a:solidFill>
                <a:schemeClr val="bg1"/>
              </a:solidFill>
              <a:latin typeface="Arial" panose="020B0604020202020204" pitchFamily="34" charset="0"/>
              <a:cs typeface="Arial" panose="020B0604020202020204" pitchFamily="34" charset="0"/>
            </a:endParaRPr>
          </a:p>
        </p:txBody>
      </p:sp>
      <p:pic>
        <p:nvPicPr>
          <p:cNvPr id="4" name="Picture 3" descr="A picture containing vector graphics&#10;&#10;Description automatically generated">
            <a:extLst>
              <a:ext uri="{FF2B5EF4-FFF2-40B4-BE49-F238E27FC236}">
                <a16:creationId xmlns:a16="http://schemas.microsoft.com/office/drawing/2014/main" id="{EC6B77ED-3E17-3987-75A5-A07D5E036667}"/>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4288" y="4016016"/>
            <a:ext cx="1979712" cy="1933263"/>
          </a:xfrm>
          <a:prstGeom prst="rect">
            <a:avLst/>
          </a:prstGeom>
        </p:spPr>
      </p:pic>
    </p:spTree>
    <p:extLst>
      <p:ext uri="{BB962C8B-B14F-4D97-AF65-F5344CB8AC3E}">
        <p14:creationId xmlns:p14="http://schemas.microsoft.com/office/powerpoint/2010/main" val="33028490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20857-C698-49A0-BD0A-480C33278C67}"/>
              </a:ext>
            </a:extLst>
          </p:cNvPr>
          <p:cNvSpPr>
            <a:spLocks noGrp="1"/>
          </p:cNvSpPr>
          <p:nvPr>
            <p:ph type="title" idx="4294967295"/>
          </p:nvPr>
        </p:nvSpPr>
        <p:spPr>
          <a:xfrm>
            <a:off x="431540" y="332656"/>
            <a:ext cx="8460940" cy="792218"/>
          </a:xfrm>
        </p:spPr>
        <p:txBody>
          <a:bodyPr>
            <a:noAutofit/>
          </a:bodyPr>
          <a:lstStyle/>
          <a:p>
            <a:r>
              <a:rPr lang="en-US" sz="3600" b="1" cap="none" dirty="0">
                <a:latin typeface="Palatino Linotype" panose="02040502050505030304" pitchFamily="18" charset="0"/>
              </a:rPr>
              <a:t>Approaches to health needs assessment</a:t>
            </a:r>
            <a:endParaRPr lang="en-GB" sz="3600" b="1" cap="none" dirty="0">
              <a:latin typeface="Palatino Linotype" panose="02040502050505030304" pitchFamily="18" charset="0"/>
            </a:endParaRPr>
          </a:p>
        </p:txBody>
      </p:sp>
      <p:graphicFrame>
        <p:nvGraphicFramePr>
          <p:cNvPr id="6" name="Object 2">
            <a:extLst>
              <a:ext uri="{FF2B5EF4-FFF2-40B4-BE49-F238E27FC236}">
                <a16:creationId xmlns:a16="http://schemas.microsoft.com/office/drawing/2014/main" id="{B525B8C2-4C2F-4DEE-B056-0DB5ACF19784}"/>
              </a:ext>
            </a:extLst>
          </p:cNvPr>
          <p:cNvGraphicFramePr>
            <a:graphicFrameLocks noChangeAspect="1"/>
          </p:cNvGraphicFramePr>
          <p:nvPr>
            <p:extLst>
              <p:ext uri="{D42A27DB-BD31-4B8C-83A1-F6EECF244321}">
                <p14:modId xmlns:p14="http://schemas.microsoft.com/office/powerpoint/2010/main" val="1248810567"/>
              </p:ext>
            </p:extLst>
          </p:nvPr>
        </p:nvGraphicFramePr>
        <p:xfrm>
          <a:off x="446088" y="1209675"/>
          <a:ext cx="8251825" cy="4114800"/>
        </p:xfrm>
        <a:graphic>
          <a:graphicData uri="http://schemas.openxmlformats.org/presentationml/2006/ole">
            <mc:AlternateContent xmlns:mc="http://schemas.openxmlformats.org/markup-compatibility/2006">
              <mc:Choice xmlns:v="urn:schemas-microsoft-com:vml" Requires="v">
                <p:oleObj name="Document" r:id="rId2" imgW="8236149" imgH="5636974" progId="Word.Document.8">
                  <p:embed/>
                </p:oleObj>
              </mc:Choice>
              <mc:Fallback>
                <p:oleObj name="Document" r:id="rId2" imgW="8236149" imgH="5636974" progId="Word.Document.8">
                  <p:embed/>
                  <p:pic>
                    <p:nvPicPr>
                      <p:cNvPr id="6" name="Object 2">
                        <a:extLst>
                          <a:ext uri="{FF2B5EF4-FFF2-40B4-BE49-F238E27FC236}">
                            <a16:creationId xmlns:a16="http://schemas.microsoft.com/office/drawing/2014/main" id="{B525B8C2-4C2F-4DEE-B056-0DB5ACF19784}"/>
                          </a:ext>
                        </a:extLst>
                      </p:cNvPr>
                      <p:cNvPicPr>
                        <a:picLocks noChangeAspect="1" noChangeArrowheads="1"/>
                      </p:cNvPicPr>
                      <p:nvPr/>
                    </p:nvPicPr>
                    <p:blipFill>
                      <a:blip r:embed="rId3"/>
                      <a:srcRect/>
                      <a:stretch>
                        <a:fillRect/>
                      </a:stretch>
                    </p:blipFill>
                    <p:spPr bwMode="auto">
                      <a:xfrm>
                        <a:off x="446088" y="1209675"/>
                        <a:ext cx="8251825" cy="4114800"/>
                      </a:xfrm>
                      <a:prstGeom prst="rect">
                        <a:avLst/>
                      </a:prstGeom>
                      <a:noFill/>
                      <a:ln>
                        <a:noFill/>
                      </a:ln>
                      <a:effectLst/>
                    </p:spPr>
                  </p:pic>
                </p:oleObj>
              </mc:Fallback>
            </mc:AlternateContent>
          </a:graphicData>
        </a:graphic>
      </p:graphicFrame>
      <p:sp>
        <p:nvSpPr>
          <p:cNvPr id="3" name="Rectangle: Rounded Corners 2">
            <a:extLst>
              <a:ext uri="{FF2B5EF4-FFF2-40B4-BE49-F238E27FC236}">
                <a16:creationId xmlns:a16="http://schemas.microsoft.com/office/drawing/2014/main" id="{8D20B55A-7109-4697-B6E8-D140C9B1A955}"/>
              </a:ext>
            </a:extLst>
          </p:cNvPr>
          <p:cNvSpPr/>
          <p:nvPr/>
        </p:nvSpPr>
        <p:spPr>
          <a:xfrm>
            <a:off x="1043608" y="2708920"/>
            <a:ext cx="3024336" cy="2304256"/>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Palatino Linotype" panose="02040502050505030304" pitchFamily="18" charset="0"/>
            </a:endParaRPr>
          </a:p>
        </p:txBody>
      </p:sp>
      <p:sp>
        <p:nvSpPr>
          <p:cNvPr id="5" name="TextBox 4">
            <a:extLst>
              <a:ext uri="{FF2B5EF4-FFF2-40B4-BE49-F238E27FC236}">
                <a16:creationId xmlns:a16="http://schemas.microsoft.com/office/drawing/2014/main" id="{8ABDD5C4-E363-A050-752A-A384BAF2FB51}"/>
              </a:ext>
            </a:extLst>
          </p:cNvPr>
          <p:cNvSpPr txBox="1"/>
          <p:nvPr/>
        </p:nvSpPr>
        <p:spPr>
          <a:xfrm>
            <a:off x="7380312" y="5301208"/>
            <a:ext cx="1512168" cy="369332"/>
          </a:xfrm>
          <a:prstGeom prst="rect">
            <a:avLst/>
          </a:prstGeom>
          <a:noFill/>
        </p:spPr>
        <p:txBody>
          <a:bodyPr wrap="square">
            <a:spAutoFit/>
          </a:bodyPr>
          <a:lstStyle/>
          <a:p>
            <a:r>
              <a:rPr lang="en-US" dirty="0">
                <a:latin typeface="Palatino Linotype" panose="02040502050505030304" pitchFamily="18" charset="0"/>
              </a:rPr>
              <a:t>Wright, 1998</a:t>
            </a:r>
            <a:endParaRPr lang="en-GB" dirty="0"/>
          </a:p>
        </p:txBody>
      </p:sp>
    </p:spTree>
    <p:extLst>
      <p:ext uri="{BB962C8B-B14F-4D97-AF65-F5344CB8AC3E}">
        <p14:creationId xmlns:p14="http://schemas.microsoft.com/office/powerpoint/2010/main" val="3447786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22737-705F-4249-97F2-D212B497D374}"/>
              </a:ext>
            </a:extLst>
          </p:cNvPr>
          <p:cNvSpPr>
            <a:spLocks noGrp="1"/>
          </p:cNvSpPr>
          <p:nvPr>
            <p:ph type="title"/>
          </p:nvPr>
        </p:nvSpPr>
        <p:spPr>
          <a:xfrm>
            <a:off x="790275" y="260648"/>
            <a:ext cx="7886700" cy="1011108"/>
          </a:xfrm>
        </p:spPr>
        <p:txBody>
          <a:bodyPr>
            <a:normAutofit/>
          </a:bodyPr>
          <a:lstStyle/>
          <a:p>
            <a:r>
              <a:rPr lang="en-US" sz="3600" b="1" cap="none" dirty="0">
                <a:solidFill>
                  <a:schemeClr val="tx1"/>
                </a:solidFill>
              </a:rPr>
              <a:t>Further reading </a:t>
            </a:r>
            <a:endParaRPr lang="en-GB" sz="3600" b="1" cap="none" dirty="0">
              <a:solidFill>
                <a:schemeClr val="tx1"/>
              </a:solidFill>
            </a:endParaRPr>
          </a:p>
        </p:txBody>
      </p:sp>
      <p:sp>
        <p:nvSpPr>
          <p:cNvPr id="5" name="TextBox 4">
            <a:extLst>
              <a:ext uri="{FF2B5EF4-FFF2-40B4-BE49-F238E27FC236}">
                <a16:creationId xmlns:a16="http://schemas.microsoft.com/office/drawing/2014/main" id="{3C77FB08-2FF7-428F-91DB-9C4E64C8877D}"/>
              </a:ext>
            </a:extLst>
          </p:cNvPr>
          <p:cNvSpPr txBox="1"/>
          <p:nvPr/>
        </p:nvSpPr>
        <p:spPr>
          <a:xfrm>
            <a:off x="894306" y="1196752"/>
            <a:ext cx="7678637" cy="4832092"/>
          </a:xfrm>
          <a:prstGeom prst="rect">
            <a:avLst/>
          </a:prstGeom>
          <a:noFill/>
        </p:spPr>
        <p:txBody>
          <a:bodyPr wrap="square" lIns="91440" tIns="45720" rIns="91440" bIns="45720" anchor="t">
            <a:spAutoFit/>
          </a:bodyPr>
          <a:lstStyle/>
          <a:p>
            <a:pPr marL="285750" indent="-285750">
              <a:buFont typeface="Wingdings" panose="05000000000000000000" pitchFamily="2" charset="2"/>
              <a:buChar char="§"/>
            </a:pPr>
            <a:r>
              <a:rPr lang="en-US" dirty="0">
                <a:latin typeface="Arial" panose="020B0604020202020204" pitchFamily="34" charset="0"/>
                <a:cs typeface="Arial" panose="020B0604020202020204" pitchFamily="34" charset="0"/>
              </a:rPr>
              <a:t>Health needs assessment. Latest from The BMJ: </a:t>
            </a:r>
            <a:r>
              <a:rPr lang="en-US" sz="1600" dirty="0">
                <a:effectLst/>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https://www.bmj.com/specialties/health-needs-assessment</a:t>
            </a:r>
            <a:r>
              <a:rPr lang="en-US" sz="1600" dirty="0">
                <a:latin typeface="Arial" panose="020B0604020202020204" pitchFamily="34" charset="0"/>
                <a:cs typeface="Arial" panose="020B0604020202020204" pitchFamily="34" charset="0"/>
              </a:rPr>
              <a:t> </a:t>
            </a:r>
          </a:p>
          <a:p>
            <a:pPr marL="285750" indent="-285750">
              <a:buFont typeface="Wingdings" panose="05000000000000000000" pitchFamily="2" charset="2"/>
              <a:buChar char="§"/>
            </a:pPr>
            <a:r>
              <a:rPr lang="en-US" sz="1600" dirty="0">
                <a:latin typeface="Arial" panose="020B0604020202020204" pitchFamily="34" charset="0"/>
                <a:cs typeface="Arial" panose="020B0604020202020204" pitchFamily="34" charset="0"/>
              </a:rPr>
              <a:t>Williams, R. (1998) Epidemiological issues in health needs assessment </a:t>
            </a:r>
            <a:r>
              <a:rPr lang="en-US" sz="1600" i="1" dirty="0">
                <a:latin typeface="Arial" panose="020B0604020202020204" pitchFamily="34" charset="0"/>
                <a:cs typeface="Arial" panose="020B0604020202020204" pitchFamily="34" charset="0"/>
              </a:rPr>
              <a:t>BMJ. </a:t>
            </a:r>
            <a:r>
              <a:rPr lang="en-US" sz="1600" dirty="0">
                <a:latin typeface="Arial" panose="020B0604020202020204" pitchFamily="34" charset="0"/>
                <a:cs typeface="Arial" panose="020B0604020202020204" pitchFamily="34" charset="0"/>
              </a:rPr>
              <a:t>316: 1379</a:t>
            </a:r>
          </a:p>
          <a:p>
            <a:pPr marL="285750" indent="-285750">
              <a:buFont typeface="Wingdings" panose="05000000000000000000" pitchFamily="2" charset="2"/>
              <a:buChar char="§"/>
            </a:pPr>
            <a:r>
              <a:rPr lang="en-US" sz="1600" dirty="0">
                <a:latin typeface="Arial" panose="020B0604020202020204" pitchFamily="34" charset="0"/>
                <a:cs typeface="Arial" panose="020B0604020202020204" pitchFamily="34" charset="0"/>
              </a:rPr>
              <a:t>Murray, S.A. (1995) Practice based health needs assessment: use of four methods in a small neighbourhood </a:t>
            </a:r>
            <a:r>
              <a:rPr lang="en-US" sz="1600" i="1" dirty="0">
                <a:latin typeface="Arial" panose="020B0604020202020204" pitchFamily="34" charset="0"/>
                <a:cs typeface="Arial" panose="020B0604020202020204" pitchFamily="34" charset="0"/>
              </a:rPr>
              <a:t>BMJ. </a:t>
            </a:r>
            <a:r>
              <a:rPr lang="en-US" sz="1600" dirty="0">
                <a:latin typeface="Arial" panose="020B0604020202020204" pitchFamily="34" charset="0"/>
                <a:cs typeface="Arial" panose="020B0604020202020204" pitchFamily="34" charset="0"/>
              </a:rPr>
              <a:t>310:1443</a:t>
            </a:r>
          </a:p>
          <a:p>
            <a:pPr marL="285750" indent="-285750">
              <a:buFont typeface="Wingdings" panose="05000000000000000000" pitchFamily="2" charset="2"/>
              <a:buChar char="§"/>
            </a:pPr>
            <a:r>
              <a:rPr lang="en-GB" sz="1600" dirty="0">
                <a:latin typeface="Arial"/>
                <a:cs typeface="Arial"/>
              </a:rPr>
              <a:t>Naidoo J, Wills J (2009) Foundations for Health Promotion. Fourth edition. Elsevier, New York NY</a:t>
            </a:r>
            <a:endParaRPr lang="en-US" sz="1600" dirty="0">
              <a:latin typeface="Arial"/>
              <a:cs typeface="Arial"/>
            </a:endParaRPr>
          </a:p>
          <a:p>
            <a:pPr marL="285750" indent="-285750">
              <a:buFont typeface="Wingdings" panose="05000000000000000000" pitchFamily="2" charset="2"/>
              <a:buChar char="§"/>
            </a:pPr>
            <a:r>
              <a:rPr lang="en-GB" sz="1600" dirty="0">
                <a:latin typeface="Arial" panose="020B0604020202020204" pitchFamily="34" charset="0"/>
                <a:cs typeface="Arial" panose="020B0604020202020204" pitchFamily="34" charset="0"/>
              </a:rPr>
              <a:t>Naidoo J, Wills J (2016) Foundations for Health Promotion. Fourth edition. Elsevier, New York NY</a:t>
            </a:r>
            <a:endParaRPr lang="en-US" sz="16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US" sz="1600" dirty="0">
                <a:latin typeface="Arial" panose="020B0604020202020204" pitchFamily="34" charset="0"/>
                <a:cs typeface="Arial" panose="020B0604020202020204" pitchFamily="34" charset="0"/>
              </a:rPr>
              <a:t>Wright. J. (1998) Assessing health needs in developing countries. </a:t>
            </a:r>
            <a:r>
              <a:rPr lang="en-US" sz="1600" i="1" dirty="0">
                <a:latin typeface="Arial" panose="020B0604020202020204" pitchFamily="34" charset="0"/>
                <a:cs typeface="Arial" panose="020B0604020202020204" pitchFamily="34" charset="0"/>
              </a:rPr>
              <a:t>BMJ. </a:t>
            </a:r>
            <a:r>
              <a:rPr lang="en-US" sz="1600" dirty="0">
                <a:latin typeface="Arial" panose="020B0604020202020204" pitchFamily="34" charset="0"/>
                <a:cs typeface="Arial" panose="020B0604020202020204" pitchFamily="34" charset="0"/>
              </a:rPr>
              <a:t>316:1819</a:t>
            </a:r>
          </a:p>
          <a:p>
            <a:pPr marL="285750" indent="-285750">
              <a:buFont typeface="Wingdings" panose="05000000000000000000" pitchFamily="2" charset="2"/>
              <a:buChar char="§"/>
            </a:pPr>
            <a:r>
              <a:rPr lang="en-GB" sz="1600" i="0" dirty="0">
                <a:solidFill>
                  <a:srgbClr val="0B0C0C"/>
                </a:solidFill>
                <a:effectLst/>
                <a:latin typeface="Arial"/>
                <a:cs typeface="Arial"/>
              </a:rPr>
              <a:t>Public Health England () Health matters: public health issues Available at: </a:t>
            </a:r>
            <a:r>
              <a:rPr lang="en-US" sz="1600" dirty="0">
                <a:latin typeface="Arial"/>
                <a:cs typeface="Arial"/>
                <a:hlinkClick r:id="rId3"/>
              </a:rPr>
              <a:t>https://www.gov.uk/government/collections/health-matters-public-health-issues</a:t>
            </a:r>
            <a:r>
              <a:rPr lang="en-US" sz="1600" dirty="0">
                <a:latin typeface="Arial"/>
                <a:cs typeface="Arial"/>
              </a:rPr>
              <a:t> (Accessed: 28th September 2022)</a:t>
            </a:r>
          </a:p>
          <a:p>
            <a:pPr marL="285750" indent="-285750">
              <a:buFont typeface="Wingdings" panose="05000000000000000000" pitchFamily="2" charset="2"/>
              <a:buChar char="§"/>
            </a:pPr>
            <a:endParaRPr lang="en-US"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a:p>
            <a:endParaRPr lang="en-US" sz="1600" dirty="0">
              <a:latin typeface="Palatino Linotype" panose="02040502050505030304" pitchFamily="18" charset="0"/>
            </a:endParaRPr>
          </a:p>
          <a:p>
            <a:endParaRPr lang="en-GB" sz="1600" dirty="0">
              <a:latin typeface="Palatino Linotype" panose="02040502050505030304" pitchFamily="18" charset="0"/>
            </a:endParaRPr>
          </a:p>
        </p:txBody>
      </p:sp>
    </p:spTree>
    <p:extLst>
      <p:ext uri="{BB962C8B-B14F-4D97-AF65-F5344CB8AC3E}">
        <p14:creationId xmlns:p14="http://schemas.microsoft.com/office/powerpoint/2010/main" val="1859559679"/>
      </p:ext>
    </p:extLst>
  </p:cSld>
  <p:clrMapOvr>
    <a:masterClrMapping/>
  </p:clrMapOvr>
  <p:transition spd="slow">
    <p:fade/>
  </p:transition>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d8e79d84-78fb-44a9-92e9-d04bdd8f035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0804DBFC42F64693D899720BA9B0FE" ma:contentTypeVersion="15" ma:contentTypeDescription="Create a new document." ma:contentTypeScope="" ma:versionID="fdea34c4235b2673fa849d538bf66794">
  <xsd:schema xmlns:xsd="http://www.w3.org/2001/XMLSchema" xmlns:xs="http://www.w3.org/2001/XMLSchema" xmlns:p="http://schemas.microsoft.com/office/2006/metadata/properties" xmlns:ns3="d8e79d84-78fb-44a9-92e9-d04bdd8f0359" xmlns:ns4="04c7059f-bde8-4ce9-bb0f-e52888740953" targetNamespace="http://schemas.microsoft.com/office/2006/metadata/properties" ma:root="true" ma:fieldsID="b3be0a5e332f3f9b3d8ddb9a8535afcc" ns3:_="" ns4:_="">
    <xsd:import namespace="d8e79d84-78fb-44a9-92e9-d04bdd8f0359"/>
    <xsd:import namespace="04c7059f-bde8-4ce9-bb0f-e52888740953"/>
    <xsd:element name="properties">
      <xsd:complexType>
        <xsd:sequence>
          <xsd:element name="documentManagement">
            <xsd:complexType>
              <xsd:all>
                <xsd:element ref="ns3:_activity" minOccurs="0"/>
                <xsd:element ref="ns4:SharedWithUsers" minOccurs="0"/>
                <xsd:element ref="ns4:SharedWithDetails" minOccurs="0"/>
                <xsd:element ref="ns4:SharingHintHash" minOccurs="0"/>
                <xsd:element ref="ns3:MediaServiceMetadata" minOccurs="0"/>
                <xsd:element ref="ns3:MediaServiceFastMetadata" minOccurs="0"/>
                <xsd:element ref="ns3:MediaServiceSearchProperties" minOccurs="0"/>
                <xsd:element ref="ns3:MediaServiceDateTaken" minOccurs="0"/>
                <xsd:element ref="ns3:MediaServiceAutoTags" minOccurs="0"/>
                <xsd:element ref="ns3:MediaLengthInSeconds" minOccurs="0"/>
                <xsd:element ref="ns3:MediaServiceObjectDetectorVersions" minOccurs="0"/>
                <xsd:element ref="ns3:MediaServiceGenerationTime" minOccurs="0"/>
                <xsd:element ref="ns3:MediaServiceEventHashCode" minOccurs="0"/>
                <xsd:element ref="ns3:MediaServiceOCR"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e79d84-78fb-44a9-92e9-d04bdd8f0359" elementFormDefault="qualified">
    <xsd:import namespace="http://schemas.microsoft.com/office/2006/documentManagement/types"/>
    <xsd:import namespace="http://schemas.microsoft.com/office/infopath/2007/PartnerControls"/>
    <xsd:element name="_activity" ma:index="8"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4c7059f-bde8-4ce9-bb0f-e52888740953" elementFormDefault="qualified">
    <xsd:import namespace="http://schemas.microsoft.com/office/2006/documentManagement/types"/>
    <xsd:import namespace="http://schemas.microsoft.com/office/infopath/2007/PartnerControls"/>
    <xsd:element name="SharedWithUsers" ma:index="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element name="SharingHintHash" ma:index="1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purl.org/dc/terms/"/>
    <ds:schemaRef ds:uri="http://schemas.microsoft.com/office/2006/documentManagement/types"/>
    <ds:schemaRef ds:uri="http://schemas.microsoft.com/office/infopath/2007/PartnerControls"/>
    <ds:schemaRef ds:uri="http://purl.org/dc/elements/1.1/"/>
    <ds:schemaRef ds:uri="http://www.w3.org/XML/1998/namespace"/>
    <ds:schemaRef ds:uri="http://purl.org/dc/dcmitype/"/>
    <ds:schemaRef ds:uri="04c7059f-bde8-4ce9-bb0f-e52888740953"/>
    <ds:schemaRef ds:uri="http://schemas.openxmlformats.org/package/2006/metadata/core-properties"/>
    <ds:schemaRef ds:uri="d8e79d84-78fb-44a9-92e9-d04bdd8f0359"/>
    <ds:schemaRef ds:uri="http://schemas.microsoft.com/office/2006/metadata/properties"/>
  </ds:schemaRefs>
</ds:datastoreItem>
</file>

<file path=customXml/itemProps3.xml><?xml version="1.0" encoding="utf-8"?>
<ds:datastoreItem xmlns:ds="http://schemas.openxmlformats.org/officeDocument/2006/customXml" ds:itemID="{CFB167E0-5F71-4035-B13E-41D0D14C875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e79d84-78fb-44a9-92e9-d04bdd8f0359"/>
    <ds:schemaRef ds:uri="04c7059f-bde8-4ce9-bb0f-e528887409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60</TotalTime>
  <Words>1286</Words>
  <Application>Microsoft Office PowerPoint</Application>
  <PresentationFormat>On-screen Show (4:3)</PresentationFormat>
  <Paragraphs>123</Paragraphs>
  <Slides>25</Slides>
  <Notes>2</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34" baseType="lpstr">
      <vt:lpstr>Arial</vt:lpstr>
      <vt:lpstr>Calibri</vt:lpstr>
      <vt:lpstr>Courier New</vt:lpstr>
      <vt:lpstr>Myriad Pro</vt:lpstr>
      <vt:lpstr>Palatino Linotype</vt:lpstr>
      <vt:lpstr>Tahoma</vt:lpstr>
      <vt:lpstr>Wingdings</vt:lpstr>
      <vt:lpstr>20140311PresentationUWTSDTemplate</vt:lpstr>
      <vt:lpstr>Document</vt:lpstr>
      <vt:lpstr>  Social Epidemiology and Public Health Development      Jan 26 (Term 1)</vt:lpstr>
      <vt:lpstr>Aims of the Session</vt:lpstr>
      <vt:lpstr>Health needs</vt:lpstr>
      <vt:lpstr>Health needs</vt:lpstr>
      <vt:lpstr>Maslow hierarchy of needs</vt:lpstr>
      <vt:lpstr>Needs</vt:lpstr>
      <vt:lpstr>Health needs</vt:lpstr>
      <vt:lpstr>Health needs</vt:lpstr>
      <vt:lpstr>What is a needs assessment ? </vt:lpstr>
      <vt:lpstr>Needs assessment </vt:lpstr>
      <vt:lpstr>What is the purpose of health needs assessment ? </vt:lpstr>
      <vt:lpstr>Purpose of health needs assessment </vt:lpstr>
      <vt:lpstr>What are the different types of need? </vt:lpstr>
      <vt:lpstr>Different types of need</vt:lpstr>
      <vt:lpstr>Normative needs</vt:lpstr>
      <vt:lpstr>Felt needs</vt:lpstr>
      <vt:lpstr>Expressed needs</vt:lpstr>
      <vt:lpstr>Comparative needs</vt:lpstr>
      <vt:lpstr>Relation between need, supply, and demand —central area shows ideal relation</vt:lpstr>
      <vt:lpstr>Health needs assessment</vt:lpstr>
      <vt:lpstr>What are the questions to guide health need assessment? </vt:lpstr>
      <vt:lpstr>Questions to ask when assessing health needs</vt:lpstr>
      <vt:lpstr>What are the approach to health needs assessment? </vt:lpstr>
      <vt:lpstr>Approaches to health needs assessment</vt:lpstr>
      <vt:lpstr>Further reading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Hamdi Hussain</cp:lastModifiedBy>
  <cp:revision>62</cp:revision>
  <dcterms:created xsi:type="dcterms:W3CDTF">2015-04-14T15:21:28Z</dcterms:created>
  <dcterms:modified xsi:type="dcterms:W3CDTF">2026-09-20T08:36:31Z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0x010100A20804DBFC42F64693D899720BA9B0FE</vt:lpwstr>
  </property>
</Properties>
</file>