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  <p:sldMasterId id="2147483701" r:id="rId2"/>
  </p:sldMasterIdLst>
  <p:notesMasterIdLst>
    <p:notesMasterId r:id="rId13"/>
  </p:notesMasterIdLst>
  <p:handoutMasterIdLst>
    <p:handoutMasterId r:id="rId14"/>
  </p:handoutMasterIdLst>
  <p:sldIdLst>
    <p:sldId id="2243" r:id="rId3"/>
    <p:sldId id="256" r:id="rId4"/>
    <p:sldId id="257" r:id="rId5"/>
    <p:sldId id="258" r:id="rId6"/>
    <p:sldId id="259" r:id="rId7"/>
    <p:sldId id="2244" r:id="rId8"/>
    <p:sldId id="2245" r:id="rId9"/>
    <p:sldId id="2246" r:id="rId10"/>
    <p:sldId id="2247" r:id="rId11"/>
    <p:sldId id="224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84D700-FF95-4B55-BFB8-53581068BC7D}" v="12" dt="2025-03-13T22:17:13.6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83"/>
    <p:restoredTop sz="78503"/>
  </p:normalViewPr>
  <p:slideViewPr>
    <p:cSldViewPr snapToGrid="0" snapToObjects="1">
      <p:cViewPr>
        <p:scale>
          <a:sx n="40" d="100"/>
          <a:sy n="40" d="100"/>
        </p:scale>
        <p:origin x="1540" y="248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Abbigail" userId="126befc8ca58b592" providerId="LiveId" clId="{AD84D700-FF95-4B55-BFB8-53581068BC7D}"/>
    <pc:docChg chg="undo custSel addSld delSld modSld">
      <pc:chgData name="Caitlin Abbigail" userId="126befc8ca58b592" providerId="LiveId" clId="{AD84D700-FF95-4B55-BFB8-53581068BC7D}" dt="2025-03-13T22:17:13.623" v="182"/>
      <pc:docMkLst>
        <pc:docMk/>
      </pc:docMkLst>
      <pc:sldChg chg="delSp modSp mod">
        <pc:chgData name="Caitlin Abbigail" userId="126befc8ca58b592" providerId="LiveId" clId="{AD84D700-FF95-4B55-BFB8-53581068BC7D}" dt="2025-03-13T22:17:13.623" v="182"/>
        <pc:sldMkLst>
          <pc:docMk/>
          <pc:sldMk cId="2495987738" sldId="2243"/>
        </pc:sldMkLst>
        <pc:graphicFrameChg chg="mod modGraphic">
          <ac:chgData name="Caitlin Abbigail" userId="126befc8ca58b592" providerId="LiveId" clId="{AD84D700-FF95-4B55-BFB8-53581068BC7D}" dt="2025-03-13T22:17:13.623" v="182"/>
          <ac:graphicFrameMkLst>
            <pc:docMk/>
            <pc:sldMk cId="2495987738" sldId="2243"/>
            <ac:graphicFrameMk id="4" creationId="{3549AC5E-D78E-FC0E-1D7B-3AF6E641AEFD}"/>
          </ac:graphicFrameMkLst>
        </pc:graphicFrameChg>
        <pc:picChg chg="del">
          <ac:chgData name="Caitlin Abbigail" userId="126befc8ca58b592" providerId="LiveId" clId="{AD84D700-FF95-4B55-BFB8-53581068BC7D}" dt="2025-03-12T10:03:41.305" v="2" actId="478"/>
          <ac:picMkLst>
            <pc:docMk/>
            <pc:sldMk cId="2495987738" sldId="2243"/>
            <ac:picMk id="3" creationId="{D72956FF-80F7-1359-7195-D719B6B79FFE}"/>
          </ac:picMkLst>
        </pc:picChg>
      </pc:sldChg>
      <pc:sldChg chg="new del">
        <pc:chgData name="Caitlin Abbigail" userId="126befc8ca58b592" providerId="LiveId" clId="{AD84D700-FF95-4B55-BFB8-53581068BC7D}" dt="2025-03-12T10:03:15.312" v="1" actId="2696"/>
        <pc:sldMkLst>
          <pc:docMk/>
          <pc:sldMk cId="1545772595" sldId="2244"/>
        </pc:sldMkLst>
      </pc:sldChg>
      <pc:sldChg chg="new del">
        <pc:chgData name="Caitlin Abbigail" userId="126befc8ca58b592" providerId="LiveId" clId="{AD84D700-FF95-4B55-BFB8-53581068BC7D}" dt="2025-03-12T10:05:01.778" v="4" actId="2696"/>
        <pc:sldMkLst>
          <pc:docMk/>
          <pc:sldMk cId="2587483132" sldId="2244"/>
        </pc:sldMkLst>
      </pc:sldChg>
      <pc:sldChg chg="addSp delSp modSp new mod">
        <pc:chgData name="Caitlin Abbigail" userId="126befc8ca58b592" providerId="LiveId" clId="{AD84D700-FF95-4B55-BFB8-53581068BC7D}" dt="2025-03-12T10:09:51.173" v="35" actId="1076"/>
        <pc:sldMkLst>
          <pc:docMk/>
          <pc:sldMk cId="3139213636" sldId="2244"/>
        </pc:sldMkLst>
        <pc:picChg chg="add mod">
          <ac:chgData name="Caitlin Abbigail" userId="126befc8ca58b592" providerId="LiveId" clId="{AD84D700-FF95-4B55-BFB8-53581068BC7D}" dt="2025-03-12T10:07:05.657" v="14" actId="1076"/>
          <ac:picMkLst>
            <pc:docMk/>
            <pc:sldMk cId="3139213636" sldId="2244"/>
            <ac:picMk id="3" creationId="{7EE10CF3-4B1B-FD69-0A34-45B2A07B75BF}"/>
          </ac:picMkLst>
        </pc:picChg>
        <pc:picChg chg="add del">
          <ac:chgData name="Caitlin Abbigail" userId="126befc8ca58b592" providerId="LiveId" clId="{AD84D700-FF95-4B55-BFB8-53581068BC7D}" dt="2025-03-12T10:06:33.002" v="9" actId="478"/>
          <ac:picMkLst>
            <pc:docMk/>
            <pc:sldMk cId="3139213636" sldId="2244"/>
            <ac:picMk id="5" creationId="{D12DB376-9C58-4D4A-E504-2AA5BF0553E8}"/>
          </ac:picMkLst>
        </pc:picChg>
        <pc:picChg chg="add mod">
          <ac:chgData name="Caitlin Abbigail" userId="126befc8ca58b592" providerId="LiveId" clId="{AD84D700-FF95-4B55-BFB8-53581068BC7D}" dt="2025-03-12T10:07:10.525" v="15" actId="1076"/>
          <ac:picMkLst>
            <pc:docMk/>
            <pc:sldMk cId="3139213636" sldId="2244"/>
            <ac:picMk id="7" creationId="{0982242F-4EA8-8F72-84EA-9D1B20844274}"/>
          </ac:picMkLst>
        </pc:picChg>
        <pc:picChg chg="add mod">
          <ac:chgData name="Caitlin Abbigail" userId="126befc8ca58b592" providerId="LiveId" clId="{AD84D700-FF95-4B55-BFB8-53581068BC7D}" dt="2025-03-12T10:07:46.278" v="19" actId="1076"/>
          <ac:picMkLst>
            <pc:docMk/>
            <pc:sldMk cId="3139213636" sldId="2244"/>
            <ac:picMk id="9" creationId="{0EF7D0ED-2ECF-FBB1-25DC-3BAC684A1B0C}"/>
          </ac:picMkLst>
        </pc:picChg>
        <pc:picChg chg="add mod">
          <ac:chgData name="Caitlin Abbigail" userId="126befc8ca58b592" providerId="LiveId" clId="{AD84D700-FF95-4B55-BFB8-53581068BC7D}" dt="2025-03-12T10:08:31.958" v="25" actId="1076"/>
          <ac:picMkLst>
            <pc:docMk/>
            <pc:sldMk cId="3139213636" sldId="2244"/>
            <ac:picMk id="11" creationId="{1C44A18D-2ADB-7E12-F1C8-2AD6CF24E550}"/>
          </ac:picMkLst>
        </pc:picChg>
        <pc:picChg chg="add mod">
          <ac:chgData name="Caitlin Abbigail" userId="126befc8ca58b592" providerId="LiveId" clId="{AD84D700-FF95-4B55-BFB8-53581068BC7D}" dt="2025-03-12T10:09:51.173" v="35" actId="1076"/>
          <ac:picMkLst>
            <pc:docMk/>
            <pc:sldMk cId="3139213636" sldId="2244"/>
            <ac:picMk id="13" creationId="{8F58954A-6206-C242-6668-C7D4ADC48C74}"/>
          </ac:picMkLst>
        </pc:picChg>
      </pc:sldChg>
      <pc:sldChg chg="addSp modSp new mod">
        <pc:chgData name="Caitlin Abbigail" userId="126befc8ca58b592" providerId="LiveId" clId="{AD84D700-FF95-4B55-BFB8-53581068BC7D}" dt="2025-03-12T10:14:07.878" v="42" actId="1076"/>
        <pc:sldMkLst>
          <pc:docMk/>
          <pc:sldMk cId="934134097" sldId="2245"/>
        </pc:sldMkLst>
        <pc:picChg chg="add mod">
          <ac:chgData name="Caitlin Abbigail" userId="126befc8ca58b592" providerId="LiveId" clId="{AD84D700-FF95-4B55-BFB8-53581068BC7D}" dt="2025-03-12T10:14:07.878" v="42" actId="1076"/>
          <ac:picMkLst>
            <pc:docMk/>
            <pc:sldMk cId="934134097" sldId="2245"/>
            <ac:picMk id="3" creationId="{FB999192-710D-3A75-E18C-08264D8458B2}"/>
          </ac:picMkLst>
        </pc:picChg>
      </pc:sldChg>
      <pc:sldChg chg="addSp modSp new mod">
        <pc:chgData name="Caitlin Abbigail" userId="126befc8ca58b592" providerId="LiveId" clId="{AD84D700-FF95-4B55-BFB8-53581068BC7D}" dt="2025-03-13T22:10:59.958" v="134" actId="403"/>
        <pc:sldMkLst>
          <pc:docMk/>
          <pc:sldMk cId="1328956347" sldId="2246"/>
        </pc:sldMkLst>
        <pc:spChg chg="add mod">
          <ac:chgData name="Caitlin Abbigail" userId="126befc8ca58b592" providerId="LiveId" clId="{AD84D700-FF95-4B55-BFB8-53581068BC7D}" dt="2025-03-13T22:10:59.958" v="134" actId="403"/>
          <ac:spMkLst>
            <pc:docMk/>
            <pc:sldMk cId="1328956347" sldId="2246"/>
            <ac:spMk id="2" creationId="{D57F66DB-1A24-3ABF-72E9-D986CF27D792}"/>
          </ac:spMkLst>
        </pc:spChg>
      </pc:sldChg>
      <pc:sldChg chg="addSp modSp new mod">
        <pc:chgData name="Caitlin Abbigail" userId="126befc8ca58b592" providerId="LiveId" clId="{AD84D700-FF95-4B55-BFB8-53581068BC7D}" dt="2025-03-13T22:13:33.115" v="143" actId="20577"/>
        <pc:sldMkLst>
          <pc:docMk/>
          <pc:sldMk cId="1907140720" sldId="2247"/>
        </pc:sldMkLst>
        <pc:spChg chg="add mod">
          <ac:chgData name="Caitlin Abbigail" userId="126befc8ca58b592" providerId="LiveId" clId="{AD84D700-FF95-4B55-BFB8-53581068BC7D}" dt="2025-03-13T22:13:33.115" v="143" actId="20577"/>
          <ac:spMkLst>
            <pc:docMk/>
            <pc:sldMk cId="1907140720" sldId="2247"/>
            <ac:spMk id="2" creationId="{6925E2E1-C1FA-ABFA-0872-D1B074C3FE3B}"/>
          </ac:spMkLst>
        </pc:spChg>
      </pc:sldChg>
      <pc:sldChg chg="addSp modSp new mod">
        <pc:chgData name="Caitlin Abbigail" userId="126befc8ca58b592" providerId="LiveId" clId="{AD84D700-FF95-4B55-BFB8-53581068BC7D}" dt="2025-03-13T22:14:33.435" v="173"/>
        <pc:sldMkLst>
          <pc:docMk/>
          <pc:sldMk cId="701391291" sldId="2248"/>
        </pc:sldMkLst>
        <pc:spChg chg="add mod">
          <ac:chgData name="Caitlin Abbigail" userId="126befc8ca58b592" providerId="LiveId" clId="{AD84D700-FF95-4B55-BFB8-53581068BC7D}" dt="2025-03-13T22:14:33.435" v="173"/>
          <ac:spMkLst>
            <pc:docMk/>
            <pc:sldMk cId="701391291" sldId="2248"/>
            <ac:spMk id="2" creationId="{C85E83DD-65FC-466A-89DA-04833C4E24D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D04C9-0A3A-3B49-AB07-2246B6F90D4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185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05819-8240-C031-AF52-054B5F4B5E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00A3D0-67D5-2E91-C5D4-799A17905F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185C8B-9124-94CF-27F4-0AAA45CF6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68A13-496C-6CE0-8F86-89E0C3900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299188-BF1A-1005-A740-65AFB747E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4290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54031-3458-4F63-54CE-F42419941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88EB6-30AE-50F1-DAAC-3556EB75C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F0AFF-B6C0-A6E0-D585-F088ABBA3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F06D-9B35-92C3-A3DB-291ECBD6E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C7806-05A0-26F2-E241-0F45032DB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0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43DB9-B222-D72C-B742-0EDFE7EAD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86337-9EDE-C85D-47A5-8F66DC9157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67C75-7F8E-3E6E-DF67-ACAF2588E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34F34-A8D4-4282-00A2-3581B8D07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5E567-5AB4-4845-3D22-D2587F10A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608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9320A-6C66-319D-1F8C-D7A574986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8607C-3117-4ACA-B711-148C202A30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ADD3F8-66E9-FC72-78D9-1D47D8F28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6F517B-9F95-0659-6FE8-8E4A16D7C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5083D9-1184-7306-9DCF-08457DA45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D7A14-9F94-A922-4B61-D596B29B8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18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BD3BD-CED5-282A-20E0-8F939D2AD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1CDE04-267A-3655-5C31-2AA931FBCC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4EEA0D-D0FD-0C08-8638-7B6BBBBD90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F6E462-AF59-BBFF-72E7-7F2C7C556A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53F40D-DEC4-F24A-9243-DB8F163AC6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FA607F-7AF6-E762-55EF-841322349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DDB441-B67F-0C06-2F53-F0C379E3E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2D9BF0-7FF5-B15D-CFA9-613BF238F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662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6BEF9-B249-BEE6-DC97-1A59C854A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8E3065-D224-58B4-937C-22C533326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E59B6B-6156-65E6-A6A2-F0B32DCFC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142C1-BAFB-9CC2-C692-3A5D0F65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6755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4B1C2D-9F7F-C0FE-6B0E-2D044F397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F9288D-5F9C-3035-C21F-D39766C5C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FD970F-DA4A-A9E8-8ADB-D4522BBBB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1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7D42B-5BC7-E9EF-8266-77DEDD2BA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EBD73-9145-2C2D-FBFE-D418F4CEA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7E81E3-29E7-E1C5-D1B9-40CD51215C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3CEC63-E069-6B2F-3AA4-78A10022E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00321D-5CBE-B598-296B-FE01E6944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7B3D74-D36A-F84F-37CC-A89477269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7308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9A9E3-50D3-8C91-432D-E2F868CC4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004191-5E63-0F70-AA53-CFEE6B0193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C2528A-9E44-490B-01F9-B04E3A2C7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1F62EC-0E11-B071-B4B3-CFF1A4EF8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51E03C-CA55-C144-F165-56924124A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65116-C436-B9FE-0045-CAA941D83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820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640C6-B46D-2B80-DDF4-4CA6F26DC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79AD07-1A71-6737-294C-F8C6FB0AC6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0D8A7-69B9-9B0D-9238-21B32C31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8D4CCC-E8E6-D6C1-46D4-AF6841043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FACC7-78EC-B1E8-DD76-AE96BF02B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9146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713CC0-9C25-5F55-785D-C65608813D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7C13D6-FCE5-4E5C-5FF8-5B98276D02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EDABAE-FE4D-C077-7DCC-BBD438F95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160A8-F878-F754-1FA6-67C9A55EF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8E2BF-05DC-D62C-4E6D-8C7430CDA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69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E15A0B-26D8-1D10-D106-AFFA4DF80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FBDAAE-76AD-53B0-5E13-CC46D1F5F0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05198-7433-2153-07A8-8D8DF3F6F4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4FEFDD-A1DD-4B30-BED7-9308149D7813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A38A-7C09-6345-B2E5-04AC920327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2E959-169F-E105-B6E1-48DDEF89B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D0B1D1-B4D1-491A-8316-C9A0B0F4DE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189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lyw.cymru/sites/default/files/publications/2018-02/cwricwlwm-i-gymru-cwricwlwm-am-oes.pdf" TargetMode="External"/><Relationship Id="rId3" Type="http://schemas.openxmlformats.org/officeDocument/2006/relationships/hyperlink" Target="https://www.gov.wales/sites/default/files/publications/2018-12/cymraeg-2050-welsh-language-strategy.pdf" TargetMode="External"/><Relationship Id="rId7" Type="http://schemas.openxmlformats.org/officeDocument/2006/relationships/hyperlink" Target="https://hwb.gov.wales/api/storage/283b9318-dcf7-402d-b39a-67dee70efe18/sut-i-ddatblygu-meddwl-ac-asesu-ar-gyfer-dysgu-yn-yr-ystafell-ddosbarth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edweek.org/teaching-learning/opinion-eight-ways-to-use-movement-in-teaching-learning/2020/07" TargetMode="External"/><Relationship Id="rId5" Type="http://schemas.openxmlformats.org/officeDocument/2006/relationships/hyperlink" Target="https://www.cambridge.org/gb/education/blog/2022/09/02/identifying-crucial-knowledge-and-using-recap-to-target-success/" TargetMode="External"/><Relationship Id="rId4" Type="http://schemas.openxmlformats.org/officeDocument/2006/relationships/hyperlink" Target="https://hwb.gov.wales/cwricwlwm-i-gymru/ieithoedd-llythrennedd-a-chyfathreb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49AC5E-D78E-FC0E-1D7B-3AF6E641AE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041075"/>
              </p:ext>
            </p:extLst>
          </p:nvPr>
        </p:nvGraphicFramePr>
        <p:xfrm>
          <a:off x="288342" y="465658"/>
          <a:ext cx="11903658" cy="66789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796336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Derbyn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Iaith, Llythrennedd a Chyfathrebu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</a:t>
                      </a:r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wers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:I ddidoli nodweddion yn ôl beth sydd yn gwneud arwr da ai peidio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1903395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Disgyblion wedi creu mwgwd ar gyfer archarwr felly yn ymwybodol o’r term arwr/archarwr.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Wedi trafod arwyr o fewn y teulu a pham maen nhw’n arwr felly termau yn cael ei atgyfnerthu yn y wers heddiw.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Cryf, ffit, tawel. Da, drwg, arwr, dewr, hapus, rhannu, grac, cydweithio, honest, dyfalbarhau, creulon, dweud celwydd, ddim yn gwrando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 arwr da yn ....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 arwr drwg yn ....</a:t>
                      </a:r>
                    </a:p>
                    <a:p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4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Cyflwyno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geirfa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‘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cryf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’, ‘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tawel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’, ‘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ffit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’ ‘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dewr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’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trwy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bwynt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pŵer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Cydweithio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thrafod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gyda’i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phartner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ysgwydd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er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mwyn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mynegi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barn.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 gair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Darllen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esbonio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ystyr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gair ac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yna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gofyn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plant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ddefnyddio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partner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ysgwydd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er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mwyn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trafod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hwn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nodwedd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dda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archarwr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neu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beidio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Dangos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plant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sut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rydym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wedi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didoli’r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cerdyn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yma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symud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ymlaen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dasg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grŵp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fydd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disgyblion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datblygu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sgil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gydweithio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(un o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werthoedd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yr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a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chyfeirio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at Cerys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Creadigol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: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Cyfrannwr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medrus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creadigol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(4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diben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 ‘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Rydw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gweithio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dda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mewn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tîm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Llun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cymeriad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gwerth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weledol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ystod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dasg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Disgyblion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gael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cyfle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ddewis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cerdyn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yr un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a’i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rhannu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grŵp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Trafod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ystyr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grŵp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benderfynu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nodwedd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un da neu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ddrwg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 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Didoli’r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cardiau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gan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sicrhau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trafodaeth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dealltwriaeth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Pob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unigolyn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ddefnyddio’r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patrwm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brawddeg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 Mae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arwr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da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.... a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dewis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gair er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mwyn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rhannu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gyda’r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grŵp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4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889420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Pwerbwynt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Llun a’r gwerth pedwar diben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Cardiau nodweddion sydd yn cynnwys lluniau addas er mwyn sicrhau dealltwriaeth o’i hystyr. 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Dau gylch/drâr a label er mwyn iddynt ddidoli yn ôl y meini prawf cywir.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Ffigurau archarwyr yn weledol.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Sticeri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3784600" y="-104005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CBEE3B-82CE-A3C1-445C-9A71A7CE6D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 flipV="1">
            <a:off x="0" y="6912028"/>
            <a:ext cx="12192000" cy="45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8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026" name="Picture 2" descr="Superhero Background Images - Free Download on Freepik">
            <a:extLst>
              <a:ext uri="{FF2B5EF4-FFF2-40B4-BE49-F238E27FC236}">
                <a16:creationId xmlns:a16="http://schemas.microsoft.com/office/drawing/2014/main" id="{4CAADF8C-FDAB-98D7-8E7F-0684316AD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43" b="9070"/>
          <a:stretch/>
        </p:blipFill>
        <p:spPr bwMode="auto">
          <a:xfrm>
            <a:off x="7839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8EFAB-7E03-25CF-FE37-77692495B4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3752" y="1641611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CCW Precursive 4" panose="03050602040000000000" pitchFamily="66" charset="0"/>
              </a:rPr>
              <a:t>BYDSI: 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I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ddidoli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nodweddion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yn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ol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beth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sydd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yn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gwneud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arwr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da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a’i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 </a:t>
            </a:r>
            <a:r>
              <a:rPr lang="en-GB" sz="5400" b="0" i="0" dirty="0" err="1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peidio</a:t>
            </a:r>
            <a:r>
              <a:rPr lang="en-GB" sz="5400" b="0" i="0" dirty="0">
                <a:solidFill>
                  <a:schemeClr val="bg1"/>
                </a:solidFill>
                <a:effectLst/>
                <a:latin typeface="CCW Precursive 4" panose="03050602040000000000" pitchFamily="66" charset="0"/>
              </a:rPr>
              <a:t> </a:t>
            </a:r>
            <a:endParaRPr lang="en-GB" sz="5400" dirty="0">
              <a:solidFill>
                <a:schemeClr val="bg1"/>
              </a:solidFill>
              <a:latin typeface="CCW Precursive 4" panose="0305060204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8488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755AE9-8D34-8A8A-10BD-25C16AD6FB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8486" y="1360393"/>
            <a:ext cx="4855028" cy="54976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F32492-81E3-CC13-FBC6-C6FDC7A075C2}"/>
              </a:ext>
            </a:extLst>
          </p:cNvPr>
          <p:cNvSpPr txBox="1"/>
          <p:nvPr/>
        </p:nvSpPr>
        <p:spPr>
          <a:xfrm>
            <a:off x="1997528" y="289289"/>
            <a:ext cx="81969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latin typeface="CCW Precursive 4" panose="03050602040000000000" pitchFamily="66" charset="0"/>
              </a:rPr>
              <a:t>Cerys </a:t>
            </a:r>
            <a:r>
              <a:rPr lang="en-GB" sz="5400" dirty="0" err="1">
                <a:latin typeface="CCW Precursive 4" panose="03050602040000000000" pitchFamily="66" charset="0"/>
              </a:rPr>
              <a:t>Creadigol</a:t>
            </a:r>
            <a:endParaRPr lang="en-GB" sz="5400" dirty="0">
              <a:latin typeface="CCW Precursive 4" panose="03050602040000000000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90F7B-EF2A-2334-596A-440FBD69B735}"/>
              </a:ext>
            </a:extLst>
          </p:cNvPr>
          <p:cNvSpPr txBox="1"/>
          <p:nvPr/>
        </p:nvSpPr>
        <p:spPr>
          <a:xfrm>
            <a:off x="8958943" y="1179641"/>
            <a:ext cx="3439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CW Precursive 4" panose="03050602040000000000" pitchFamily="66" charset="0"/>
              </a:rPr>
              <a:t>‘</a:t>
            </a:r>
            <a:r>
              <a:rPr lang="en-GB" dirty="0" err="1">
                <a:latin typeface="CCW Precursive 4" panose="03050602040000000000" pitchFamily="66" charset="0"/>
              </a:rPr>
              <a:t>Rydw</a:t>
            </a:r>
            <a:r>
              <a:rPr lang="en-GB" dirty="0">
                <a:latin typeface="CCW Precursive 4" panose="03050602040000000000" pitchFamily="66" charset="0"/>
              </a:rPr>
              <a:t> </a:t>
            </a:r>
            <a:r>
              <a:rPr lang="en-GB" dirty="0" err="1">
                <a:latin typeface="CCW Precursive 4" panose="03050602040000000000" pitchFamily="66" charset="0"/>
              </a:rPr>
              <a:t>i’n</a:t>
            </a:r>
            <a:r>
              <a:rPr lang="en-GB" dirty="0">
                <a:latin typeface="CCW Precursive 4" panose="03050602040000000000" pitchFamily="66" charset="0"/>
              </a:rPr>
              <a:t> </a:t>
            </a:r>
            <a:r>
              <a:rPr lang="en-GB" dirty="0" err="1">
                <a:latin typeface="CCW Precursive 4" panose="03050602040000000000" pitchFamily="66" charset="0"/>
              </a:rPr>
              <a:t>gweithio’n</a:t>
            </a:r>
            <a:r>
              <a:rPr lang="en-GB" dirty="0">
                <a:latin typeface="CCW Precursive 4" panose="03050602040000000000" pitchFamily="66" charset="0"/>
              </a:rPr>
              <a:t> </a:t>
            </a:r>
            <a:r>
              <a:rPr lang="en-GB" dirty="0" err="1">
                <a:latin typeface="CCW Precursive 4" panose="03050602040000000000" pitchFamily="66" charset="0"/>
              </a:rPr>
              <a:t>dda</a:t>
            </a:r>
            <a:r>
              <a:rPr lang="en-GB" dirty="0">
                <a:latin typeface="CCW Precursive 4" panose="03050602040000000000" pitchFamily="66" charset="0"/>
              </a:rPr>
              <a:t> </a:t>
            </a:r>
            <a:r>
              <a:rPr lang="en-GB" dirty="0" err="1">
                <a:latin typeface="CCW Precursive 4" panose="03050602040000000000" pitchFamily="66" charset="0"/>
              </a:rPr>
              <a:t>mewn</a:t>
            </a:r>
            <a:r>
              <a:rPr lang="en-GB" dirty="0">
                <a:latin typeface="CCW Precursive 4" panose="03050602040000000000" pitchFamily="66" charset="0"/>
              </a:rPr>
              <a:t> </a:t>
            </a:r>
            <a:r>
              <a:rPr lang="en-GB" dirty="0" err="1">
                <a:latin typeface="CCW Precursive 4" panose="03050602040000000000" pitchFamily="66" charset="0"/>
              </a:rPr>
              <a:t>tîm</a:t>
            </a:r>
            <a:r>
              <a:rPr lang="en-GB" dirty="0">
                <a:latin typeface="CCW Precursive 4" panose="03050602040000000000" pitchFamily="66" charset="0"/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3800373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uper Heroes Clipart Images | Free Download | PNG ...">
            <a:extLst>
              <a:ext uri="{FF2B5EF4-FFF2-40B4-BE49-F238E27FC236}">
                <a16:creationId xmlns:a16="http://schemas.microsoft.com/office/drawing/2014/main" id="{ADC176CF-952F-8BFB-B32E-CA4702019F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519" y="1148480"/>
            <a:ext cx="5414962" cy="484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80A1EBC-58EF-4C0E-6911-D3E9ACBC42BE}"/>
              </a:ext>
            </a:extLst>
          </p:cNvPr>
          <p:cNvSpPr/>
          <p:nvPr/>
        </p:nvSpPr>
        <p:spPr>
          <a:xfrm>
            <a:off x="1339674" y="686815"/>
            <a:ext cx="17620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CW Precursive 4" panose="03050602040000000000" pitchFamily="66" charset="0"/>
              </a:rPr>
              <a:t>c</a:t>
            </a:r>
            <a:r>
              <a:rPr lang="en-US" sz="5400" b="0" cap="none" spc="0" dirty="0" err="1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CW Precursive 4" panose="03050602040000000000" pitchFamily="66" charset="0"/>
              </a:rPr>
              <a:t>ryf</a:t>
            </a:r>
            <a:endParaRPr lang="en-US" sz="5400" b="0" cap="none" spc="0" dirty="0">
              <a:ln w="0"/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CW Precursive 4" panose="03050602040000000000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0A57EE7-BF5D-9141-3441-F743B8220EB7}"/>
              </a:ext>
            </a:extLst>
          </p:cNvPr>
          <p:cNvSpPr/>
          <p:nvPr/>
        </p:nvSpPr>
        <p:spPr>
          <a:xfrm>
            <a:off x="1017470" y="4712566"/>
            <a:ext cx="2406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CW Precursive 4" panose="03050602040000000000" pitchFamily="66" charset="0"/>
              </a:rPr>
              <a:t>t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CW Precursive 4" panose="03050602040000000000" pitchFamily="66" charset="0"/>
              </a:rPr>
              <a:t>awel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CW Precursive 4" panose="03050602040000000000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CE890F-F954-B0F2-B7E2-6B93F1AF7FD7}"/>
              </a:ext>
            </a:extLst>
          </p:cNvPr>
          <p:cNvSpPr/>
          <p:nvPr/>
        </p:nvSpPr>
        <p:spPr>
          <a:xfrm>
            <a:off x="9489452" y="686815"/>
            <a:ext cx="14414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CW Precursive 4" panose="03050602040000000000" pitchFamily="66" charset="0"/>
              </a:rPr>
              <a:t>ffit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CW Precursive 4" panose="03050602040000000000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B340D8-B297-A900-80AC-475364425AE0}"/>
              </a:ext>
            </a:extLst>
          </p:cNvPr>
          <p:cNvSpPr/>
          <p:nvPr/>
        </p:nvSpPr>
        <p:spPr>
          <a:xfrm>
            <a:off x="9144806" y="4712566"/>
            <a:ext cx="21307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CW Precursive 4" panose="03050602040000000000" pitchFamily="66" charset="0"/>
              </a:rPr>
              <a:t>dewr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CW Precursive 4" panose="0305060204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DC2FBDCB-DDC0-ED16-BB87-32471D11C372}"/>
              </a:ext>
            </a:extLst>
          </p:cNvPr>
          <p:cNvSpPr/>
          <p:nvPr/>
        </p:nvSpPr>
        <p:spPr>
          <a:xfrm>
            <a:off x="1338943" y="1502228"/>
            <a:ext cx="4332515" cy="4223657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4605020-9930-D7BE-5111-75B4959F42F4}"/>
              </a:ext>
            </a:extLst>
          </p:cNvPr>
          <p:cNvSpPr/>
          <p:nvPr/>
        </p:nvSpPr>
        <p:spPr>
          <a:xfrm>
            <a:off x="6096000" y="1502228"/>
            <a:ext cx="4332515" cy="4223657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B17964-B05E-37C4-386C-8FDDEC1CB608}"/>
              </a:ext>
            </a:extLst>
          </p:cNvPr>
          <p:cNvSpPr txBox="1"/>
          <p:nvPr/>
        </p:nvSpPr>
        <p:spPr>
          <a:xfrm>
            <a:off x="1709057" y="304800"/>
            <a:ext cx="3429000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CCW Precursive 4" panose="03050602040000000000" pitchFamily="66" charset="0"/>
              </a:rPr>
              <a:t>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0A246D-6884-0360-7092-3F41340787EB}"/>
              </a:ext>
            </a:extLst>
          </p:cNvPr>
          <p:cNvSpPr txBox="1"/>
          <p:nvPr/>
        </p:nvSpPr>
        <p:spPr>
          <a:xfrm>
            <a:off x="6547757" y="304800"/>
            <a:ext cx="3429000" cy="646331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CCW Precursive 4" panose="03050602040000000000" pitchFamily="66" charset="0"/>
              </a:rPr>
              <a:t>Drwg</a:t>
            </a:r>
            <a:endParaRPr lang="en-GB" sz="3600" dirty="0">
              <a:latin typeface="CCW Precursive 4" panose="030506020400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828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E10CF3-4B1B-FD69-0A34-45B2A07B75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8337"/>
            <a:ext cx="6344266" cy="38019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82242F-4EA8-8F72-84EA-9D1B208442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32" y="4060623"/>
            <a:ext cx="6182916" cy="26690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F7D0ED-2ECF-FBB1-25DC-3BAC684A1B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4266" y="128337"/>
            <a:ext cx="5759207" cy="118451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44A18D-2ADB-7E12-F1C8-2AD6CF24E5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9739" y="1409108"/>
            <a:ext cx="5790629" cy="38019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F58954A-6206-C242-6668-C7D4ADC48C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5117" y="5385080"/>
            <a:ext cx="5718356" cy="110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213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ards and a circle with a couple of yellow circles&#10;&#10;AI-generated content may be incorrect.">
            <a:extLst>
              <a:ext uri="{FF2B5EF4-FFF2-40B4-BE49-F238E27FC236}">
                <a16:creationId xmlns:a16="http://schemas.microsoft.com/office/drawing/2014/main" id="{FB999192-710D-3A75-E18C-08264D845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794" y="512846"/>
            <a:ext cx="7776411" cy="5832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134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7F66DB-1A24-3ABF-72E9-D986CF27D792}"/>
              </a:ext>
            </a:extLst>
          </p:cNvPr>
          <p:cNvSpPr txBox="1"/>
          <p:nvPr/>
        </p:nvSpPr>
        <p:spPr>
          <a:xfrm>
            <a:off x="0" y="0"/>
            <a:ext cx="1219200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err="1"/>
              <a:t>Gwerthusiad</a:t>
            </a:r>
            <a:endParaRPr lang="en-GB" sz="2800" b="1" u="sng" dirty="0"/>
          </a:p>
          <a:p>
            <a:r>
              <a:rPr lang="en-GB" dirty="0" err="1"/>
              <a:t>Pwrpas</a:t>
            </a:r>
            <a:r>
              <a:rPr lang="en-GB" dirty="0"/>
              <a:t> y </a:t>
            </a:r>
            <a:r>
              <a:rPr lang="en-GB" dirty="0" err="1"/>
              <a:t>gwerthusiad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meicro-wers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ddidoli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arwr</a:t>
            </a:r>
            <a:r>
              <a:rPr lang="en-GB" dirty="0"/>
              <a:t> da ai </a:t>
            </a:r>
            <a:r>
              <a:rPr lang="en-GB" dirty="0" err="1"/>
              <a:t>peidio</a:t>
            </a:r>
            <a:r>
              <a:rPr lang="en-GB" dirty="0"/>
              <a:t>. </a:t>
            </a:r>
            <a:r>
              <a:rPr lang="en-GB" dirty="0" err="1"/>
              <a:t>Bwriad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 Cymru (2017)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1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siaradwyr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2050.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Iaith,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(2021)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Cymraeg </a:t>
            </a:r>
            <a:r>
              <a:rPr lang="en-GB" dirty="0" err="1"/>
              <a:t>cyffredinol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.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eirfa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er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cryf</a:t>
            </a:r>
            <a:r>
              <a:rPr lang="en-GB" dirty="0"/>
              <a:t>, </a:t>
            </a:r>
            <a:r>
              <a:rPr lang="en-GB" dirty="0" err="1"/>
              <a:t>tawel</a:t>
            </a:r>
            <a:r>
              <a:rPr lang="en-GB" dirty="0"/>
              <a:t>, </a:t>
            </a:r>
            <a:r>
              <a:rPr lang="en-GB" dirty="0" err="1"/>
              <a:t>ffit</a:t>
            </a:r>
            <a:r>
              <a:rPr lang="en-GB" dirty="0"/>
              <a:t> a </a:t>
            </a:r>
            <a:r>
              <a:rPr lang="en-GB" dirty="0" err="1"/>
              <a:t>dewr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 ‘Mae </a:t>
            </a:r>
            <a:r>
              <a:rPr lang="en-GB" dirty="0" err="1"/>
              <a:t>arwr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…’ neu ‘Mae </a:t>
            </a:r>
            <a:r>
              <a:rPr lang="en-GB" dirty="0" err="1"/>
              <a:t>arwr</a:t>
            </a:r>
            <a:r>
              <a:rPr lang="en-GB" dirty="0"/>
              <a:t> </a:t>
            </a:r>
            <a:r>
              <a:rPr lang="en-GB" dirty="0" err="1"/>
              <a:t>drwg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…’ ac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cerdyn</a:t>
            </a:r>
            <a:r>
              <a:rPr lang="en-GB" dirty="0"/>
              <a:t>/air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drilio’r</a:t>
            </a:r>
            <a:r>
              <a:rPr lang="en-GB" dirty="0"/>
              <a:t> </a:t>
            </a:r>
            <a:r>
              <a:rPr lang="en-GB" dirty="0" err="1"/>
              <a:t>eirfa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Cymraeg y </a:t>
            </a:r>
            <a:r>
              <a:rPr lang="en-GB" dirty="0" err="1"/>
              <a:t>disgyblion</a:t>
            </a:r>
            <a:r>
              <a:rPr lang="en-GB" dirty="0"/>
              <a:t> a </a:t>
            </a:r>
            <a:r>
              <a:rPr lang="en-GB" dirty="0" err="1"/>
              <a:t>chefnogi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gwersi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.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gwerthusiad</a:t>
            </a:r>
            <a:r>
              <a:rPr lang="en-GB" dirty="0"/>
              <a:t>,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,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,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Dengys</a:t>
            </a:r>
            <a:r>
              <a:rPr lang="en-GB" dirty="0"/>
              <a:t> y </a:t>
            </a:r>
            <a:r>
              <a:rPr lang="en-GB" dirty="0" err="1"/>
              <a:t>meicro-wers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hadalw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wersi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ofyn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 y gair ‘</a:t>
            </a:r>
            <a:r>
              <a:rPr lang="en-GB" dirty="0" err="1"/>
              <a:t>archarwyr</a:t>
            </a:r>
            <a:r>
              <a:rPr lang="en-GB" dirty="0"/>
              <a:t>’ </a:t>
            </a:r>
            <a:r>
              <a:rPr lang="en-GB" dirty="0" err="1"/>
              <a:t>fel</a:t>
            </a:r>
            <a:r>
              <a:rPr lang="en-GB" dirty="0"/>
              <a:t> bod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y gair. </a:t>
            </a:r>
            <a:r>
              <a:rPr lang="en-GB" dirty="0" err="1"/>
              <a:t>Amlinellir</a:t>
            </a:r>
            <a:r>
              <a:rPr lang="en-GB" dirty="0"/>
              <a:t> Baker (2022) bod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bwysicaf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hangen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fyfyrwyr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bellach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hastudiaethau</a:t>
            </a:r>
            <a:r>
              <a:rPr lang="en-GB" dirty="0"/>
              <a:t>. Yn </a:t>
            </a:r>
            <a:r>
              <a:rPr lang="en-GB" dirty="0" err="1"/>
              <a:t>ychwanegol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adalw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wersi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hollbwysig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atgyfnerthu</a:t>
            </a:r>
            <a:r>
              <a:rPr lang="en-GB" dirty="0"/>
              <a:t> a </a:t>
            </a:r>
            <a:r>
              <a:rPr lang="en-GB" dirty="0" err="1"/>
              <a:t>dyfnhau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 ac </a:t>
            </a:r>
            <a:r>
              <a:rPr lang="en-GB" dirty="0" err="1"/>
              <a:t>ailymweld</a:t>
            </a:r>
            <a:r>
              <a:rPr lang="en-GB" dirty="0"/>
              <a:t> â </a:t>
            </a:r>
            <a:r>
              <a:rPr lang="en-GB" dirty="0" err="1"/>
              <a:t>phynciau</a:t>
            </a:r>
            <a:r>
              <a:rPr lang="en-GB" dirty="0"/>
              <a:t>. </a:t>
            </a:r>
            <a:r>
              <a:rPr lang="en-GB" dirty="0" err="1"/>
              <a:t>Hefyd</a:t>
            </a:r>
            <a:r>
              <a:rPr lang="en-GB" dirty="0"/>
              <a:t>, </a:t>
            </a:r>
            <a:r>
              <a:rPr lang="en-GB" dirty="0" err="1"/>
              <a:t>ychwanegir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ngwers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yr </a:t>
            </a:r>
            <a:r>
              <a:rPr lang="en-GB" dirty="0" err="1"/>
              <a:t>eirfa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er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gair </a:t>
            </a:r>
            <a:r>
              <a:rPr lang="en-GB" dirty="0" err="1"/>
              <a:t>cryf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breichiau</a:t>
            </a:r>
            <a:r>
              <a:rPr lang="en-GB" dirty="0"/>
              <a:t> a </a:t>
            </a:r>
            <a:r>
              <a:rPr lang="en-GB" dirty="0" err="1"/>
              <a:t>thynerwch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y gair </a:t>
            </a:r>
            <a:r>
              <a:rPr lang="en-GB" dirty="0" err="1"/>
              <a:t>cryf</a:t>
            </a:r>
            <a:r>
              <a:rPr lang="en-GB" dirty="0"/>
              <a:t>. </a:t>
            </a:r>
            <a:r>
              <a:rPr lang="en-GB" dirty="0" err="1"/>
              <a:t>Credir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gair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gair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symudiad</a:t>
            </a:r>
            <a:r>
              <a:rPr lang="en-GB" dirty="0"/>
              <a:t>. </a:t>
            </a:r>
            <a:r>
              <a:rPr lang="en-GB" dirty="0" err="1"/>
              <a:t>Dengys</a:t>
            </a:r>
            <a:r>
              <a:rPr lang="en-GB" dirty="0"/>
              <a:t> yr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Ferlazzo (2020) bod </a:t>
            </a:r>
            <a:r>
              <a:rPr lang="en-GB" dirty="0" err="1"/>
              <a:t>cael</a:t>
            </a:r>
            <a:r>
              <a:rPr lang="en-GB" dirty="0"/>
              <a:t> y </a:t>
            </a:r>
            <a:r>
              <a:rPr lang="en-GB" dirty="0" err="1"/>
              <a:t>cysylltiad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gair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ystum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cyd-fynd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fewnoli'r</a:t>
            </a:r>
            <a:r>
              <a:rPr lang="en-GB" dirty="0"/>
              <a:t> </a:t>
            </a:r>
            <a:r>
              <a:rPr lang="en-GB" dirty="0" err="1"/>
              <a:t>eirfa</a:t>
            </a:r>
            <a:r>
              <a:rPr lang="en-GB" dirty="0"/>
              <a:t>. Yn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meicro-wers</a:t>
            </a:r>
            <a:r>
              <a:rPr lang="en-GB" dirty="0"/>
              <a:t>,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y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ddewis</a:t>
            </a:r>
            <a:r>
              <a:rPr lang="en-GB" dirty="0"/>
              <a:t> </a:t>
            </a:r>
            <a:r>
              <a:rPr lang="en-GB" dirty="0" err="1"/>
              <a:t>cerdyn</a:t>
            </a:r>
            <a:r>
              <a:rPr lang="en-GB" dirty="0"/>
              <a:t> yr un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nodwedd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 da neu </a:t>
            </a:r>
            <a:r>
              <a:rPr lang="en-GB" dirty="0" err="1"/>
              <a:t>ddrwg</a:t>
            </a:r>
            <a:r>
              <a:rPr lang="en-GB" dirty="0"/>
              <a:t>?  Yna,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didoli’r</a:t>
            </a:r>
            <a:r>
              <a:rPr lang="en-GB" dirty="0"/>
              <a:t>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. 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gwirio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 y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nol</a:t>
            </a:r>
            <a:r>
              <a:rPr lang="en-GB" dirty="0"/>
              <a:t> er </a:t>
            </a:r>
            <a:r>
              <a:rPr lang="en-GB" dirty="0" err="1"/>
              <a:t>enghraifft</a:t>
            </a:r>
            <a:r>
              <a:rPr lang="en-GB" dirty="0"/>
              <a:t> ‘Mae </a:t>
            </a:r>
            <a:r>
              <a:rPr lang="en-GB" dirty="0" err="1"/>
              <a:t>arwr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’ ac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ofynnir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 </a:t>
            </a:r>
            <a:r>
              <a:rPr lang="en-GB" dirty="0" err="1"/>
              <a:t>dasg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328956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25E2E1-C1FA-ABFA-0872-D1B074C3FE3B}"/>
              </a:ext>
            </a:extLst>
          </p:cNvPr>
          <p:cNvSpPr txBox="1"/>
          <p:nvPr/>
        </p:nvSpPr>
        <p:spPr>
          <a:xfrm>
            <a:off x="0" y="0"/>
            <a:ext cx="12192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Gellir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a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 ‘Mae </a:t>
            </a:r>
            <a:r>
              <a:rPr lang="en-GB" dirty="0" err="1"/>
              <a:t>arwr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...’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. Gellir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a </a:t>
            </a:r>
            <a:r>
              <a:rPr lang="en-GB" dirty="0" err="1"/>
              <a:t>gofyn</a:t>
            </a:r>
            <a:r>
              <a:rPr lang="en-GB" dirty="0"/>
              <a:t> a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neu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anghytuno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‘Na,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arwr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...’. </a:t>
            </a:r>
            <a:r>
              <a:rPr lang="en-GB" dirty="0" err="1"/>
              <a:t>Byddir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Cymraeg a </a:t>
            </a:r>
            <a:r>
              <a:rPr lang="en-GB" dirty="0" err="1"/>
              <a:t>dealltwriaeth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 O ran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‘</a:t>
            </a:r>
            <a:r>
              <a:rPr lang="en-GB" dirty="0" err="1"/>
              <a:t>ti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‘chi’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gyfeirio</a:t>
            </a:r>
            <a:r>
              <a:rPr lang="en-GB" dirty="0"/>
              <a:t> at y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‘da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!’ ac er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rheol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fi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o </a:t>
            </a:r>
            <a:r>
              <a:rPr lang="en-GB" dirty="0" err="1"/>
              <a:t>iaith</a:t>
            </a:r>
            <a:r>
              <a:rPr lang="en-GB" dirty="0"/>
              <a:t> Cymraeg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lawr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i’n</a:t>
            </a:r>
            <a:r>
              <a:rPr lang="en-GB" dirty="0"/>
              <a:t> model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 Gellir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o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sgiliau</a:t>
            </a:r>
            <a:r>
              <a:rPr lang="en-GB" dirty="0"/>
              <a:t> Cymraeg y </a:t>
            </a:r>
            <a:r>
              <a:rPr lang="en-GB" dirty="0" err="1"/>
              <a:t>disgyblion</a:t>
            </a:r>
            <a:r>
              <a:rPr lang="en-GB" dirty="0"/>
              <a:t>. Yn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 (2010)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siarad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ac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neu'r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y </a:t>
            </a:r>
            <a:r>
              <a:rPr lang="en-GB" dirty="0" err="1"/>
              <a:t>cwestiynau</a:t>
            </a:r>
            <a:r>
              <a:rPr lang="en-GB" dirty="0"/>
              <a:t>, </a:t>
            </a:r>
            <a:r>
              <a:rPr lang="en-GB" dirty="0" err="1"/>
              <a:t>dylen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penagored</a:t>
            </a:r>
            <a:r>
              <a:rPr lang="en-GB" dirty="0"/>
              <a:t> </a:t>
            </a:r>
            <a:r>
              <a:rPr lang="en-GB" dirty="0" err="1"/>
              <a:t>lle'n</a:t>
            </a:r>
            <a:r>
              <a:rPr lang="en-GB" dirty="0"/>
              <a:t> </a:t>
            </a:r>
            <a:r>
              <a:rPr lang="en-GB" dirty="0" err="1"/>
              <a:t>bosibl</a:t>
            </a:r>
            <a:r>
              <a:rPr lang="en-GB" dirty="0"/>
              <a:t>, ac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drafodaeth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Yr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bod y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 ‘Mae </a:t>
            </a:r>
            <a:r>
              <a:rPr lang="en-GB" dirty="0" err="1"/>
              <a:t>arwr</a:t>
            </a:r>
            <a:r>
              <a:rPr lang="en-GB" dirty="0"/>
              <a:t> da/ </a:t>
            </a:r>
            <a:r>
              <a:rPr lang="en-GB" dirty="0" err="1"/>
              <a:t>drwg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...’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Cymraeg y </a:t>
            </a:r>
            <a:r>
              <a:rPr lang="en-GB" dirty="0" err="1"/>
              <a:t>disgyblion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meicro-wers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banc </a:t>
            </a:r>
            <a:r>
              <a:rPr lang="en-GB" dirty="0" err="1"/>
              <a:t>geiriau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. </a:t>
            </a:r>
            <a:r>
              <a:rPr lang="en-GB" dirty="0" err="1"/>
              <a:t>Credir</a:t>
            </a:r>
            <a:r>
              <a:rPr lang="en-GB" dirty="0"/>
              <a:t> bod yr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rhoddir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addas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hoedran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ychwanegu’r</a:t>
            </a:r>
            <a:r>
              <a:rPr lang="en-GB" dirty="0"/>
              <a:t> BYDSI (nod y </a:t>
            </a:r>
            <a:r>
              <a:rPr lang="en-GB" dirty="0" err="1"/>
              <a:t>wers</a:t>
            </a:r>
            <a:r>
              <a:rPr lang="en-GB" dirty="0"/>
              <a:t>), pa </a:t>
            </a:r>
            <a:r>
              <a:rPr lang="en-GB" dirty="0" err="1"/>
              <a:t>bedwar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ffocysu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 – Ceris </a:t>
            </a:r>
            <a:r>
              <a:rPr lang="en-GB" dirty="0" err="1"/>
              <a:t>Creadigol</a:t>
            </a:r>
            <a:r>
              <a:rPr lang="en-GB" dirty="0"/>
              <a:t> ‘</a:t>
            </a:r>
            <a:r>
              <a:rPr lang="en-GB" dirty="0" err="1"/>
              <a:t>gyfranwyr</a:t>
            </a:r>
            <a:r>
              <a:rPr lang="en-GB" dirty="0"/>
              <a:t> </a:t>
            </a:r>
            <a:r>
              <a:rPr lang="en-GB" dirty="0" err="1"/>
              <a:t>mentrus</a:t>
            </a:r>
            <a:r>
              <a:rPr lang="en-GB" dirty="0"/>
              <a:t>, </a:t>
            </a:r>
            <a:r>
              <a:rPr lang="en-GB" dirty="0" err="1"/>
              <a:t>creadigol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lawn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a </a:t>
            </a:r>
            <a:r>
              <a:rPr lang="en-GB" dirty="0" err="1"/>
              <a:t>gwaith</a:t>
            </a:r>
            <a:r>
              <a:rPr lang="en-GB" dirty="0"/>
              <a:t>’ (</a:t>
            </a:r>
            <a:r>
              <a:rPr lang="en-GB" dirty="0" err="1"/>
              <a:t>Llywodraeth</a:t>
            </a:r>
            <a:r>
              <a:rPr lang="en-GB" dirty="0"/>
              <a:t> Cymru, 2015). </a:t>
            </a:r>
            <a:r>
              <a:rPr lang="en-GB" dirty="0" err="1"/>
              <a:t>Dangosa’r</a:t>
            </a:r>
            <a:r>
              <a:rPr lang="en-GB" dirty="0"/>
              <a:t> </a:t>
            </a:r>
            <a:r>
              <a:rPr lang="en-GB" dirty="0" err="1"/>
              <a:t>meicro-wers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ymddiddori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gyffrous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pwnc</a:t>
            </a:r>
            <a:r>
              <a:rPr lang="en-GB" dirty="0"/>
              <a:t> o </a:t>
            </a:r>
            <a:r>
              <a:rPr lang="en-GB" dirty="0" err="1"/>
              <a:t>ddiddordeb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ac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hollbwysig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hwyl </a:t>
            </a:r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gofio.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ddidoli'r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archarwyr</a:t>
            </a:r>
            <a:r>
              <a:rPr lang="en-GB" dirty="0"/>
              <a:t>,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o </a:t>
            </a:r>
            <a:r>
              <a:rPr lang="en-GB" dirty="0" err="1"/>
              <a:t>gydweithio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roi’r</a:t>
            </a:r>
            <a:r>
              <a:rPr lang="en-GB" dirty="0"/>
              <a:t> </a:t>
            </a:r>
            <a:r>
              <a:rPr lang="en-GB" dirty="0" err="1"/>
              <a:t>eirfa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ac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hollbwysig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. Felly,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meicro-wers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a </a:t>
            </a:r>
            <a:r>
              <a:rPr lang="en-GB" dirty="0" err="1"/>
              <a:t>chefnogi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er </a:t>
            </a:r>
            <a:r>
              <a:rPr lang="en-GB" dirty="0" err="1"/>
              <a:t>enghraifft</a:t>
            </a:r>
            <a:r>
              <a:rPr lang="en-GB" dirty="0"/>
              <a:t> y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wedyn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ysgrifennu'r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gair neu </a:t>
            </a:r>
            <a:r>
              <a:rPr lang="en-GB" dirty="0" err="1"/>
              <a:t>frawddeg</a:t>
            </a:r>
            <a:r>
              <a:rPr lang="en-GB" dirty="0"/>
              <a:t> felly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helpu'r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.  Yn </a:t>
            </a:r>
            <a:r>
              <a:rPr lang="en-GB" dirty="0" err="1"/>
              <a:t>gyffredinol</a:t>
            </a:r>
            <a:r>
              <a:rPr lang="en-GB" dirty="0"/>
              <a:t>, </a:t>
            </a:r>
            <a:r>
              <a:rPr lang="en-GB" dirty="0" err="1"/>
              <a:t>credaf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gadarnhaol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ddealltwriaeth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o </a:t>
            </a:r>
            <a:r>
              <a:rPr lang="en-GB" dirty="0" err="1"/>
              <a:t>ddidoli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Cymraeg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gyffredinol</a:t>
            </a:r>
            <a:r>
              <a:rPr lang="en-GB" dirty="0"/>
              <a:t>. I </a:t>
            </a:r>
            <a:r>
              <a:rPr lang="en-GB" dirty="0" err="1"/>
              <a:t>gloi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Cymraeg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a </a:t>
            </a:r>
            <a:r>
              <a:rPr lang="en-GB" dirty="0" err="1"/>
              <a:t>chryfhau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Cymraeg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reolau</a:t>
            </a:r>
            <a:r>
              <a:rPr lang="en-GB" dirty="0"/>
              <a:t> a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a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a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a </a:t>
            </a:r>
            <a:r>
              <a:rPr lang="en-GB" dirty="0" err="1"/>
              <a:t>chryfhau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Cymraeg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a </a:t>
            </a:r>
            <a:r>
              <a:rPr lang="en-GB" dirty="0" err="1"/>
              <a:t>disgyblion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taro nod y </a:t>
            </a:r>
            <a:r>
              <a:rPr lang="en-GB" dirty="0" err="1"/>
              <a:t>Llywodraeth</a:t>
            </a:r>
            <a:r>
              <a:rPr lang="en-GB" dirty="0"/>
              <a:t> Cymru (2017) o </a:t>
            </a:r>
            <a:r>
              <a:rPr lang="en-GB" dirty="0" err="1"/>
              <a:t>gael</a:t>
            </a:r>
            <a:r>
              <a:rPr lang="en-GB" dirty="0"/>
              <a:t> 1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siaradwyr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2050. </a:t>
            </a:r>
          </a:p>
        </p:txBody>
      </p:sp>
    </p:spTree>
    <p:extLst>
      <p:ext uri="{BB962C8B-B14F-4D97-AF65-F5344CB8AC3E}">
        <p14:creationId xmlns:p14="http://schemas.microsoft.com/office/powerpoint/2010/main" val="1907140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5E83DD-65FC-466A-89DA-04833C4E24D6}"/>
              </a:ext>
            </a:extLst>
          </p:cNvPr>
          <p:cNvSpPr txBox="1"/>
          <p:nvPr/>
        </p:nvSpPr>
        <p:spPr>
          <a:xfrm>
            <a:off x="0" y="0"/>
            <a:ext cx="12192000" cy="660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err="1"/>
              <a:t>Cyfeirnodau</a:t>
            </a:r>
            <a:endParaRPr lang="en-GB" sz="2800" b="1" u="sng" dirty="0"/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Llywodraeth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Cymru (2017) 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Cymraeg 2050 A million Welsh speakers. Ar gael: </a:t>
            </a:r>
            <a:r>
              <a:rPr lang="cy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https://www.gov.wales/sites/default/files/publications/2018-12/cymraeg-2050-welsh-language-strategy.pdf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(Cyrchwyd: Mawrth 12, 2025)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Llywodraeth Cymru (2021)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Ieithoedd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Llythrennedd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Chyfathrebu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https://hwb.gov.wales/cwricwlwm-i-gymru/ieithoedd-llythrennedd-a-chyfathrebu/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Mawrth 12, 2025)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Baker, R. (2022) Identifying Crucial Knowledge and using recap to target success.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https://www.cambridge.org/gb/education/blog/2022/09/02/identifying-crucial-knowledge-and-using-recap-to-target-success/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Mawrth 13, 2025)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Ferlazzo (2020) Eight Ways to Use Movement in Teaching &amp; Learning.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https://www.edweek.org/teaching-learning/opinion-eight-ways-to-use-movement-in-teaching-learning/2020/07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Mawrth 13, 2025)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Llywodraeth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Cymru (2010) 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i ddatblygu meddwl ac asesu ar gyfer dysgu yn yr ystafell ddosbarth. Ar gael yn: </a:t>
            </a:r>
            <a:r>
              <a:rPr lang="cy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https://hwb.gov.wales/api/storage/283b9318-dcf7-402d-b39a-67dee70efe18/sut-i-ddatblygu-meddwl-ac-asesu-ar-gyfer-dysgu-yn-yr-ystafell-ddosbarth.pdf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(Cyrchwyd: Mawrth 13, 2025)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Llywodraeth Cymru (2015) CYMWYS AM OES Cwricwlwm i Gymru – cwricwlwm am oes. Ar gael yn: </a:t>
            </a:r>
            <a:r>
              <a:rPr lang="cy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https://www.llyw.cymru/sites/default/files/publications/2018-02/cwricwlwm-i-gymru-cwricwlwm-am-oes.pdf</a:t>
            </a:r>
            <a:r>
              <a:rPr lang="cy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(Cyrchwyd: Mawrth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13, 2025)</a:t>
            </a:r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1391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15027</TotalTime>
  <Words>1577</Words>
  <Application>Microsoft Office PowerPoint</Application>
  <PresentationFormat>Widescreen</PresentationFormat>
  <Paragraphs>54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Calibri Light</vt:lpstr>
      <vt:lpstr>CCW Precursive 4</vt:lpstr>
      <vt:lpstr>Office Theme</vt:lpstr>
      <vt:lpstr>1_Office Theme</vt:lpstr>
      <vt:lpstr>PowerPoint Presentation</vt:lpstr>
      <vt:lpstr>BYDSI: I ddidoli nodweddion yn ol beth sydd yn gwneud arwr da a’i peidio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Caitlin Abbigail</cp:lastModifiedBy>
  <cp:revision>97</cp:revision>
  <cp:lastPrinted>2021-10-08T07:29:29Z</cp:lastPrinted>
  <dcterms:created xsi:type="dcterms:W3CDTF">2021-09-26T10:48:16Z</dcterms:created>
  <dcterms:modified xsi:type="dcterms:W3CDTF">2025-03-13T22:17:18Z</dcterms:modified>
</cp:coreProperties>
</file>