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658" r:id="rId6"/>
    <p:sldId id="731" r:id="rId7"/>
    <p:sldId id="346" r:id="rId8"/>
    <p:sldId id="718" r:id="rId9"/>
    <p:sldId id="735" r:id="rId10"/>
    <p:sldId id="349" r:id="rId11"/>
    <p:sldId id="351" r:id="rId12"/>
    <p:sldId id="352" r:id="rId13"/>
    <p:sldId id="732" r:id="rId14"/>
    <p:sldId id="696" r:id="rId15"/>
    <p:sldId id="306" r:id="rId16"/>
    <p:sldId id="308" r:id="rId17"/>
    <p:sldId id="309" r:id="rId18"/>
    <p:sldId id="358" r:id="rId19"/>
    <p:sldId id="736" r:id="rId20"/>
    <p:sldId id="310" r:id="rId21"/>
    <p:sldId id="311" r:id="rId22"/>
    <p:sldId id="312" r:id="rId23"/>
    <p:sldId id="359" r:id="rId24"/>
    <p:sldId id="313" r:id="rId25"/>
    <p:sldId id="353" r:id="rId26"/>
    <p:sldId id="738" r:id="rId27"/>
    <p:sldId id="361" r:id="rId28"/>
    <p:sldId id="739" r:id="rId29"/>
    <p:sldId id="669" r:id="rId30"/>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133" userDrawn="1">
          <p15:clr>
            <a:srgbClr val="A4A3A4"/>
          </p15:clr>
        </p15:guide>
        <p15:guide id="2" pos="216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768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69" autoAdjust="0"/>
    <p:restoredTop sz="79443" autoAdjust="0"/>
  </p:normalViewPr>
  <p:slideViewPr>
    <p:cSldViewPr snapToGrid="0">
      <p:cViewPr varScale="1">
        <p:scale>
          <a:sx n="51" d="100"/>
          <a:sy n="51" d="100"/>
        </p:scale>
        <p:origin x="1236" y="40"/>
      </p:cViewPr>
      <p:guideLst>
        <p:guide orient="horz" pos="2160"/>
        <p:guide pos="3840"/>
      </p:guideLst>
    </p:cSldViewPr>
  </p:slideViewPr>
  <p:notesTextViewPr>
    <p:cViewPr>
      <p:scale>
        <a:sx n="1" d="1"/>
        <a:sy n="1" d="1"/>
      </p:scale>
      <p:origin x="0" y="0"/>
    </p:cViewPr>
  </p:notesTextViewPr>
  <p:notesViewPr>
    <p:cSldViewPr snapToGrid="0">
      <p:cViewPr>
        <p:scale>
          <a:sx n="1" d="2"/>
          <a:sy n="1" d="2"/>
        </p:scale>
        <p:origin x="0" y="0"/>
      </p:cViewPr>
      <p:guideLst>
        <p:guide orient="horz" pos="3133"/>
        <p:guide pos="216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37"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Akers" userId="fb3c9d12-5c8c-42d7-8dc7-d872d7a3d202" providerId="ADAL" clId="{80AABDCA-A693-4F09-99FD-F26609E442FC}"/>
    <pc:docChg chg="undo custSel addSld delSld">
      <pc:chgData name="Rhiannon Akers" userId="fb3c9d12-5c8c-42d7-8dc7-d872d7a3d202" providerId="ADAL" clId="{80AABDCA-A693-4F09-99FD-F26609E442FC}" dt="2026-02-16T08:28:20.451" v="3" actId="47"/>
      <pc:docMkLst>
        <pc:docMk/>
      </pc:docMkLst>
      <pc:sldChg chg="add del">
        <pc:chgData name="Rhiannon Akers" userId="fb3c9d12-5c8c-42d7-8dc7-d872d7a3d202" providerId="ADAL" clId="{80AABDCA-A693-4F09-99FD-F26609E442FC}" dt="2026-02-16T08:28:20.451" v="3" actId="47"/>
        <pc:sldMkLst>
          <pc:docMk/>
          <pc:sldMk cId="4011822720" sldId="349"/>
        </pc:sldMkLst>
      </pc:sldChg>
      <pc:sldChg chg="del">
        <pc:chgData name="Rhiannon Akers" userId="fb3c9d12-5c8c-42d7-8dc7-d872d7a3d202" providerId="ADAL" clId="{80AABDCA-A693-4F09-99FD-F26609E442FC}" dt="2026-02-16T08:28:12.475" v="1" actId="47"/>
        <pc:sldMkLst>
          <pc:docMk/>
          <pc:sldMk cId="1058312417" sldId="350"/>
        </pc:sldMkLst>
      </pc:sldChg>
      <pc:sldChg chg="del">
        <pc:chgData name="Rhiannon Akers" userId="fb3c9d12-5c8c-42d7-8dc7-d872d7a3d202" providerId="ADAL" clId="{80AABDCA-A693-4F09-99FD-F26609E442FC}" dt="2026-02-16T08:28:03.722" v="0" actId="47"/>
        <pc:sldMkLst>
          <pc:docMk/>
          <pc:sldMk cId="4066770451" sldId="73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7284"/>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sz="quarter" idx="1"/>
          </p:nvPr>
        </p:nvSpPr>
        <p:spPr>
          <a:xfrm>
            <a:off x="3884613" y="0"/>
            <a:ext cx="2971800" cy="497284"/>
          </a:xfrm>
          <a:prstGeom prst="rect">
            <a:avLst/>
          </a:prstGeom>
        </p:spPr>
        <p:txBody>
          <a:bodyPr vert="horz" lIns="91859" tIns="45929" rIns="91859" bIns="45929" rtlCol="0"/>
          <a:lstStyle>
            <a:lvl1pPr algn="r">
              <a:defRPr sz="1200"/>
            </a:lvl1pPr>
          </a:lstStyle>
          <a:p>
            <a:fld id="{96D292DE-8B7A-4254-AA83-74C1F4DD4AF0}" type="datetimeFigureOut">
              <a:rPr lang="en-GB" smtClean="0"/>
              <a:pPr/>
              <a:t>16/02/2026</a:t>
            </a:fld>
            <a:endParaRPr lang="en-GB"/>
          </a:p>
        </p:txBody>
      </p:sp>
      <p:sp>
        <p:nvSpPr>
          <p:cNvPr id="4" name="Footer Placeholder 3"/>
          <p:cNvSpPr>
            <a:spLocks noGrp="1"/>
          </p:cNvSpPr>
          <p:nvPr>
            <p:ph type="ftr" sz="quarter" idx="2"/>
          </p:nvPr>
        </p:nvSpPr>
        <p:spPr>
          <a:xfrm>
            <a:off x="0" y="9446677"/>
            <a:ext cx="2971800" cy="497284"/>
          </a:xfrm>
          <a:prstGeom prst="rect">
            <a:avLst/>
          </a:prstGeom>
        </p:spPr>
        <p:txBody>
          <a:bodyPr vert="horz" lIns="91859" tIns="45929" rIns="91859" bIns="45929"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9446677"/>
            <a:ext cx="2971800" cy="497284"/>
          </a:xfrm>
          <a:prstGeom prst="rect">
            <a:avLst/>
          </a:prstGeom>
        </p:spPr>
        <p:txBody>
          <a:bodyPr vert="horz" lIns="91859" tIns="45929" rIns="91859" bIns="45929"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859" tIns="45929" rIns="91859" bIns="45929" rtlCol="0"/>
          <a:lstStyle>
            <a:lvl1pPr algn="l">
              <a:defRPr sz="1200"/>
            </a:lvl1pPr>
          </a:lstStyle>
          <a:p>
            <a:r>
              <a:rPr lang="en-GB"/>
              <a:t>insert header</a:t>
            </a:r>
          </a:p>
        </p:txBody>
      </p:sp>
      <p:sp>
        <p:nvSpPr>
          <p:cNvPr id="3" name="Date Placeholder 2"/>
          <p:cNvSpPr>
            <a:spLocks noGrp="1"/>
          </p:cNvSpPr>
          <p:nvPr>
            <p:ph type="dt" idx="1"/>
          </p:nvPr>
        </p:nvSpPr>
        <p:spPr>
          <a:xfrm>
            <a:off x="3884613" y="0"/>
            <a:ext cx="2971800" cy="499012"/>
          </a:xfrm>
          <a:prstGeom prst="rect">
            <a:avLst/>
          </a:prstGeom>
        </p:spPr>
        <p:txBody>
          <a:bodyPr vert="horz" lIns="91859" tIns="45929" rIns="91859" bIns="45929" rtlCol="0"/>
          <a:lstStyle>
            <a:lvl1pPr algn="r">
              <a:defRPr sz="1200"/>
            </a:lvl1pPr>
          </a:lstStyle>
          <a:p>
            <a:fld id="{1E9EAB9E-E8D5-476C-93BA-6CDCDF16D67A}" type="datetimeFigureOut">
              <a:rPr lang="en-GB" smtClean="0"/>
              <a:pPr/>
              <a:t>16/02/2026</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859" tIns="45929" rIns="91859" bIns="45929"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859" tIns="45929" rIns="91859" bIns="4592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9"/>
            <a:ext cx="2971800" cy="499011"/>
          </a:xfrm>
          <a:prstGeom prst="rect">
            <a:avLst/>
          </a:prstGeom>
        </p:spPr>
        <p:txBody>
          <a:bodyPr vert="horz" lIns="91859" tIns="45929" rIns="91859" bIns="45929"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9"/>
            <a:ext cx="2971800" cy="499011"/>
          </a:xfrm>
          <a:prstGeom prst="rect">
            <a:avLst/>
          </a:prstGeom>
        </p:spPr>
        <p:txBody>
          <a:bodyPr vert="horz" lIns="91859" tIns="45929" rIns="91859" bIns="45929" rtlCol="0" anchor="b"/>
          <a:lstStyle>
            <a:lvl1pPr algn="r">
              <a:defRPr sz="1200"/>
            </a:lvl1pPr>
          </a:lstStyle>
          <a:p>
            <a:fld id="{831A1511-BA99-4995-9603-94CCAF14FA3D}" type="slidenum">
              <a:rPr lang="en-GB" smtClean="0"/>
              <a:pPr/>
              <a:t>‹#›</a:t>
            </a:fld>
            <a:endParaRPr lang="en-GB"/>
          </a:p>
        </p:txBody>
      </p:sp>
    </p:spTree>
    <p:extLst>
      <p:ext uri="{BB962C8B-B14F-4D97-AF65-F5344CB8AC3E}">
        <p14:creationId xmlns:p14="http://schemas.microsoft.com/office/powerpoint/2010/main" val="1319045786"/>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3D910D-1CCB-55CD-AEA3-01C69BB68E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048405E-94FC-5113-0C8C-B7C6C1B604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0AD29A0-31D1-6290-ADBD-5AD3F244B1A4}"/>
              </a:ext>
            </a:extLst>
          </p:cNvPr>
          <p:cNvSpPr>
            <a:spLocks noGrp="1"/>
          </p:cNvSpPr>
          <p:nvPr>
            <p:ph type="body" idx="1"/>
          </p:nvPr>
        </p:nvSpPr>
        <p:spPr/>
        <p:txBody>
          <a:bodyPr/>
          <a:lstStyle/>
          <a:p>
            <a:r>
              <a:rPr lang="en-GB" dirty="0"/>
              <a:t>Overview of today’s lecture</a:t>
            </a:r>
          </a:p>
          <a:p>
            <a:endParaRPr lang="en-GB" dirty="0"/>
          </a:p>
        </p:txBody>
      </p:sp>
      <p:sp>
        <p:nvSpPr>
          <p:cNvPr id="4" name="Slide Number Placeholder 3">
            <a:extLst>
              <a:ext uri="{FF2B5EF4-FFF2-40B4-BE49-F238E27FC236}">
                <a16:creationId xmlns:a16="http://schemas.microsoft.com/office/drawing/2014/main" id="{4290B727-A0CE-16D9-F276-B41AA803718B}"/>
              </a:ext>
            </a:extLst>
          </p:cNvPr>
          <p:cNvSpPr>
            <a:spLocks noGrp="1"/>
          </p:cNvSpPr>
          <p:nvPr>
            <p:ph type="sldNum" sz="quarter" idx="5"/>
          </p:nvPr>
        </p:nvSpPr>
        <p:spPr/>
        <p:txBody>
          <a:bodyPr/>
          <a:lstStyle/>
          <a:p>
            <a:fld id="{E0BFB425-B183-42E8-B64A-79CD177D6D42}" type="slidenum">
              <a:rPr lang="en-GB" smtClean="0"/>
              <a:t>2</a:t>
            </a:fld>
            <a:endParaRPr lang="en-GB"/>
          </a:p>
        </p:txBody>
      </p:sp>
    </p:spTree>
    <p:extLst>
      <p:ext uri="{BB962C8B-B14F-4D97-AF65-F5344CB8AC3E}">
        <p14:creationId xmlns:p14="http://schemas.microsoft.com/office/powerpoint/2010/main" val="29269514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a discussion to find out what students think about these issues.  Reward and recognition are often thought of in purely monetary terms, but the majority of times, this need not be the case!  It can be a timely ‘Well done!’, or a quiet word of thanks for a job completed on time and to a good standard.  It can be bringing in a cake or some home-cooked food to celebrate an individual or team success.  I can be informal, or formal….through the performance review system, for example.  It can be the opportunity to take on more complex or important work, as the result of continuous solid effort and positive attitudes and behaviours.  Bring in all sorts of methods and mechanisms, but keep ‘money’ as something that goes with job role – it gets you through the door but it seldom motivates consistently.  Job </a:t>
            </a:r>
            <a:r>
              <a:rPr lang="en-GB" dirty="0" err="1"/>
              <a:t>satidsfaction</a:t>
            </a:r>
            <a:r>
              <a:rPr lang="en-GB" dirty="0"/>
              <a:t>, self-fulfilment, the opportunity to learn, a feeling of ‘worth’ and value….none of these need involve monetary bribes.  In fact, if they do, they would be unsustainable!  A pay rise only works once, but recognition – specific and meaningful, and in a timely manner – can sustain performance.  Discuss this with the group – what are there opinions?  Ask for experiences.  </a:t>
            </a:r>
            <a:r>
              <a:rPr lang="en-GB" b="1" i="1" dirty="0"/>
              <a:t>Why do people pack in well paid jobs to do something less well paid?  </a:t>
            </a:r>
            <a:r>
              <a:rPr lang="en-GB" dirty="0"/>
              <a:t>Draw out the learning points.  What is the role of leadership in creating the right, motivating environment?</a:t>
            </a:r>
          </a:p>
        </p:txBody>
      </p:sp>
      <p:sp>
        <p:nvSpPr>
          <p:cNvPr id="4" name="Slide Number Placeholder 3"/>
          <p:cNvSpPr>
            <a:spLocks noGrp="1"/>
          </p:cNvSpPr>
          <p:nvPr>
            <p:ph type="sldNum" sz="quarter" idx="10"/>
          </p:nvPr>
        </p:nvSpPr>
        <p:spPr/>
        <p:txBody>
          <a:bodyPr/>
          <a:lstStyle/>
          <a:p>
            <a:fld id="{535D0D52-B7B8-4C70-AE2E-EA49A1FAC794}" type="slidenum">
              <a:rPr lang="en-GB" smtClean="0"/>
              <a:t>3</a:t>
            </a:fld>
            <a:endParaRPr lang="en-GB"/>
          </a:p>
        </p:txBody>
      </p:sp>
    </p:spTree>
    <p:extLst>
      <p:ext uri="{BB962C8B-B14F-4D97-AF65-F5344CB8AC3E}">
        <p14:creationId xmlns:p14="http://schemas.microsoft.com/office/powerpoint/2010/main" val="691607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998749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800291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371B1ABB-E222-4BE5-99F1-9FD156E85AC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28541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8</a:t>
            </a:fld>
            <a:endParaRPr lang="en-GB"/>
          </a:p>
        </p:txBody>
      </p:sp>
    </p:spTree>
    <p:extLst>
      <p:ext uri="{BB962C8B-B14F-4D97-AF65-F5344CB8AC3E}">
        <p14:creationId xmlns:p14="http://schemas.microsoft.com/office/powerpoint/2010/main" val="6821237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9</a:t>
            </a:fld>
            <a:endParaRPr lang="en-GB"/>
          </a:p>
        </p:txBody>
      </p:sp>
    </p:spTree>
    <p:extLst>
      <p:ext uri="{BB962C8B-B14F-4D97-AF65-F5344CB8AC3E}">
        <p14:creationId xmlns:p14="http://schemas.microsoft.com/office/powerpoint/2010/main" val="7626208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dirty="0">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10</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20000"/>
              </a:spcBef>
            </a:pPr>
            <a:endParaRPr lang="en-US">
              <a:ea typeface="Calibri"/>
              <a:cs typeface="Calibri"/>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11</a:t>
            </a:fld>
            <a:endParaRPr lang="en-GB"/>
          </a:p>
        </p:txBody>
      </p:sp>
    </p:spTree>
    <p:extLst>
      <p:ext uri="{BB962C8B-B14F-4D97-AF65-F5344CB8AC3E}">
        <p14:creationId xmlns:p14="http://schemas.microsoft.com/office/powerpoint/2010/main" val="6164424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Facilitator to lead a discussion on the ‘</a:t>
            </a:r>
            <a:r>
              <a:rPr lang="en-GB" b="1" dirty="0"/>
              <a:t>Go-fer’ delegation </a:t>
            </a:r>
            <a:r>
              <a:rPr lang="en-GB" dirty="0"/>
              <a:t>in </a:t>
            </a:r>
            <a:r>
              <a:rPr lang="en-GB" b="1" dirty="0">
                <a:solidFill>
                  <a:srgbClr val="FF0000"/>
                </a:solidFill>
              </a:rPr>
              <a:t>RED</a:t>
            </a:r>
            <a:r>
              <a:rPr lang="en-GB" dirty="0"/>
              <a:t> versus ‘</a:t>
            </a:r>
            <a:r>
              <a:rPr lang="en-GB" b="1" i="1" dirty="0"/>
              <a:t>Stewardship delegation</a:t>
            </a:r>
            <a:r>
              <a:rPr lang="en-GB" dirty="0"/>
              <a:t>’ in </a:t>
            </a:r>
            <a:r>
              <a:rPr lang="en-GB" b="1" i="1" dirty="0">
                <a:solidFill>
                  <a:srgbClr val="00B050"/>
                </a:solidFill>
              </a:rPr>
              <a:t>GREEN</a:t>
            </a:r>
            <a:r>
              <a:rPr lang="en-GB" dirty="0"/>
              <a:t>!   </a:t>
            </a:r>
          </a:p>
          <a:p>
            <a:r>
              <a:rPr lang="en-GB" dirty="0"/>
              <a:t>Draw out the implications of focusing on the method – you are telling the team member ‘how to do it’ and therefore stifling their creativity and initiative.  There are times when this may be appropriate, though…..but </a:t>
            </a:r>
            <a:r>
              <a:rPr lang="en-GB" b="1" i="1" dirty="0"/>
              <a:t>when</a:t>
            </a:r>
            <a:r>
              <a:rPr lang="en-GB" dirty="0"/>
              <a:t>?  When a team member has no experience or confidence to take on the task.  This is why ‘Stewardship Delegation’ is so important.</a:t>
            </a:r>
          </a:p>
        </p:txBody>
      </p:sp>
      <p:sp>
        <p:nvSpPr>
          <p:cNvPr id="4" name="Slide Number Placeholder 3"/>
          <p:cNvSpPr>
            <a:spLocks noGrp="1"/>
          </p:cNvSpPr>
          <p:nvPr>
            <p:ph type="sldNum" sz="quarter" idx="10"/>
          </p:nvPr>
        </p:nvSpPr>
        <p:spPr/>
        <p:txBody>
          <a:bodyPr/>
          <a:lstStyle/>
          <a:p>
            <a:fld id="{371B1ABB-E222-4BE5-99F1-9FD156E85ACA}" type="slidenum">
              <a:rPr lang="en-GB" smtClean="0"/>
              <a:t>13</a:t>
            </a:fld>
            <a:endParaRPr lang="en-GB"/>
          </a:p>
        </p:txBody>
      </p:sp>
    </p:spTree>
    <p:extLst>
      <p:ext uri="{BB962C8B-B14F-4D97-AF65-F5344CB8AC3E}">
        <p14:creationId xmlns:p14="http://schemas.microsoft.com/office/powerpoint/2010/main" val="9881308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This is setting people up to fail……it is, at best, lazy and irresponsible.  It is NOT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14</a:t>
            </a:fld>
            <a:endParaRPr lang="en-GB"/>
          </a:p>
        </p:txBody>
      </p:sp>
    </p:spTree>
    <p:extLst>
      <p:ext uri="{BB962C8B-B14F-4D97-AF65-F5344CB8AC3E}">
        <p14:creationId xmlns:p14="http://schemas.microsoft.com/office/powerpoint/2010/main" val="210019740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effectLst/>
                <a:latin typeface="fkGroteskNeue"/>
              </a:rPr>
              <a:t>Situational leadership is a flexible approach to leading others, where the leader adjusts their style based on the specific situation and the needs or maturity level of their team members</a:t>
            </a:r>
          </a:p>
          <a:p>
            <a:endParaRPr lang="en-GB" b="0" i="0" dirty="0">
              <a:effectLst/>
              <a:latin typeface="fkGroteskNeue"/>
            </a:endParaRPr>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algn="l">
              <a:buFont typeface="Arial" panose="020B0604020202020204" pitchFamily="34" charset="0"/>
              <a:buChar char="•"/>
            </a:pPr>
            <a:endParaRPr lang="en-GB" b="0" i="0" dirty="0">
              <a:effectLst/>
              <a:latin typeface="fkGroteskNeue"/>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15</a:t>
            </a:fld>
            <a:endParaRPr lang="en-GB"/>
          </a:p>
        </p:txBody>
      </p:sp>
    </p:spTree>
    <p:extLst>
      <p:ext uri="{BB962C8B-B14F-4D97-AF65-F5344CB8AC3E}">
        <p14:creationId xmlns:p14="http://schemas.microsoft.com/office/powerpoint/2010/main" val="196009987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Match the scenario with the leadership style required: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algn="l">
              <a:buNone/>
            </a:pPr>
            <a:r>
              <a:rPr lang="en-GB" b="0" i="0" dirty="0">
                <a:effectLst/>
                <a:latin typeface="fkGroteskNeue"/>
              </a:rPr>
              <a:t>Situational leadership is often described using four main styles, each matched to the maturity or readiness level of the team member:</a:t>
            </a:r>
          </a:p>
          <a:p>
            <a:pPr algn="l">
              <a:buFont typeface="Arial" panose="020B0604020202020204" pitchFamily="34" charset="0"/>
              <a:buChar char="•"/>
            </a:pPr>
            <a:r>
              <a:rPr lang="en-GB" b="0" i="0" dirty="0">
                <a:effectLst/>
                <a:latin typeface="fkGroteskNeue"/>
              </a:rPr>
              <a:t>S4 - Delegating: Low direction, low support—used when team members are both skilled and confident</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S3 - Supporting: Low direction, high support—used when team members are skilled but lack confidence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dirty="0">
                <a:effectLst/>
                <a:latin typeface="fkGroteskNeue"/>
              </a:rPr>
              <a:t>S2 - Coaching: High direction, high support—used when team members are motivated but still developing skills</a:t>
            </a:r>
          </a:p>
          <a:p>
            <a:pPr algn="l">
              <a:buFont typeface="Arial" panose="020B0604020202020204" pitchFamily="34" charset="0"/>
              <a:buChar char="•"/>
            </a:pPr>
            <a:r>
              <a:rPr lang="en-GB" b="0" i="0" dirty="0">
                <a:effectLst/>
                <a:latin typeface="fkGroteskNeue"/>
              </a:rPr>
              <a:t>S1 - Directing: High direction, low support—used when team members are new or lack skills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b="0" i="0" dirty="0">
              <a:effectLst/>
              <a:latin typeface="fkGroteskNeue"/>
            </a:endParaRPr>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16</a:t>
            </a:fld>
            <a:endParaRPr lang="en-GB"/>
          </a:p>
        </p:txBody>
      </p:sp>
    </p:spTree>
    <p:extLst>
      <p:ext uri="{BB962C8B-B14F-4D97-AF65-F5344CB8AC3E}">
        <p14:creationId xmlns:p14="http://schemas.microsoft.com/office/powerpoint/2010/main" val="1516604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each of the points in turn.  Draw out the learning and the differences with ‘Go-fer’ delegation</a:t>
            </a:r>
          </a:p>
        </p:txBody>
      </p:sp>
      <p:sp>
        <p:nvSpPr>
          <p:cNvPr id="4" name="Slide Number Placeholder 3"/>
          <p:cNvSpPr>
            <a:spLocks noGrp="1"/>
          </p:cNvSpPr>
          <p:nvPr>
            <p:ph type="sldNum" sz="quarter" idx="10"/>
          </p:nvPr>
        </p:nvSpPr>
        <p:spPr/>
        <p:txBody>
          <a:bodyPr/>
          <a:lstStyle/>
          <a:p>
            <a:fld id="{371B1ABB-E222-4BE5-99F1-9FD156E85ACA}" type="slidenum">
              <a:rPr lang="en-GB" smtClean="0"/>
              <a:t>17</a:t>
            </a:fld>
            <a:endParaRPr lang="en-GB"/>
          </a:p>
        </p:txBody>
      </p:sp>
    </p:spTree>
    <p:extLst>
      <p:ext uri="{BB962C8B-B14F-4D97-AF65-F5344CB8AC3E}">
        <p14:creationId xmlns:p14="http://schemas.microsoft.com/office/powerpoint/2010/main" val="231200475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Discuss these points with the students: Is this how they have seen delegation practised?  Draw on their experiences, and discuss ‘why’ this approach is more likely to work!</a:t>
            </a:r>
          </a:p>
        </p:txBody>
      </p:sp>
      <p:sp>
        <p:nvSpPr>
          <p:cNvPr id="4" name="Slide Number Placeholder 3"/>
          <p:cNvSpPr>
            <a:spLocks noGrp="1"/>
          </p:cNvSpPr>
          <p:nvPr>
            <p:ph type="sldNum" sz="quarter" idx="10"/>
          </p:nvPr>
        </p:nvSpPr>
        <p:spPr/>
        <p:txBody>
          <a:bodyPr/>
          <a:lstStyle/>
          <a:p>
            <a:fld id="{371B1ABB-E222-4BE5-99F1-9FD156E85ACA}" type="slidenum">
              <a:rPr lang="en-GB" smtClean="0"/>
              <a:t>18</a:t>
            </a:fld>
            <a:endParaRPr lang="en-GB"/>
          </a:p>
        </p:txBody>
      </p:sp>
    </p:spTree>
    <p:extLst>
      <p:ext uri="{BB962C8B-B14F-4D97-AF65-F5344CB8AC3E}">
        <p14:creationId xmlns:p14="http://schemas.microsoft.com/office/powerpoint/2010/main" val="398557043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Take the students through the process.  This is a considered and professional approach to delegation, not a ‘can you do me a favour?’ style delegation!</a:t>
            </a:r>
          </a:p>
          <a:p>
            <a:endParaRPr lang="en-GB" dirty="0"/>
          </a:p>
          <a:p>
            <a:r>
              <a:rPr lang="en-GB" dirty="0"/>
              <a:t>Draw out the learning associated with each point – they are all important steps.  Why?  Discuss with the students.  Explain that there is a ‘</a:t>
            </a:r>
            <a:r>
              <a:rPr lang="en-GB" dirty="0" err="1"/>
              <a:t>Deleagtion</a:t>
            </a:r>
            <a:r>
              <a:rPr lang="en-GB" dirty="0"/>
              <a:t> Checklist’ in the Resources folder on Moodle, which they may find useful.</a:t>
            </a:r>
          </a:p>
        </p:txBody>
      </p:sp>
      <p:sp>
        <p:nvSpPr>
          <p:cNvPr id="4" name="Slide Number Placeholder 3"/>
          <p:cNvSpPr>
            <a:spLocks noGrp="1"/>
          </p:cNvSpPr>
          <p:nvPr>
            <p:ph type="sldNum" sz="quarter" idx="10"/>
          </p:nvPr>
        </p:nvSpPr>
        <p:spPr/>
        <p:txBody>
          <a:bodyPr/>
          <a:lstStyle/>
          <a:p>
            <a:fld id="{371B1ABB-E222-4BE5-99F1-9FD156E85ACA}" type="slidenum">
              <a:rPr lang="en-GB" smtClean="0"/>
              <a:t>19</a:t>
            </a:fld>
            <a:endParaRPr lang="en-GB"/>
          </a:p>
        </p:txBody>
      </p:sp>
    </p:spTree>
    <p:extLst>
      <p:ext uri="{BB962C8B-B14F-4D97-AF65-F5344CB8AC3E}">
        <p14:creationId xmlns:p14="http://schemas.microsoft.com/office/powerpoint/2010/main" val="40568880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How much of this could be resolved by good and effective leadership?</a:t>
            </a:r>
          </a:p>
          <a:p>
            <a:pPr marL="171450" indent="-171450">
              <a:buFont typeface="Arial" panose="020B0604020202020204" pitchFamily="34" charset="0"/>
              <a:buChar char="•"/>
            </a:pPr>
            <a:r>
              <a:rPr lang="en-GB" dirty="0"/>
              <a:t>What role does communication have in preventing/overcoming these?</a:t>
            </a:r>
          </a:p>
          <a:p>
            <a:endParaRPr lang="en-GB" dirty="0"/>
          </a:p>
        </p:txBody>
      </p:sp>
      <p:sp>
        <p:nvSpPr>
          <p:cNvPr id="4" name="Slide Number Placeholder 3"/>
          <p:cNvSpPr>
            <a:spLocks noGrp="1"/>
          </p:cNvSpPr>
          <p:nvPr>
            <p:ph type="sldNum" sz="quarter" idx="10"/>
          </p:nvPr>
        </p:nvSpPr>
        <p:spPr/>
        <p:txBody>
          <a:bodyPr/>
          <a:lstStyle/>
          <a:p>
            <a:fld id="{371B1ABB-E222-4BE5-99F1-9FD156E85ACA}" type="slidenum">
              <a:rPr lang="en-GB" smtClean="0"/>
              <a:t>21</a:t>
            </a:fld>
            <a:endParaRPr lang="en-GB"/>
          </a:p>
        </p:txBody>
      </p:sp>
    </p:spTree>
    <p:extLst>
      <p:ext uri="{BB962C8B-B14F-4D97-AF65-F5344CB8AC3E}">
        <p14:creationId xmlns:p14="http://schemas.microsoft.com/office/powerpoint/2010/main" val="1639950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dirty="0"/>
              <a:t>John Adair, born in 1934, British, developed his Action Centred Leadership model while lecturing at Sandhurst Royal Military Academy and as assistant director and head of leadership department at The Industrial Society. This would have been during the 1960s and 70s, so in terms of management theories, Adair's work is relatively recent.</a:t>
            </a:r>
          </a:p>
          <a:p>
            <a:endParaRPr lang="en-GB" dirty="0"/>
          </a:p>
          <a:p>
            <a:r>
              <a:rPr lang="en-GB" dirty="0"/>
              <a:t>His work certainly encompasses and endorses much of the previous thinking on human needs and motivation by Maslow, Herzberg and Fayol, and his theory adds an elegant and simple additional organisational dimension to these earlier works. </a:t>
            </a:r>
          </a:p>
          <a:p>
            <a:r>
              <a:rPr lang="en-GB" dirty="0"/>
              <a:t>Very importantly, Adair was probably the first to demonstrate that leadership is a trainable, transferable skill, rather than it being an exclusively inborn ability.</a:t>
            </a:r>
          </a:p>
          <a:p>
            <a:endParaRPr lang="en-GB" dirty="0"/>
          </a:p>
          <a:p>
            <a:r>
              <a:rPr lang="en-GB" dirty="0"/>
              <a:t>Task – identifying aims/ purpose/ direction/ activity</a:t>
            </a:r>
          </a:p>
          <a:p>
            <a:r>
              <a:rPr lang="en-GB" dirty="0"/>
              <a:t>Identify resources/ people/ systems</a:t>
            </a:r>
          </a:p>
          <a:p>
            <a:r>
              <a:rPr lang="en-GB" dirty="0"/>
              <a:t>Create plans (measurable)</a:t>
            </a:r>
          </a:p>
          <a:p>
            <a:r>
              <a:rPr lang="en-GB" dirty="0"/>
              <a:t>Establish responsibilities</a:t>
            </a:r>
          </a:p>
          <a:p>
            <a:r>
              <a:rPr lang="en-GB" dirty="0"/>
              <a:t>Set standards/ quality</a:t>
            </a:r>
          </a:p>
          <a:p>
            <a:r>
              <a:rPr lang="en-GB" dirty="0"/>
              <a:t>Monitor and manage performance</a:t>
            </a:r>
          </a:p>
          <a:p>
            <a:r>
              <a:rPr lang="en-GB" dirty="0"/>
              <a:t>Report on progress</a:t>
            </a:r>
          </a:p>
          <a:p>
            <a:r>
              <a:rPr lang="en-GB" dirty="0"/>
              <a:t>Review/ adjust plans</a:t>
            </a:r>
          </a:p>
          <a:p>
            <a:endParaRPr lang="en-GB" dirty="0"/>
          </a:p>
          <a:p>
            <a:r>
              <a:rPr lang="en-GB" dirty="0"/>
              <a:t>Teams- establish team members (Belbin)/ culture/ communications</a:t>
            </a:r>
          </a:p>
          <a:p>
            <a:r>
              <a:rPr lang="en-GB" dirty="0"/>
              <a:t>Monitor and maintain discipline/ ethics/ focus/ objectives</a:t>
            </a:r>
          </a:p>
          <a:p>
            <a:r>
              <a:rPr lang="en-GB" dirty="0"/>
              <a:t>Resolve conflicts/ disagreements</a:t>
            </a:r>
          </a:p>
          <a:p>
            <a:r>
              <a:rPr lang="en-GB" dirty="0"/>
              <a:t>Develop teamworking (TUCKMAN)</a:t>
            </a:r>
          </a:p>
          <a:p>
            <a:r>
              <a:rPr lang="en-GB" dirty="0"/>
              <a:t>Facilitate/ lead</a:t>
            </a:r>
          </a:p>
          <a:p>
            <a:r>
              <a:rPr lang="en-GB" dirty="0"/>
              <a:t>Identify training needs</a:t>
            </a:r>
          </a:p>
          <a:p>
            <a:r>
              <a:rPr lang="en-GB" dirty="0"/>
              <a:t>Give feedback</a:t>
            </a:r>
          </a:p>
          <a:p>
            <a:endParaRPr lang="en-GB" dirty="0"/>
          </a:p>
          <a:p>
            <a:r>
              <a:rPr lang="en-GB" dirty="0"/>
              <a:t>Individual – understand personalities (identify each individual skills </a:t>
            </a:r>
            <a:r>
              <a:rPr lang="en-GB" dirty="0" err="1"/>
              <a:t>stregnths</a:t>
            </a:r>
            <a:r>
              <a:rPr lang="en-GB" dirty="0"/>
              <a:t> (Belbin role)</a:t>
            </a:r>
          </a:p>
          <a:p>
            <a:r>
              <a:rPr lang="en-GB" dirty="0"/>
              <a:t>Assist and support</a:t>
            </a:r>
          </a:p>
          <a:p>
            <a:r>
              <a:rPr lang="en-GB" dirty="0"/>
              <a:t>Give recognition and praise</a:t>
            </a:r>
          </a:p>
          <a:p>
            <a:r>
              <a:rPr lang="en-GB" dirty="0"/>
              <a:t>Reward</a:t>
            </a:r>
          </a:p>
          <a:p>
            <a:r>
              <a:rPr lang="en-GB" dirty="0"/>
              <a:t>Train and develop</a:t>
            </a:r>
          </a:p>
        </p:txBody>
      </p:sp>
      <p:sp>
        <p:nvSpPr>
          <p:cNvPr id="4" name="Slide Number Placeholder 3"/>
          <p:cNvSpPr>
            <a:spLocks noGrp="1"/>
          </p:cNvSpPr>
          <p:nvPr>
            <p:ph type="sldNum" sz="quarter" idx="5"/>
          </p:nvPr>
        </p:nvSpPr>
        <p:spPr/>
        <p:txBody>
          <a:bodyPr/>
          <a:lstStyle/>
          <a:p>
            <a:fld id="{535D0D52-B7B8-4C70-AE2E-EA49A1FAC794}" type="slidenum">
              <a:rPr lang="en-GB" smtClean="0"/>
              <a:pPr/>
              <a:t>22</a:t>
            </a:fld>
            <a:endParaRPr lang="en-GB"/>
          </a:p>
        </p:txBody>
      </p:sp>
    </p:spTree>
    <p:extLst>
      <p:ext uri="{BB962C8B-B14F-4D97-AF65-F5344CB8AC3E}">
        <p14:creationId xmlns:p14="http://schemas.microsoft.com/office/powerpoint/2010/main" val="3655809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15000"/>
              </a:lnSpc>
              <a:spcAft>
                <a:spcPts val="800"/>
              </a:spcAft>
              <a:buNone/>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Key Takeaways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Task: Clear objectives, defined roles, and ongoing monitoring.</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Team: Encouraging collaboration, resolving conflicts, and celebrating achievements.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marL="342900" lvl="0" indent="-342900">
              <a:lnSpc>
                <a:spcPct val="115000"/>
              </a:lnSpc>
              <a:spcAft>
                <a:spcPts val="800"/>
              </a:spcAft>
              <a:buFont typeface="Arial" panose="020B0604020202020204" pitchFamily="34" charset="0"/>
              <a:buChar char="•"/>
              <a:tabLst>
                <a:tab pos="457200" algn="l"/>
              </a:tabLst>
            </a:pPr>
            <a:r>
              <a:rPr lang="en-GB" sz="1800" kern="1200" dirty="0">
                <a:solidFill>
                  <a:srgbClr val="000000"/>
                </a:solidFill>
                <a:effectLst/>
                <a:latin typeface="Arial" panose="020B0604020202020204" pitchFamily="34" charset="0"/>
                <a:ea typeface="DengXian" panose="02010600030101010101" pitchFamily="2" charset="-122"/>
                <a:cs typeface="Times New Roman" panose="02020603050405020304" pitchFamily="18" charset="0"/>
              </a:rPr>
              <a:t>Individual: Understanding needs, providing support, and recognizing contributions.</a:t>
            </a:r>
            <a:endParaRPr lang="en-GB" sz="1800" kern="100" dirty="0">
              <a:effectLst/>
              <a:latin typeface="Aptos" panose="020B0004020202020204" pitchFamily="34" charset="0"/>
              <a:ea typeface="DengXian" panose="02010600030101010101" pitchFamily="2" charset="-122"/>
              <a:cs typeface="Times New Roman" panose="02020603050405020304" pitchFamily="18" charset="0"/>
            </a:endParaRPr>
          </a:p>
          <a:p>
            <a:pPr>
              <a:lnSpc>
                <a:spcPct val="115000"/>
              </a:lnSpc>
              <a:spcAft>
                <a:spcPts val="800"/>
              </a:spcAft>
            </a:pPr>
            <a:r>
              <a:rPr lang="en-GB" sz="1800" kern="1200" dirty="0">
                <a:solidFill>
                  <a:srgbClr val="000000"/>
                </a:solidFill>
                <a:effectLst/>
                <a:latin typeface="Arial" panose="020B0604020202020204" pitchFamily="34" charset="0"/>
                <a:ea typeface="DengXian" panose="02010600030101010101" pitchFamily="2" charset="-122"/>
                <a:cs typeface="Arial" panose="020B0604020202020204" pitchFamily="34" charset="0"/>
              </a:rPr>
              <a:t>This approach ensures that all three circles of Adair’s model are addressed, leading to effective leadership and successful outcomes</a:t>
            </a:r>
            <a:endParaRPr lang="en-GB" sz="1800" kern="100" dirty="0">
              <a:effectLst/>
              <a:latin typeface="Aptos" panose="020B0004020202020204" pitchFamily="34" charset="0"/>
              <a:ea typeface="DengXian" panose="02010600030101010101" pitchFamily="2" charset="-122"/>
              <a:cs typeface="Arial" panose="020B0604020202020204" pitchFamily="34" charset="0"/>
            </a:endParaRPr>
          </a:p>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23</a:t>
            </a:fld>
            <a:endParaRPr lang="en-GB"/>
          </a:p>
        </p:txBody>
      </p:sp>
    </p:spTree>
    <p:extLst>
      <p:ext uri="{BB962C8B-B14F-4D97-AF65-F5344CB8AC3E}">
        <p14:creationId xmlns:p14="http://schemas.microsoft.com/office/powerpoint/2010/main" val="156735363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a:t>insert header</a:t>
            </a:r>
          </a:p>
        </p:txBody>
      </p:sp>
      <p:sp>
        <p:nvSpPr>
          <p:cNvPr id="5" name="Slide Number Placeholder 4"/>
          <p:cNvSpPr>
            <a:spLocks noGrp="1"/>
          </p:cNvSpPr>
          <p:nvPr>
            <p:ph type="sldNum" sz="quarter" idx="5"/>
          </p:nvPr>
        </p:nvSpPr>
        <p:spPr/>
        <p:txBody>
          <a:bodyPr/>
          <a:lstStyle/>
          <a:p>
            <a:fld id="{831A1511-BA99-4995-9603-94CCAF14FA3D}" type="slidenum">
              <a:rPr lang="en-GB" smtClean="0"/>
              <a:pPr/>
              <a:t>24</a:t>
            </a:fld>
            <a:endParaRPr lang="en-GB"/>
          </a:p>
        </p:txBody>
      </p:sp>
    </p:spTree>
    <p:extLst>
      <p:ext uri="{BB962C8B-B14F-4D97-AF65-F5344CB8AC3E}">
        <p14:creationId xmlns:p14="http://schemas.microsoft.com/office/powerpoint/2010/main" val="40241222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Master" Target="../slideMasters/slideMaster1.xml"/><Relationship Id="rId4" Type="http://schemas.openxmlformats.org/officeDocument/2006/relationships/image" Target="../media/image5.png"/></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16/02/2026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16/02/2026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Healthier Together layout 3">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0ED1725-7AD8-1F44-A025-368F4CF44962}"/>
              </a:ext>
            </a:extLst>
          </p:cNvPr>
          <p:cNvPicPr>
            <a:picLocks noChangeAspect="1"/>
          </p:cNvPicPr>
          <p:nvPr userDrawn="1"/>
        </p:nvPicPr>
        <p:blipFill>
          <a:blip r:embed="rId2" cstate="screen">
            <a:alphaModFix amt="18000"/>
            <a:extLst>
              <a:ext uri="{28A0092B-C50C-407E-A947-70E740481C1C}">
                <a14:useLocalDpi xmlns:a14="http://schemas.microsoft.com/office/drawing/2010/main"/>
              </a:ext>
            </a:extLst>
          </a:blip>
          <a:stretch>
            <a:fillRect/>
          </a:stretch>
        </p:blipFill>
        <p:spPr>
          <a:xfrm>
            <a:off x="6698974" y="4195110"/>
            <a:ext cx="5493026" cy="1651389"/>
          </a:xfrm>
          <a:prstGeom prst="rect">
            <a:avLst/>
          </a:prstGeom>
        </p:spPr>
      </p:pic>
      <p:pic>
        <p:nvPicPr>
          <p:cNvPr id="9" name="Picture 8">
            <a:extLst>
              <a:ext uri="{FF2B5EF4-FFF2-40B4-BE49-F238E27FC236}">
                <a16:creationId xmlns:a16="http://schemas.microsoft.com/office/drawing/2014/main" id="{175D9726-547E-554A-BDCB-BA07C7350210}"/>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0" name="Picture 9">
            <a:extLst>
              <a:ext uri="{FF2B5EF4-FFF2-40B4-BE49-F238E27FC236}">
                <a16:creationId xmlns:a16="http://schemas.microsoft.com/office/drawing/2014/main" id="{3ADCEE22-9003-7B46-A2B7-CEF3AA9346E1}"/>
              </a:ext>
            </a:extLst>
          </p:cNvPr>
          <p:cNvPicPr>
            <a:picLocks noChangeAspect="1"/>
          </p:cNvPicPr>
          <p:nvPr userDrawn="1"/>
        </p:nvPicPr>
        <p:blipFill>
          <a:blip r:embed="rId4"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6" name="Slide Number Placeholder 10">
            <a:extLst>
              <a:ext uri="{FF2B5EF4-FFF2-40B4-BE49-F238E27FC236}">
                <a16:creationId xmlns:a16="http://schemas.microsoft.com/office/drawing/2014/main" id="{37FF10DE-2139-834D-B0F4-37E6EE956D66}"/>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7"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8"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2010862469"/>
      </p:ext>
    </p:extLst>
  </p:cSld>
  <p:clrMapOvr>
    <a:masterClrMapping/>
  </p:clrMapOvr>
  <p:extLst>
    <p:ext uri="{DCECCB84-F9BA-43D5-87BE-67443E8EF086}">
      <p15:sldGuideLst xmlns:p15="http://schemas.microsoft.com/office/powerpoint/2012/main">
        <p15:guide id="1" orient="horz" pos="3997">
          <p15:clr>
            <a:srgbClr val="FBAE40"/>
          </p15:clr>
        </p15:guide>
        <p15:guide id="2" pos="3817">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Healthier Together layout 1">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31B7B700-3380-E347-9336-58CA4FED7C41}"/>
              </a:ext>
            </a:extLst>
          </p:cNvPr>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1" y="5844209"/>
            <a:ext cx="12190749" cy="1013790"/>
          </a:xfrm>
          <a:prstGeom prst="rect">
            <a:avLst/>
          </a:prstGeom>
          <a:solidFill>
            <a:schemeClr val="tx1"/>
          </a:solidFill>
        </p:spPr>
      </p:pic>
      <p:pic>
        <p:nvPicPr>
          <p:cNvPr id="11" name="Picture 10">
            <a:extLst>
              <a:ext uri="{FF2B5EF4-FFF2-40B4-BE49-F238E27FC236}">
                <a16:creationId xmlns:a16="http://schemas.microsoft.com/office/drawing/2014/main" id="{E30561D3-9282-DF47-95A4-7BC5AB6592B4}"/>
              </a:ext>
            </a:extLst>
          </p:cNvPr>
          <p:cNvPicPr>
            <a:picLocks noChangeAspect="1"/>
          </p:cNvPicPr>
          <p:nvPr userDrawn="1"/>
        </p:nvPicPr>
        <p:blipFill>
          <a:blip r:embed="rId3" cstate="screen">
            <a:extLst>
              <a:ext uri="{28A0092B-C50C-407E-A947-70E740481C1C}">
                <a14:useLocalDpi xmlns:a14="http://schemas.microsoft.com/office/drawing/2010/main"/>
              </a:ext>
            </a:extLst>
          </a:blip>
          <a:stretch>
            <a:fillRect/>
          </a:stretch>
        </p:blipFill>
        <p:spPr>
          <a:xfrm>
            <a:off x="0" y="6028852"/>
            <a:ext cx="1501540" cy="678114"/>
          </a:xfrm>
          <a:prstGeom prst="rect">
            <a:avLst/>
          </a:prstGeom>
        </p:spPr>
      </p:pic>
      <p:sp>
        <p:nvSpPr>
          <p:cNvPr id="5" name="Slide Number Placeholder 10">
            <a:extLst>
              <a:ext uri="{FF2B5EF4-FFF2-40B4-BE49-F238E27FC236}">
                <a16:creationId xmlns:a16="http://schemas.microsoft.com/office/drawing/2014/main" id="{95C0B4EF-690C-4F47-A03A-9E6695C6168B}"/>
              </a:ext>
            </a:extLst>
          </p:cNvPr>
          <p:cNvSpPr>
            <a:spLocks noGrp="1"/>
          </p:cNvSpPr>
          <p:nvPr>
            <p:ph type="sldNum" sz="quarter" idx="12"/>
          </p:nvPr>
        </p:nvSpPr>
        <p:spPr>
          <a:xfrm>
            <a:off x="9287986" y="6466403"/>
            <a:ext cx="2743200" cy="365125"/>
          </a:xfrm>
        </p:spPr>
        <p:txBody>
          <a:bodyPr/>
          <a:lstStyle/>
          <a:p>
            <a:fld id="{F6E39E37-6BC0-A248-806A-337B0CEF6126}" type="slidenum">
              <a:rPr lang="en-US" smtClean="0"/>
              <a:t>‹#›</a:t>
            </a:fld>
            <a:endParaRPr lang="en-US"/>
          </a:p>
        </p:txBody>
      </p:sp>
      <p:sp>
        <p:nvSpPr>
          <p:cNvPr id="3" name="Text Placeholder 2"/>
          <p:cNvSpPr>
            <a:spLocks noGrp="1"/>
          </p:cNvSpPr>
          <p:nvPr>
            <p:ph type="body" sz="quarter" idx="13" hasCustomPrompt="1"/>
          </p:nvPr>
        </p:nvSpPr>
        <p:spPr>
          <a:xfrm>
            <a:off x="151002" y="369888"/>
            <a:ext cx="11744136" cy="1030287"/>
          </a:xfrm>
        </p:spPr>
        <p:txBody>
          <a:bodyPr>
            <a:normAutofit/>
          </a:bodyPr>
          <a:lstStyle>
            <a:lvl1pPr marL="0" indent="0">
              <a:buNone/>
              <a:defRPr sz="3200" b="1">
                <a:latin typeface="+mj-lt"/>
              </a:defRPr>
            </a:lvl1pPr>
          </a:lstStyle>
          <a:p>
            <a:pPr lvl="0"/>
            <a:r>
              <a:rPr lang="en-US"/>
              <a:t>Place heading here</a:t>
            </a:r>
            <a:endParaRPr lang="en-GB"/>
          </a:p>
        </p:txBody>
      </p:sp>
      <p:sp>
        <p:nvSpPr>
          <p:cNvPr id="6" name="Text Placeholder 5"/>
          <p:cNvSpPr>
            <a:spLocks noGrp="1"/>
          </p:cNvSpPr>
          <p:nvPr>
            <p:ph type="body" sz="quarter" idx="14" hasCustomPrompt="1"/>
          </p:nvPr>
        </p:nvSpPr>
        <p:spPr>
          <a:xfrm>
            <a:off x="150813" y="1527175"/>
            <a:ext cx="11744325" cy="4059238"/>
          </a:xfrm>
        </p:spPr>
        <p:txBody>
          <a:bodyPr>
            <a:normAutofit/>
          </a:bodyPr>
          <a:lstStyle>
            <a:lvl1pPr marL="0" indent="0">
              <a:lnSpc>
                <a:spcPct val="100000"/>
              </a:lnSpc>
              <a:spcBef>
                <a:spcPts val="600"/>
              </a:spcBef>
              <a:buNone/>
              <a:defRPr sz="2400">
                <a:latin typeface="Arial" panose="020B0604020202020204" pitchFamily="34" charset="0"/>
                <a:cs typeface="Arial" panose="020B0604020202020204" pitchFamily="34" charset="0"/>
              </a:defRPr>
            </a:lvl1pPr>
          </a:lstStyle>
          <a:p>
            <a:pPr lvl="0"/>
            <a:r>
              <a:rPr lang="en-US"/>
              <a:t>Add your slide text here – minimum font size 18</a:t>
            </a:r>
            <a:endParaRPr lang="en-GB"/>
          </a:p>
        </p:txBody>
      </p:sp>
    </p:spTree>
    <p:extLst>
      <p:ext uri="{BB962C8B-B14F-4D97-AF65-F5344CB8AC3E}">
        <p14:creationId xmlns:p14="http://schemas.microsoft.com/office/powerpoint/2010/main" val="1782204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16/02/2026</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1.png"/><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hyperlink" Target="http://leadershipfreak.wordpress.com/category/delegation/"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hortformblog.com/post/27344520602/author-stephen-covey-die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24.png"/></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211050-FCC0-41D8-98D0-0FB7D3DBE0A3}"/>
              </a:ext>
            </a:extLst>
          </p:cNvPr>
          <p:cNvSpPr>
            <a:spLocks noGrp="1"/>
          </p:cNvSpPr>
          <p:nvPr>
            <p:ph type="ctrTitle"/>
          </p:nvPr>
        </p:nvSpPr>
        <p:spPr>
          <a:xfrm>
            <a:off x="911424" y="1360785"/>
            <a:ext cx="10363200" cy="1790106"/>
          </a:xfrm>
        </p:spPr>
        <p:txBody>
          <a:bodyPr>
            <a:normAutofit/>
          </a:bodyPr>
          <a:lstStyle/>
          <a:p>
            <a:pPr>
              <a:lnSpc>
                <a:spcPct val="115000"/>
              </a:lnSpc>
              <a:spcAft>
                <a:spcPts val="1000"/>
              </a:spcAft>
            </a:pPr>
            <a:r>
              <a:rPr lang="en-GB" sz="3600" b="1">
                <a:solidFill>
                  <a:schemeClr val="bg1"/>
                </a:solidFill>
                <a:latin typeface="Helvetica-Bold"/>
                <a:ea typeface="Calibri" panose="020F0502020204030204" pitchFamily="34" charset="0"/>
                <a:cs typeface="Helvetica-Bold" pitchFamily="2" charset="0"/>
              </a:rPr>
              <a:t>BMSW4009</a:t>
            </a:r>
            <a:r>
              <a:rPr lang="en-GB" sz="3600" b="1">
                <a:solidFill>
                  <a:schemeClr val="bg1"/>
                </a:solidFill>
                <a:effectLst/>
                <a:latin typeface="Helvetica-Bold"/>
                <a:ea typeface="Calibri" panose="020F0502020204030204" pitchFamily="34" charset="0"/>
                <a:cs typeface="Helvetica-Bold" pitchFamily="2" charset="0"/>
              </a:rPr>
              <a:t> </a:t>
            </a:r>
            <a:br>
              <a:rPr lang="en-GB" sz="3600" b="1">
                <a:effectLst/>
                <a:latin typeface="Helvetica-Bold" pitchFamily="2" charset="0"/>
                <a:ea typeface="Calibri" panose="020F0502020204030204" pitchFamily="34" charset="0"/>
                <a:cs typeface="Helvetica-Bold" pitchFamily="2" charset="0"/>
              </a:rPr>
            </a:br>
            <a:br>
              <a:rPr lang="en-GB" sz="1200" b="1">
                <a:effectLst/>
                <a:latin typeface="Helvetica-Bold" pitchFamily="2" charset="0"/>
                <a:ea typeface="Calibri" panose="020F0502020204030204" pitchFamily="34" charset="0"/>
                <a:cs typeface="Helvetica-Bold" pitchFamily="2" charset="0"/>
              </a:rPr>
            </a:br>
            <a:r>
              <a:rPr lang="en-GB" sz="3600" b="1">
                <a:solidFill>
                  <a:schemeClr val="bg1"/>
                </a:solidFill>
                <a:effectLst/>
                <a:latin typeface="Helvetica-Bold"/>
                <a:ea typeface="Calibri" panose="020F0502020204030204" pitchFamily="34" charset="0"/>
                <a:cs typeface="Helvetica-Bold" pitchFamily="2" charset="0"/>
              </a:rPr>
              <a:t>Effective Team Working and Communication</a:t>
            </a:r>
            <a:endParaRPr lang="en-GB" sz="3600">
              <a:solidFill>
                <a:schemeClr val="bg1"/>
              </a:solidFill>
              <a:effectLst/>
              <a:latin typeface="Helvetica-Bold"/>
              <a:ea typeface="Calibri" panose="020F0502020204030204" pitchFamily="34" charset="0"/>
              <a:cs typeface="Arial" panose="020B0604020202020204" pitchFamily="34" charset="0"/>
            </a:endParaRPr>
          </a:p>
        </p:txBody>
      </p:sp>
      <p:sp>
        <p:nvSpPr>
          <p:cNvPr id="3" name="Subtitle 2">
            <a:extLst>
              <a:ext uri="{FF2B5EF4-FFF2-40B4-BE49-F238E27FC236}">
                <a16:creationId xmlns:a16="http://schemas.microsoft.com/office/drawing/2014/main" id="{22C6E451-9A9C-40B0-8CEB-03CB8540F3F1}"/>
              </a:ext>
            </a:extLst>
          </p:cNvPr>
          <p:cNvSpPr>
            <a:spLocks noGrp="1"/>
          </p:cNvSpPr>
          <p:nvPr>
            <p:ph type="subTitle" idx="1"/>
          </p:nvPr>
        </p:nvSpPr>
        <p:spPr>
          <a:xfrm>
            <a:off x="4202088" y="3707110"/>
            <a:ext cx="3781872" cy="1308177"/>
          </a:xfrm>
        </p:spPr>
        <p:txBody>
          <a:bodyPr vert="horz" lIns="91440" tIns="45720" rIns="91440" bIns="45720" rtlCol="0" anchor="t">
            <a:normAutofit/>
          </a:bodyPr>
          <a:lstStyle/>
          <a:p>
            <a:r>
              <a:rPr lang="en-GB" b="1" dirty="0">
                <a:solidFill>
                  <a:schemeClr val="bg1"/>
                </a:solidFill>
                <a:latin typeface="Arial"/>
                <a:cs typeface="Arial"/>
              </a:rPr>
              <a:t>Week 7</a:t>
            </a:r>
          </a:p>
        </p:txBody>
      </p:sp>
    </p:spTree>
    <p:extLst>
      <p:ext uri="{BB962C8B-B14F-4D97-AF65-F5344CB8AC3E}">
        <p14:creationId xmlns:p14="http://schemas.microsoft.com/office/powerpoint/2010/main" val="2087353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7E5CA83-BDB0-A2D6-B721-D230A7D74CD4}"/>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2A207C74-AB0C-51A6-DE3D-7B20B3577E6F}"/>
              </a:ext>
            </a:extLst>
          </p:cNvPr>
          <p:cNvSpPr txBox="1"/>
          <p:nvPr/>
        </p:nvSpPr>
        <p:spPr>
          <a:xfrm>
            <a:off x="688964" y="1163073"/>
            <a:ext cx="8598038" cy="4160050"/>
          </a:xfrm>
          <a:prstGeom prst="rect">
            <a:avLst/>
          </a:prstGeom>
          <a:noFill/>
        </p:spPr>
        <p:txBody>
          <a:bodyPr wrap="square" lIns="91440" tIns="45720" rIns="91440" bIns="45720" rtlCol="0" anchor="t">
            <a:spAutoFit/>
          </a:bodyPr>
          <a:lstStyle/>
          <a:p>
            <a:pPr marL="533400" marR="76200"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Learn about reward, recognition and delegation including:	</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Herzberg’s Motivation Theory</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Stephen Covey </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Situational Leadership</a:t>
            </a:r>
          </a:p>
          <a:p>
            <a:pPr marL="990600" marR="76200" lvl="1" indent="-457200">
              <a:lnSpc>
                <a:spcPct val="115000"/>
              </a:lnSpc>
              <a:spcAft>
                <a:spcPts val="1000"/>
              </a:spcAft>
              <a:buFont typeface="Courier New" panose="02070309020205020404" pitchFamily="49" charset="0"/>
              <a:buChar char="o"/>
            </a:pPr>
            <a:r>
              <a:rPr lang="en-GB" sz="2800" dirty="0">
                <a:solidFill>
                  <a:srgbClr val="000000"/>
                </a:solidFill>
                <a:latin typeface="Arial"/>
                <a:ea typeface="Times New Roman" panose="02020603050405020304" pitchFamily="18" charset="0"/>
                <a:cs typeface="Arial"/>
              </a:rPr>
              <a:t>Adair’s Action Centred Leadership</a:t>
            </a:r>
          </a:p>
          <a:p>
            <a:pPr marL="990600" marR="76200" lvl="1" indent="-457200">
              <a:lnSpc>
                <a:spcPct val="115000"/>
              </a:lnSpc>
              <a:spcAft>
                <a:spcPts val="1000"/>
              </a:spcAft>
              <a:buFont typeface="Courier New" panose="02070309020205020404" pitchFamily="49" charset="0"/>
              <a:buChar char="o"/>
            </a:pPr>
            <a:endParaRPr lang="en-GB" sz="2800" dirty="0">
              <a:solidFill>
                <a:srgbClr val="000000"/>
              </a:solidFill>
              <a:latin typeface="Arial"/>
              <a:ea typeface="Times New Roman" panose="02020603050405020304" pitchFamily="18" charset="0"/>
              <a:cs typeface="Arial"/>
            </a:endParaRPr>
          </a:p>
        </p:txBody>
      </p:sp>
      <p:sp>
        <p:nvSpPr>
          <p:cNvPr id="4" name="TextBox 3">
            <a:extLst>
              <a:ext uri="{FF2B5EF4-FFF2-40B4-BE49-F238E27FC236}">
                <a16:creationId xmlns:a16="http://schemas.microsoft.com/office/drawing/2014/main" id="{557EE258-9946-9160-1790-B6FC21DEBB6A}"/>
              </a:ext>
            </a:extLst>
          </p:cNvPr>
          <p:cNvSpPr txBox="1"/>
          <p:nvPr/>
        </p:nvSpPr>
        <p:spPr>
          <a:xfrm>
            <a:off x="695400" y="404664"/>
            <a:ext cx="8280920" cy="769441"/>
          </a:xfrm>
          <a:prstGeom prst="rect">
            <a:avLst/>
          </a:prstGeom>
          <a:noFill/>
        </p:spPr>
        <p:txBody>
          <a:bodyPr wrap="square" rtlCol="0">
            <a:spAutoFit/>
          </a:bodyPr>
          <a:lstStyle/>
          <a:p>
            <a:r>
              <a:rPr lang="en-GB" sz="4400">
                <a:latin typeface="Arial" panose="020B0604020202020204" pitchFamily="34" charset="0"/>
                <a:cs typeface="Arial" panose="020B0604020202020204" pitchFamily="34" charset="0"/>
              </a:rPr>
              <a:t>Today we will…</a:t>
            </a:r>
          </a:p>
        </p:txBody>
      </p:sp>
    </p:spTree>
    <p:extLst>
      <p:ext uri="{BB962C8B-B14F-4D97-AF65-F5344CB8AC3E}">
        <p14:creationId xmlns:p14="http://schemas.microsoft.com/office/powerpoint/2010/main" val="37484525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5E684-286B-4505-B15B-BB2CF05BA7FC}"/>
              </a:ext>
            </a:extLst>
          </p:cNvPr>
          <p:cNvSpPr>
            <a:spLocks noGrp="1"/>
          </p:cNvSpPr>
          <p:nvPr>
            <p:ph type="title"/>
          </p:nvPr>
        </p:nvSpPr>
        <p:spPr/>
        <p:txBody>
          <a:bodyPr/>
          <a:lstStyle/>
          <a:p>
            <a:r>
              <a:rPr lang="en-GB" altLang="en-US" dirty="0">
                <a:cs typeface="Arial" panose="020B0604020202020204" pitchFamily="34" charset="0"/>
              </a:rPr>
              <a:t>Reward &amp; Recognition</a:t>
            </a:r>
            <a:endParaRPr lang="en-GB" dirty="0"/>
          </a:p>
        </p:txBody>
      </p:sp>
      <p:sp>
        <p:nvSpPr>
          <p:cNvPr id="3" name="Content Placeholder 2">
            <a:extLst>
              <a:ext uri="{FF2B5EF4-FFF2-40B4-BE49-F238E27FC236}">
                <a16:creationId xmlns:a16="http://schemas.microsoft.com/office/drawing/2014/main" id="{7511E38B-5F85-45E2-A3D9-DC5DDA654E37}"/>
              </a:ext>
            </a:extLst>
          </p:cNvPr>
          <p:cNvSpPr>
            <a:spLocks noGrp="1"/>
          </p:cNvSpPr>
          <p:nvPr>
            <p:ph idx="1"/>
          </p:nvPr>
        </p:nvSpPr>
        <p:spPr>
          <a:xfrm>
            <a:off x="1981200" y="1600201"/>
            <a:ext cx="8435280" cy="3917032"/>
          </a:xfrm>
        </p:spPr>
        <p:txBody>
          <a:bodyPr>
            <a:normAutofit fontScale="92500" lnSpcReduction="20000"/>
          </a:bodyPr>
          <a:lstStyle/>
          <a:p>
            <a:r>
              <a:rPr lang="en-GB" altLang="en-US" dirty="0">
                <a:latin typeface="Arial" charset="0"/>
                <a:cs typeface="Arial" charset="0"/>
              </a:rPr>
              <a:t>Why is it important to reward and recognise when a team has done a good job?</a:t>
            </a:r>
          </a:p>
          <a:p>
            <a:endParaRPr lang="en-GB" altLang="en-US" sz="800" dirty="0">
              <a:latin typeface="Arial" charset="0"/>
              <a:cs typeface="Arial" charset="0"/>
            </a:endParaRPr>
          </a:p>
          <a:p>
            <a:pPr lvl="1"/>
            <a:r>
              <a:rPr lang="en-GB" altLang="en-US" dirty="0">
                <a:latin typeface="Arial" charset="0"/>
                <a:cs typeface="Arial" charset="0"/>
              </a:rPr>
              <a:t>Let’s discuss why this is important.</a:t>
            </a:r>
          </a:p>
          <a:p>
            <a:r>
              <a:rPr lang="en-GB" altLang="en-US" dirty="0">
                <a:latin typeface="Arial" charset="0"/>
                <a:cs typeface="Arial" charset="0"/>
              </a:rPr>
              <a:t>What about individuals who have done a good job?</a:t>
            </a:r>
          </a:p>
          <a:p>
            <a:pPr lvl="1"/>
            <a:endParaRPr lang="en-GB" altLang="en-US" sz="800" dirty="0">
              <a:latin typeface="Arial" charset="0"/>
              <a:cs typeface="Arial" charset="0"/>
            </a:endParaRPr>
          </a:p>
          <a:p>
            <a:r>
              <a:rPr lang="en-GB" altLang="en-US" dirty="0">
                <a:latin typeface="Arial" charset="0"/>
                <a:cs typeface="Arial" charset="0"/>
              </a:rPr>
              <a:t>What are your experiences of working in a team?</a:t>
            </a:r>
          </a:p>
          <a:p>
            <a:endParaRPr lang="en-GB" altLang="en-US" sz="800" dirty="0">
              <a:latin typeface="Arial" charset="0"/>
              <a:cs typeface="Arial" charset="0"/>
            </a:endParaRPr>
          </a:p>
          <a:p>
            <a:pPr lvl="1"/>
            <a:r>
              <a:rPr lang="en-GB" altLang="en-US" dirty="0">
                <a:latin typeface="Arial" charset="0"/>
                <a:cs typeface="Arial" charset="0"/>
              </a:rPr>
              <a:t>Good, Okay, Poor</a:t>
            </a:r>
          </a:p>
          <a:p>
            <a:endParaRPr lang="en-GB" dirty="0"/>
          </a:p>
        </p:txBody>
      </p:sp>
    </p:spTree>
    <p:extLst>
      <p:ext uri="{BB962C8B-B14F-4D97-AF65-F5344CB8AC3E}">
        <p14:creationId xmlns:p14="http://schemas.microsoft.com/office/powerpoint/2010/main" val="37755684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Herzberg’s Motivation Theory – Two Factor Theory</a:t>
            </a:r>
          </a:p>
        </p:txBody>
      </p:sp>
      <p:pic>
        <p:nvPicPr>
          <p:cNvPr id="4" name="Content Placeholder 3"/>
          <p:cNvPicPr>
            <a:picLocks noGrp="1" noChangeAspect="1"/>
          </p:cNvPicPr>
          <p:nvPr>
            <p:ph idx="1"/>
          </p:nvPr>
        </p:nvPicPr>
        <p:blipFill>
          <a:blip r:embed="rId3"/>
          <a:stretch>
            <a:fillRect/>
          </a:stretch>
        </p:blipFill>
        <p:spPr>
          <a:xfrm>
            <a:off x="4908550" y="2914650"/>
            <a:ext cx="2419350" cy="1885950"/>
          </a:xfrm>
          <a:prstGeom prst="rect">
            <a:avLst/>
          </a:prstGeom>
        </p:spPr>
      </p:pic>
      <p:sp>
        <p:nvSpPr>
          <p:cNvPr id="5" name="Rectangle 4"/>
          <p:cNvSpPr/>
          <p:nvPr/>
        </p:nvSpPr>
        <p:spPr>
          <a:xfrm>
            <a:off x="2315580" y="1772816"/>
            <a:ext cx="7560840" cy="923330"/>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Herzberg’s Motivation Theory model, or Two Factor Theory, argues that there are two factors that an organisation can adjust to influence motivation in the workplace.</a:t>
            </a:r>
          </a:p>
        </p:txBody>
      </p:sp>
      <p:sp>
        <p:nvSpPr>
          <p:cNvPr id="6" name="Rectangle 5"/>
          <p:cNvSpPr/>
          <p:nvPr/>
        </p:nvSpPr>
        <p:spPr>
          <a:xfrm>
            <a:off x="1616453" y="3429000"/>
            <a:ext cx="2823362" cy="1754326"/>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FF0000"/>
                </a:solidFill>
                <a:effectLst/>
                <a:uLnTx/>
                <a:uFillTx/>
                <a:latin typeface="Calibri" panose="020F0502020204030204"/>
                <a:ea typeface="+mn-ea"/>
                <a:cs typeface="+mn-cs"/>
              </a:rPr>
              <a:t>Hygiene factors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These won’t encourage employees to work harder but they will cause them to become unmotivated if they are not present</a:t>
            </a:r>
          </a:p>
        </p:txBody>
      </p:sp>
      <p:sp>
        <p:nvSpPr>
          <p:cNvPr id="7" name="Rectangle 6"/>
          <p:cNvSpPr/>
          <p:nvPr/>
        </p:nvSpPr>
        <p:spPr>
          <a:xfrm>
            <a:off x="8256240" y="3356993"/>
            <a:ext cx="2274844" cy="1200329"/>
          </a:xfrm>
          <a:prstGeom prst="rect">
            <a:avLst/>
          </a:prstGeom>
        </p:spPr>
        <p:txBody>
          <a:bodyPr wrap="square">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srgbClr val="B3B435">
                    <a:lumMod val="50000"/>
                  </a:srgbClr>
                </a:solidFill>
                <a:effectLst/>
                <a:uLnTx/>
                <a:uFillTx/>
                <a:latin typeface="Calibri" panose="020F0502020204030204"/>
                <a:ea typeface="+mn-ea"/>
                <a:cs typeface="+mn-cs"/>
              </a:rPr>
              <a:t>Motivators</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Which can encourage employees to work harder.</a:t>
            </a:r>
          </a:p>
        </p:txBody>
      </p:sp>
    </p:spTree>
    <p:extLst>
      <p:ext uri="{BB962C8B-B14F-4D97-AF65-F5344CB8AC3E}">
        <p14:creationId xmlns:p14="http://schemas.microsoft.com/office/powerpoint/2010/main" val="3511482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2100282" y="1959"/>
            <a:ext cx="7992888" cy="5762607"/>
          </a:xfrm>
          <a:prstGeom prst="rect">
            <a:avLst/>
          </a:prstGeom>
        </p:spPr>
      </p:pic>
    </p:spTree>
    <p:extLst>
      <p:ext uri="{BB962C8B-B14F-4D97-AF65-F5344CB8AC3E}">
        <p14:creationId xmlns:p14="http://schemas.microsoft.com/office/powerpoint/2010/main" val="97106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C897D-D515-F5C3-22E7-8D5E12E7A188}"/>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C92A53D-1E8F-6C1E-AF96-D70A06A27EB4}"/>
              </a:ext>
            </a:extLst>
          </p:cNvPr>
          <p:cNvSpPr>
            <a:spLocks noGrp="1"/>
          </p:cNvSpPr>
          <p:nvPr>
            <p:ph idx="1"/>
          </p:nvPr>
        </p:nvSpPr>
        <p:spPr/>
        <p:txBody>
          <a:bodyPr/>
          <a:lstStyle/>
          <a:p>
            <a:pPr marL="0" indent="0">
              <a:buNone/>
            </a:pPr>
            <a:r>
              <a:rPr lang="en-GB" dirty="0"/>
              <a:t>Review the list of factors and tick whether you think each one is an hygiene factor or motivation factor.</a:t>
            </a:r>
          </a:p>
        </p:txBody>
      </p:sp>
      <p:graphicFrame>
        <p:nvGraphicFramePr>
          <p:cNvPr id="4" name="Table 3">
            <a:extLst>
              <a:ext uri="{FF2B5EF4-FFF2-40B4-BE49-F238E27FC236}">
                <a16:creationId xmlns:a16="http://schemas.microsoft.com/office/drawing/2014/main" id="{FC64A786-16FA-F77F-353D-2171AE1BAB51}"/>
              </a:ext>
            </a:extLst>
          </p:cNvPr>
          <p:cNvGraphicFramePr>
            <a:graphicFrameLocks noGrp="1"/>
          </p:cNvGraphicFramePr>
          <p:nvPr>
            <p:extLst>
              <p:ext uri="{D42A27DB-BD31-4B8C-83A1-F6EECF244321}">
                <p14:modId xmlns:p14="http://schemas.microsoft.com/office/powerpoint/2010/main" val="2067038694"/>
              </p:ext>
            </p:extLst>
          </p:nvPr>
        </p:nvGraphicFramePr>
        <p:xfrm>
          <a:off x="4525344" y="2877954"/>
          <a:ext cx="2717800" cy="2530158"/>
        </p:xfrm>
        <a:graphic>
          <a:graphicData uri="http://schemas.openxmlformats.org/drawingml/2006/table">
            <a:tbl>
              <a:tblPr>
                <a:tableStyleId>{5C22544A-7EE6-4342-B048-85BDC9FD1C3A}</a:tableStyleId>
              </a:tblPr>
              <a:tblGrid>
                <a:gridCol w="1282700">
                  <a:extLst>
                    <a:ext uri="{9D8B030D-6E8A-4147-A177-3AD203B41FA5}">
                      <a16:colId xmlns:a16="http://schemas.microsoft.com/office/drawing/2014/main" val="2133687007"/>
                    </a:ext>
                  </a:extLst>
                </a:gridCol>
                <a:gridCol w="723900">
                  <a:extLst>
                    <a:ext uri="{9D8B030D-6E8A-4147-A177-3AD203B41FA5}">
                      <a16:colId xmlns:a16="http://schemas.microsoft.com/office/drawing/2014/main" val="701996058"/>
                    </a:ext>
                  </a:extLst>
                </a:gridCol>
                <a:gridCol w="711200">
                  <a:extLst>
                    <a:ext uri="{9D8B030D-6E8A-4147-A177-3AD203B41FA5}">
                      <a16:colId xmlns:a16="http://schemas.microsoft.com/office/drawing/2014/main" val="1853959033"/>
                    </a:ext>
                  </a:extLst>
                </a:gridCol>
              </a:tblGrid>
              <a:tr h="123967">
                <a:tc>
                  <a:txBody>
                    <a:bodyPr/>
                    <a:lstStyle/>
                    <a:p>
                      <a:pPr algn="l" fontAlgn="b"/>
                      <a:r>
                        <a:rPr lang="en-GB" sz="1100" u="none" strike="noStrike" dirty="0">
                          <a:effectLst/>
                        </a:rPr>
                        <a:t>Factors </a:t>
                      </a:r>
                      <a:endParaRPr lang="en-GB" sz="1100" b="1" i="0" u="none" strike="noStrike" dirty="0">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Hygiene</a:t>
                      </a:r>
                      <a:endParaRPr lang="en-GB" sz="1100" b="1"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Motivation</a:t>
                      </a:r>
                      <a:endParaRPr lang="en-GB" sz="1100" b="1"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949015275"/>
                  </a:ext>
                </a:extLst>
              </a:tr>
              <a:tr h="180975">
                <a:tc>
                  <a:txBody>
                    <a:bodyPr/>
                    <a:lstStyle/>
                    <a:p>
                      <a:pPr algn="l" fontAlgn="b"/>
                      <a:r>
                        <a:rPr lang="en-GB" sz="1100" u="none" strike="noStrike">
                          <a:effectLst/>
                        </a:rPr>
                        <a:t>Company policies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64353245"/>
                  </a:ext>
                </a:extLst>
              </a:tr>
              <a:tr h="180975">
                <a:tc>
                  <a:txBody>
                    <a:bodyPr/>
                    <a:lstStyle/>
                    <a:p>
                      <a:pPr algn="l" fontAlgn="b"/>
                      <a:r>
                        <a:rPr lang="en-GB" sz="1100" u="none" strike="noStrike">
                          <a:effectLst/>
                        </a:rPr>
                        <a:t>Achievement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70706809"/>
                  </a:ext>
                </a:extLst>
              </a:tr>
              <a:tr h="180975">
                <a:tc>
                  <a:txBody>
                    <a:bodyPr/>
                    <a:lstStyle/>
                    <a:p>
                      <a:pPr algn="l" fontAlgn="b"/>
                      <a:r>
                        <a:rPr lang="en-GB" sz="1100" u="none" strike="noStrike">
                          <a:effectLst/>
                        </a:rPr>
                        <a:t>Recognition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876928926"/>
                  </a:ext>
                </a:extLst>
              </a:tr>
              <a:tr h="180975">
                <a:tc>
                  <a:txBody>
                    <a:bodyPr/>
                    <a:lstStyle/>
                    <a:p>
                      <a:pPr algn="l" fontAlgn="b"/>
                      <a:r>
                        <a:rPr lang="en-GB" sz="1100" u="none" strike="noStrike">
                          <a:effectLst/>
                        </a:rPr>
                        <a:t>Supervision</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986563246"/>
                  </a:ext>
                </a:extLst>
              </a:tr>
              <a:tr h="180975">
                <a:tc>
                  <a:txBody>
                    <a:bodyPr/>
                    <a:lstStyle/>
                    <a:p>
                      <a:pPr algn="l" fontAlgn="b"/>
                      <a:r>
                        <a:rPr lang="en-GB" sz="1100" u="none" strike="noStrike">
                          <a:effectLst/>
                        </a:rPr>
                        <a:t>The work itself</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252052743"/>
                  </a:ext>
                </a:extLst>
              </a:tr>
              <a:tr h="180975">
                <a:tc>
                  <a:txBody>
                    <a:bodyPr/>
                    <a:lstStyle/>
                    <a:p>
                      <a:pPr algn="l" fontAlgn="b"/>
                      <a:r>
                        <a:rPr lang="en-GB" sz="1100" u="none" strike="noStrike">
                          <a:effectLst/>
                        </a:rPr>
                        <a:t>Relationships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58880281"/>
                  </a:ext>
                </a:extLst>
              </a:tr>
              <a:tr h="180975">
                <a:tc>
                  <a:txBody>
                    <a:bodyPr/>
                    <a:lstStyle/>
                    <a:p>
                      <a:pPr algn="l" fontAlgn="b"/>
                      <a:r>
                        <a:rPr lang="en-GB" sz="1100" u="none" strike="noStrike">
                          <a:effectLst/>
                        </a:rPr>
                        <a:t>Work conditions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19597592"/>
                  </a:ext>
                </a:extLst>
              </a:tr>
              <a:tr h="180975">
                <a:tc>
                  <a:txBody>
                    <a:bodyPr/>
                    <a:lstStyle/>
                    <a:p>
                      <a:pPr algn="l" fontAlgn="b"/>
                      <a:r>
                        <a:rPr lang="en-GB" sz="1100" u="none" strike="noStrike">
                          <a:effectLst/>
                        </a:rPr>
                        <a:t>Responsibility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3333866414"/>
                  </a:ext>
                </a:extLst>
              </a:tr>
              <a:tr h="180975">
                <a:tc>
                  <a:txBody>
                    <a:bodyPr/>
                    <a:lstStyle/>
                    <a:p>
                      <a:pPr algn="l" fontAlgn="b"/>
                      <a:r>
                        <a:rPr lang="en-GB" sz="1100" u="none" strike="noStrike">
                          <a:effectLst/>
                        </a:rPr>
                        <a:t>Salary</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46361890"/>
                  </a:ext>
                </a:extLst>
              </a:tr>
              <a:tr h="180975">
                <a:tc>
                  <a:txBody>
                    <a:bodyPr/>
                    <a:lstStyle/>
                    <a:p>
                      <a:pPr algn="l" fontAlgn="b"/>
                      <a:r>
                        <a:rPr lang="en-GB" sz="1100" u="none" strike="noStrike">
                          <a:effectLst/>
                        </a:rPr>
                        <a:t>Status</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4242033846"/>
                  </a:ext>
                </a:extLst>
              </a:tr>
              <a:tr h="180975">
                <a:tc>
                  <a:txBody>
                    <a:bodyPr/>
                    <a:lstStyle/>
                    <a:p>
                      <a:pPr algn="l" fontAlgn="b"/>
                      <a:r>
                        <a:rPr lang="en-GB" sz="1100" u="none" strike="noStrike">
                          <a:effectLst/>
                        </a:rPr>
                        <a:t>Advancement</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667025733"/>
                  </a:ext>
                </a:extLst>
              </a:tr>
              <a:tr h="180975">
                <a:tc>
                  <a:txBody>
                    <a:bodyPr/>
                    <a:lstStyle/>
                    <a:p>
                      <a:pPr algn="l" fontAlgn="b"/>
                      <a:r>
                        <a:rPr lang="en-GB" sz="1100" u="none" strike="noStrike">
                          <a:effectLst/>
                        </a:rPr>
                        <a:t>Growth</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2895974083"/>
                  </a:ext>
                </a:extLst>
              </a:tr>
              <a:tr h="186055">
                <a:tc>
                  <a:txBody>
                    <a:bodyPr/>
                    <a:lstStyle/>
                    <a:p>
                      <a:pPr algn="l" fontAlgn="b"/>
                      <a:r>
                        <a:rPr lang="en-GB" sz="1100" u="none" strike="noStrike">
                          <a:effectLst/>
                        </a:rPr>
                        <a:t>Security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a:effectLst/>
                        </a:rPr>
                        <a:t> </a:t>
                      </a:r>
                      <a:endParaRPr lang="en-GB" sz="1100" b="0" i="0" u="none" strike="noStrike">
                        <a:solidFill>
                          <a:srgbClr val="000000"/>
                        </a:solidFill>
                        <a:effectLst/>
                        <a:latin typeface="Aptos Narrow" panose="020B0004020202020204" pitchFamily="34" charset="0"/>
                      </a:endParaRPr>
                    </a:p>
                  </a:txBody>
                  <a:tcPr marL="4763" marR="4763" marT="4763" marB="0" anchor="b"/>
                </a:tc>
                <a:tc>
                  <a:txBody>
                    <a:bodyPr/>
                    <a:lstStyle/>
                    <a:p>
                      <a:pPr algn="l" fontAlgn="b"/>
                      <a:r>
                        <a:rPr lang="en-GB" sz="1100" u="none" strike="noStrike" dirty="0">
                          <a:effectLst/>
                        </a:rPr>
                        <a:t> </a:t>
                      </a:r>
                      <a:endParaRPr lang="en-GB" sz="1100" b="0" i="0" u="none" strike="noStrike" dirty="0">
                        <a:solidFill>
                          <a:srgbClr val="000000"/>
                        </a:solidFill>
                        <a:effectLst/>
                        <a:latin typeface="Aptos Narrow" panose="020B0004020202020204" pitchFamily="34" charset="0"/>
                      </a:endParaRPr>
                    </a:p>
                  </a:txBody>
                  <a:tcPr marL="4763" marR="4763" marT="4763" marB="0" anchor="b"/>
                </a:tc>
                <a:extLst>
                  <a:ext uri="{0D108BD9-81ED-4DB2-BD59-A6C34878D82A}">
                    <a16:rowId xmlns:a16="http://schemas.microsoft.com/office/drawing/2014/main" val="1489938186"/>
                  </a:ext>
                </a:extLst>
              </a:tr>
            </a:tbl>
          </a:graphicData>
        </a:graphic>
      </p:graphicFrame>
    </p:spTree>
    <p:extLst>
      <p:ext uri="{BB962C8B-B14F-4D97-AF65-F5344CB8AC3E}">
        <p14:creationId xmlns:p14="http://schemas.microsoft.com/office/powerpoint/2010/main" val="3638500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Motivating factors include:</a:t>
            </a:r>
            <a:br>
              <a:rPr lang="en-GB" dirty="0"/>
            </a:br>
            <a:endParaRPr lang="en-GB" dirty="0"/>
          </a:p>
        </p:txBody>
      </p:sp>
      <p:sp>
        <p:nvSpPr>
          <p:cNvPr id="3" name="Content Placeholder 2"/>
          <p:cNvSpPr>
            <a:spLocks noGrp="1"/>
          </p:cNvSpPr>
          <p:nvPr>
            <p:ph idx="1"/>
          </p:nvPr>
        </p:nvSpPr>
        <p:spPr>
          <a:xfrm>
            <a:off x="609600" y="1473201"/>
            <a:ext cx="10972800" cy="3917032"/>
          </a:xfrm>
        </p:spPr>
        <p:txBody>
          <a:bodyPr vert="horz" lIns="91440" tIns="45720" rIns="91440" bIns="45720" rtlCol="0" anchor="t">
            <a:normAutofit fontScale="70000" lnSpcReduction="20000"/>
          </a:bodyPr>
          <a:lstStyle/>
          <a:p>
            <a:r>
              <a:rPr lang="en-GB" dirty="0">
                <a:solidFill>
                  <a:srgbClr val="FF0000"/>
                </a:solidFill>
              </a:rPr>
              <a:t>Achievement</a:t>
            </a:r>
            <a:r>
              <a:rPr lang="en-GB" dirty="0"/>
              <a:t>: A job must give an employee a sense of achievement. This will provide a proud feeling of having done something difficult but worthwhile.</a:t>
            </a:r>
            <a:endParaRPr lang="en-US" dirty="0"/>
          </a:p>
          <a:p>
            <a:r>
              <a:rPr lang="en-GB" dirty="0">
                <a:solidFill>
                  <a:srgbClr val="0070C0"/>
                </a:solidFill>
              </a:rPr>
              <a:t>Recognition</a:t>
            </a:r>
            <a:r>
              <a:rPr lang="en-GB" dirty="0"/>
              <a:t>: A job must provide an employee with praise and recognition of their successes. This recognition should come from both their superiors and their peers.</a:t>
            </a:r>
          </a:p>
          <a:p>
            <a:r>
              <a:rPr lang="en-GB" dirty="0">
                <a:solidFill>
                  <a:srgbClr val="00B050"/>
                </a:solidFill>
              </a:rPr>
              <a:t>The work itself</a:t>
            </a:r>
            <a:r>
              <a:rPr lang="en-GB" dirty="0"/>
              <a:t>: The job itself must be interesting, varied, and provide enough of a challenge to keep employees motivated.</a:t>
            </a:r>
          </a:p>
          <a:p>
            <a:r>
              <a:rPr lang="en-GB" dirty="0">
                <a:solidFill>
                  <a:srgbClr val="7030A0"/>
                </a:solidFill>
              </a:rPr>
              <a:t>Responsibility</a:t>
            </a:r>
            <a:r>
              <a:rPr lang="en-GB" dirty="0"/>
              <a:t>: Employees should “own” their work. They should hold themselves responsible for this completion and not feel as though they are being micromanaged.</a:t>
            </a:r>
          </a:p>
          <a:p>
            <a:r>
              <a:rPr lang="en-GB" dirty="0">
                <a:solidFill>
                  <a:srgbClr val="FFC000"/>
                </a:solidFill>
              </a:rPr>
              <a:t>Advancement</a:t>
            </a:r>
            <a:r>
              <a:rPr lang="en-GB" dirty="0"/>
              <a:t>: Promotion opportunities should exist for the employee.</a:t>
            </a:r>
          </a:p>
          <a:p>
            <a:r>
              <a:rPr lang="en-GB" dirty="0">
                <a:solidFill>
                  <a:srgbClr val="00B0F0"/>
                </a:solidFill>
              </a:rPr>
              <a:t>Growth</a:t>
            </a:r>
            <a:r>
              <a:rPr lang="en-GB" dirty="0"/>
              <a:t>: The job should give employees the opportunity to learn new skills. This can happen either on the job or through more formal training.</a:t>
            </a:r>
          </a:p>
        </p:txBody>
      </p:sp>
      <p:pic>
        <p:nvPicPr>
          <p:cNvPr id="4" name="Picture 3"/>
          <p:cNvPicPr>
            <a:picLocks noChangeAspect="1"/>
          </p:cNvPicPr>
          <p:nvPr/>
        </p:nvPicPr>
        <p:blipFill>
          <a:blip r:embed="rId3"/>
          <a:stretch>
            <a:fillRect/>
          </a:stretch>
        </p:blipFill>
        <p:spPr>
          <a:xfrm>
            <a:off x="429770" y="304848"/>
            <a:ext cx="1910519" cy="1079859"/>
          </a:xfrm>
          <a:prstGeom prst="rect">
            <a:avLst/>
          </a:prstGeom>
        </p:spPr>
      </p:pic>
    </p:spTree>
    <p:extLst>
      <p:ext uri="{BB962C8B-B14F-4D97-AF65-F5344CB8AC3E}">
        <p14:creationId xmlns:p14="http://schemas.microsoft.com/office/powerpoint/2010/main" val="4011822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0314" y="252554"/>
            <a:ext cx="6459056" cy="720080"/>
          </a:xfrm>
        </p:spPr>
        <p:txBody>
          <a:bodyPr>
            <a:normAutofit fontScale="90000"/>
          </a:bodyPr>
          <a:lstStyle/>
          <a:p>
            <a:r>
              <a:rPr lang="en-GB" dirty="0">
                <a:latin typeface="Arial"/>
                <a:cs typeface="Arial"/>
              </a:rPr>
              <a:t>How to Use The Model</a:t>
            </a:r>
            <a:endParaRPr lang="en-GB" dirty="0"/>
          </a:p>
        </p:txBody>
      </p:sp>
      <p:sp>
        <p:nvSpPr>
          <p:cNvPr id="3" name="Content Placeholder 2"/>
          <p:cNvSpPr>
            <a:spLocks noGrp="1"/>
          </p:cNvSpPr>
          <p:nvPr>
            <p:ph idx="1"/>
          </p:nvPr>
        </p:nvSpPr>
        <p:spPr>
          <a:xfrm>
            <a:off x="612081" y="1269173"/>
            <a:ext cx="9514395" cy="4023360"/>
          </a:xfrm>
        </p:spPr>
        <p:txBody>
          <a:bodyPr vert="horz" lIns="91440" tIns="45720" rIns="91440" bIns="45720" rtlCol="0" anchor="t">
            <a:normAutofit fontScale="85000" lnSpcReduction="20000"/>
          </a:bodyPr>
          <a:lstStyle/>
          <a:p>
            <a:pPr marL="0" indent="0">
              <a:buNone/>
            </a:pPr>
            <a:r>
              <a:rPr lang="en-GB" dirty="0">
                <a:latin typeface="Arial"/>
                <a:cs typeface="Arial"/>
              </a:rPr>
              <a:t>1. Eliminate Job Hygiene Stressors:</a:t>
            </a:r>
            <a:endParaRPr lang="en-US" dirty="0">
              <a:latin typeface="Arial"/>
              <a:cs typeface="Arial"/>
            </a:endParaRPr>
          </a:p>
          <a:p>
            <a:pPr lvl="1"/>
            <a:r>
              <a:rPr lang="en-GB" dirty="0">
                <a:latin typeface="Arial"/>
                <a:cs typeface="Arial"/>
              </a:rPr>
              <a:t>Rectify petty and bureaucratic company policies.</a:t>
            </a:r>
          </a:p>
          <a:p>
            <a:pPr lvl="1"/>
            <a:r>
              <a:rPr lang="en-GB" dirty="0">
                <a:latin typeface="Arial"/>
                <a:cs typeface="Arial"/>
              </a:rPr>
              <a:t>Ensure each team member feels supported without feeling micromanaged. </a:t>
            </a:r>
          </a:p>
          <a:p>
            <a:pPr lvl="1"/>
            <a:r>
              <a:rPr lang="en-GB" dirty="0">
                <a:latin typeface="Arial"/>
                <a:cs typeface="Arial"/>
              </a:rPr>
              <a:t>Ensure the day to day working culture is supportive. No bullying. No cliques. Everyone treated with equal respect.</a:t>
            </a:r>
          </a:p>
          <a:p>
            <a:pPr lvl="1"/>
            <a:r>
              <a:rPr lang="en-GB" dirty="0">
                <a:latin typeface="Arial"/>
                <a:cs typeface="Arial"/>
              </a:rPr>
              <a:t>Ensure that salaries are competitive within the industry. Ensure there are no major salary disparities between employees doing similar jobs.</a:t>
            </a:r>
          </a:p>
          <a:p>
            <a:pPr lvl="1"/>
            <a:r>
              <a:rPr lang="en-GB" dirty="0">
                <a:latin typeface="Arial"/>
                <a:cs typeface="Arial"/>
              </a:rPr>
              <a:t>To increase job satisfaction and status, aim to construct jobs in such a way that each team member finds their job meaningful.</a:t>
            </a:r>
          </a:p>
          <a:p>
            <a:endParaRPr lang="en-GB" dirty="0"/>
          </a:p>
        </p:txBody>
      </p:sp>
      <p:pic>
        <p:nvPicPr>
          <p:cNvPr id="4" name="Picture 3"/>
          <p:cNvPicPr>
            <a:picLocks noChangeAspect="1"/>
          </p:cNvPicPr>
          <p:nvPr/>
        </p:nvPicPr>
        <p:blipFill>
          <a:blip r:embed="rId3"/>
          <a:stretch>
            <a:fillRect/>
          </a:stretch>
        </p:blipFill>
        <p:spPr>
          <a:xfrm>
            <a:off x="9781486" y="82807"/>
            <a:ext cx="2412267" cy="2376264"/>
          </a:xfrm>
          <a:prstGeom prst="rect">
            <a:avLst/>
          </a:prstGeom>
        </p:spPr>
      </p:pic>
    </p:spTree>
    <p:extLst>
      <p:ext uri="{BB962C8B-B14F-4D97-AF65-F5344CB8AC3E}">
        <p14:creationId xmlns:p14="http://schemas.microsoft.com/office/powerpoint/2010/main" val="36713553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9861" y="331824"/>
            <a:ext cx="8557131" cy="4816358"/>
          </a:xfrm>
        </p:spPr>
        <p:txBody>
          <a:bodyPr vert="horz" lIns="91440" tIns="45720" rIns="91440" bIns="45720" rtlCol="0" anchor="t">
            <a:normAutofit fontScale="92500" lnSpcReduction="10000"/>
          </a:bodyPr>
          <a:lstStyle/>
          <a:p>
            <a:pPr marL="0" indent="0">
              <a:buNone/>
            </a:pPr>
            <a:r>
              <a:rPr lang="en-GB" dirty="0">
                <a:latin typeface="Arial"/>
                <a:cs typeface="Arial"/>
              </a:rPr>
              <a:t>2. Boost Job Satisfaction through-</a:t>
            </a:r>
            <a:endParaRPr lang="en-US" dirty="0"/>
          </a:p>
          <a:p>
            <a:pPr lvl="1"/>
            <a:r>
              <a:rPr lang="en-GB" dirty="0">
                <a:solidFill>
                  <a:srgbClr val="00B050"/>
                </a:solidFill>
                <a:latin typeface="Arial"/>
                <a:cs typeface="Arial"/>
              </a:rPr>
              <a:t>Job enrichment </a:t>
            </a:r>
            <a:r>
              <a:rPr lang="en-GB" dirty="0">
                <a:latin typeface="Arial"/>
                <a:cs typeface="Arial"/>
              </a:rPr>
              <a:t>: enriching a team member’s job by giving them more challenging or complex tasks to perform. </a:t>
            </a:r>
          </a:p>
          <a:p>
            <a:pPr lvl="1"/>
            <a:r>
              <a:rPr lang="en-GB" dirty="0">
                <a:solidFill>
                  <a:srgbClr val="0070C0"/>
                </a:solidFill>
                <a:latin typeface="Arial"/>
                <a:cs typeface="Arial"/>
              </a:rPr>
              <a:t>Job enlargement</a:t>
            </a:r>
            <a:r>
              <a:rPr lang="en-GB" dirty="0">
                <a:latin typeface="Arial"/>
                <a:cs typeface="Arial"/>
              </a:rPr>
              <a:t>: giving a team member a greater variety of tasks to perform.</a:t>
            </a:r>
          </a:p>
          <a:p>
            <a:pPr lvl="1"/>
            <a:r>
              <a:rPr lang="en-GB" dirty="0">
                <a:solidFill>
                  <a:srgbClr val="FF0000"/>
                </a:solidFill>
                <a:latin typeface="Arial"/>
                <a:cs typeface="Arial"/>
              </a:rPr>
              <a:t>Employee empowerment</a:t>
            </a:r>
            <a:r>
              <a:rPr lang="en-GB" dirty="0">
                <a:latin typeface="Arial"/>
                <a:cs typeface="Arial"/>
              </a:rPr>
              <a:t>: delegating increasing responsibility to each team member. This can be done by slowly increasing the amount of responsibility you delegate to an employee. Rewarding and recognising efforts, praising employees.</a:t>
            </a:r>
          </a:p>
          <a:p>
            <a:endParaRPr lang="en-GB" dirty="0"/>
          </a:p>
          <a:p>
            <a:endParaRPr lang="en-GB" dirty="0"/>
          </a:p>
        </p:txBody>
      </p:sp>
      <p:pic>
        <p:nvPicPr>
          <p:cNvPr id="4" name="Picture 3"/>
          <p:cNvPicPr>
            <a:picLocks noChangeAspect="1"/>
          </p:cNvPicPr>
          <p:nvPr/>
        </p:nvPicPr>
        <p:blipFill>
          <a:blip r:embed="rId3"/>
          <a:stretch>
            <a:fillRect/>
          </a:stretch>
        </p:blipFill>
        <p:spPr>
          <a:xfrm>
            <a:off x="9019073" y="240101"/>
            <a:ext cx="2864714" cy="3394544"/>
          </a:xfrm>
          <a:prstGeom prst="rect">
            <a:avLst/>
          </a:prstGeom>
        </p:spPr>
      </p:pic>
    </p:spTree>
    <p:extLst>
      <p:ext uri="{BB962C8B-B14F-4D97-AF65-F5344CB8AC3E}">
        <p14:creationId xmlns:p14="http://schemas.microsoft.com/office/powerpoint/2010/main" val="15386659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62690" y="531747"/>
            <a:ext cx="11417809" cy="924278"/>
          </a:xfrm>
        </p:spPr>
        <p:txBody>
          <a:bodyPr>
            <a:normAutofit fontScale="90000"/>
          </a:bodyPr>
          <a:lstStyle/>
          <a:p>
            <a:r>
              <a:rPr lang="en-US" dirty="0">
                <a:latin typeface="Arial"/>
                <a:cs typeface="Arial"/>
              </a:rPr>
              <a:t>Building Team Motivation &amp; Engagement</a:t>
            </a:r>
            <a:br>
              <a:rPr lang="en-US" dirty="0">
                <a:latin typeface="Arial"/>
                <a:cs typeface="Arial"/>
              </a:rPr>
            </a:br>
            <a:r>
              <a:rPr lang="en-US" dirty="0">
                <a:latin typeface="Arial"/>
                <a:cs typeface="Arial"/>
              </a:rPr>
              <a:t>Group Discussion</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2073496" y="1998157"/>
            <a:ext cx="8049671"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a:latin typeface="Arial"/>
                <a:cs typeface="Arial"/>
              </a:rPr>
              <a:t>If you want to build collaboration, how </a:t>
            </a:r>
            <a:r>
              <a:rPr lang="en-US" sz="3600">
                <a:latin typeface="Arial"/>
                <a:cs typeface="Arial"/>
              </a:rPr>
              <a:t>should you support and reward it?</a:t>
            </a:r>
            <a:endParaRPr lang="en-US"/>
          </a:p>
          <a:p>
            <a:endParaRPr lang="en-US" sz="3600" dirty="0">
              <a:latin typeface="Arial"/>
              <a:cs typeface="Arial"/>
            </a:endParaRPr>
          </a:p>
          <a:p>
            <a:r>
              <a:rPr lang="en-US" sz="3600" dirty="0">
                <a:latin typeface="Arial"/>
                <a:cs typeface="Arial"/>
              </a:rPr>
              <a:t>How should you challenge when people aren't collaborating?</a:t>
            </a:r>
            <a:endParaRPr lang="en-US"/>
          </a:p>
        </p:txBody>
      </p:sp>
    </p:spTree>
    <p:extLst>
      <p:ext uri="{BB962C8B-B14F-4D97-AF65-F5344CB8AC3E}">
        <p14:creationId xmlns:p14="http://schemas.microsoft.com/office/powerpoint/2010/main" val="10764557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307BE2-E2A2-77E3-CA41-4EDD45DCE139}"/>
              </a:ext>
            </a:extLst>
          </p:cNvPr>
          <p:cNvSpPr>
            <a:spLocks noGrp="1"/>
          </p:cNvSpPr>
          <p:nvPr>
            <p:ph type="title"/>
          </p:nvPr>
        </p:nvSpPr>
        <p:spPr>
          <a:xfrm>
            <a:off x="472316" y="31234"/>
            <a:ext cx="11417809" cy="924278"/>
          </a:xfrm>
        </p:spPr>
        <p:txBody>
          <a:bodyPr>
            <a:normAutofit/>
          </a:bodyPr>
          <a:lstStyle/>
          <a:p>
            <a:r>
              <a:rPr lang="en-US" dirty="0">
                <a:latin typeface="Arial"/>
                <a:cs typeface="Arial"/>
              </a:rPr>
              <a:t>Building Team Motivation &amp; Engagement</a:t>
            </a:r>
            <a:endParaRPr lang="en-US" dirty="0"/>
          </a:p>
        </p:txBody>
      </p:sp>
      <p:sp>
        <p:nvSpPr>
          <p:cNvPr id="3" name="TextBox 2">
            <a:extLst>
              <a:ext uri="{FF2B5EF4-FFF2-40B4-BE49-F238E27FC236}">
                <a16:creationId xmlns:a16="http://schemas.microsoft.com/office/drawing/2014/main" id="{14EEBC3C-92A1-83F7-4A8A-39792FD2EECA}"/>
              </a:ext>
            </a:extLst>
          </p:cNvPr>
          <p:cNvSpPr txBox="1"/>
          <p:nvPr/>
        </p:nvSpPr>
        <p:spPr>
          <a:xfrm>
            <a:off x="689635" y="1455123"/>
            <a:ext cx="10817394"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600" dirty="0" err="1">
                <a:latin typeface="Arial"/>
                <a:cs typeface="Arial"/>
              </a:rPr>
              <a:t>Recognise</a:t>
            </a:r>
            <a:r>
              <a:rPr lang="en-US" sz="3600" dirty="0">
                <a:latin typeface="Arial"/>
                <a:cs typeface="Arial"/>
              </a:rPr>
              <a:t> and Reward:</a:t>
            </a:r>
          </a:p>
          <a:p>
            <a:pPr marL="571500" indent="-571500">
              <a:buFont typeface="Calibri"/>
              <a:buChar char="-"/>
            </a:pPr>
            <a:r>
              <a:rPr lang="en-US" sz="3600" dirty="0">
                <a:latin typeface="Arial"/>
                <a:cs typeface="Arial"/>
              </a:rPr>
              <a:t>Collaborative </a:t>
            </a:r>
            <a:r>
              <a:rPr lang="en-US" sz="3600" dirty="0" err="1">
                <a:latin typeface="Arial"/>
                <a:cs typeface="Arial"/>
              </a:rPr>
              <a:t>behaviours</a:t>
            </a:r>
            <a:endParaRPr lang="en-US" sz="3600" dirty="0">
              <a:latin typeface="Arial"/>
              <a:cs typeface="Arial"/>
            </a:endParaRPr>
          </a:p>
          <a:p>
            <a:pPr marL="571500" indent="-571500">
              <a:buFont typeface="Calibri"/>
              <a:buChar char="-"/>
            </a:pPr>
            <a:r>
              <a:rPr lang="en-US" sz="3600" dirty="0" err="1">
                <a:latin typeface="Arial"/>
                <a:cs typeface="Arial"/>
              </a:rPr>
              <a:t>Socialisation</a:t>
            </a:r>
            <a:r>
              <a:rPr lang="en-US" sz="3600" dirty="0">
                <a:latin typeface="Arial"/>
                <a:cs typeface="Arial"/>
              </a:rPr>
              <a:t> skills and </a:t>
            </a:r>
            <a:r>
              <a:rPr lang="en-US" sz="3600" dirty="0" err="1">
                <a:latin typeface="Arial"/>
                <a:cs typeface="Arial"/>
              </a:rPr>
              <a:t>behaviours</a:t>
            </a:r>
            <a:r>
              <a:rPr lang="en-US" sz="3600" dirty="0">
                <a:latin typeface="Arial"/>
                <a:cs typeface="Arial"/>
              </a:rPr>
              <a:t> </a:t>
            </a:r>
          </a:p>
          <a:p>
            <a:pPr marL="571500" indent="-571500">
              <a:buFont typeface="Calibri"/>
              <a:buChar char="-"/>
            </a:pPr>
            <a:r>
              <a:rPr lang="en-US" sz="3600" dirty="0">
                <a:latin typeface="Arial"/>
                <a:cs typeface="Arial"/>
              </a:rPr>
              <a:t>Listening and the use of coaching questions</a:t>
            </a:r>
          </a:p>
          <a:p>
            <a:pPr marL="571500" indent="-571500">
              <a:buFont typeface="Calibri"/>
              <a:buChar char="-"/>
            </a:pPr>
            <a:r>
              <a:rPr lang="en-US" sz="3600" dirty="0">
                <a:latin typeface="Arial"/>
                <a:cs typeface="Arial"/>
              </a:rPr>
              <a:t>Experimentation/offering support/challenge to others</a:t>
            </a:r>
          </a:p>
        </p:txBody>
      </p:sp>
    </p:spTree>
    <p:extLst>
      <p:ext uri="{BB962C8B-B14F-4D97-AF65-F5344CB8AC3E}">
        <p14:creationId xmlns:p14="http://schemas.microsoft.com/office/powerpoint/2010/main" val="37268184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4B944F2-30CB-4C74-86A0-B4F753FEE68C}"/>
              </a:ext>
            </a:extLst>
          </p:cNvPr>
          <p:cNvPicPr>
            <a:picLocks noChangeAspect="1"/>
          </p:cNvPicPr>
          <p:nvPr/>
        </p:nvPicPr>
        <p:blipFill>
          <a:blip r:embed="rId2">
            <a:extLst>
              <a:ext uri="{BEBA8EAE-BF5A-486C-A8C5-ECC9F3942E4B}">
                <a14:imgProps xmlns:a14="http://schemas.microsoft.com/office/drawing/2010/main">
                  <a14:imgLayer r:embed="rId3">
                    <a14:imgEffect>
                      <a14:artisticGlowDiffused/>
                    </a14:imgEffect>
                    <a14:imgEffect>
                      <a14:brightnessContrast bright="20000"/>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660471" y="116632"/>
            <a:ext cx="2871059" cy="1554360"/>
          </a:xfrm>
          <a:prstGeom prst="rect">
            <a:avLst/>
          </a:prstGeom>
          <a:ln>
            <a:noFill/>
          </a:ln>
          <a:effectLst>
            <a:outerShdw blurRad="107950" dist="12700" dir="5400000" algn="ctr">
              <a:srgbClr val="000000"/>
            </a:outerShdw>
          </a:effectLst>
          <a:scene3d>
            <a:camera prst="orthographicFront">
              <a:rot lat="0" lon="0" rev="0"/>
            </a:camera>
            <a:lightRig rig="soft" dir="t">
              <a:rot lat="0" lon="0" rev="0"/>
            </a:lightRig>
          </a:scene3d>
          <a:sp3d contourW="44450" prstMaterial="matte">
            <a:bevelT w="63500" h="63500" prst="artDeco"/>
            <a:contourClr>
              <a:srgbClr val="FFFFFF"/>
            </a:contourClr>
          </a:sp3d>
        </p:spPr>
      </p:pic>
      <p:sp>
        <p:nvSpPr>
          <p:cNvPr id="2" name="Title 1">
            <a:extLst>
              <a:ext uri="{FF2B5EF4-FFF2-40B4-BE49-F238E27FC236}">
                <a16:creationId xmlns:a16="http://schemas.microsoft.com/office/drawing/2014/main" id="{0B724D9E-5376-4252-9237-47651F8B801B}"/>
              </a:ext>
            </a:extLst>
          </p:cNvPr>
          <p:cNvSpPr>
            <a:spLocks noGrp="1"/>
          </p:cNvSpPr>
          <p:nvPr>
            <p:ph type="title"/>
          </p:nvPr>
        </p:nvSpPr>
        <p:spPr>
          <a:xfrm>
            <a:off x="2783632" y="1559640"/>
            <a:ext cx="7543800" cy="1450757"/>
          </a:xfrm>
        </p:spPr>
        <p:txBody>
          <a:bodyPr/>
          <a:lstStyle/>
          <a:p>
            <a:pPr algn="ctr"/>
            <a:r>
              <a:rPr lang="en-GB" dirty="0"/>
              <a:t>Delegation</a:t>
            </a:r>
          </a:p>
        </p:txBody>
      </p:sp>
      <p:pic>
        <p:nvPicPr>
          <p:cNvPr id="4" name="Content Placeholder 3"/>
          <p:cNvPicPr>
            <a:picLocks noGrp="1" noChangeAspect="1"/>
          </p:cNvPicPr>
          <p:nvPr>
            <p:ph idx="1"/>
          </p:nvPr>
        </p:nvPicPr>
        <p:blipFill>
          <a:blip r:embed="rId5"/>
          <a:stretch>
            <a:fillRect/>
          </a:stretch>
        </p:blipFill>
        <p:spPr>
          <a:xfrm>
            <a:off x="2063553" y="3114000"/>
            <a:ext cx="7699915" cy="4090771"/>
          </a:xfrm>
          <a:prstGeom prst="rect">
            <a:avLst/>
          </a:prstGeom>
        </p:spPr>
      </p:pic>
    </p:spTree>
    <p:extLst>
      <p:ext uri="{BB962C8B-B14F-4D97-AF65-F5344CB8AC3E}">
        <p14:creationId xmlns:p14="http://schemas.microsoft.com/office/powerpoint/2010/main" val="3995818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6E7A14-A715-42BD-BC55-8645B4C4F091}"/>
              </a:ext>
            </a:extLst>
          </p:cNvPr>
          <p:cNvSpPr>
            <a:spLocks noGrp="1"/>
          </p:cNvSpPr>
          <p:nvPr>
            <p:ph type="title"/>
          </p:nvPr>
        </p:nvSpPr>
        <p:spPr>
          <a:xfrm>
            <a:off x="279008" y="252844"/>
            <a:ext cx="8799393" cy="913140"/>
          </a:xfrm>
        </p:spPr>
        <p:txBody>
          <a:bodyPr>
            <a:noAutofit/>
          </a:bodyPr>
          <a:lstStyle/>
          <a:p>
            <a:r>
              <a:rPr lang="en-GB" sz="4000" dirty="0"/>
              <a:t>Stephen Covey – Styles of Delegation</a:t>
            </a:r>
          </a:p>
        </p:txBody>
      </p:sp>
      <p:graphicFrame>
        <p:nvGraphicFramePr>
          <p:cNvPr id="4" name="Table 3">
            <a:extLst>
              <a:ext uri="{FF2B5EF4-FFF2-40B4-BE49-F238E27FC236}">
                <a16:creationId xmlns:a16="http://schemas.microsoft.com/office/drawing/2014/main" id="{33BA7CCA-0F2B-40F7-8DB2-C6E7D9A54CA7}"/>
              </a:ext>
            </a:extLst>
          </p:cNvPr>
          <p:cNvGraphicFramePr>
            <a:graphicFrameLocks noGrp="1"/>
          </p:cNvGraphicFramePr>
          <p:nvPr/>
        </p:nvGraphicFramePr>
        <p:xfrm>
          <a:off x="2308698" y="1288377"/>
          <a:ext cx="7571184" cy="4297680"/>
        </p:xfrm>
        <a:graphic>
          <a:graphicData uri="http://schemas.openxmlformats.org/drawingml/2006/table">
            <a:tbl>
              <a:tblPr firstRow="1" bandRow="1">
                <a:tableStyleId>{5C22544A-7EE6-4342-B048-85BDC9FD1C3A}</a:tableStyleId>
              </a:tblPr>
              <a:tblGrid>
                <a:gridCol w="3785592">
                  <a:extLst>
                    <a:ext uri="{9D8B030D-6E8A-4147-A177-3AD203B41FA5}">
                      <a16:colId xmlns:a16="http://schemas.microsoft.com/office/drawing/2014/main" val="2954737100"/>
                    </a:ext>
                  </a:extLst>
                </a:gridCol>
                <a:gridCol w="3785592">
                  <a:extLst>
                    <a:ext uri="{9D8B030D-6E8A-4147-A177-3AD203B41FA5}">
                      <a16:colId xmlns:a16="http://schemas.microsoft.com/office/drawing/2014/main" val="2224500938"/>
                    </a:ext>
                  </a:extLst>
                </a:gridCol>
              </a:tblGrid>
              <a:tr h="440968">
                <a:tc>
                  <a:txBody>
                    <a:bodyPr/>
                    <a:lstStyle/>
                    <a:p>
                      <a:pPr marL="457200" indent="-457200">
                        <a:buFont typeface="Arial" panose="020B0604020202020204" pitchFamily="34" charset="0"/>
                        <a:buChar char="•"/>
                      </a:pPr>
                      <a:r>
                        <a:rPr lang="en-GB" sz="2800" b="1" dirty="0">
                          <a:solidFill>
                            <a:srgbClr val="FF0000"/>
                          </a:solidFill>
                        </a:rPr>
                        <a:t>Methods</a:t>
                      </a:r>
                    </a:p>
                  </a:txBody>
                  <a:tcPr>
                    <a:noFill/>
                  </a:tcPr>
                </a:tc>
                <a:tc>
                  <a:txBody>
                    <a:bodyPr/>
                    <a:lstStyle/>
                    <a:p>
                      <a:pPr marL="457200" indent="-457200">
                        <a:buFont typeface="Arial" panose="020B0604020202020204" pitchFamily="34" charset="0"/>
                        <a:buChar char="•"/>
                      </a:pPr>
                      <a:r>
                        <a:rPr lang="en-GB" sz="2800" b="1" i="1" dirty="0">
                          <a:solidFill>
                            <a:srgbClr val="00B050"/>
                          </a:solidFill>
                        </a:rPr>
                        <a:t>Desired result</a:t>
                      </a:r>
                    </a:p>
                  </a:txBody>
                  <a:tcPr>
                    <a:noFill/>
                  </a:tcPr>
                </a:tc>
                <a:extLst>
                  <a:ext uri="{0D108BD9-81ED-4DB2-BD59-A6C34878D82A}">
                    <a16:rowId xmlns:a16="http://schemas.microsoft.com/office/drawing/2014/main" val="3054231654"/>
                  </a:ext>
                </a:extLst>
              </a:tr>
              <a:tr h="718372">
                <a:tc>
                  <a:txBody>
                    <a:bodyPr/>
                    <a:lstStyle/>
                    <a:p>
                      <a:pPr marL="457200" indent="-457200">
                        <a:buFont typeface="Arial" panose="020B0604020202020204" pitchFamily="34" charset="0"/>
                        <a:buChar char="•"/>
                      </a:pPr>
                      <a:r>
                        <a:rPr lang="en-GB" sz="2800" b="1" dirty="0">
                          <a:solidFill>
                            <a:srgbClr val="FF0000"/>
                          </a:solidFill>
                        </a:rPr>
                        <a:t>Telling you what and how</a:t>
                      </a:r>
                    </a:p>
                  </a:txBody>
                  <a:tcPr>
                    <a:noFill/>
                  </a:tcPr>
                </a:tc>
                <a:tc>
                  <a:txBody>
                    <a:bodyPr/>
                    <a:lstStyle/>
                    <a:p>
                      <a:pPr marL="457200" indent="-457200">
                        <a:buFont typeface="Arial" panose="020B0604020202020204" pitchFamily="34" charset="0"/>
                        <a:buChar char="•"/>
                      </a:pPr>
                      <a:r>
                        <a:rPr lang="en-GB" sz="2800" b="1" i="1" dirty="0">
                          <a:solidFill>
                            <a:srgbClr val="00B050"/>
                          </a:solidFill>
                        </a:rPr>
                        <a:t>Identify guidelines</a:t>
                      </a:r>
                    </a:p>
                  </a:txBody>
                  <a:tcPr>
                    <a:noFill/>
                  </a:tcPr>
                </a:tc>
                <a:extLst>
                  <a:ext uri="{0D108BD9-81ED-4DB2-BD59-A6C34878D82A}">
                    <a16:rowId xmlns:a16="http://schemas.microsoft.com/office/drawing/2014/main" val="2063315985"/>
                  </a:ext>
                </a:extLst>
              </a:tr>
              <a:tr h="440968">
                <a:tc>
                  <a:txBody>
                    <a:bodyPr/>
                    <a:lstStyle/>
                    <a:p>
                      <a:pPr marL="457200" indent="-457200">
                        <a:buFont typeface="Arial" panose="020B0604020202020204" pitchFamily="34" charset="0"/>
                        <a:buChar char="•"/>
                      </a:pPr>
                      <a:r>
                        <a:rPr lang="en-GB" sz="2800" b="1" dirty="0">
                          <a:solidFill>
                            <a:srgbClr val="FF0000"/>
                          </a:solidFill>
                        </a:rPr>
                        <a:t>Takes away initiative</a:t>
                      </a:r>
                    </a:p>
                  </a:txBody>
                  <a:tcPr>
                    <a:noFill/>
                  </a:tcPr>
                </a:tc>
                <a:tc>
                  <a:txBody>
                    <a:bodyPr/>
                    <a:lstStyle/>
                    <a:p>
                      <a:pPr marL="457200" indent="-457200">
                        <a:buFont typeface="Arial" panose="020B0604020202020204" pitchFamily="34" charset="0"/>
                        <a:buChar char="•"/>
                      </a:pPr>
                      <a:r>
                        <a:rPr lang="en-GB" sz="2800" b="1" i="1" dirty="0">
                          <a:solidFill>
                            <a:srgbClr val="00B050"/>
                          </a:solidFill>
                        </a:rPr>
                        <a:t>Provide resources</a:t>
                      </a:r>
                    </a:p>
                  </a:txBody>
                  <a:tcPr>
                    <a:noFill/>
                  </a:tcPr>
                </a:tc>
                <a:extLst>
                  <a:ext uri="{0D108BD9-81ED-4DB2-BD59-A6C34878D82A}">
                    <a16:rowId xmlns:a16="http://schemas.microsoft.com/office/drawing/2014/main" val="398904692"/>
                  </a:ext>
                </a:extLst>
              </a:tr>
              <a:tr h="718372">
                <a:tc>
                  <a:txBody>
                    <a:bodyPr/>
                    <a:lstStyle/>
                    <a:p>
                      <a:pPr marL="457200" indent="-457200">
                        <a:buFont typeface="Arial" panose="020B0604020202020204" pitchFamily="34" charset="0"/>
                        <a:buChar char="•"/>
                      </a:pPr>
                      <a:r>
                        <a:rPr lang="en-GB" sz="2800" b="1" dirty="0">
                          <a:solidFill>
                            <a:srgbClr val="FF0000"/>
                          </a:solidFill>
                        </a:rPr>
                        <a:t>Invalidates their skills</a:t>
                      </a:r>
                    </a:p>
                  </a:txBody>
                  <a:tcPr>
                    <a:noFill/>
                  </a:tcPr>
                </a:tc>
                <a:tc>
                  <a:txBody>
                    <a:bodyPr/>
                    <a:lstStyle/>
                    <a:p>
                      <a:pPr marL="457200" indent="-457200">
                        <a:buFont typeface="Arial" panose="020B0604020202020204" pitchFamily="34" charset="0"/>
                        <a:buChar char="•"/>
                      </a:pPr>
                      <a:r>
                        <a:rPr lang="en-GB" sz="2800" b="1" i="1" dirty="0">
                          <a:solidFill>
                            <a:srgbClr val="00B050"/>
                          </a:solidFill>
                        </a:rPr>
                        <a:t>Clear accountability</a:t>
                      </a:r>
                    </a:p>
                  </a:txBody>
                  <a:tcPr>
                    <a:noFill/>
                  </a:tcPr>
                </a:tc>
                <a:extLst>
                  <a:ext uri="{0D108BD9-81ED-4DB2-BD59-A6C34878D82A}">
                    <a16:rowId xmlns:a16="http://schemas.microsoft.com/office/drawing/2014/main" val="2988763944"/>
                  </a:ext>
                </a:extLst>
              </a:tr>
              <a:tr h="718372">
                <a:tc>
                  <a:txBody>
                    <a:bodyPr/>
                    <a:lstStyle/>
                    <a:p>
                      <a:pPr marL="457200" indent="-457200">
                        <a:buFont typeface="Arial" panose="020B0604020202020204" pitchFamily="34" charset="0"/>
                        <a:buChar char="•"/>
                      </a:pPr>
                      <a:r>
                        <a:rPr lang="en-GB" sz="2800" b="1" dirty="0">
                          <a:solidFill>
                            <a:srgbClr val="FF0000"/>
                          </a:solidFill>
                        </a:rPr>
                        <a:t>Frustrates capable team members</a:t>
                      </a:r>
                    </a:p>
                  </a:txBody>
                  <a:tcPr>
                    <a:noFill/>
                  </a:tcPr>
                </a:tc>
                <a:tc>
                  <a:txBody>
                    <a:bodyPr/>
                    <a:lstStyle/>
                    <a:p>
                      <a:pPr marL="457200" indent="-457200">
                        <a:buFont typeface="Arial" panose="020B0604020202020204" pitchFamily="34" charset="0"/>
                        <a:buChar char="•"/>
                      </a:pPr>
                      <a:r>
                        <a:rPr lang="en-GB" sz="2800" b="1" i="1" dirty="0">
                          <a:solidFill>
                            <a:srgbClr val="00B050"/>
                          </a:solidFill>
                        </a:rPr>
                        <a:t>Specify consequences</a:t>
                      </a:r>
                    </a:p>
                  </a:txBody>
                  <a:tcPr>
                    <a:noFill/>
                  </a:tcPr>
                </a:tc>
                <a:extLst>
                  <a:ext uri="{0D108BD9-81ED-4DB2-BD59-A6C34878D82A}">
                    <a16:rowId xmlns:a16="http://schemas.microsoft.com/office/drawing/2014/main" val="1241960897"/>
                  </a:ext>
                </a:extLst>
              </a:tr>
            </a:tbl>
          </a:graphicData>
        </a:graphic>
      </p:graphicFrame>
      <p:pic>
        <p:nvPicPr>
          <p:cNvPr id="6" name="Picture 5">
            <a:extLst>
              <a:ext uri="{FF2B5EF4-FFF2-40B4-BE49-F238E27FC236}">
                <a16:creationId xmlns:a16="http://schemas.microsoft.com/office/drawing/2014/main" id="{8EC4545C-CC0D-4C16-BFCD-CBCF59F74D7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05687" y="251458"/>
            <a:ext cx="1763688" cy="1205187"/>
          </a:xfrm>
          <a:prstGeom prst="rect">
            <a:avLst/>
          </a:prstGeom>
        </p:spPr>
      </p:pic>
      <p:sp>
        <p:nvSpPr>
          <p:cNvPr id="8" name="Rectangle 7">
            <a:extLst>
              <a:ext uri="{FF2B5EF4-FFF2-40B4-BE49-F238E27FC236}">
                <a16:creationId xmlns:a16="http://schemas.microsoft.com/office/drawing/2014/main" id="{9C017701-083E-4D0B-B605-765BB8EF171E}"/>
              </a:ext>
            </a:extLst>
          </p:cNvPr>
          <p:cNvSpPr/>
          <p:nvPr/>
        </p:nvSpPr>
        <p:spPr>
          <a:xfrm>
            <a:off x="1963743" y="5882632"/>
            <a:ext cx="6731124" cy="369332"/>
          </a:xfrm>
          <a:prstGeom prst="rect">
            <a:avLst/>
          </a:prstGeom>
        </p:spPr>
        <p:txBody>
          <a:bodyPr wrap="square">
            <a:spAutoFit/>
          </a:bodyPr>
          <a:lstStyle/>
          <a:p>
            <a:r>
              <a:rPr lang="en-GB" sz="1800" dirty="0"/>
              <a:t>Adapted from Covey, S. The 7</a:t>
            </a:r>
            <a:r>
              <a:rPr lang="en-GB" sz="1800" i="1" dirty="0"/>
              <a:t> Habits of Highly Effective People</a:t>
            </a:r>
          </a:p>
        </p:txBody>
      </p:sp>
      <p:sp>
        <p:nvSpPr>
          <p:cNvPr id="5" name="TextBox 4">
            <a:extLst>
              <a:ext uri="{FF2B5EF4-FFF2-40B4-BE49-F238E27FC236}">
                <a16:creationId xmlns:a16="http://schemas.microsoft.com/office/drawing/2014/main" id="{A86D61C5-9C77-DE19-C43C-65226F71D3F1}"/>
              </a:ext>
            </a:extLst>
          </p:cNvPr>
          <p:cNvSpPr txBox="1"/>
          <p:nvPr/>
        </p:nvSpPr>
        <p:spPr>
          <a:xfrm rot="10800000">
            <a:off x="1183373" y="1877895"/>
            <a:ext cx="461665" cy="2316228"/>
          </a:xfrm>
          <a:prstGeom prst="rect">
            <a:avLst/>
          </a:prstGeom>
          <a:noFill/>
        </p:spPr>
        <p:txBody>
          <a:bodyPr vert="eaVert" wrap="square" rtlCol="0">
            <a:spAutoFit/>
          </a:bodyPr>
          <a:lstStyle/>
          <a:p>
            <a:r>
              <a:rPr lang="en-GB" b="1" dirty="0">
                <a:solidFill>
                  <a:srgbClr val="FF0000"/>
                </a:solidFill>
              </a:rPr>
              <a:t>Go-fer delegation</a:t>
            </a:r>
          </a:p>
        </p:txBody>
      </p:sp>
      <p:sp>
        <p:nvSpPr>
          <p:cNvPr id="7" name="TextBox 6">
            <a:extLst>
              <a:ext uri="{FF2B5EF4-FFF2-40B4-BE49-F238E27FC236}">
                <a16:creationId xmlns:a16="http://schemas.microsoft.com/office/drawing/2014/main" id="{7AB8D829-5816-142A-5370-F23C5476F027}"/>
              </a:ext>
            </a:extLst>
          </p:cNvPr>
          <p:cNvSpPr txBox="1"/>
          <p:nvPr/>
        </p:nvSpPr>
        <p:spPr>
          <a:xfrm>
            <a:off x="10774374" y="2031317"/>
            <a:ext cx="461665" cy="2859801"/>
          </a:xfrm>
          <a:prstGeom prst="rect">
            <a:avLst/>
          </a:prstGeom>
          <a:noFill/>
        </p:spPr>
        <p:txBody>
          <a:bodyPr vert="eaVert" wrap="square" rtlCol="0">
            <a:spAutoFit/>
          </a:bodyPr>
          <a:lstStyle/>
          <a:p>
            <a:r>
              <a:rPr lang="en-GB" b="1" dirty="0">
                <a:solidFill>
                  <a:srgbClr val="00B050"/>
                </a:solidFill>
              </a:rPr>
              <a:t>Stewardship delegation</a:t>
            </a:r>
          </a:p>
        </p:txBody>
      </p:sp>
    </p:spTree>
    <p:extLst>
      <p:ext uri="{BB962C8B-B14F-4D97-AF65-F5344CB8AC3E}">
        <p14:creationId xmlns:p14="http://schemas.microsoft.com/office/powerpoint/2010/main" val="22535370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ACAF3-FCA1-4336-92EE-CDC8AB9ED2AD}"/>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GB" dirty="0"/>
              <a:t>Alternative Delegation Style</a:t>
            </a:r>
          </a:p>
        </p:txBody>
      </p:sp>
      <p:sp>
        <p:nvSpPr>
          <p:cNvPr id="11" name="Text Placeholder 2">
            <a:extLst>
              <a:ext uri="{FF2B5EF4-FFF2-40B4-BE49-F238E27FC236}">
                <a16:creationId xmlns:a16="http://schemas.microsoft.com/office/drawing/2014/main" id="{1639044C-FA47-5A41-9503-4DE7CDD49AB4}"/>
              </a:ext>
            </a:extLst>
          </p:cNvPr>
          <p:cNvSpPr>
            <a:spLocks noGrp="1"/>
          </p:cNvSpPr>
          <p:nvPr>
            <p:ph type="body" idx="1"/>
          </p:nvPr>
        </p:nvSpPr>
        <p:spPr>
          <a:xfrm>
            <a:off x="609600" y="1535113"/>
            <a:ext cx="5386917" cy="639762"/>
          </a:xfrm>
        </p:spPr>
        <p:txBody>
          <a:bodyPr/>
          <a:lstStyle/>
          <a:p>
            <a:endParaRPr lang="en-US"/>
          </a:p>
        </p:txBody>
      </p:sp>
      <p:sp>
        <p:nvSpPr>
          <p:cNvPr id="3" name="Content Placeholder 2">
            <a:extLst>
              <a:ext uri="{FF2B5EF4-FFF2-40B4-BE49-F238E27FC236}">
                <a16:creationId xmlns:a16="http://schemas.microsoft.com/office/drawing/2014/main" id="{971CDDCA-B0E1-4BDF-A94B-6520E1543025}"/>
              </a:ext>
            </a:extLst>
          </p:cNvPr>
          <p:cNvSpPr>
            <a:spLocks noGrp="1"/>
          </p:cNvSpPr>
          <p:nvPr>
            <p:ph sz="half" idx="2"/>
          </p:nvPr>
        </p:nvSpPr>
        <p:spPr>
          <a:xfrm>
            <a:off x="609600" y="2174876"/>
            <a:ext cx="5386917" cy="3414365"/>
          </a:xfrm>
        </p:spPr>
        <p:txBody>
          <a:bodyPr vert="horz" lIns="91440" tIns="45720" rIns="91440" bIns="45720" rtlCol="0">
            <a:normAutofit/>
          </a:bodyPr>
          <a:lstStyle/>
          <a:p>
            <a:r>
              <a:rPr lang="en-GB"/>
              <a:t>Broad outline of what is required is provided</a:t>
            </a:r>
          </a:p>
          <a:p>
            <a:r>
              <a:rPr lang="en-GB"/>
              <a:t>No standards</a:t>
            </a:r>
          </a:p>
          <a:p>
            <a:r>
              <a:rPr lang="en-GB"/>
              <a:t>No focus on resource requirements</a:t>
            </a:r>
          </a:p>
          <a:p>
            <a:r>
              <a:rPr lang="en-GB"/>
              <a:t>No review in place</a:t>
            </a:r>
          </a:p>
          <a:p>
            <a:endParaRPr lang="en-GB" dirty="0"/>
          </a:p>
        </p:txBody>
      </p:sp>
      <p:sp>
        <p:nvSpPr>
          <p:cNvPr id="6" name="Rectangle 5">
            <a:extLst>
              <a:ext uri="{FF2B5EF4-FFF2-40B4-BE49-F238E27FC236}">
                <a16:creationId xmlns:a16="http://schemas.microsoft.com/office/drawing/2014/main" id="{3B4E876B-64C2-4E81-8363-37D5A63D2CC4}"/>
              </a:ext>
            </a:extLst>
          </p:cNvPr>
          <p:cNvSpPr/>
          <p:nvPr/>
        </p:nvSpPr>
        <p:spPr>
          <a:xfrm>
            <a:off x="6193368" y="1535113"/>
            <a:ext cx="5389033" cy="639762"/>
          </a:xfrm>
          <a:prstGeom prst="rect">
            <a:avLst/>
          </a:prstGeom>
        </p:spPr>
        <p:txBody>
          <a:bodyPr vert="horz" lIns="91440" tIns="45720" rIns="91440" bIns="45720" rtlCol="0" anchor="b">
            <a:normAutofit/>
          </a:bodyPr>
          <a:lstStyle/>
          <a:p>
            <a:pPr>
              <a:spcBef>
                <a:spcPct val="20000"/>
              </a:spcBef>
            </a:pPr>
            <a:r>
              <a:rPr lang="en-US" sz="2400" b="1" kern="1200">
                <a:latin typeface="+mn-lt"/>
                <a:ea typeface="+mn-ea"/>
                <a:cs typeface="+mn-cs"/>
              </a:rPr>
              <a:t>ABDICATION</a:t>
            </a:r>
          </a:p>
        </p:txBody>
      </p:sp>
      <p:pic>
        <p:nvPicPr>
          <p:cNvPr id="4" name="Picture 3"/>
          <p:cNvPicPr>
            <a:picLocks noChangeAspect="1"/>
          </p:cNvPicPr>
          <p:nvPr/>
        </p:nvPicPr>
        <p:blipFill>
          <a:blip r:embed="rId3"/>
          <a:stretch>
            <a:fillRect/>
          </a:stretch>
        </p:blipFill>
        <p:spPr>
          <a:xfrm>
            <a:off x="6193368" y="2581954"/>
            <a:ext cx="5389033" cy="2600208"/>
          </a:xfrm>
          <a:prstGeom prst="rect">
            <a:avLst/>
          </a:prstGeom>
          <a:noFill/>
        </p:spPr>
      </p:pic>
    </p:spTree>
    <p:extLst>
      <p:ext uri="{BB962C8B-B14F-4D97-AF65-F5344CB8AC3E}">
        <p14:creationId xmlns:p14="http://schemas.microsoft.com/office/powerpoint/2010/main" val="35784249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6796" y="2293545"/>
            <a:ext cx="4264058" cy="1143000"/>
          </a:xfrm>
        </p:spPr>
        <p:txBody>
          <a:bodyPr>
            <a:normAutofit fontScale="90000"/>
          </a:bodyPr>
          <a:lstStyle/>
          <a:p>
            <a:pPr algn="ctr"/>
            <a:r>
              <a:rPr lang="en-GB" dirty="0">
                <a:latin typeface="Arial"/>
                <a:cs typeface="Arial"/>
              </a:rPr>
              <a:t>Situational Leadership</a:t>
            </a:r>
          </a:p>
        </p:txBody>
      </p:sp>
      <p:pic>
        <p:nvPicPr>
          <p:cNvPr id="4" name="Content Placeholder 3"/>
          <p:cNvPicPr>
            <a:picLocks noGrp="1" noChangeAspect="1"/>
          </p:cNvPicPr>
          <p:nvPr>
            <p:ph idx="1"/>
          </p:nvPr>
        </p:nvPicPr>
        <p:blipFill>
          <a:blip r:embed="rId3"/>
          <a:stretch>
            <a:fillRect/>
          </a:stretch>
        </p:blipFill>
        <p:spPr>
          <a:xfrm>
            <a:off x="5114111" y="159"/>
            <a:ext cx="5827447" cy="5554916"/>
          </a:xfrm>
          <a:prstGeom prst="rect">
            <a:avLst/>
          </a:prstGeom>
        </p:spPr>
      </p:pic>
    </p:spTree>
    <p:extLst>
      <p:ext uri="{BB962C8B-B14F-4D97-AF65-F5344CB8AC3E}">
        <p14:creationId xmlns:p14="http://schemas.microsoft.com/office/powerpoint/2010/main" val="61597185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D021F-9DBB-A750-0380-469416FFE627}"/>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72452A38-5126-F6E4-2CE2-827905CEE737}"/>
              </a:ext>
            </a:extLst>
          </p:cNvPr>
          <p:cNvSpPr>
            <a:spLocks noGrp="1"/>
          </p:cNvSpPr>
          <p:nvPr>
            <p:ph idx="1"/>
          </p:nvPr>
        </p:nvSpPr>
        <p:spPr>
          <a:xfrm>
            <a:off x="480726" y="1147604"/>
            <a:ext cx="5901664" cy="4890351"/>
          </a:xfrm>
        </p:spPr>
        <p:txBody>
          <a:bodyPr>
            <a:normAutofit fontScale="32500" lnSpcReduction="20000"/>
          </a:bodyPr>
          <a:lstStyle/>
          <a:p>
            <a:pPr marL="0" indent="0">
              <a:buNone/>
            </a:pPr>
            <a:endParaRPr lang="en-GB" dirty="0"/>
          </a:p>
          <a:p>
            <a:pPr marL="0" indent="0">
              <a:buNone/>
            </a:pPr>
            <a:r>
              <a:rPr lang="en-GB" sz="6000" b="1" dirty="0"/>
              <a:t>A. </a:t>
            </a:r>
            <a:r>
              <a:rPr lang="en-GB" sz="6000" b="0" i="0" dirty="0">
                <a:effectLst/>
                <a:latin typeface="fkGroteskNeue"/>
              </a:rPr>
              <a:t>An experienced team member has the skills but is hesitant to take on a new challenge. The leader asks for their input, supports their ideas, and encourages them to take ownership.</a:t>
            </a:r>
          </a:p>
          <a:p>
            <a:pPr marL="0" indent="0">
              <a:buNone/>
            </a:pPr>
            <a:r>
              <a:rPr lang="en-GB" sz="6000" b="1" dirty="0">
                <a:latin typeface="fkGroteskNeue"/>
              </a:rPr>
              <a:t>B. </a:t>
            </a:r>
            <a:r>
              <a:rPr lang="en-GB" sz="6000" b="0" i="0" dirty="0">
                <a:effectLst/>
                <a:latin typeface="fkGroteskNeue"/>
              </a:rPr>
              <a:t>A highly skilled and confident team member is ready to work independently. The leader sets the goal, provides resources, and steps back to let the employee lead.</a:t>
            </a:r>
          </a:p>
          <a:p>
            <a:pPr marL="0" indent="0">
              <a:buNone/>
            </a:pPr>
            <a:r>
              <a:rPr lang="en-GB" sz="6000" b="1" dirty="0">
                <a:latin typeface="fkGroteskNeue"/>
              </a:rPr>
              <a:t>C. </a:t>
            </a:r>
            <a:r>
              <a:rPr lang="en-GB" sz="6000" b="0" i="0" dirty="0">
                <a:effectLst/>
                <a:latin typeface="fkGroteskNeue"/>
              </a:rPr>
              <a:t>A new employee is struggling with a basic task and is unsure how to proceed. The leader provides clear, step-by-step instructions and closely supervises the work.</a:t>
            </a:r>
          </a:p>
          <a:p>
            <a:pPr marL="0" indent="0">
              <a:buNone/>
            </a:pPr>
            <a:r>
              <a:rPr lang="en-GB" sz="6000" b="1" i="0" dirty="0">
                <a:effectLst/>
                <a:latin typeface="fkGroteskNeue"/>
              </a:rPr>
              <a:t>D. </a:t>
            </a:r>
            <a:r>
              <a:rPr lang="en-GB" sz="6000" b="0" i="0" dirty="0">
                <a:effectLst/>
                <a:latin typeface="fkGroteskNeue"/>
              </a:rPr>
              <a:t>A team member is motivated but lacks the skills needed for a project. The leader explains the task, provides encouragement, and coaches the employee through the process.</a:t>
            </a:r>
          </a:p>
          <a:p>
            <a:pPr marL="0" indent="0">
              <a:buNone/>
            </a:pPr>
            <a:endParaRPr lang="en-GB" dirty="0"/>
          </a:p>
          <a:p>
            <a:pPr marL="0" indent="0">
              <a:buNone/>
            </a:pPr>
            <a:endParaRPr lang="en-GB" b="0" i="0" dirty="0">
              <a:effectLst/>
              <a:latin typeface="fkGroteskNeue"/>
            </a:endParaRPr>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40F9A3ED-0213-D57D-A0FA-6494795C7F81}"/>
              </a:ext>
            </a:extLst>
          </p:cNvPr>
          <p:cNvSpPr txBox="1"/>
          <p:nvPr/>
        </p:nvSpPr>
        <p:spPr>
          <a:xfrm>
            <a:off x="8002534" y="1318491"/>
            <a:ext cx="3786476" cy="3970318"/>
          </a:xfrm>
          <a:prstGeom prst="rect">
            <a:avLst/>
          </a:prstGeom>
          <a:noFill/>
        </p:spPr>
        <p:txBody>
          <a:bodyPr wrap="square" rtlCol="0">
            <a:spAutoFit/>
          </a:bodyPr>
          <a:lstStyle/>
          <a:p>
            <a:r>
              <a:rPr lang="en-GB" sz="3600" dirty="0"/>
              <a:t>S1 – Directing</a:t>
            </a:r>
          </a:p>
          <a:p>
            <a:endParaRPr lang="en-GB" sz="3600" dirty="0"/>
          </a:p>
          <a:p>
            <a:r>
              <a:rPr lang="en-GB" sz="3600" dirty="0"/>
              <a:t>S2 – Coaching</a:t>
            </a:r>
          </a:p>
          <a:p>
            <a:endParaRPr lang="en-GB" sz="3600" dirty="0"/>
          </a:p>
          <a:p>
            <a:r>
              <a:rPr lang="en-GB" sz="3600" dirty="0"/>
              <a:t>S3 – Supporting</a:t>
            </a:r>
          </a:p>
          <a:p>
            <a:endParaRPr lang="en-GB" sz="3600" dirty="0"/>
          </a:p>
          <a:p>
            <a:r>
              <a:rPr lang="en-GB" sz="3600" dirty="0"/>
              <a:t>S4 - Delegating</a:t>
            </a:r>
          </a:p>
        </p:txBody>
      </p:sp>
    </p:spTree>
    <p:extLst>
      <p:ext uri="{BB962C8B-B14F-4D97-AF65-F5344CB8AC3E}">
        <p14:creationId xmlns:p14="http://schemas.microsoft.com/office/powerpoint/2010/main" val="1860353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F0210-EB4B-4CD2-AF85-48A48ACBEA3B}"/>
              </a:ext>
            </a:extLst>
          </p:cNvPr>
          <p:cNvSpPr>
            <a:spLocks noGrp="1"/>
          </p:cNvSpPr>
          <p:nvPr>
            <p:ph type="title"/>
          </p:nvPr>
        </p:nvSpPr>
        <p:spPr/>
        <p:txBody>
          <a:bodyPr/>
          <a:lstStyle/>
          <a:p>
            <a:r>
              <a:rPr lang="en-GB" dirty="0"/>
              <a:t>Effective Delegation</a:t>
            </a:r>
          </a:p>
        </p:txBody>
      </p:sp>
      <p:sp>
        <p:nvSpPr>
          <p:cNvPr id="3" name="Content Placeholder 2">
            <a:extLst>
              <a:ext uri="{FF2B5EF4-FFF2-40B4-BE49-F238E27FC236}">
                <a16:creationId xmlns:a16="http://schemas.microsoft.com/office/drawing/2014/main" id="{85BB1A88-178D-4F86-B59F-9ABE9FAA8886}"/>
              </a:ext>
            </a:extLst>
          </p:cNvPr>
          <p:cNvSpPr>
            <a:spLocks noGrp="1"/>
          </p:cNvSpPr>
          <p:nvPr>
            <p:ph idx="1"/>
          </p:nvPr>
        </p:nvSpPr>
        <p:spPr>
          <a:xfrm>
            <a:off x="377806" y="1417639"/>
            <a:ext cx="10266467" cy="2947468"/>
          </a:xfrm>
        </p:spPr>
        <p:txBody>
          <a:bodyPr>
            <a:noAutofit/>
          </a:bodyPr>
          <a:lstStyle/>
          <a:p>
            <a:pPr marL="0" indent="0">
              <a:lnSpc>
                <a:spcPct val="90000"/>
              </a:lnSpc>
              <a:spcBef>
                <a:spcPct val="50000"/>
              </a:spcBef>
              <a:buClr>
                <a:srgbClr val="395A79"/>
              </a:buClr>
              <a:buNone/>
            </a:pPr>
            <a:r>
              <a:rPr lang="en-GB" sz="2400" b="1" dirty="0">
                <a:latin typeface="+mj-lt"/>
              </a:rPr>
              <a:t>The Team Leader: -</a:t>
            </a:r>
          </a:p>
          <a:p>
            <a:pPr>
              <a:lnSpc>
                <a:spcPct val="90000"/>
              </a:lnSpc>
              <a:spcBef>
                <a:spcPct val="50000"/>
              </a:spcBef>
              <a:buClr>
                <a:srgbClr val="395A79"/>
              </a:buClr>
            </a:pPr>
            <a:r>
              <a:rPr lang="en-GB" sz="2400" i="1" dirty="0">
                <a:latin typeface="+mj-lt"/>
              </a:rPr>
              <a:t>Sets boundaries but allows freedom over approach.</a:t>
            </a:r>
          </a:p>
          <a:p>
            <a:pPr>
              <a:lnSpc>
                <a:spcPct val="90000"/>
              </a:lnSpc>
              <a:spcBef>
                <a:spcPct val="50000"/>
              </a:spcBef>
              <a:buClr>
                <a:srgbClr val="395A79"/>
              </a:buClr>
            </a:pPr>
            <a:r>
              <a:rPr lang="en-GB" sz="2400" i="1" dirty="0">
                <a:latin typeface="+mj-lt"/>
              </a:rPr>
              <a:t>Uses clear communication.</a:t>
            </a:r>
          </a:p>
          <a:p>
            <a:pPr>
              <a:lnSpc>
                <a:spcPct val="90000"/>
              </a:lnSpc>
              <a:spcBef>
                <a:spcPct val="50000"/>
              </a:spcBef>
              <a:buClr>
                <a:srgbClr val="395A79"/>
              </a:buClr>
            </a:pPr>
            <a:r>
              <a:rPr lang="en-GB" sz="2400" i="1" dirty="0">
                <a:latin typeface="+mj-lt"/>
              </a:rPr>
              <a:t>Makes time for questions.</a:t>
            </a:r>
          </a:p>
          <a:p>
            <a:pPr>
              <a:lnSpc>
                <a:spcPct val="90000"/>
              </a:lnSpc>
              <a:spcBef>
                <a:spcPct val="50000"/>
              </a:spcBef>
              <a:buClr>
                <a:srgbClr val="395A79"/>
              </a:buClr>
            </a:pPr>
            <a:r>
              <a:rPr lang="en-GB" sz="2400" i="1" dirty="0">
                <a:latin typeface="+mj-lt"/>
              </a:rPr>
              <a:t>Allows alternate solutions.</a:t>
            </a:r>
          </a:p>
          <a:p>
            <a:pPr>
              <a:lnSpc>
                <a:spcPct val="90000"/>
              </a:lnSpc>
              <a:spcBef>
                <a:spcPct val="50000"/>
              </a:spcBef>
              <a:buClr>
                <a:srgbClr val="395A79"/>
              </a:buClr>
            </a:pPr>
            <a:r>
              <a:rPr lang="en-GB" sz="2400" i="1" dirty="0">
                <a:latin typeface="+mj-lt"/>
              </a:rPr>
              <a:t>Builds trust and confidence, motivates and develops.</a:t>
            </a:r>
          </a:p>
          <a:p>
            <a:pPr>
              <a:lnSpc>
                <a:spcPct val="90000"/>
              </a:lnSpc>
              <a:spcBef>
                <a:spcPct val="50000"/>
              </a:spcBef>
              <a:buClr>
                <a:srgbClr val="395A79"/>
              </a:buClr>
            </a:pPr>
            <a:r>
              <a:rPr lang="en-GB" sz="2400" i="1" dirty="0">
                <a:latin typeface="+mj-lt"/>
              </a:rPr>
              <a:t>Requires regular progress reports.</a:t>
            </a:r>
          </a:p>
          <a:p>
            <a:pPr>
              <a:lnSpc>
                <a:spcPct val="90000"/>
              </a:lnSpc>
              <a:spcBef>
                <a:spcPct val="50000"/>
              </a:spcBef>
              <a:buClr>
                <a:srgbClr val="395A79"/>
              </a:buClr>
            </a:pPr>
            <a:r>
              <a:rPr lang="en-GB" sz="2400" i="1" dirty="0">
                <a:latin typeface="+mj-lt"/>
              </a:rPr>
              <a:t>Accepts that final accountability resides with manager.</a:t>
            </a:r>
          </a:p>
          <a:p>
            <a:endParaRPr lang="en-GB" b="1" dirty="0">
              <a:latin typeface="+mj-lt"/>
            </a:endParaRPr>
          </a:p>
        </p:txBody>
      </p:sp>
      <p:pic>
        <p:nvPicPr>
          <p:cNvPr id="4" name="Picture 3"/>
          <p:cNvPicPr>
            <a:picLocks noChangeAspect="1"/>
          </p:cNvPicPr>
          <p:nvPr/>
        </p:nvPicPr>
        <p:blipFill>
          <a:blip r:embed="rId3"/>
          <a:stretch>
            <a:fillRect/>
          </a:stretch>
        </p:blipFill>
        <p:spPr>
          <a:xfrm>
            <a:off x="8553633" y="1915162"/>
            <a:ext cx="2890055" cy="3255507"/>
          </a:xfrm>
          <a:prstGeom prst="rect">
            <a:avLst/>
          </a:prstGeom>
        </p:spPr>
      </p:pic>
    </p:spTree>
    <p:extLst>
      <p:ext uri="{BB962C8B-B14F-4D97-AF65-F5344CB8AC3E}">
        <p14:creationId xmlns:p14="http://schemas.microsoft.com/office/powerpoint/2010/main" val="5945101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213BF4-0EE6-46CE-BFDE-E7295E27B894}"/>
              </a:ext>
            </a:extLst>
          </p:cNvPr>
          <p:cNvSpPr>
            <a:spLocks noGrp="1"/>
          </p:cNvSpPr>
          <p:nvPr>
            <p:ph type="title"/>
          </p:nvPr>
        </p:nvSpPr>
        <p:spPr>
          <a:xfrm>
            <a:off x="609600" y="274638"/>
            <a:ext cx="10972800" cy="930897"/>
          </a:xfrm>
        </p:spPr>
        <p:txBody>
          <a:bodyPr/>
          <a:lstStyle/>
          <a:p>
            <a:r>
              <a:rPr lang="en-GB" dirty="0"/>
              <a:t>The Act of Delegation</a:t>
            </a:r>
          </a:p>
        </p:txBody>
      </p:sp>
      <p:sp>
        <p:nvSpPr>
          <p:cNvPr id="3" name="Content Placeholder 2">
            <a:extLst>
              <a:ext uri="{FF2B5EF4-FFF2-40B4-BE49-F238E27FC236}">
                <a16:creationId xmlns:a16="http://schemas.microsoft.com/office/drawing/2014/main" id="{E77A588F-A000-4790-AFFC-00538E9672FC}"/>
              </a:ext>
            </a:extLst>
          </p:cNvPr>
          <p:cNvSpPr>
            <a:spLocks noGrp="1"/>
          </p:cNvSpPr>
          <p:nvPr>
            <p:ph idx="1"/>
          </p:nvPr>
        </p:nvSpPr>
        <p:spPr>
          <a:xfrm>
            <a:off x="341853" y="1236004"/>
            <a:ext cx="8291528" cy="4383354"/>
          </a:xfrm>
        </p:spPr>
        <p:txBody>
          <a:bodyPr>
            <a:normAutofit fontScale="92500" lnSpcReduction="20000"/>
          </a:bodyPr>
          <a:lstStyle/>
          <a:p>
            <a:pPr>
              <a:lnSpc>
                <a:spcPct val="90000"/>
              </a:lnSpc>
              <a:spcBef>
                <a:spcPct val="50000"/>
              </a:spcBef>
              <a:buClr>
                <a:srgbClr val="395A79"/>
              </a:buClr>
            </a:pPr>
            <a:r>
              <a:rPr lang="en-GB" dirty="0">
                <a:latin typeface="+mj-lt"/>
              </a:rPr>
              <a:t>Offer explanation of why delegation is appropriate (what are the benefits for them) </a:t>
            </a:r>
          </a:p>
          <a:p>
            <a:pPr>
              <a:lnSpc>
                <a:spcPct val="90000"/>
              </a:lnSpc>
              <a:spcBef>
                <a:spcPct val="50000"/>
              </a:spcBef>
              <a:buClr>
                <a:srgbClr val="395A79"/>
              </a:buClr>
            </a:pPr>
            <a:r>
              <a:rPr lang="en-GB" dirty="0">
                <a:latin typeface="+mj-lt"/>
              </a:rPr>
              <a:t>State what needs to be done; by when; clarify outcomes</a:t>
            </a:r>
          </a:p>
          <a:p>
            <a:pPr>
              <a:lnSpc>
                <a:spcPct val="90000"/>
              </a:lnSpc>
              <a:spcBef>
                <a:spcPct val="50000"/>
              </a:spcBef>
              <a:buClr>
                <a:srgbClr val="395A79"/>
              </a:buClr>
            </a:pPr>
            <a:r>
              <a:rPr lang="en-GB" dirty="0">
                <a:latin typeface="+mj-lt"/>
              </a:rPr>
              <a:t>Provide context and contacts</a:t>
            </a:r>
          </a:p>
          <a:p>
            <a:pPr>
              <a:lnSpc>
                <a:spcPct val="90000"/>
              </a:lnSpc>
              <a:spcBef>
                <a:spcPct val="50000"/>
              </a:spcBef>
              <a:buClr>
                <a:srgbClr val="395A79"/>
              </a:buClr>
            </a:pPr>
            <a:r>
              <a:rPr lang="en-GB" dirty="0">
                <a:latin typeface="+mj-lt"/>
              </a:rPr>
              <a:t>Clarify resources and support available</a:t>
            </a:r>
          </a:p>
          <a:p>
            <a:pPr>
              <a:lnSpc>
                <a:spcPct val="90000"/>
              </a:lnSpc>
              <a:spcBef>
                <a:spcPct val="50000"/>
              </a:spcBef>
              <a:buClr>
                <a:srgbClr val="395A79"/>
              </a:buClr>
            </a:pPr>
            <a:r>
              <a:rPr lang="en-GB" dirty="0">
                <a:latin typeface="+mj-lt"/>
              </a:rPr>
              <a:t>Confirm staff member feels capable</a:t>
            </a:r>
          </a:p>
          <a:p>
            <a:pPr>
              <a:lnSpc>
                <a:spcPct val="90000"/>
              </a:lnSpc>
              <a:spcBef>
                <a:spcPct val="50000"/>
              </a:spcBef>
              <a:buClr>
                <a:srgbClr val="395A79"/>
              </a:buClr>
            </a:pPr>
            <a:r>
              <a:rPr lang="en-GB" dirty="0">
                <a:latin typeface="+mj-lt"/>
              </a:rPr>
              <a:t>Agree timetable for updates and deadline</a:t>
            </a:r>
          </a:p>
          <a:p>
            <a:pPr>
              <a:lnSpc>
                <a:spcPct val="90000"/>
              </a:lnSpc>
              <a:spcBef>
                <a:spcPct val="50000"/>
              </a:spcBef>
              <a:buClr>
                <a:srgbClr val="395A79"/>
              </a:buClr>
            </a:pPr>
            <a:r>
              <a:rPr lang="en-GB" dirty="0">
                <a:latin typeface="+mj-lt"/>
              </a:rPr>
              <a:t>Give credit for willingness &amp; effort</a:t>
            </a:r>
          </a:p>
          <a:p>
            <a:endParaRPr lang="en-GB" dirty="0">
              <a:latin typeface="+mj-lt"/>
            </a:endParaRPr>
          </a:p>
        </p:txBody>
      </p:sp>
      <p:pic>
        <p:nvPicPr>
          <p:cNvPr id="4" name="Picture 3"/>
          <p:cNvPicPr>
            <a:picLocks noChangeAspect="1"/>
          </p:cNvPicPr>
          <p:nvPr/>
        </p:nvPicPr>
        <p:blipFill>
          <a:blip r:embed="rId3"/>
          <a:stretch>
            <a:fillRect/>
          </a:stretch>
        </p:blipFill>
        <p:spPr>
          <a:xfrm>
            <a:off x="8630727" y="1415362"/>
            <a:ext cx="2783541" cy="3024336"/>
          </a:xfrm>
          <a:prstGeom prst="rect">
            <a:avLst/>
          </a:prstGeom>
        </p:spPr>
      </p:pic>
    </p:spTree>
    <p:extLst>
      <p:ext uri="{BB962C8B-B14F-4D97-AF65-F5344CB8AC3E}">
        <p14:creationId xmlns:p14="http://schemas.microsoft.com/office/powerpoint/2010/main" val="4170673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E8BB01-8551-4654-8FD5-B301490930C2}"/>
              </a:ext>
            </a:extLst>
          </p:cNvPr>
          <p:cNvSpPr>
            <a:spLocks noGrp="1"/>
          </p:cNvSpPr>
          <p:nvPr>
            <p:ph type="title"/>
          </p:nvPr>
        </p:nvSpPr>
        <p:spPr/>
        <p:txBody>
          <a:bodyPr/>
          <a:lstStyle/>
          <a:p>
            <a:r>
              <a:rPr lang="en-GB" dirty="0"/>
              <a:t>Delegation Process</a:t>
            </a:r>
          </a:p>
        </p:txBody>
      </p:sp>
      <p:sp>
        <p:nvSpPr>
          <p:cNvPr id="3" name="Content Placeholder 2">
            <a:extLst>
              <a:ext uri="{FF2B5EF4-FFF2-40B4-BE49-F238E27FC236}">
                <a16:creationId xmlns:a16="http://schemas.microsoft.com/office/drawing/2014/main" id="{BBFFD8E8-0A59-41EC-B529-27A99F4D1A67}"/>
              </a:ext>
            </a:extLst>
          </p:cNvPr>
          <p:cNvSpPr>
            <a:spLocks noGrp="1"/>
          </p:cNvSpPr>
          <p:nvPr>
            <p:ph idx="1"/>
          </p:nvPr>
        </p:nvSpPr>
        <p:spPr/>
        <p:txBody>
          <a:bodyPr>
            <a:normAutofit fontScale="85000" lnSpcReduction="20000"/>
          </a:bodyPr>
          <a:lstStyle/>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Define the task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Select the individual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Assess ability and training need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Explain the reasons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State required results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Consider resources required </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Responsibilities and Accountability</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70C0"/>
                </a:solidFill>
                <a:latin typeface="+mj-lt"/>
              </a:rPr>
              <a:t>Consequences</a:t>
            </a:r>
          </a:p>
          <a:p>
            <a:pPr marL="341313" indent="-341313">
              <a:buFont typeface="Tahoma" pitchFamily="34" charset="0"/>
              <a:buChar char="•"/>
              <a:tabLst>
                <a:tab pos="341313" algn="l"/>
                <a:tab pos="1255713" algn="l"/>
                <a:tab pos="2170113" algn="l"/>
                <a:tab pos="3084513" algn="l"/>
                <a:tab pos="3998913" algn="l"/>
                <a:tab pos="4913313" algn="l"/>
                <a:tab pos="5827713" algn="l"/>
                <a:tab pos="6742113" algn="l"/>
                <a:tab pos="7656513" algn="l"/>
                <a:tab pos="8570913" algn="l"/>
                <a:tab pos="9485313" algn="l"/>
                <a:tab pos="10399713" algn="l"/>
              </a:tabLst>
            </a:pPr>
            <a:r>
              <a:rPr lang="en-GB" b="1" dirty="0">
                <a:solidFill>
                  <a:srgbClr val="00B050"/>
                </a:solidFill>
                <a:latin typeface="+mj-lt"/>
              </a:rPr>
              <a:t>Feedback on results</a:t>
            </a:r>
          </a:p>
          <a:p>
            <a:endParaRPr lang="en-GB" b="1" dirty="0">
              <a:latin typeface="+mj-lt"/>
            </a:endParaRPr>
          </a:p>
        </p:txBody>
      </p:sp>
      <p:pic>
        <p:nvPicPr>
          <p:cNvPr id="4" name="Picture 3"/>
          <p:cNvPicPr>
            <a:picLocks noChangeAspect="1"/>
          </p:cNvPicPr>
          <p:nvPr/>
        </p:nvPicPr>
        <p:blipFill>
          <a:blip r:embed="rId3"/>
          <a:stretch>
            <a:fillRect/>
          </a:stretch>
        </p:blipFill>
        <p:spPr>
          <a:xfrm>
            <a:off x="7032104" y="2637367"/>
            <a:ext cx="3166532" cy="1583266"/>
          </a:xfrm>
          <a:prstGeom prst="rect">
            <a:avLst/>
          </a:prstGeom>
        </p:spPr>
      </p:pic>
    </p:spTree>
    <p:extLst>
      <p:ext uri="{BB962C8B-B14F-4D97-AF65-F5344CB8AC3E}">
        <p14:creationId xmlns:p14="http://schemas.microsoft.com/office/powerpoint/2010/main" val="160833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Identifying why teams fail</a:t>
            </a:r>
          </a:p>
        </p:txBody>
      </p:sp>
      <p:pic>
        <p:nvPicPr>
          <p:cNvPr id="4" name="Content Placeholder 3"/>
          <p:cNvPicPr>
            <a:picLocks noGrp="1" noChangeAspect="1"/>
          </p:cNvPicPr>
          <p:nvPr>
            <p:ph idx="1"/>
          </p:nvPr>
        </p:nvPicPr>
        <p:blipFill>
          <a:blip r:embed="rId2"/>
          <a:stretch>
            <a:fillRect/>
          </a:stretch>
        </p:blipFill>
        <p:spPr>
          <a:xfrm>
            <a:off x="1276606" y="1253598"/>
            <a:ext cx="8582573" cy="4615391"/>
          </a:xfrm>
          <a:prstGeom prst="rect">
            <a:avLst/>
          </a:prstGeom>
        </p:spPr>
      </p:pic>
      <p:pic>
        <p:nvPicPr>
          <p:cNvPr id="5" name="Picture 4"/>
          <p:cNvPicPr>
            <a:picLocks noChangeAspect="1"/>
          </p:cNvPicPr>
          <p:nvPr/>
        </p:nvPicPr>
        <p:blipFill>
          <a:blip r:embed="rId3"/>
          <a:stretch>
            <a:fillRect/>
          </a:stretch>
        </p:blipFill>
        <p:spPr>
          <a:xfrm>
            <a:off x="8197516" y="2740048"/>
            <a:ext cx="3314700" cy="1381125"/>
          </a:xfrm>
          <a:prstGeom prst="rect">
            <a:avLst/>
          </a:prstGeom>
        </p:spPr>
      </p:pic>
    </p:spTree>
    <p:extLst>
      <p:ext uri="{BB962C8B-B14F-4D97-AF65-F5344CB8AC3E}">
        <p14:creationId xmlns:p14="http://schemas.microsoft.com/office/powerpoint/2010/main" val="18311356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82AE3-A6B8-4B6F-AE0B-C30D1D9AF717}"/>
              </a:ext>
            </a:extLst>
          </p:cNvPr>
          <p:cNvSpPr>
            <a:spLocks noGrp="1"/>
          </p:cNvSpPr>
          <p:nvPr>
            <p:ph type="title"/>
          </p:nvPr>
        </p:nvSpPr>
        <p:spPr/>
        <p:txBody>
          <a:bodyPr/>
          <a:lstStyle/>
          <a:p>
            <a:r>
              <a:rPr lang="en-GB" dirty="0"/>
              <a:t>Other contributing factors</a:t>
            </a:r>
          </a:p>
        </p:txBody>
      </p:sp>
      <p:sp>
        <p:nvSpPr>
          <p:cNvPr id="3" name="Content Placeholder 2">
            <a:extLst>
              <a:ext uri="{FF2B5EF4-FFF2-40B4-BE49-F238E27FC236}">
                <a16:creationId xmlns:a16="http://schemas.microsoft.com/office/drawing/2014/main" id="{EFC8F0CD-CF2A-452F-9F14-26B9C54625DF}"/>
              </a:ext>
            </a:extLst>
          </p:cNvPr>
          <p:cNvSpPr>
            <a:spLocks noGrp="1"/>
          </p:cNvSpPr>
          <p:nvPr>
            <p:ph idx="1"/>
          </p:nvPr>
        </p:nvSpPr>
        <p:spPr>
          <a:xfrm>
            <a:off x="1085144" y="1471086"/>
            <a:ext cx="4330824" cy="3917032"/>
          </a:xfrm>
        </p:spPr>
        <p:txBody>
          <a:bodyPr>
            <a:normAutofit/>
          </a:bodyPr>
          <a:lstStyle/>
          <a:p>
            <a:r>
              <a:rPr lang="en-GB" altLang="en-US" dirty="0"/>
              <a:t>Lack of feedback</a:t>
            </a:r>
          </a:p>
          <a:p>
            <a:r>
              <a:rPr lang="en-GB" altLang="en-US" dirty="0"/>
              <a:t>Lack of incentives</a:t>
            </a:r>
          </a:p>
          <a:p>
            <a:r>
              <a:rPr lang="en-GB" altLang="en-US" dirty="0"/>
              <a:t>Lack of trust</a:t>
            </a:r>
          </a:p>
          <a:p>
            <a:r>
              <a:rPr lang="en-GB" altLang="en-US" dirty="0"/>
              <a:t>Unwillingness to change</a:t>
            </a:r>
          </a:p>
          <a:p>
            <a:r>
              <a:rPr lang="en-GB" altLang="en-US" dirty="0"/>
              <a:t>Lack of tools and/or support</a:t>
            </a:r>
          </a:p>
          <a:p>
            <a:endParaRPr lang="en-GB" dirty="0"/>
          </a:p>
        </p:txBody>
      </p:sp>
      <p:sp>
        <p:nvSpPr>
          <p:cNvPr id="4" name="Text Box 4">
            <a:extLst>
              <a:ext uri="{FF2B5EF4-FFF2-40B4-BE49-F238E27FC236}">
                <a16:creationId xmlns:a16="http://schemas.microsoft.com/office/drawing/2014/main" id="{A5804EF1-CF60-408E-9F1D-00769C3D6269}"/>
              </a:ext>
            </a:extLst>
          </p:cNvPr>
          <p:cNvSpPr txBox="1">
            <a:spLocks noChangeArrowheads="1"/>
          </p:cNvSpPr>
          <p:nvPr/>
        </p:nvSpPr>
        <p:spPr bwMode="auto">
          <a:xfrm>
            <a:off x="1703512" y="5630556"/>
            <a:ext cx="2599590" cy="2616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cap="sq">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algn="ctr" eaLnBrk="0" hangingPunct="0"/>
            <a:r>
              <a:rPr lang="en-US" altLang="en-US" sz="1100" dirty="0">
                <a:latin typeface="Arial" charset="0"/>
              </a:rPr>
              <a:t>(Robbins &amp; Finley, 1998)</a:t>
            </a:r>
          </a:p>
        </p:txBody>
      </p:sp>
      <p:pic>
        <p:nvPicPr>
          <p:cNvPr id="5" name="Picture 4"/>
          <p:cNvPicPr>
            <a:picLocks noChangeAspect="1"/>
          </p:cNvPicPr>
          <p:nvPr/>
        </p:nvPicPr>
        <p:blipFill>
          <a:blip r:embed="rId3"/>
          <a:stretch>
            <a:fillRect/>
          </a:stretch>
        </p:blipFill>
        <p:spPr>
          <a:xfrm>
            <a:off x="5591944" y="1916833"/>
            <a:ext cx="4248472" cy="2719759"/>
          </a:xfrm>
          <a:prstGeom prst="rect">
            <a:avLst/>
          </a:prstGeom>
        </p:spPr>
      </p:pic>
    </p:spTree>
    <p:extLst>
      <p:ext uri="{BB962C8B-B14F-4D97-AF65-F5344CB8AC3E}">
        <p14:creationId xmlns:p14="http://schemas.microsoft.com/office/powerpoint/2010/main" val="26416194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72565-BE6C-4FF5-8BC5-C166F65A4AF9}"/>
              </a:ext>
            </a:extLst>
          </p:cNvPr>
          <p:cNvSpPr>
            <a:spLocks noGrp="1"/>
          </p:cNvSpPr>
          <p:nvPr>
            <p:ph type="title"/>
          </p:nvPr>
        </p:nvSpPr>
        <p:spPr>
          <a:xfrm>
            <a:off x="609600" y="274638"/>
            <a:ext cx="10972800" cy="1143000"/>
          </a:xfrm>
        </p:spPr>
        <p:txBody>
          <a:bodyPr anchor="ctr">
            <a:normAutofit/>
          </a:bodyPr>
          <a:lstStyle/>
          <a:p>
            <a:r>
              <a:rPr lang="en-GB"/>
              <a:t>Adair’s Action Centred Leadership</a:t>
            </a:r>
          </a:p>
        </p:txBody>
      </p:sp>
      <p:pic>
        <p:nvPicPr>
          <p:cNvPr id="2050" name="Picture 2" descr="Action Centred Leadership in the New Normal">
            <a:extLst>
              <a:ext uri="{FF2B5EF4-FFF2-40B4-BE49-F238E27FC236}">
                <a16:creationId xmlns:a16="http://schemas.microsoft.com/office/drawing/2014/main" id="{F9B51F28-E2E9-4248-9CA2-E80F977F40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50972" y="1600201"/>
            <a:ext cx="4702056" cy="3989040"/>
          </a:xfrm>
          <a:prstGeom prst="rect">
            <a:avLst/>
          </a:prstGeom>
          <a:solidFill>
            <a:srgbClr val="FFFFFF"/>
          </a:solidFill>
        </p:spPr>
      </p:pic>
      <p:sp>
        <p:nvSpPr>
          <p:cNvPr id="8" name="Content Placeholder 7">
            <a:extLst>
              <a:ext uri="{FF2B5EF4-FFF2-40B4-BE49-F238E27FC236}">
                <a16:creationId xmlns:a16="http://schemas.microsoft.com/office/drawing/2014/main" id="{3E42AF06-0588-4F79-AA8F-F229555AB1E1}"/>
              </a:ext>
            </a:extLst>
          </p:cNvPr>
          <p:cNvSpPr>
            <a:spLocks noGrp="1"/>
          </p:cNvSpPr>
          <p:nvPr>
            <p:ph sz="half" idx="2"/>
          </p:nvPr>
        </p:nvSpPr>
        <p:spPr>
          <a:xfrm>
            <a:off x="6197600" y="1600201"/>
            <a:ext cx="5384800" cy="3989040"/>
          </a:xfrm>
        </p:spPr>
        <p:txBody>
          <a:bodyPr>
            <a:normAutofit/>
          </a:bodyPr>
          <a:lstStyle/>
          <a:p>
            <a:pPr>
              <a:lnSpc>
                <a:spcPct val="90000"/>
              </a:lnSpc>
            </a:pPr>
            <a:endParaRPr lang="en-US" sz="2200" dirty="0"/>
          </a:p>
          <a:p>
            <a:pPr>
              <a:lnSpc>
                <a:spcPct val="90000"/>
              </a:lnSpc>
            </a:pPr>
            <a:r>
              <a:rPr lang="en-GB" sz="2200" dirty="0"/>
              <a:t>Achieving the Task, Developing the Team and Developing Individuals - are mutually dependent, as well as being separately essential to the overall leadership role.</a:t>
            </a:r>
            <a:endParaRPr lang="en-US" sz="2200" dirty="0"/>
          </a:p>
          <a:p>
            <a:pPr>
              <a:lnSpc>
                <a:spcPct val="90000"/>
              </a:lnSpc>
            </a:pPr>
            <a:r>
              <a:rPr lang="en-US" sz="2200" dirty="0"/>
              <a:t>The model helps to </a:t>
            </a:r>
            <a:r>
              <a:rPr lang="en-GB" sz="2200" dirty="0"/>
              <a:t>get t</a:t>
            </a:r>
            <a:r>
              <a:rPr lang="en-GB" sz="2200" i="0" dirty="0">
                <a:effectLst/>
              </a:rPr>
              <a:t>he right balance gets results, builds morale, improves quality, develops teams and productivity and is the mark of a successful manager and leader.</a:t>
            </a:r>
            <a:endParaRPr lang="en-US" sz="2200" dirty="0"/>
          </a:p>
        </p:txBody>
      </p:sp>
    </p:spTree>
    <p:extLst>
      <p:ext uri="{BB962C8B-B14F-4D97-AF65-F5344CB8AC3E}">
        <p14:creationId xmlns:p14="http://schemas.microsoft.com/office/powerpoint/2010/main" val="16912778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607CEC-987F-7B08-5DB6-83FCC6D2EE21}"/>
              </a:ext>
            </a:extLst>
          </p:cNvPr>
          <p:cNvSpPr>
            <a:spLocks noGrp="1"/>
          </p:cNvSpPr>
          <p:nvPr>
            <p:ph type="title"/>
          </p:nvPr>
        </p:nvSpPr>
        <p:spPr/>
        <p:txBody>
          <a:bodyPr/>
          <a:lstStyle/>
          <a:p>
            <a:r>
              <a:rPr lang="en-GB" dirty="0"/>
              <a:t>Case Study</a:t>
            </a:r>
          </a:p>
        </p:txBody>
      </p:sp>
      <p:sp>
        <p:nvSpPr>
          <p:cNvPr id="3" name="Content Placeholder 2">
            <a:extLst>
              <a:ext uri="{FF2B5EF4-FFF2-40B4-BE49-F238E27FC236}">
                <a16:creationId xmlns:a16="http://schemas.microsoft.com/office/drawing/2014/main" id="{AA2BEB2D-644A-4113-5BF9-0BA847BA992F}"/>
              </a:ext>
            </a:extLst>
          </p:cNvPr>
          <p:cNvSpPr>
            <a:spLocks noGrp="1"/>
          </p:cNvSpPr>
          <p:nvPr>
            <p:ph sz="half" idx="1"/>
          </p:nvPr>
        </p:nvSpPr>
        <p:spPr>
          <a:xfrm>
            <a:off x="609599" y="1600201"/>
            <a:ext cx="10357064" cy="3989040"/>
          </a:xfrm>
        </p:spPr>
        <p:txBody>
          <a:bodyPr/>
          <a:lstStyle/>
          <a:p>
            <a:pPr marL="0" indent="0">
              <a:buNone/>
            </a:pPr>
            <a:r>
              <a:rPr lang="en-GB" dirty="0"/>
              <a:t>Please read the case study and answer the following questions within your groups:</a:t>
            </a:r>
          </a:p>
          <a:p>
            <a:r>
              <a:rPr lang="en-GB" dirty="0"/>
              <a:t>1. How did Sophie clarify the goals and responsibilities for her team at the start of the project?</a:t>
            </a:r>
          </a:p>
          <a:p>
            <a:r>
              <a:rPr lang="en-GB" dirty="0"/>
              <a:t>2. What did Sophie do to recognise and motivate team members and why is this important in Adair’s model?</a:t>
            </a:r>
          </a:p>
          <a:p>
            <a:r>
              <a:rPr lang="en-GB" dirty="0"/>
              <a:t>3. Why is it important for a leader like Sophie to understand the strengths and weaknesses of each team member? </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8744545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F3F4B-EA9A-464F-96ED-4908DCFB6ECA}"/>
              </a:ext>
            </a:extLst>
          </p:cNvPr>
          <p:cNvSpPr>
            <a:spLocks noGrp="1"/>
          </p:cNvSpPr>
          <p:nvPr>
            <p:ph type="title"/>
          </p:nvPr>
        </p:nvSpPr>
        <p:spPr>
          <a:xfrm>
            <a:off x="767353" y="3690838"/>
            <a:ext cx="10906026" cy="1450757"/>
          </a:xfrm>
        </p:spPr>
        <p:txBody>
          <a:bodyPr>
            <a:noAutofit/>
          </a:bodyPr>
          <a:lstStyle/>
          <a:p>
            <a:pPr algn="ctr"/>
            <a:r>
              <a:rPr lang="en-GB" sz="3600" dirty="0"/>
              <a:t>Consider how you would use the different leadership styles to help your team overcome failures and perform effectively. </a:t>
            </a:r>
          </a:p>
        </p:txBody>
      </p:sp>
      <p:pic>
        <p:nvPicPr>
          <p:cNvPr id="4" name="Picture 3">
            <a:extLst>
              <a:ext uri="{FF2B5EF4-FFF2-40B4-BE49-F238E27FC236}">
                <a16:creationId xmlns:a16="http://schemas.microsoft.com/office/drawing/2014/main" id="{DFFDF79E-92C7-4301-9B36-BAD1C198114E}"/>
              </a:ext>
            </a:extLst>
          </p:cNvPr>
          <p:cNvPicPr>
            <a:picLocks noChangeAspect="1"/>
          </p:cNvPicPr>
          <p:nvPr/>
        </p:nvPicPr>
        <p:blipFill>
          <a:blip r:embed="rId3"/>
          <a:stretch>
            <a:fillRect/>
          </a:stretch>
        </p:blipFill>
        <p:spPr>
          <a:xfrm>
            <a:off x="1702192" y="166380"/>
            <a:ext cx="4035089" cy="2879026"/>
          </a:xfrm>
          <a:prstGeom prst="rect">
            <a:avLst/>
          </a:prstGeom>
        </p:spPr>
      </p:pic>
      <p:pic>
        <p:nvPicPr>
          <p:cNvPr id="5" name="Picture 4">
            <a:extLst>
              <a:ext uri="{FF2B5EF4-FFF2-40B4-BE49-F238E27FC236}">
                <a16:creationId xmlns:a16="http://schemas.microsoft.com/office/drawing/2014/main" id="{205D451B-BC60-4D9C-B1E2-CBAFDAA57AF4}"/>
              </a:ext>
            </a:extLst>
          </p:cNvPr>
          <p:cNvPicPr>
            <a:picLocks noChangeAspect="1"/>
          </p:cNvPicPr>
          <p:nvPr/>
        </p:nvPicPr>
        <p:blipFill>
          <a:blip r:embed="rId4"/>
          <a:stretch>
            <a:fillRect/>
          </a:stretch>
        </p:blipFill>
        <p:spPr>
          <a:xfrm>
            <a:off x="6960096" y="12150"/>
            <a:ext cx="3281636" cy="3202146"/>
          </a:xfrm>
          <a:prstGeom prst="rect">
            <a:avLst/>
          </a:prstGeom>
        </p:spPr>
      </p:pic>
    </p:spTree>
    <p:extLst>
      <p:ext uri="{BB962C8B-B14F-4D97-AF65-F5344CB8AC3E}">
        <p14:creationId xmlns:p14="http://schemas.microsoft.com/office/powerpoint/2010/main" val="577298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F6E18B-175C-D673-CF01-732AB63D1BC8}"/>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266F33C-1F57-3BA8-A395-1767F3F73712}"/>
              </a:ext>
            </a:extLst>
          </p:cNvPr>
          <p:cNvSpPr>
            <a:spLocks noGrp="1"/>
          </p:cNvSpPr>
          <p:nvPr>
            <p:ph idx="1"/>
          </p:nvPr>
        </p:nvSpPr>
        <p:spPr/>
        <p:txBody>
          <a:bodyPr>
            <a:normAutofit fontScale="70000" lnSpcReduction="20000"/>
          </a:bodyPr>
          <a:lstStyle/>
          <a:p>
            <a:r>
              <a:rPr lang="en-GB" dirty="0"/>
              <a:t>Reward and recognition are key drivers of motivation, meaningful, timely appreciation often has a greater impact than monetary incentives. </a:t>
            </a:r>
          </a:p>
          <a:p>
            <a:r>
              <a:rPr lang="en-GB" dirty="0"/>
              <a:t>Herzberg’s Two-Factor Theory, distinguishes between hygiene factors (which prevent dissatisfaction) and motivators (which increase satisfaction). </a:t>
            </a:r>
          </a:p>
          <a:p>
            <a:r>
              <a:rPr lang="en-GB" dirty="0"/>
              <a:t>Differing delegation styles, comparing Covey’s "Go-fer" (directive, restrictive) vs. "Stewardship" delegation (empowering, accountability‑focused), and identifying ineffective “abdication.” </a:t>
            </a:r>
          </a:p>
          <a:p>
            <a:r>
              <a:rPr lang="en-GB" dirty="0"/>
              <a:t>Situational Leadership, outlines four styles (S1–S4) and the importance of matching each to team members’ competence and confidence levels. </a:t>
            </a:r>
          </a:p>
          <a:p>
            <a:r>
              <a:rPr lang="en-GB" dirty="0"/>
              <a:t>Adair’s Action-Centred Leadership Model, emphasises the balance between task, team, and individual needs as essential for effective leadership and teamwork</a:t>
            </a:r>
          </a:p>
        </p:txBody>
      </p:sp>
    </p:spTree>
    <p:extLst>
      <p:ext uri="{BB962C8B-B14F-4D97-AF65-F5344CB8AC3E}">
        <p14:creationId xmlns:p14="http://schemas.microsoft.com/office/powerpoint/2010/main" val="168821613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8E004-5D1C-9776-46B7-5E64FEEEF0EA}"/>
              </a:ext>
            </a:extLst>
          </p:cNvPr>
          <p:cNvSpPr>
            <a:spLocks noGrp="1"/>
          </p:cNvSpPr>
          <p:nvPr>
            <p:ph type="title"/>
          </p:nvPr>
        </p:nvSpPr>
        <p:spPr>
          <a:xfrm>
            <a:off x="609600" y="1855082"/>
            <a:ext cx="10972800" cy="1143000"/>
          </a:xfrm>
        </p:spPr>
        <p:txBody>
          <a:bodyPr/>
          <a:lstStyle/>
          <a:p>
            <a:r>
              <a:rPr lang="en-GB" dirty="0">
                <a:latin typeface="Arial"/>
                <a:cs typeface="Arial"/>
              </a:rPr>
              <a:t>Any questions?</a:t>
            </a:r>
            <a:endParaRPr lang="en-GB" dirty="0"/>
          </a:p>
        </p:txBody>
      </p:sp>
    </p:spTree>
    <p:extLst>
      <p:ext uri="{BB962C8B-B14F-4D97-AF65-F5344CB8AC3E}">
        <p14:creationId xmlns:p14="http://schemas.microsoft.com/office/powerpoint/2010/main" val="122106314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Props1.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65FC5585-51CA-4C4C-9028-AEC8FAD67B8B}">
  <ds:schemaRefs>
    <ds:schemaRef ds:uri="303dbf9b-b85b-46a0-94f1-894078c07ec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2394</Words>
  <Application>Microsoft Office PowerPoint</Application>
  <PresentationFormat>Widescreen</PresentationFormat>
  <Paragraphs>268</Paragraphs>
  <Slides>26</Slides>
  <Notes>20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fkGroteskNeue</vt:lpstr>
      <vt:lpstr>Helvetica-Bold</vt:lpstr>
      <vt:lpstr>Myriad Pro</vt:lpstr>
      <vt:lpstr>Aptos</vt:lpstr>
      <vt:lpstr>Aptos Narrow</vt:lpstr>
      <vt:lpstr>Arial</vt:lpstr>
      <vt:lpstr>Calibri</vt:lpstr>
      <vt:lpstr>Courier New</vt:lpstr>
      <vt:lpstr>Tahoma</vt:lpstr>
      <vt:lpstr>20140311PresentationUWTSDTemplate</vt:lpstr>
      <vt:lpstr>BMSW4009   Effective Team Working and Communication</vt:lpstr>
      <vt:lpstr>PowerPoint Presentation</vt:lpstr>
      <vt:lpstr>Reward &amp; Recognition</vt:lpstr>
      <vt:lpstr>Herzberg’s Motivation Theory – Two Factor Theory</vt:lpstr>
      <vt:lpstr>PowerPoint Presentation</vt:lpstr>
      <vt:lpstr>Group activity</vt:lpstr>
      <vt:lpstr>Motivating factors include: </vt:lpstr>
      <vt:lpstr>How to Use The Model</vt:lpstr>
      <vt:lpstr>PowerPoint Presentation</vt:lpstr>
      <vt:lpstr>Building Team Motivation &amp; Engagement Group Discussion</vt:lpstr>
      <vt:lpstr>Building Team Motivation &amp; Engagement</vt:lpstr>
      <vt:lpstr>Delegation</vt:lpstr>
      <vt:lpstr>Stephen Covey – Styles of Delegation</vt:lpstr>
      <vt:lpstr>Alternative Delegation Style</vt:lpstr>
      <vt:lpstr>Situational Leadership</vt:lpstr>
      <vt:lpstr>Group activity</vt:lpstr>
      <vt:lpstr>Effective Delegation</vt:lpstr>
      <vt:lpstr>The Act of Delegation</vt:lpstr>
      <vt:lpstr>Delegation Process</vt:lpstr>
      <vt:lpstr>Identifying why teams fail</vt:lpstr>
      <vt:lpstr>Other contributing factors</vt:lpstr>
      <vt:lpstr>Adair’s Action Centred Leadership</vt:lpstr>
      <vt:lpstr>Case Study</vt:lpstr>
      <vt:lpstr>Consider how you would use the different leadership styles to help your team overcome failures and perform effectively. </vt:lpstr>
      <vt:lpstr>Summary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Rhiannon Akers</cp:lastModifiedBy>
  <cp:revision>428</cp:revision>
  <cp:lastPrinted>2019-10-01T11:26:54Z</cp:lastPrinted>
  <dcterms:created xsi:type="dcterms:W3CDTF">2015-04-14T15:21:28Z</dcterms:created>
  <dcterms:modified xsi:type="dcterms:W3CDTF">2026-02-16T08:28:22Z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