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19"/>
  </p:notesMasterIdLst>
  <p:sldIdLst>
    <p:sldId id="381" r:id="rId5"/>
    <p:sldId id="258" r:id="rId6"/>
    <p:sldId id="259" r:id="rId7"/>
    <p:sldId id="261" r:id="rId8"/>
    <p:sldId id="260" r:id="rId9"/>
    <p:sldId id="262" r:id="rId10"/>
    <p:sldId id="263" r:id="rId11"/>
    <p:sldId id="265" r:id="rId12"/>
    <p:sldId id="383" r:id="rId13"/>
    <p:sldId id="384" r:id="rId14"/>
    <p:sldId id="266" r:id="rId15"/>
    <p:sldId id="382" r:id="rId16"/>
    <p:sldId id="385" r:id="rId17"/>
    <p:sldId id="386"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78905" autoAdjust="0"/>
  </p:normalViewPr>
  <p:slideViewPr>
    <p:cSldViewPr snapToGrid="0">
      <p:cViewPr varScale="1">
        <p:scale>
          <a:sx n="60" d="100"/>
          <a:sy n="60" d="100"/>
        </p:scale>
        <p:origin x="1277"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DBCB7A-B75F-431D-A259-298E8718CC82}" type="doc">
      <dgm:prSet loTypeId="urn:microsoft.com/office/officeart/2005/8/layout/process4" loCatId="process" qsTypeId="urn:microsoft.com/office/officeart/2005/8/quickstyle/simple2" qsCatId="simple" csTypeId="urn:microsoft.com/office/officeart/2005/8/colors/colorful2" csCatId="colorful" phldr="1"/>
      <dgm:spPr/>
      <dgm:t>
        <a:bodyPr/>
        <a:lstStyle/>
        <a:p>
          <a:endParaRPr lang="en-US"/>
        </a:p>
      </dgm:t>
    </dgm:pt>
    <dgm:pt modelId="{39D141E2-D35E-4BDA-8700-31518E896176}">
      <dgm:prSet/>
      <dgm:spPr>
        <a:solidFill>
          <a:schemeClr val="tx2"/>
        </a:solidFill>
      </dgm:spPr>
      <dgm:t>
        <a:bodyPr/>
        <a:lstStyle/>
        <a:p>
          <a:r>
            <a:rPr lang="en-GB" dirty="0"/>
            <a:t>Critical Thinking involves suspending your beliefs to explore and question topics from a "blank page" point of view. </a:t>
          </a:r>
          <a:endParaRPr lang="en-US" dirty="0"/>
        </a:p>
      </dgm:t>
    </dgm:pt>
    <dgm:pt modelId="{F121F6C2-8A69-4024-BC7B-590FF70D1894}" type="parTrans" cxnId="{97B3A6DF-EA62-42F5-B2FF-C6C8708D33E6}">
      <dgm:prSet/>
      <dgm:spPr/>
      <dgm:t>
        <a:bodyPr/>
        <a:lstStyle/>
        <a:p>
          <a:endParaRPr lang="en-US"/>
        </a:p>
      </dgm:t>
    </dgm:pt>
    <dgm:pt modelId="{692B8045-0467-48D6-A121-1369D30ABD12}" type="sibTrans" cxnId="{97B3A6DF-EA62-42F5-B2FF-C6C8708D33E6}">
      <dgm:prSet/>
      <dgm:spPr/>
      <dgm:t>
        <a:bodyPr/>
        <a:lstStyle/>
        <a:p>
          <a:endParaRPr lang="en-US"/>
        </a:p>
      </dgm:t>
    </dgm:pt>
    <dgm:pt modelId="{DAB4D15E-F549-42A5-8AC5-CBDBFD3BD793}">
      <dgm:prSet/>
      <dgm:spPr>
        <a:solidFill>
          <a:srgbClr val="00B0F0"/>
        </a:solidFill>
      </dgm:spPr>
      <dgm:t>
        <a:bodyPr/>
        <a:lstStyle/>
        <a:p>
          <a:r>
            <a:rPr lang="en-GB" dirty="0">
              <a:solidFill>
                <a:schemeClr val="tx1"/>
              </a:solidFill>
            </a:rPr>
            <a:t>It also involves the ability to know fact from opinion when exploring a topic.</a:t>
          </a:r>
          <a:endParaRPr lang="en-US" dirty="0">
            <a:solidFill>
              <a:schemeClr val="tx1"/>
            </a:solidFill>
          </a:endParaRPr>
        </a:p>
      </dgm:t>
    </dgm:pt>
    <dgm:pt modelId="{328648D3-E0E1-4769-BDB3-0EFEF81B0FD2}" type="parTrans" cxnId="{2881372E-1F05-45A3-8370-C4D16A10A90A}">
      <dgm:prSet/>
      <dgm:spPr/>
      <dgm:t>
        <a:bodyPr/>
        <a:lstStyle/>
        <a:p>
          <a:endParaRPr lang="en-US"/>
        </a:p>
      </dgm:t>
    </dgm:pt>
    <dgm:pt modelId="{6C0C8A66-AFC2-46FC-83C6-C0BA774890E7}" type="sibTrans" cxnId="{2881372E-1F05-45A3-8370-C4D16A10A90A}">
      <dgm:prSet/>
      <dgm:spPr/>
      <dgm:t>
        <a:bodyPr/>
        <a:lstStyle/>
        <a:p>
          <a:endParaRPr lang="en-US"/>
        </a:p>
      </dgm:t>
    </dgm:pt>
    <dgm:pt modelId="{DE09F83B-0364-B64D-9A0A-6E61BB9C99B7}" type="pres">
      <dgm:prSet presAssocID="{CCDBCB7A-B75F-431D-A259-298E8718CC82}" presName="Name0" presStyleCnt="0">
        <dgm:presLayoutVars>
          <dgm:dir/>
          <dgm:animLvl val="lvl"/>
          <dgm:resizeHandles val="exact"/>
        </dgm:presLayoutVars>
      </dgm:prSet>
      <dgm:spPr/>
    </dgm:pt>
    <dgm:pt modelId="{049FC551-5B68-074C-9180-8C35CCE4F230}" type="pres">
      <dgm:prSet presAssocID="{DAB4D15E-F549-42A5-8AC5-CBDBFD3BD793}" presName="boxAndChildren" presStyleCnt="0"/>
      <dgm:spPr/>
    </dgm:pt>
    <dgm:pt modelId="{D0463332-8B7B-7D48-B989-2E8032DC7394}" type="pres">
      <dgm:prSet presAssocID="{DAB4D15E-F549-42A5-8AC5-CBDBFD3BD793}" presName="parentTextBox" presStyleLbl="node1" presStyleIdx="0" presStyleCnt="2" custLinFactNeighborX="1331" custLinFactNeighborY="-1802"/>
      <dgm:spPr/>
    </dgm:pt>
    <dgm:pt modelId="{3A459CA9-2F5F-D543-A27A-9080E7AED53C}" type="pres">
      <dgm:prSet presAssocID="{692B8045-0467-48D6-A121-1369D30ABD12}" presName="sp" presStyleCnt="0"/>
      <dgm:spPr/>
    </dgm:pt>
    <dgm:pt modelId="{5E35A7F8-2C41-B64D-896E-9227CA9BD6DA}" type="pres">
      <dgm:prSet presAssocID="{39D141E2-D35E-4BDA-8700-31518E896176}" presName="arrowAndChildren" presStyleCnt="0"/>
      <dgm:spPr/>
    </dgm:pt>
    <dgm:pt modelId="{D4E3844C-4558-A64F-86A3-DE6043E7B41D}" type="pres">
      <dgm:prSet presAssocID="{39D141E2-D35E-4BDA-8700-31518E896176}" presName="parentTextArrow" presStyleLbl="node1" presStyleIdx="1" presStyleCnt="2"/>
      <dgm:spPr/>
    </dgm:pt>
  </dgm:ptLst>
  <dgm:cxnLst>
    <dgm:cxn modelId="{74ACAE1B-05EB-9D47-98A5-619FDF889A11}" type="presOf" srcId="{CCDBCB7A-B75F-431D-A259-298E8718CC82}" destId="{DE09F83B-0364-B64D-9A0A-6E61BB9C99B7}" srcOrd="0" destOrd="0" presId="urn:microsoft.com/office/officeart/2005/8/layout/process4"/>
    <dgm:cxn modelId="{4FF2382B-BEA8-1240-B90A-89AE7190AF7D}" type="presOf" srcId="{DAB4D15E-F549-42A5-8AC5-CBDBFD3BD793}" destId="{D0463332-8B7B-7D48-B989-2E8032DC7394}" srcOrd="0" destOrd="0" presId="urn:microsoft.com/office/officeart/2005/8/layout/process4"/>
    <dgm:cxn modelId="{2881372E-1F05-45A3-8370-C4D16A10A90A}" srcId="{CCDBCB7A-B75F-431D-A259-298E8718CC82}" destId="{DAB4D15E-F549-42A5-8AC5-CBDBFD3BD793}" srcOrd="1" destOrd="0" parTransId="{328648D3-E0E1-4769-BDB3-0EFEF81B0FD2}" sibTransId="{6C0C8A66-AFC2-46FC-83C6-C0BA774890E7}"/>
    <dgm:cxn modelId="{97B3A6DF-EA62-42F5-B2FF-C6C8708D33E6}" srcId="{CCDBCB7A-B75F-431D-A259-298E8718CC82}" destId="{39D141E2-D35E-4BDA-8700-31518E896176}" srcOrd="0" destOrd="0" parTransId="{F121F6C2-8A69-4024-BC7B-590FF70D1894}" sibTransId="{692B8045-0467-48D6-A121-1369D30ABD12}"/>
    <dgm:cxn modelId="{16B5BBE1-3F44-B24F-9146-67382A01E34A}" type="presOf" srcId="{39D141E2-D35E-4BDA-8700-31518E896176}" destId="{D4E3844C-4558-A64F-86A3-DE6043E7B41D}" srcOrd="0" destOrd="0" presId="urn:microsoft.com/office/officeart/2005/8/layout/process4"/>
    <dgm:cxn modelId="{6B2E284E-E8AF-1748-A081-9B5141309743}" type="presParOf" srcId="{DE09F83B-0364-B64D-9A0A-6E61BB9C99B7}" destId="{049FC551-5B68-074C-9180-8C35CCE4F230}" srcOrd="0" destOrd="0" presId="urn:microsoft.com/office/officeart/2005/8/layout/process4"/>
    <dgm:cxn modelId="{76CFA86D-7D80-7245-9FDA-0AD13BA7D044}" type="presParOf" srcId="{049FC551-5B68-074C-9180-8C35CCE4F230}" destId="{D0463332-8B7B-7D48-B989-2E8032DC7394}" srcOrd="0" destOrd="0" presId="urn:microsoft.com/office/officeart/2005/8/layout/process4"/>
    <dgm:cxn modelId="{2C9DACA4-90D5-AA40-8AAB-CFE1C5155D17}" type="presParOf" srcId="{DE09F83B-0364-B64D-9A0A-6E61BB9C99B7}" destId="{3A459CA9-2F5F-D543-A27A-9080E7AED53C}" srcOrd="1" destOrd="0" presId="urn:microsoft.com/office/officeart/2005/8/layout/process4"/>
    <dgm:cxn modelId="{8A8A4ED6-FA0F-4046-B193-43FB333518CA}" type="presParOf" srcId="{DE09F83B-0364-B64D-9A0A-6E61BB9C99B7}" destId="{5E35A7F8-2C41-B64D-896E-9227CA9BD6DA}" srcOrd="2" destOrd="0" presId="urn:microsoft.com/office/officeart/2005/8/layout/process4"/>
    <dgm:cxn modelId="{5725B664-E088-D94C-A413-0932BEADAF76}" type="presParOf" srcId="{5E35A7F8-2C41-B64D-896E-9227CA9BD6DA}" destId="{D4E3844C-4558-A64F-86A3-DE6043E7B41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63332-8B7B-7D48-B989-2E8032DC7394}">
      <dsp:nvSpPr>
        <dsp:cNvPr id="0" name=""/>
        <dsp:cNvSpPr/>
      </dsp:nvSpPr>
      <dsp:spPr>
        <a:xfrm>
          <a:off x="0" y="2846529"/>
          <a:ext cx="4769644" cy="1889976"/>
        </a:xfrm>
        <a:prstGeom prst="rect">
          <a:avLst/>
        </a:prstGeom>
        <a:solidFill>
          <a:srgbClr val="00B0F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chemeClr val="tx1"/>
              </a:solidFill>
            </a:rPr>
            <a:t>It also involves the ability to know fact from opinion when exploring a topic.</a:t>
          </a:r>
          <a:endParaRPr lang="en-US" sz="2500" kern="1200" dirty="0">
            <a:solidFill>
              <a:schemeClr val="tx1"/>
            </a:solidFill>
          </a:endParaRPr>
        </a:p>
      </dsp:txBody>
      <dsp:txXfrm>
        <a:off x="0" y="2846529"/>
        <a:ext cx="4769644" cy="1889976"/>
      </dsp:txXfrm>
    </dsp:sp>
    <dsp:sp modelId="{D4E3844C-4558-A64F-86A3-DE6043E7B41D}">
      <dsp:nvSpPr>
        <dsp:cNvPr id="0" name=""/>
        <dsp:cNvSpPr/>
      </dsp:nvSpPr>
      <dsp:spPr>
        <a:xfrm rot="10800000">
          <a:off x="0" y="2152"/>
          <a:ext cx="4769644" cy="2906784"/>
        </a:xfrm>
        <a:prstGeom prst="upArrowCallout">
          <a:avLst/>
        </a:prstGeom>
        <a:solidFill>
          <a:schemeClr val="tx2"/>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Critical Thinking involves suspending your beliefs to explore and question topics from a "blank page" point of view. </a:t>
          </a:r>
          <a:endParaRPr lang="en-US" sz="2500" kern="1200" dirty="0"/>
        </a:p>
      </dsp:txBody>
      <dsp:txXfrm rot="10800000">
        <a:off x="0" y="2152"/>
        <a:ext cx="4769644" cy="188874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19/11/2018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Fleming, Grace. "Critical Thinking Exercises." ThoughtCo. https://</a:t>
            </a:r>
            <a:r>
              <a:rPr lang="en-GB" sz="1200" kern="1200" dirty="0" err="1">
                <a:solidFill>
                  <a:schemeClr val="tx1"/>
                </a:solidFill>
                <a:effectLst/>
                <a:latin typeface="+mn-lt"/>
                <a:ea typeface="+mn-ea"/>
                <a:cs typeface="+mn-cs"/>
              </a:rPr>
              <a:t>www.thoughtco.com</a:t>
            </a:r>
            <a:r>
              <a:rPr lang="en-GB" sz="1200" kern="1200" dirty="0">
                <a:solidFill>
                  <a:schemeClr val="tx1"/>
                </a:solidFill>
                <a:effectLst/>
                <a:latin typeface="+mn-lt"/>
                <a:ea typeface="+mn-ea"/>
                <a:cs typeface="+mn-cs"/>
              </a:rPr>
              <a:t>/critical-thinking-exercises-1857246 (accessed November 9, 2018).</a:t>
            </a:r>
          </a:p>
          <a:p>
            <a:endParaRPr lang="en-US" dirty="0"/>
          </a:p>
        </p:txBody>
      </p:sp>
      <p:sp>
        <p:nvSpPr>
          <p:cNvPr id="4" name="Slide Number Placeholder 3"/>
          <p:cNvSpPr>
            <a:spLocks noGrp="1"/>
          </p:cNvSpPr>
          <p:nvPr>
            <p:ph type="sldNum" sz="quarter" idx="5"/>
          </p:nvPr>
        </p:nvSpPr>
        <p:spPr/>
        <p:txBody>
          <a:bodyPr/>
          <a:lstStyle/>
          <a:p>
            <a:fld id="{5F401A34-3280-F94F-8967-4F186559FE0F}" type="slidenum">
              <a:rPr lang="en-US" smtClean="0"/>
              <a:t>2</a:t>
            </a:fld>
            <a:endParaRPr lang="en-US"/>
          </a:p>
        </p:txBody>
      </p:sp>
    </p:spTree>
    <p:extLst>
      <p:ext uri="{BB962C8B-B14F-4D97-AF65-F5344CB8AC3E}">
        <p14:creationId xmlns:p14="http://schemas.microsoft.com/office/powerpoint/2010/main" val="722436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0" indent="-228600">
              <a:buFont typeface="+mj-lt"/>
              <a:buAutoNum type="arabicPeriod"/>
            </a:pPr>
            <a:r>
              <a:rPr lang="en-GB" sz="1600" kern="1200" dirty="0">
                <a:solidFill>
                  <a:schemeClr val="tx1"/>
                </a:solidFill>
                <a:effectLst/>
                <a:latin typeface="+mn-lt"/>
                <a:ea typeface="+mn-ea"/>
                <a:cs typeface="+mn-cs"/>
              </a:rPr>
              <a:t>If you try to answer these questions fully, it will quickly become apparent that we carry around certain assumptions and values. We support a certain team, for instance, because it makes us feel like we're a part of a community. This sense of community is a value that matters to some people more than others.</a:t>
            </a:r>
          </a:p>
          <a:p>
            <a:pPr marL="228600" lvl="0" indent="-228600">
              <a:buFont typeface="+mj-lt"/>
              <a:buAutoNum type="arabicPeriod"/>
            </a:pPr>
            <a:r>
              <a:rPr lang="en-GB" sz="1600" kern="1200" dirty="0">
                <a:solidFill>
                  <a:schemeClr val="tx1"/>
                </a:solidFill>
                <a:effectLst/>
                <a:latin typeface="+mn-lt"/>
                <a:ea typeface="+mn-ea"/>
                <a:cs typeface="+mn-cs"/>
              </a:rPr>
              <a:t>Furthermore, when trying to explain team sports to an alien, you have to explain the value we put on winning and losing.</a:t>
            </a:r>
          </a:p>
          <a:p>
            <a:pPr marL="228600" lvl="0" indent="-228600">
              <a:buFont typeface="+mj-lt"/>
              <a:buAutoNum type="arabicPeriod"/>
            </a:pPr>
            <a:r>
              <a:rPr lang="en-GB" sz="1600" kern="1200" dirty="0">
                <a:solidFill>
                  <a:schemeClr val="tx1"/>
                </a:solidFill>
                <a:effectLst/>
                <a:latin typeface="+mn-lt"/>
                <a:ea typeface="+mn-ea"/>
                <a:cs typeface="+mn-cs"/>
              </a:rPr>
              <a:t>When you think like an alien tour guide, you are forced to take a deeper look at the things we do and things we value. They don't always sound so logical and true from the outside looking in!</a:t>
            </a:r>
          </a:p>
          <a:p>
            <a:endParaRPr lang="en-US" dirty="0"/>
          </a:p>
        </p:txBody>
      </p:sp>
      <p:sp>
        <p:nvSpPr>
          <p:cNvPr id="4" name="Slide Number Placeholder 3"/>
          <p:cNvSpPr>
            <a:spLocks noGrp="1"/>
          </p:cNvSpPr>
          <p:nvPr>
            <p:ph type="sldNum" sz="quarter" idx="5"/>
          </p:nvPr>
        </p:nvSpPr>
        <p:spPr/>
        <p:txBody>
          <a:bodyPr/>
          <a:lstStyle/>
          <a:p>
            <a:fld id="{5F401A34-3280-F94F-8967-4F186559FE0F}" type="slidenum">
              <a:rPr lang="en-US" smtClean="0"/>
              <a:t>3</a:t>
            </a:fld>
            <a:endParaRPr lang="en-US"/>
          </a:p>
        </p:txBody>
      </p:sp>
    </p:spTree>
    <p:extLst>
      <p:ext uri="{BB962C8B-B14F-4D97-AF65-F5344CB8AC3E}">
        <p14:creationId xmlns:p14="http://schemas.microsoft.com/office/powerpoint/2010/main" val="2995655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Do you always know fact from opinion? It's not so easy to tell sometimes. Recent developments in the media have made it easy for groups with political agendas to masquerade as impartial sources, and for fake websites to offer fake information, and that makes it more important than ever for students to develop critical thinking. </a:t>
            </a:r>
          </a:p>
          <a:p>
            <a:r>
              <a:rPr lang="en-GB" sz="1200" kern="1200" dirty="0">
                <a:solidFill>
                  <a:schemeClr val="tx1"/>
                </a:solidFill>
                <a:effectLst/>
                <a:latin typeface="+mn-lt"/>
                <a:ea typeface="+mn-ea"/>
                <a:cs typeface="+mn-cs"/>
              </a:rPr>
              <a:t>If you </a:t>
            </a:r>
            <a:r>
              <a:rPr lang="en-GB" sz="1200" i="1" kern="1200" dirty="0">
                <a:solidFill>
                  <a:schemeClr val="tx1"/>
                </a:solidFill>
                <a:effectLst/>
                <a:latin typeface="+mn-lt"/>
                <a:ea typeface="+mn-ea"/>
                <a:cs typeface="+mn-cs"/>
              </a:rPr>
              <a:t>don't</a:t>
            </a:r>
            <a:r>
              <a:rPr lang="en-GB" sz="1200" kern="1200" dirty="0">
                <a:solidFill>
                  <a:schemeClr val="tx1"/>
                </a:solidFill>
                <a:effectLst/>
                <a:latin typeface="+mn-lt"/>
                <a:ea typeface="+mn-ea"/>
                <a:cs typeface="+mn-cs"/>
              </a:rPr>
              <a:t> learn the difference between fact and opinion, you'll get stuck reading and watching things that only reinforce beliefs and assumptions you already own. And that is the opposite of learning</a:t>
            </a:r>
            <a:r>
              <a:rPr lang="en-GB" dirty="0">
                <a:effectLst/>
              </a:rPr>
              <a:t> </a:t>
            </a: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will probably find some of the statements easy to judge but other statements difficult. If you can debate the truthfulness of a statement with your partner, then it's probably an opinion!</a:t>
            </a:r>
          </a:p>
          <a:p>
            <a:endParaRPr lang="en-US" dirty="0"/>
          </a:p>
        </p:txBody>
      </p:sp>
      <p:sp>
        <p:nvSpPr>
          <p:cNvPr id="4" name="Slide Number Placeholder 3"/>
          <p:cNvSpPr>
            <a:spLocks noGrp="1"/>
          </p:cNvSpPr>
          <p:nvPr>
            <p:ph type="sldNum" sz="quarter" idx="5"/>
          </p:nvPr>
        </p:nvSpPr>
        <p:spPr/>
        <p:txBody>
          <a:bodyPr/>
          <a:lstStyle/>
          <a:p>
            <a:fld id="{5F401A34-3280-F94F-8967-4F186559FE0F}" type="slidenum">
              <a:rPr lang="en-US" smtClean="0"/>
              <a:t>4</a:t>
            </a:fld>
            <a:endParaRPr lang="en-US"/>
          </a:p>
        </p:txBody>
      </p:sp>
    </p:spTree>
    <p:extLst>
      <p:ext uri="{BB962C8B-B14F-4D97-AF65-F5344CB8AC3E}">
        <p14:creationId xmlns:p14="http://schemas.microsoft.com/office/powerpoint/2010/main" val="987869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401A34-3280-F94F-8967-4F186559FE0F}" type="slidenum">
              <a:rPr lang="en-US" smtClean="0"/>
              <a:t>5</a:t>
            </a:fld>
            <a:endParaRPr lang="en-US"/>
          </a:p>
        </p:txBody>
      </p:sp>
    </p:spTree>
    <p:extLst>
      <p:ext uri="{BB962C8B-B14F-4D97-AF65-F5344CB8AC3E}">
        <p14:creationId xmlns:p14="http://schemas.microsoft.com/office/powerpoint/2010/main" val="590684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critical thinker must learn to pick out arguments from verbal or written communication. Sometimes arguments will have </a:t>
            </a:r>
            <a:r>
              <a:rPr lang="en-GB" sz="1200" i="1" kern="1200" dirty="0">
                <a:solidFill>
                  <a:schemeClr val="tx1"/>
                </a:solidFill>
                <a:effectLst/>
                <a:latin typeface="+mn-lt"/>
                <a:ea typeface="+mn-ea"/>
                <a:cs typeface="+mn-cs"/>
              </a:rPr>
              <a:t>indicators </a:t>
            </a:r>
            <a:r>
              <a:rPr lang="en-GB" sz="1200" kern="1200" dirty="0">
                <a:solidFill>
                  <a:schemeClr val="tx1"/>
                </a:solidFill>
                <a:effectLst/>
                <a:latin typeface="+mn-lt"/>
                <a:ea typeface="+mn-ea"/>
                <a:cs typeface="+mn-cs"/>
              </a:rPr>
              <a:t>such as ‘since’, ‘because’, ‘for’, ‘for the reason that’, and ‘as indicated by’ to separate the </a:t>
            </a:r>
            <a:r>
              <a:rPr lang="en-GB" sz="1200" i="1" kern="1200" dirty="0">
                <a:solidFill>
                  <a:schemeClr val="tx1"/>
                </a:solidFill>
                <a:effectLst/>
                <a:latin typeface="+mn-lt"/>
                <a:ea typeface="+mn-ea"/>
                <a:cs typeface="+mn-cs"/>
              </a:rPr>
              <a:t>conclusion </a:t>
            </a:r>
            <a:r>
              <a:rPr lang="en-GB" sz="1200" kern="1200" dirty="0">
                <a:solidFill>
                  <a:schemeClr val="tx1"/>
                </a:solidFill>
                <a:effectLst/>
                <a:latin typeface="+mn-lt"/>
                <a:ea typeface="+mn-ea"/>
                <a:cs typeface="+mn-cs"/>
              </a:rPr>
              <a:t>statement(s) from the </a:t>
            </a:r>
            <a:r>
              <a:rPr lang="en-GB" sz="1200" i="1" kern="1200" dirty="0">
                <a:solidFill>
                  <a:schemeClr val="tx1"/>
                </a:solidFill>
                <a:effectLst/>
                <a:latin typeface="+mn-lt"/>
                <a:ea typeface="+mn-ea"/>
                <a:cs typeface="+mn-cs"/>
              </a:rPr>
              <a:t>reason </a:t>
            </a:r>
            <a:r>
              <a:rPr lang="en-GB" sz="1200" kern="1200" dirty="0">
                <a:solidFill>
                  <a:schemeClr val="tx1"/>
                </a:solidFill>
                <a:effectLst/>
                <a:latin typeface="+mn-lt"/>
                <a:ea typeface="+mn-ea"/>
                <a:cs typeface="+mn-cs"/>
              </a:rPr>
              <a:t>statement(s) that follows (see above example). At other times, arguments will have </a:t>
            </a:r>
            <a:r>
              <a:rPr lang="en-GB" sz="1200" i="1" kern="1200" dirty="0">
                <a:solidFill>
                  <a:schemeClr val="tx1"/>
                </a:solidFill>
                <a:effectLst/>
                <a:latin typeface="+mn-lt"/>
                <a:ea typeface="+mn-ea"/>
                <a:cs typeface="+mn-cs"/>
              </a:rPr>
              <a:t>indicators </a:t>
            </a:r>
            <a:r>
              <a:rPr lang="en-GB" sz="1200" kern="1200" dirty="0">
                <a:solidFill>
                  <a:schemeClr val="tx1"/>
                </a:solidFill>
                <a:effectLst/>
                <a:latin typeface="+mn-lt"/>
                <a:ea typeface="+mn-ea"/>
                <a:cs typeface="+mn-cs"/>
              </a:rPr>
              <a:t>such as ‘therefore’, ‘thus’, ‘so’, ‘hence’, and ‘it follows that’ to separate the </a:t>
            </a:r>
            <a:r>
              <a:rPr lang="en-GB" sz="1200" i="1" kern="1200" dirty="0">
                <a:solidFill>
                  <a:schemeClr val="tx1"/>
                </a:solidFill>
                <a:effectLst/>
                <a:latin typeface="+mn-lt"/>
                <a:ea typeface="+mn-ea"/>
                <a:cs typeface="+mn-cs"/>
              </a:rPr>
              <a:t>reason </a:t>
            </a:r>
            <a:r>
              <a:rPr lang="en-GB" sz="1200" kern="1200" dirty="0">
                <a:solidFill>
                  <a:schemeClr val="tx1"/>
                </a:solidFill>
                <a:effectLst/>
                <a:latin typeface="+mn-lt"/>
                <a:ea typeface="+mn-ea"/>
                <a:cs typeface="+mn-cs"/>
              </a:rPr>
              <a:t>statement(s) from the </a:t>
            </a:r>
            <a:r>
              <a:rPr lang="en-GB" sz="1200" i="1" kern="1200" dirty="0">
                <a:solidFill>
                  <a:schemeClr val="tx1"/>
                </a:solidFill>
                <a:effectLst/>
                <a:latin typeface="+mn-lt"/>
                <a:ea typeface="+mn-ea"/>
                <a:cs typeface="+mn-cs"/>
              </a:rPr>
              <a:t>conclusion </a:t>
            </a:r>
            <a:r>
              <a:rPr lang="en-GB" sz="1200" kern="1200" dirty="0">
                <a:solidFill>
                  <a:schemeClr val="tx1"/>
                </a:solidFill>
                <a:effectLst/>
                <a:latin typeface="+mn-lt"/>
                <a:ea typeface="+mn-ea"/>
                <a:cs typeface="+mn-cs"/>
              </a:rPr>
              <a:t>statement(s) that follows </a:t>
            </a:r>
            <a:endParaRPr lang="en-GB" dirty="0"/>
          </a:p>
          <a:p>
            <a:endParaRPr lang="en-US" dirty="0"/>
          </a:p>
        </p:txBody>
      </p:sp>
      <p:sp>
        <p:nvSpPr>
          <p:cNvPr id="4" name="Slide Number Placeholder 3"/>
          <p:cNvSpPr>
            <a:spLocks noGrp="1"/>
          </p:cNvSpPr>
          <p:nvPr>
            <p:ph type="sldNum" sz="quarter" idx="5"/>
          </p:nvPr>
        </p:nvSpPr>
        <p:spPr/>
        <p:txBody>
          <a:bodyPr/>
          <a:lstStyle/>
          <a:p>
            <a:fld id="{5F401A34-3280-F94F-8967-4F186559FE0F}" type="slidenum">
              <a:rPr lang="en-US" smtClean="0"/>
              <a:t>6</a:t>
            </a:fld>
            <a:endParaRPr lang="en-US"/>
          </a:p>
        </p:txBody>
      </p:sp>
    </p:spTree>
    <p:extLst>
      <p:ext uri="{BB962C8B-B14F-4D97-AF65-F5344CB8AC3E}">
        <p14:creationId xmlns:p14="http://schemas.microsoft.com/office/powerpoint/2010/main" val="9386371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Taken from the Study and Learning Centre (SLC) RMIT University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Critical reading involves understanding the content of a text as well as how the subject matter is developed. Critical reading takes in the facts, but goes further. Does the text offer examples, ask for our sympathy, argue the point or use a contrast to clarify the point? Is the text successful in achieving its purpose? </a:t>
            </a:r>
            <a:endParaRPr lang="en-GB" dirty="0"/>
          </a:p>
          <a:p>
            <a:r>
              <a:rPr lang="en-US" dirty="0"/>
              <a:t>k</a:t>
            </a:r>
          </a:p>
          <a:p>
            <a:endParaRPr lang="en-US" dirty="0"/>
          </a:p>
          <a:p>
            <a:endParaRPr lang="en-US" dirty="0"/>
          </a:p>
        </p:txBody>
      </p:sp>
      <p:sp>
        <p:nvSpPr>
          <p:cNvPr id="4" name="Slide Number Placeholder 3"/>
          <p:cNvSpPr>
            <a:spLocks noGrp="1"/>
          </p:cNvSpPr>
          <p:nvPr>
            <p:ph type="sldNum" sz="quarter" idx="5"/>
          </p:nvPr>
        </p:nvSpPr>
        <p:spPr/>
        <p:txBody>
          <a:bodyPr/>
          <a:lstStyle/>
          <a:p>
            <a:fld id="{5F401A34-3280-F94F-8967-4F186559FE0F}" type="slidenum">
              <a:rPr lang="en-US" smtClean="0"/>
              <a:t>7</a:t>
            </a:fld>
            <a:endParaRPr lang="en-US"/>
          </a:p>
        </p:txBody>
      </p:sp>
    </p:spTree>
    <p:extLst>
      <p:ext uri="{BB962C8B-B14F-4D97-AF65-F5344CB8AC3E}">
        <p14:creationId xmlns:p14="http://schemas.microsoft.com/office/powerpoint/2010/main" val="3884994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401A34-3280-F94F-8967-4F186559FE0F}" type="slidenum">
              <a:rPr lang="en-US" smtClean="0"/>
              <a:t>8</a:t>
            </a:fld>
            <a:endParaRPr lang="en-US"/>
          </a:p>
        </p:txBody>
      </p:sp>
    </p:spTree>
    <p:extLst>
      <p:ext uri="{BB962C8B-B14F-4D97-AF65-F5344CB8AC3E}">
        <p14:creationId xmlns:p14="http://schemas.microsoft.com/office/powerpoint/2010/main" val="4219524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401A34-3280-F94F-8967-4F186559FE0F}" type="slidenum">
              <a:rPr lang="en-US" smtClean="0"/>
              <a:t>9</a:t>
            </a:fld>
            <a:endParaRPr lang="en-US"/>
          </a:p>
        </p:txBody>
      </p:sp>
    </p:spTree>
    <p:extLst>
      <p:ext uri="{BB962C8B-B14F-4D97-AF65-F5344CB8AC3E}">
        <p14:creationId xmlns:p14="http://schemas.microsoft.com/office/powerpoint/2010/main" val="2108829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401A34-3280-F94F-8967-4F186559FE0F}" type="slidenum">
              <a:rPr lang="en-US" smtClean="0"/>
              <a:t>10</a:t>
            </a:fld>
            <a:endParaRPr lang="en-US"/>
          </a:p>
        </p:txBody>
      </p:sp>
    </p:spTree>
    <p:extLst>
      <p:ext uri="{BB962C8B-B14F-4D97-AF65-F5344CB8AC3E}">
        <p14:creationId xmlns:p14="http://schemas.microsoft.com/office/powerpoint/2010/main" val="25769700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F401A34-3280-F94F-8967-4F186559FE0F}" type="slidenum">
              <a:rPr lang="en-US" smtClean="0"/>
              <a:t>11</a:t>
            </a:fld>
            <a:endParaRPr lang="en-US"/>
          </a:p>
        </p:txBody>
      </p:sp>
    </p:spTree>
    <p:extLst>
      <p:ext uri="{BB962C8B-B14F-4D97-AF65-F5344CB8AC3E}">
        <p14:creationId xmlns:p14="http://schemas.microsoft.com/office/powerpoint/2010/main" val="249716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19/11/2018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19/11/2018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19/11/2018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19/11/2018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19/11/2018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19/11/2018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19/11/2018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19/11/2018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19/11/2018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19/11/2018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19/11/2018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19/11/2018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br>
              <a:rPr lang="en-GB" altLang="en-US" dirty="0"/>
            </a:br>
            <a:r>
              <a:rPr lang="en-GB" altLang="en-US" dirty="0"/>
              <a:t> </a:t>
            </a:r>
            <a:r>
              <a:rPr lang="en-GB" altLang="en-US" sz="48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What is Critical Thinking?</a:t>
            </a:r>
            <a:br>
              <a:rPr lang="en-GB" altLang="en-US" sz="48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US" sz="4800"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An Introduction</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550718"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Skills for the Workplace Outreach</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FD13B-0180-3448-A255-C473C381C07E}"/>
              </a:ext>
            </a:extLst>
          </p:cNvPr>
          <p:cNvSpPr>
            <a:spLocks noGrp="1"/>
          </p:cNvSpPr>
          <p:nvPr>
            <p:ph type="title"/>
          </p:nvPr>
        </p:nvSpPr>
        <p:spPr>
          <a:xfrm>
            <a:off x="482600" y="2868077"/>
            <a:ext cx="2522981" cy="1121846"/>
          </a:xfrm>
          <a:noFill/>
          <a:ln>
            <a:solidFill>
              <a:schemeClr val="bg1"/>
            </a:solidFill>
          </a:ln>
        </p:spPr>
        <p:txBody>
          <a:bodyPr wrap="square">
            <a:normAutofit fontScale="90000"/>
          </a:bodyPr>
          <a:lstStyle/>
          <a:p>
            <a:r>
              <a:rPr lang="en-US">
                <a:solidFill>
                  <a:schemeClr val="bg1"/>
                </a:solidFill>
              </a:rPr>
              <a:t>Critical Thinking</a:t>
            </a:r>
          </a:p>
        </p:txBody>
      </p:sp>
      <p:graphicFrame>
        <p:nvGraphicFramePr>
          <p:cNvPr id="5" name="Content Placeholder 2">
            <a:extLst>
              <a:ext uri="{FF2B5EF4-FFF2-40B4-BE49-F238E27FC236}">
                <a16:creationId xmlns:a16="http://schemas.microsoft.com/office/drawing/2014/main" id="{3B12D20B-C976-44A1-BF04-14E4469CABAA}"/>
              </a:ext>
            </a:extLst>
          </p:cNvPr>
          <p:cNvGraphicFramePr>
            <a:graphicFrameLocks noGrp="1"/>
          </p:cNvGraphicFramePr>
          <p:nvPr>
            <p:ph idx="1"/>
            <p:extLst>
              <p:ext uri="{D42A27DB-BD31-4B8C-83A1-F6EECF244321}">
                <p14:modId xmlns:p14="http://schemas.microsoft.com/office/powerpoint/2010/main" val="2168544598"/>
              </p:ext>
            </p:extLst>
          </p:nvPr>
        </p:nvGraphicFramePr>
        <p:xfrm>
          <a:off x="2291556" y="481719"/>
          <a:ext cx="4769644" cy="4772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7549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BDD9B-B71D-2849-B844-85F7ABD6FCFE}"/>
              </a:ext>
            </a:extLst>
          </p:cNvPr>
          <p:cNvSpPr>
            <a:spLocks noGrp="1"/>
          </p:cNvSpPr>
          <p:nvPr>
            <p:ph type="title"/>
          </p:nvPr>
        </p:nvSpPr>
        <p:spPr>
          <a:xfrm>
            <a:off x="366476" y="0"/>
            <a:ext cx="8229600" cy="1003852"/>
          </a:xfrm>
        </p:spPr>
        <p:txBody>
          <a:bodyPr/>
          <a:lstStyle/>
          <a:p>
            <a:r>
              <a:rPr lang="en-US" dirty="0">
                <a:effectLst>
                  <a:outerShdw blurRad="38100" dist="38100" dir="2700000" algn="tl">
                    <a:srgbClr val="000000">
                      <a:alpha val="43137"/>
                    </a:srgbClr>
                  </a:outerShdw>
                </a:effectLst>
              </a:rPr>
              <a:t>Suspending belief</a:t>
            </a:r>
          </a:p>
        </p:txBody>
      </p:sp>
      <p:sp>
        <p:nvSpPr>
          <p:cNvPr id="3" name="Content Placeholder 2">
            <a:extLst>
              <a:ext uri="{FF2B5EF4-FFF2-40B4-BE49-F238E27FC236}">
                <a16:creationId xmlns:a16="http://schemas.microsoft.com/office/drawing/2014/main" id="{A264CE54-86B2-2844-8AD4-C1180E42B694}"/>
              </a:ext>
            </a:extLst>
          </p:cNvPr>
          <p:cNvSpPr>
            <a:spLocks noGrp="1"/>
          </p:cNvSpPr>
          <p:nvPr>
            <p:ph idx="1"/>
          </p:nvPr>
        </p:nvSpPr>
        <p:spPr>
          <a:xfrm>
            <a:off x="547924" y="1003851"/>
            <a:ext cx="7886700" cy="4558749"/>
          </a:xfrm>
        </p:spPr>
        <p:txBody>
          <a:bodyPr>
            <a:normAutofit fontScale="55000" lnSpcReduction="20000"/>
          </a:bodyPr>
          <a:lstStyle/>
          <a:p>
            <a:pPr marL="0" indent="0">
              <a:lnSpc>
                <a:spcPct val="160000"/>
              </a:lnSpc>
              <a:buNone/>
            </a:pPr>
            <a:r>
              <a:rPr lang="en-GB" sz="2900" i="1" dirty="0">
                <a:latin typeface="Arial" panose="020B0604020202020204" pitchFamily="34" charset="0"/>
                <a:cs typeface="Arial" panose="020B0604020202020204" pitchFamily="34" charset="0"/>
              </a:rPr>
              <a:t>Pretend that you have been assigned the task of conducting a tour for aliens who are visiting earth and observing human life. You are riding along in a space ship, viewing the landscape below, and you float over a professional rugby game at The Millennium Stadium this afternoon. One of your aliens looks down and becomes very confused, so you tell them that there is a game going on.</a:t>
            </a:r>
          </a:p>
          <a:p>
            <a:pPr marL="0" indent="0">
              <a:buNone/>
            </a:pPr>
            <a:endParaRPr lang="en-GB" sz="2250" dirty="0"/>
          </a:p>
          <a:p>
            <a:pPr marL="0" indent="0">
              <a:buNone/>
            </a:pPr>
            <a:r>
              <a:rPr lang="en-GB" sz="3800" dirty="0">
                <a:latin typeface="Arial" panose="020B0604020202020204" pitchFamily="34" charset="0"/>
                <a:cs typeface="Arial" panose="020B0604020202020204" pitchFamily="34" charset="0"/>
              </a:rPr>
              <a:t>Try to answer the following questions for them</a:t>
            </a:r>
          </a:p>
          <a:p>
            <a:pPr lvl="0"/>
            <a:r>
              <a:rPr lang="en-GB" sz="3600" dirty="0">
                <a:solidFill>
                  <a:schemeClr val="tx2"/>
                </a:solidFill>
                <a:latin typeface="Arial" panose="020B0604020202020204" pitchFamily="34" charset="0"/>
                <a:cs typeface="Arial" panose="020B0604020202020204" pitchFamily="34" charset="0"/>
              </a:rPr>
              <a:t>What is a game? </a:t>
            </a:r>
          </a:p>
          <a:p>
            <a:pPr lvl="0"/>
            <a:r>
              <a:rPr lang="en-GB" sz="3600" dirty="0">
                <a:solidFill>
                  <a:schemeClr val="tx2"/>
                </a:solidFill>
                <a:latin typeface="Arial" panose="020B0604020202020204" pitchFamily="34" charset="0"/>
                <a:cs typeface="Arial" panose="020B0604020202020204" pitchFamily="34" charset="0"/>
              </a:rPr>
              <a:t>Why are there no female players?</a:t>
            </a:r>
          </a:p>
          <a:p>
            <a:pPr lvl="0"/>
            <a:r>
              <a:rPr lang="en-GB" sz="3600" dirty="0">
                <a:solidFill>
                  <a:schemeClr val="tx2"/>
                </a:solidFill>
                <a:latin typeface="Arial" panose="020B0604020202020204" pitchFamily="34" charset="0"/>
                <a:cs typeface="Arial" panose="020B0604020202020204" pitchFamily="34" charset="0"/>
              </a:rPr>
              <a:t>Why do people get so passionate watching other people play games?</a:t>
            </a:r>
          </a:p>
          <a:p>
            <a:pPr lvl="0"/>
            <a:r>
              <a:rPr lang="en-GB" sz="3600" dirty="0">
                <a:solidFill>
                  <a:schemeClr val="tx2"/>
                </a:solidFill>
                <a:latin typeface="Arial" panose="020B0604020202020204" pitchFamily="34" charset="0"/>
                <a:cs typeface="Arial" panose="020B0604020202020204" pitchFamily="34" charset="0"/>
              </a:rPr>
              <a:t>What is a team?</a:t>
            </a:r>
          </a:p>
          <a:p>
            <a:pPr lvl="0"/>
            <a:r>
              <a:rPr lang="en-GB" sz="3600" dirty="0">
                <a:solidFill>
                  <a:schemeClr val="tx2"/>
                </a:solidFill>
                <a:latin typeface="Arial" panose="020B0604020202020204" pitchFamily="34" charset="0"/>
                <a:cs typeface="Arial" panose="020B0604020202020204" pitchFamily="34" charset="0"/>
              </a:rPr>
              <a:t>Why can't the people in the seats just go down on the field and join in?</a:t>
            </a:r>
          </a:p>
          <a:p>
            <a:endParaRPr lang="en-GB" sz="36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75985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BDD9B-B71D-2849-B844-85F7ABD6FCFE}"/>
              </a:ext>
            </a:extLst>
          </p:cNvPr>
          <p:cNvSpPr>
            <a:spLocks noGrp="1"/>
          </p:cNvSpPr>
          <p:nvPr>
            <p:ph type="title"/>
          </p:nvPr>
        </p:nvSpPr>
        <p:spPr/>
        <p:txBody>
          <a:bodyPr/>
          <a:lstStyle/>
          <a:p>
            <a:r>
              <a:rPr lang="en-US" dirty="0">
                <a:effectLst>
                  <a:outerShdw blurRad="38100" dist="38100" dir="2700000" algn="tl">
                    <a:srgbClr val="000000">
                      <a:alpha val="43137"/>
                    </a:srgbClr>
                  </a:outerShdw>
                </a:effectLst>
              </a:rPr>
              <a:t>Fact or Opinion </a:t>
            </a:r>
            <a:br>
              <a:rPr lang="en-US" dirty="0">
                <a:effectLst>
                  <a:outerShdw blurRad="38100" dist="38100" dir="2700000" algn="tl">
                    <a:srgbClr val="000000">
                      <a:alpha val="43137"/>
                    </a:srgbClr>
                  </a:outerShdw>
                </a:effectLst>
              </a:rPr>
            </a:br>
            <a:r>
              <a:rPr lang="en-US" sz="2800" dirty="0"/>
              <a:t>(Do you know the difference?)</a:t>
            </a:r>
          </a:p>
        </p:txBody>
      </p:sp>
      <p:sp>
        <p:nvSpPr>
          <p:cNvPr id="3" name="Content Placeholder 2">
            <a:extLst>
              <a:ext uri="{FF2B5EF4-FFF2-40B4-BE49-F238E27FC236}">
                <a16:creationId xmlns:a16="http://schemas.microsoft.com/office/drawing/2014/main" id="{A264CE54-86B2-2844-8AD4-C1180E42B694}"/>
              </a:ext>
            </a:extLst>
          </p:cNvPr>
          <p:cNvSpPr>
            <a:spLocks noGrp="1"/>
          </p:cNvSpPr>
          <p:nvPr>
            <p:ph idx="1"/>
          </p:nvPr>
        </p:nvSpPr>
        <p:spPr>
          <a:xfrm>
            <a:off x="547866" y="1570352"/>
            <a:ext cx="7886700" cy="3935926"/>
          </a:xfrm>
        </p:spPr>
        <p:txBody>
          <a:bodyPr>
            <a:normAutofit fontScale="70000" lnSpcReduction="20000"/>
          </a:bodyPr>
          <a:lstStyle/>
          <a:p>
            <a:pPr marL="0" indent="0">
              <a:lnSpc>
                <a:spcPct val="160000"/>
              </a:lnSpc>
              <a:buNone/>
            </a:pPr>
            <a:r>
              <a:rPr lang="en-GB" sz="3100" i="1" dirty="0">
                <a:latin typeface="Arial" panose="020B0604020202020204" pitchFamily="34" charset="0"/>
                <a:cs typeface="Arial" panose="020B0604020202020204" pitchFamily="34" charset="0"/>
              </a:rPr>
              <a:t>In pairs: Discuss with your partner and try to determine whether each statement sounds like a fact or an opinion</a:t>
            </a:r>
          </a:p>
          <a:p>
            <a:pPr marL="0" indent="0">
              <a:buNone/>
            </a:pPr>
            <a:endParaRPr lang="en-GB" sz="2250" dirty="0"/>
          </a:p>
          <a:p>
            <a:pPr lvl="0"/>
            <a:r>
              <a:rPr lang="en-GB" dirty="0">
                <a:solidFill>
                  <a:schemeClr val="tx2"/>
                </a:solidFill>
                <a:latin typeface="Arial" panose="020B0604020202020204" pitchFamily="34" charset="0"/>
                <a:cs typeface="Arial" panose="020B0604020202020204" pitchFamily="34" charset="0"/>
              </a:rPr>
              <a:t>My mum is the best on earth</a:t>
            </a:r>
          </a:p>
          <a:p>
            <a:pPr lvl="0"/>
            <a:r>
              <a:rPr lang="en-GB" dirty="0">
                <a:solidFill>
                  <a:schemeClr val="tx2"/>
                </a:solidFill>
                <a:latin typeface="Arial" panose="020B0604020202020204" pitchFamily="34" charset="0"/>
                <a:cs typeface="Arial" panose="020B0604020202020204" pitchFamily="34" charset="0"/>
              </a:rPr>
              <a:t>My dad is taller than your dad</a:t>
            </a:r>
          </a:p>
          <a:p>
            <a:pPr lvl="0"/>
            <a:r>
              <a:rPr lang="en-GB" dirty="0">
                <a:solidFill>
                  <a:schemeClr val="tx2"/>
                </a:solidFill>
                <a:latin typeface="Arial" panose="020B0604020202020204" pitchFamily="34" charset="0"/>
                <a:cs typeface="Arial" panose="020B0604020202020204" pitchFamily="34" charset="0"/>
              </a:rPr>
              <a:t>My telephone number is difficult to memorise</a:t>
            </a:r>
          </a:p>
          <a:p>
            <a:pPr lvl="0"/>
            <a:r>
              <a:rPr lang="en-GB" dirty="0">
                <a:solidFill>
                  <a:schemeClr val="tx2"/>
                </a:solidFill>
                <a:latin typeface="Arial" panose="020B0604020202020204" pitchFamily="34" charset="0"/>
                <a:cs typeface="Arial" panose="020B0604020202020204" pitchFamily="34" charset="0"/>
              </a:rPr>
              <a:t>Dogs make better pets than turtles</a:t>
            </a:r>
          </a:p>
          <a:p>
            <a:pPr lvl="0"/>
            <a:r>
              <a:rPr lang="en-GB" dirty="0">
                <a:solidFill>
                  <a:schemeClr val="tx2"/>
                </a:solidFill>
                <a:latin typeface="Arial" panose="020B0604020202020204" pitchFamily="34" charset="0"/>
                <a:cs typeface="Arial" panose="020B0604020202020204" pitchFamily="34" charset="0"/>
              </a:rPr>
              <a:t>One out of every one hundred American citizens is colour blind</a:t>
            </a:r>
          </a:p>
          <a:p>
            <a:pPr lvl="0"/>
            <a:r>
              <a:rPr lang="en-GB" dirty="0">
                <a:solidFill>
                  <a:schemeClr val="tx2"/>
                </a:solidFill>
                <a:latin typeface="Arial" panose="020B0604020202020204" pitchFamily="34" charset="0"/>
                <a:cs typeface="Arial" panose="020B0604020202020204" pitchFamily="34" charset="0"/>
              </a:rPr>
              <a:t>The deepest part of the ocean is 35,813 feet deep</a:t>
            </a:r>
          </a:p>
          <a:p>
            <a:endParaRPr lang="en-GB" dirty="0"/>
          </a:p>
          <a:p>
            <a:endParaRPr lang="en-US" dirty="0"/>
          </a:p>
        </p:txBody>
      </p:sp>
    </p:spTree>
    <p:extLst>
      <p:ext uri="{BB962C8B-B14F-4D97-AF65-F5344CB8AC3E}">
        <p14:creationId xmlns:p14="http://schemas.microsoft.com/office/powerpoint/2010/main" val="1826276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F8CF5-FDEC-FE46-B979-497D0C867E6D}"/>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Attitude of a critical thinker</a:t>
            </a:r>
            <a:endParaRPr lang="en-US"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7D29639-98F9-D74B-8C82-B9DDF31DF634}"/>
              </a:ext>
            </a:extLst>
          </p:cNvPr>
          <p:cNvSpPr>
            <a:spLocks noGrp="1"/>
          </p:cNvSpPr>
          <p:nvPr>
            <p:ph idx="1"/>
          </p:nvPr>
        </p:nvSpPr>
        <p:spPr>
          <a:xfrm>
            <a:off x="1320800" y="1470484"/>
            <a:ext cx="6121400" cy="3917032"/>
          </a:xfrm>
        </p:spPr>
        <p:txBody>
          <a:bodyPr/>
          <a:lstStyle/>
          <a:p>
            <a:r>
              <a:rPr lang="en-US" sz="4400" dirty="0">
                <a:solidFill>
                  <a:schemeClr val="tx2"/>
                </a:solidFill>
                <a:latin typeface="Arial" panose="020B0604020202020204" pitchFamily="34" charset="0"/>
                <a:cs typeface="Arial" panose="020B0604020202020204" pitchFamily="34" charset="0"/>
              </a:rPr>
              <a:t>Open mindedness</a:t>
            </a:r>
          </a:p>
          <a:p>
            <a:r>
              <a:rPr lang="en-US" sz="4400" dirty="0">
                <a:solidFill>
                  <a:schemeClr val="tx2"/>
                </a:solidFill>
                <a:latin typeface="Arial" panose="020B0604020202020204" pitchFamily="34" charset="0"/>
                <a:cs typeface="Arial" panose="020B0604020202020204" pitchFamily="34" charset="0"/>
              </a:rPr>
              <a:t>Healthy scepticism</a:t>
            </a:r>
          </a:p>
          <a:p>
            <a:r>
              <a:rPr lang="en-US" sz="4400" dirty="0">
                <a:solidFill>
                  <a:schemeClr val="tx2"/>
                </a:solidFill>
                <a:latin typeface="Arial" panose="020B0604020202020204" pitchFamily="34" charset="0"/>
                <a:cs typeface="Arial" panose="020B0604020202020204" pitchFamily="34" charset="0"/>
              </a:rPr>
              <a:t>Intellectual humility</a:t>
            </a:r>
          </a:p>
          <a:p>
            <a:r>
              <a:rPr lang="en-US" sz="4400" dirty="0">
                <a:solidFill>
                  <a:schemeClr val="tx2"/>
                </a:solidFill>
                <a:latin typeface="Arial" panose="020B0604020202020204" pitchFamily="34" charset="0"/>
                <a:cs typeface="Arial" panose="020B0604020202020204" pitchFamily="34" charset="0"/>
              </a:rPr>
              <a:t>Free thinking</a:t>
            </a:r>
          </a:p>
          <a:p>
            <a:r>
              <a:rPr lang="en-US" sz="4400" dirty="0">
                <a:solidFill>
                  <a:schemeClr val="tx2"/>
                </a:solidFill>
                <a:latin typeface="Arial" panose="020B0604020202020204" pitchFamily="34" charset="0"/>
                <a:cs typeface="Arial" panose="020B0604020202020204" pitchFamily="34" charset="0"/>
              </a:rPr>
              <a:t>High motivation</a:t>
            </a:r>
          </a:p>
          <a:p>
            <a:endParaRPr lang="en-US" dirty="0"/>
          </a:p>
        </p:txBody>
      </p:sp>
    </p:spTree>
    <p:extLst>
      <p:ext uri="{BB962C8B-B14F-4D97-AF65-F5344CB8AC3E}">
        <p14:creationId xmlns:p14="http://schemas.microsoft.com/office/powerpoint/2010/main" val="267595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2F181-B31E-E449-9109-FB80F2738168}"/>
              </a:ext>
            </a:extLst>
          </p:cNvPr>
          <p:cNvSpPr>
            <a:spLocks noGrp="1"/>
          </p:cNvSpPr>
          <p:nvPr>
            <p:ph type="title"/>
          </p:nvPr>
        </p:nvSpPr>
        <p:spPr>
          <a:xfrm>
            <a:off x="-1" y="591467"/>
            <a:ext cx="9144000" cy="876301"/>
          </a:xfrm>
        </p:spPr>
        <p:txBody>
          <a:bodyPr/>
          <a:lstStyle/>
          <a:p>
            <a:r>
              <a:rPr lang="en-GB" sz="4000" dirty="0">
                <a:effectLst>
                  <a:outerShdw blurRad="38100" dist="38100" dir="2700000" algn="tl">
                    <a:srgbClr val="000000">
                      <a:alpha val="43137"/>
                    </a:srgbClr>
                  </a:outerShdw>
                </a:effectLst>
              </a:rPr>
              <a:t>Identify &amp; Characterise Arguments </a:t>
            </a:r>
            <a:br>
              <a:rPr lang="en-GB" dirty="0"/>
            </a:br>
            <a:endParaRPr lang="en-US" dirty="0"/>
          </a:p>
        </p:txBody>
      </p:sp>
      <p:sp>
        <p:nvSpPr>
          <p:cNvPr id="3" name="Content Placeholder 2">
            <a:extLst>
              <a:ext uri="{FF2B5EF4-FFF2-40B4-BE49-F238E27FC236}">
                <a16:creationId xmlns:a16="http://schemas.microsoft.com/office/drawing/2014/main" id="{EC84DD84-2BE9-AE4F-9E86-3F186D86046C}"/>
              </a:ext>
            </a:extLst>
          </p:cNvPr>
          <p:cNvSpPr>
            <a:spLocks noGrp="1"/>
          </p:cNvSpPr>
          <p:nvPr>
            <p:ph idx="1"/>
          </p:nvPr>
        </p:nvSpPr>
        <p:spPr>
          <a:xfrm>
            <a:off x="330200" y="1600201"/>
            <a:ext cx="8610600" cy="3917032"/>
          </a:xfrm>
        </p:spPr>
        <p:txBody>
          <a:bodyPr/>
          <a:lstStyle/>
          <a:p>
            <a:pPr marL="0" indent="0">
              <a:buNone/>
            </a:pPr>
            <a:r>
              <a:rPr lang="en-GB" sz="4000" i="1" dirty="0">
                <a:solidFill>
                  <a:schemeClr val="tx2"/>
                </a:solidFill>
                <a:latin typeface="Arial" panose="020B0604020202020204" pitchFamily="34" charset="0"/>
                <a:cs typeface="Arial" panose="020B0604020202020204" pitchFamily="34" charset="0"/>
              </a:rPr>
              <a:t>Argument = Reason + Conclusion</a:t>
            </a:r>
          </a:p>
          <a:p>
            <a:pPr marL="0" indent="0">
              <a:buNone/>
            </a:pPr>
            <a:endParaRPr lang="en-GB" sz="2100" i="1" dirty="0">
              <a:solidFill>
                <a:schemeClr val="accent1">
                  <a:lumMod val="75000"/>
                </a:schemeClr>
              </a:solidFill>
            </a:endParaRPr>
          </a:p>
          <a:p>
            <a:endParaRPr lang="en-GB" sz="2100" i="1" dirty="0">
              <a:solidFill>
                <a:schemeClr val="accent1">
                  <a:lumMod val="75000"/>
                </a:schemeClr>
              </a:solidFill>
            </a:endParaRPr>
          </a:p>
          <a:p>
            <a:endParaRPr lang="en-GB" dirty="0">
              <a:solidFill>
                <a:schemeClr val="accent6">
                  <a:lumMod val="75000"/>
                </a:schemeClr>
              </a:solidFill>
            </a:endParaRPr>
          </a:p>
          <a:p>
            <a:endParaRPr lang="en-GB" dirty="0">
              <a:solidFill>
                <a:schemeClr val="accent6">
                  <a:lumMod val="75000"/>
                </a:schemeClr>
              </a:solidFill>
            </a:endParaRPr>
          </a:p>
          <a:p>
            <a:pPr marL="0" indent="0">
              <a:buNone/>
            </a:pPr>
            <a:r>
              <a:rPr lang="en-GB" dirty="0">
                <a:solidFill>
                  <a:schemeClr val="tx2"/>
                </a:solidFill>
                <a:latin typeface="Arial" panose="020B0604020202020204" pitchFamily="34" charset="0"/>
                <a:cs typeface="Arial" panose="020B0604020202020204" pitchFamily="34" charset="0"/>
              </a:rPr>
              <a:t>At the heart of critical thinking is the ability to recognise, construct, and evaluate </a:t>
            </a:r>
            <a:r>
              <a:rPr lang="en-GB" i="1" dirty="0">
                <a:solidFill>
                  <a:schemeClr val="tx2"/>
                </a:solidFill>
                <a:latin typeface="Arial" panose="020B0604020202020204" pitchFamily="34" charset="0"/>
                <a:cs typeface="Arial" panose="020B0604020202020204" pitchFamily="34" charset="0"/>
              </a:rPr>
              <a:t>arguments</a:t>
            </a:r>
            <a:r>
              <a:rPr lang="en-GB" dirty="0">
                <a:solidFill>
                  <a:schemeClr val="tx2"/>
                </a:solidFill>
                <a:latin typeface="Arial" panose="020B0604020202020204" pitchFamily="34" charset="0"/>
                <a:cs typeface="Arial" panose="020B0604020202020204" pitchFamily="34" charset="0"/>
              </a:rPr>
              <a:t>. </a:t>
            </a:r>
            <a:endParaRPr lang="en-GB" sz="2100" dirty="0">
              <a:solidFill>
                <a:schemeClr val="tx2"/>
              </a:solidFill>
              <a:latin typeface="Arial" panose="020B0604020202020204" pitchFamily="34" charset="0"/>
              <a:cs typeface="Arial" panose="020B0604020202020204" pitchFamily="34" charset="0"/>
            </a:endParaRPr>
          </a:p>
          <a:p>
            <a:endParaRPr lang="en-US" dirty="0"/>
          </a:p>
        </p:txBody>
      </p:sp>
      <p:graphicFrame>
        <p:nvGraphicFramePr>
          <p:cNvPr id="4" name="Table 3">
            <a:extLst>
              <a:ext uri="{FF2B5EF4-FFF2-40B4-BE49-F238E27FC236}">
                <a16:creationId xmlns:a16="http://schemas.microsoft.com/office/drawing/2014/main" id="{95983941-FAF3-D74C-AF89-3F97035B670F}"/>
              </a:ext>
            </a:extLst>
          </p:cNvPr>
          <p:cNvGraphicFramePr>
            <a:graphicFrameLocks noGrp="1"/>
          </p:cNvGraphicFramePr>
          <p:nvPr>
            <p:extLst>
              <p:ext uri="{D42A27DB-BD31-4B8C-83A1-F6EECF244321}">
                <p14:modId xmlns:p14="http://schemas.microsoft.com/office/powerpoint/2010/main" val="3185443925"/>
              </p:ext>
            </p:extLst>
          </p:nvPr>
        </p:nvGraphicFramePr>
        <p:xfrm>
          <a:off x="646476" y="2527300"/>
          <a:ext cx="7851046" cy="1054100"/>
        </p:xfrm>
        <a:graphic>
          <a:graphicData uri="http://schemas.openxmlformats.org/drawingml/2006/table">
            <a:tbl>
              <a:tblPr/>
              <a:tblGrid>
                <a:gridCol w="2807924">
                  <a:extLst>
                    <a:ext uri="{9D8B030D-6E8A-4147-A177-3AD203B41FA5}">
                      <a16:colId xmlns:a16="http://schemas.microsoft.com/office/drawing/2014/main" val="3644903686"/>
                    </a:ext>
                  </a:extLst>
                </a:gridCol>
                <a:gridCol w="2402316">
                  <a:extLst>
                    <a:ext uri="{9D8B030D-6E8A-4147-A177-3AD203B41FA5}">
                      <a16:colId xmlns:a16="http://schemas.microsoft.com/office/drawing/2014/main" val="3246728669"/>
                    </a:ext>
                  </a:extLst>
                </a:gridCol>
                <a:gridCol w="2640806">
                  <a:extLst>
                    <a:ext uri="{9D8B030D-6E8A-4147-A177-3AD203B41FA5}">
                      <a16:colId xmlns:a16="http://schemas.microsoft.com/office/drawing/2014/main" val="2543445353"/>
                    </a:ext>
                  </a:extLst>
                </a:gridCol>
              </a:tblGrid>
              <a:tr h="1054100">
                <a:tc>
                  <a:txBody>
                    <a:bodyPr/>
                    <a:lstStyle/>
                    <a:p>
                      <a:r>
                        <a:rPr lang="en-GB" sz="2400" dirty="0">
                          <a:solidFill>
                            <a:schemeClr val="tx2">
                              <a:lumMod val="20000"/>
                              <a:lumOff val="80000"/>
                            </a:schemeClr>
                          </a:solidFill>
                          <a:effectLst/>
                          <a:latin typeface="Arial" panose="020B0604020202020204" pitchFamily="34" charset="0"/>
                          <a:cs typeface="Arial" panose="020B0604020202020204" pitchFamily="34" charset="0"/>
                        </a:rPr>
                        <a:t>Don’t Trust John </a:t>
                      </a:r>
                    </a:p>
                    <a:p>
                      <a:r>
                        <a:rPr lang="en-GB" sz="2400" b="1" dirty="0">
                          <a:solidFill>
                            <a:schemeClr val="bg1"/>
                          </a:solidFill>
                          <a:effectLst/>
                          <a:latin typeface="Arial" panose="020B0604020202020204" pitchFamily="34" charset="0"/>
                          <a:cs typeface="Arial" panose="020B0604020202020204" pitchFamily="34" charset="0"/>
                        </a:rPr>
                        <a:t>Conclusion</a:t>
                      </a:r>
                      <a:r>
                        <a:rPr lang="en-GB" sz="1800" b="1" dirty="0">
                          <a:solidFill>
                            <a:schemeClr val="bg1"/>
                          </a:solidFill>
                          <a:effectLst/>
                          <a:latin typeface="Times" pitchFamily="2" charset="0"/>
                        </a:rPr>
                        <a:t> </a:t>
                      </a:r>
                      <a:endParaRPr lang="en-GB" sz="1800" dirty="0">
                        <a:solidFill>
                          <a:schemeClr val="bg1"/>
                        </a:solidFill>
                        <a:effectLst/>
                      </a:endParaRPr>
                    </a:p>
                  </a:txBody>
                  <a:tcPr marL="68580" marR="68580" marT="34290" marB="34290" anchor="ctr">
                    <a:lnL w="8700" cap="flat" cmpd="sng" algn="ctr">
                      <a:solidFill>
                        <a:srgbClr val="000000"/>
                      </a:solidFill>
                      <a:prstDash val="solid"/>
                      <a:round/>
                      <a:headEnd type="none" w="med" len="med"/>
                      <a:tailEnd type="none" w="med" len="med"/>
                    </a:lnL>
                    <a:lnR w="2477" cap="flat" cmpd="sng" algn="ctr">
                      <a:solidFill>
                        <a:srgbClr val="000000"/>
                      </a:solidFill>
                      <a:prstDash val="solid"/>
                      <a:round/>
                      <a:headEnd type="none" w="med" len="med"/>
                      <a:tailEnd type="none" w="med" len="med"/>
                    </a:lnR>
                    <a:lnT w="8700" cap="flat" cmpd="sng" algn="ctr">
                      <a:solidFill>
                        <a:srgbClr val="000000"/>
                      </a:solidFill>
                      <a:prstDash val="solid"/>
                      <a:round/>
                      <a:headEnd type="none" w="med" len="med"/>
                      <a:tailEnd type="none" w="med" len="med"/>
                    </a:lnT>
                    <a:lnB w="8700" cap="flat" cmpd="sng" algn="ctr">
                      <a:solidFill>
                        <a:srgbClr val="000000"/>
                      </a:solidFill>
                      <a:prstDash val="solid"/>
                      <a:round/>
                      <a:headEnd type="none" w="med" len="med"/>
                      <a:tailEnd type="none" w="med" len="med"/>
                    </a:lnB>
                    <a:solidFill>
                      <a:srgbClr val="000000"/>
                    </a:solidFill>
                  </a:tcPr>
                </a:tc>
                <a:tc>
                  <a:txBody>
                    <a:bodyPr/>
                    <a:lstStyle/>
                    <a:p>
                      <a:r>
                        <a:rPr lang="en-GB" sz="2400" dirty="0">
                          <a:solidFill>
                            <a:schemeClr val="tx2">
                              <a:lumMod val="20000"/>
                              <a:lumOff val="80000"/>
                            </a:schemeClr>
                          </a:solidFill>
                          <a:effectLst/>
                          <a:latin typeface="Arial" panose="020B0604020202020204" pitchFamily="34" charset="0"/>
                          <a:cs typeface="Arial" panose="020B0604020202020204" pitchFamily="34" charset="0"/>
                        </a:rPr>
                        <a:t>because </a:t>
                      </a:r>
                    </a:p>
                    <a:p>
                      <a:r>
                        <a:rPr lang="en-GB" sz="2400" b="1" dirty="0">
                          <a:solidFill>
                            <a:schemeClr val="bg1"/>
                          </a:solidFill>
                          <a:effectLst/>
                          <a:latin typeface="Arial" panose="020B0604020202020204" pitchFamily="34" charset="0"/>
                          <a:cs typeface="Arial" panose="020B0604020202020204" pitchFamily="34" charset="0"/>
                        </a:rPr>
                        <a:t>Indicator</a:t>
                      </a:r>
                      <a:r>
                        <a:rPr lang="en-GB" sz="2400" b="0" dirty="0">
                          <a:solidFill>
                            <a:schemeClr val="bg1"/>
                          </a:solidFill>
                          <a:effectLst/>
                          <a:latin typeface="Arial" panose="020B0604020202020204" pitchFamily="34" charset="0"/>
                          <a:cs typeface="Arial" panose="020B0604020202020204" pitchFamily="34" charset="0"/>
                        </a:rPr>
                        <a:t> </a:t>
                      </a:r>
                    </a:p>
                  </a:txBody>
                  <a:tcPr marL="68580" marR="68580" marT="34290" marB="34290" anchor="ctr">
                    <a:lnL w="2477" cap="flat" cmpd="sng" algn="ctr">
                      <a:solidFill>
                        <a:srgbClr val="000000"/>
                      </a:solidFill>
                      <a:prstDash val="solid"/>
                      <a:round/>
                      <a:headEnd type="none" w="med" len="med"/>
                      <a:tailEnd type="none" w="med" len="med"/>
                    </a:lnL>
                    <a:lnR w="2477" cap="flat" cmpd="sng" algn="ctr">
                      <a:solidFill>
                        <a:srgbClr val="000000"/>
                      </a:solidFill>
                      <a:prstDash val="solid"/>
                      <a:round/>
                      <a:headEnd type="none" w="med" len="med"/>
                      <a:tailEnd type="none" w="med" len="med"/>
                    </a:lnR>
                    <a:lnT w="8700" cap="flat" cmpd="sng" algn="ctr">
                      <a:solidFill>
                        <a:srgbClr val="000000"/>
                      </a:solidFill>
                      <a:prstDash val="solid"/>
                      <a:round/>
                      <a:headEnd type="none" w="med" len="med"/>
                      <a:tailEnd type="none" w="med" len="med"/>
                    </a:lnT>
                    <a:lnB w="8700" cap="flat" cmpd="sng" algn="ctr">
                      <a:solidFill>
                        <a:srgbClr val="000000"/>
                      </a:solidFill>
                      <a:prstDash val="solid"/>
                      <a:round/>
                      <a:headEnd type="none" w="med" len="med"/>
                      <a:tailEnd type="none" w="med" len="med"/>
                    </a:lnB>
                    <a:solidFill>
                      <a:srgbClr val="000000"/>
                    </a:solidFill>
                  </a:tcPr>
                </a:tc>
                <a:tc>
                  <a:txBody>
                    <a:bodyPr/>
                    <a:lstStyle/>
                    <a:p>
                      <a:r>
                        <a:rPr lang="en-GB" sz="2400" dirty="0">
                          <a:solidFill>
                            <a:schemeClr val="tx2">
                              <a:lumMod val="20000"/>
                              <a:lumOff val="80000"/>
                            </a:schemeClr>
                          </a:solidFill>
                          <a:effectLst/>
                          <a:latin typeface="Arial" panose="020B0604020202020204" pitchFamily="34" charset="0"/>
                          <a:cs typeface="Arial" panose="020B0604020202020204" pitchFamily="34" charset="0"/>
                        </a:rPr>
                        <a:t>he’s a politician</a:t>
                      </a:r>
                      <a:r>
                        <a:rPr lang="en-GB" sz="1800" dirty="0">
                          <a:solidFill>
                            <a:schemeClr val="tx2">
                              <a:lumMod val="20000"/>
                              <a:lumOff val="80000"/>
                            </a:schemeClr>
                          </a:solidFill>
                          <a:effectLst/>
                          <a:latin typeface="Helvetica" pitchFamily="2" charset="0"/>
                        </a:rPr>
                        <a:t>. </a:t>
                      </a:r>
                      <a:endParaRPr lang="en-GB" sz="1800" dirty="0">
                        <a:solidFill>
                          <a:schemeClr val="tx2">
                            <a:lumMod val="20000"/>
                            <a:lumOff val="80000"/>
                          </a:schemeClr>
                        </a:solidFill>
                        <a:effectLst/>
                      </a:endParaRPr>
                    </a:p>
                    <a:p>
                      <a:r>
                        <a:rPr lang="en-GB" sz="2400" b="1" dirty="0">
                          <a:solidFill>
                            <a:schemeClr val="bg1"/>
                          </a:solidFill>
                          <a:effectLst/>
                          <a:latin typeface="Arial" panose="020B0604020202020204" pitchFamily="34" charset="0"/>
                          <a:cs typeface="Arial" panose="020B0604020202020204" pitchFamily="34" charset="0"/>
                        </a:rPr>
                        <a:t>Reason</a:t>
                      </a:r>
                      <a:r>
                        <a:rPr lang="en-GB" sz="1800" b="1" dirty="0">
                          <a:solidFill>
                            <a:schemeClr val="bg1"/>
                          </a:solidFill>
                          <a:effectLst/>
                          <a:latin typeface="Times" pitchFamily="2" charset="0"/>
                        </a:rPr>
                        <a:t> </a:t>
                      </a:r>
                      <a:endParaRPr lang="en-GB" sz="1800" dirty="0">
                        <a:solidFill>
                          <a:schemeClr val="bg1"/>
                        </a:solidFill>
                        <a:effectLst/>
                      </a:endParaRPr>
                    </a:p>
                  </a:txBody>
                  <a:tcPr marL="68580" marR="68580" marT="34290" marB="34290" anchor="ctr">
                    <a:lnL w="2477" cap="flat" cmpd="sng" algn="ctr">
                      <a:solidFill>
                        <a:srgbClr val="000000"/>
                      </a:solidFill>
                      <a:prstDash val="solid"/>
                      <a:round/>
                      <a:headEnd type="none" w="med" len="med"/>
                      <a:tailEnd type="none" w="med" len="med"/>
                    </a:lnL>
                    <a:lnR w="8700" cap="flat" cmpd="sng" algn="ctr">
                      <a:solidFill>
                        <a:srgbClr val="000000"/>
                      </a:solidFill>
                      <a:prstDash val="solid"/>
                      <a:round/>
                      <a:headEnd type="none" w="med" len="med"/>
                      <a:tailEnd type="none" w="med" len="med"/>
                    </a:lnR>
                    <a:lnT w="8700" cap="flat" cmpd="sng" algn="ctr">
                      <a:solidFill>
                        <a:srgbClr val="000000"/>
                      </a:solidFill>
                      <a:prstDash val="solid"/>
                      <a:round/>
                      <a:headEnd type="none" w="med" len="med"/>
                      <a:tailEnd type="none" w="med" len="med"/>
                    </a:lnT>
                    <a:lnB w="8700"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843551523"/>
                  </a:ext>
                </a:extLst>
              </a:tr>
            </a:tbl>
          </a:graphicData>
        </a:graphic>
      </p:graphicFrame>
    </p:spTree>
    <p:extLst>
      <p:ext uri="{BB962C8B-B14F-4D97-AF65-F5344CB8AC3E}">
        <p14:creationId xmlns:p14="http://schemas.microsoft.com/office/powerpoint/2010/main" val="1058003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700AC-D390-0D4D-BFE7-F59653079A6F}"/>
              </a:ext>
            </a:extLst>
          </p:cNvPr>
          <p:cNvSpPr>
            <a:spLocks noGrp="1"/>
          </p:cNvSpPr>
          <p:nvPr>
            <p:ph type="title"/>
          </p:nvPr>
        </p:nvSpPr>
        <p:spPr>
          <a:xfrm>
            <a:off x="607500" y="571499"/>
            <a:ext cx="7928999" cy="609601"/>
          </a:xfrm>
        </p:spPr>
        <p:txBody>
          <a:bodyPr/>
          <a:lstStyle/>
          <a:p>
            <a:r>
              <a:rPr lang="en-GB" dirty="0">
                <a:effectLst>
                  <a:outerShdw blurRad="38100" dist="38100" dir="2700000" algn="tl">
                    <a:srgbClr val="000000">
                      <a:alpha val="43137"/>
                    </a:srgbClr>
                  </a:outerShdw>
                </a:effectLst>
              </a:rPr>
              <a:t>What is critical reading? </a:t>
            </a:r>
            <a:br>
              <a:rPr lang="en-GB" dirty="0"/>
            </a:br>
            <a:endParaRPr lang="en-US" dirty="0"/>
          </a:p>
        </p:txBody>
      </p:sp>
      <p:sp>
        <p:nvSpPr>
          <p:cNvPr id="3" name="Content Placeholder 2">
            <a:extLst>
              <a:ext uri="{FF2B5EF4-FFF2-40B4-BE49-F238E27FC236}">
                <a16:creationId xmlns:a16="http://schemas.microsoft.com/office/drawing/2014/main" id="{CB569FC2-EFC8-8744-9884-283248FE4B61}"/>
              </a:ext>
            </a:extLst>
          </p:cNvPr>
          <p:cNvSpPr>
            <a:spLocks noGrp="1"/>
          </p:cNvSpPr>
          <p:nvPr>
            <p:ph idx="1"/>
          </p:nvPr>
        </p:nvSpPr>
        <p:spPr>
          <a:xfrm>
            <a:off x="457198" y="1066801"/>
            <a:ext cx="8534401" cy="3917032"/>
          </a:xfrm>
        </p:spPr>
        <p:txBody>
          <a:bodyPr/>
          <a:lstStyle/>
          <a:p>
            <a:r>
              <a:rPr lang="en-GB" b="1" dirty="0"/>
              <a:t>Comprehension </a:t>
            </a:r>
            <a:endParaRPr lang="en-GB" dirty="0"/>
          </a:p>
          <a:p>
            <a:pPr lvl="1"/>
            <a:r>
              <a:rPr lang="en-GB" dirty="0"/>
              <a:t>1. Read to find out what the text says.</a:t>
            </a:r>
            <a:br>
              <a:rPr lang="en-GB" dirty="0"/>
            </a:br>
            <a:r>
              <a:rPr lang="en-GB" dirty="0"/>
              <a:t>Ask yourself: What are the main ideas of the text? </a:t>
            </a:r>
          </a:p>
          <a:p>
            <a:r>
              <a:rPr lang="en-GB" b="1" dirty="0"/>
              <a:t>Analysis </a:t>
            </a:r>
            <a:endParaRPr lang="en-GB" dirty="0"/>
          </a:p>
          <a:p>
            <a:pPr lvl="1"/>
            <a:r>
              <a:rPr lang="en-GB" dirty="0"/>
              <a:t>2. Read to see what the text does.</a:t>
            </a:r>
            <a:br>
              <a:rPr lang="en-GB" dirty="0"/>
            </a:br>
            <a:r>
              <a:rPr lang="en-GB" dirty="0"/>
              <a:t>Ask yourself: how is the information presented? </a:t>
            </a:r>
          </a:p>
          <a:p>
            <a:r>
              <a:rPr lang="en-GB" b="1" dirty="0"/>
              <a:t>Interpretation </a:t>
            </a:r>
            <a:endParaRPr lang="en-GB" dirty="0"/>
          </a:p>
          <a:p>
            <a:pPr lvl="1"/>
            <a:r>
              <a:rPr lang="en-GB" dirty="0"/>
              <a:t>3. Read to find out what the text means in a broader context. Ask yourself: What is the text saying? </a:t>
            </a:r>
          </a:p>
          <a:p>
            <a:endParaRPr lang="en-US" dirty="0"/>
          </a:p>
        </p:txBody>
      </p:sp>
    </p:spTree>
    <p:extLst>
      <p:ext uri="{BB962C8B-B14F-4D97-AF65-F5344CB8AC3E}">
        <p14:creationId xmlns:p14="http://schemas.microsoft.com/office/powerpoint/2010/main" val="2725182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B131-457E-4D4A-A105-54CFD67B2164}"/>
              </a:ext>
            </a:extLst>
          </p:cNvPr>
          <p:cNvSpPr>
            <a:spLocks noGrp="1"/>
          </p:cNvSpPr>
          <p:nvPr>
            <p:ph type="title"/>
          </p:nvPr>
        </p:nvSpPr>
        <p:spPr>
          <a:xfrm>
            <a:off x="607499" y="494141"/>
            <a:ext cx="7928999" cy="727838"/>
          </a:xfrm>
        </p:spPr>
        <p:txBody>
          <a:bodyPr/>
          <a:lstStyle/>
          <a:p>
            <a:r>
              <a:rPr lang="en-GB" dirty="0">
                <a:effectLst>
                  <a:outerShdw blurRad="38100" dist="38100" dir="2700000" algn="tl">
                    <a:srgbClr val="000000">
                      <a:alpha val="43137"/>
                    </a:srgbClr>
                  </a:outerShdw>
                </a:effectLst>
              </a:rPr>
              <a:t>Critical evaluation </a:t>
            </a:r>
            <a:br>
              <a:rPr lang="en-GB" dirty="0"/>
            </a:br>
            <a:endParaRPr lang="en-US" dirty="0"/>
          </a:p>
        </p:txBody>
      </p:sp>
      <p:sp>
        <p:nvSpPr>
          <p:cNvPr id="3" name="Content Placeholder 2">
            <a:extLst>
              <a:ext uri="{FF2B5EF4-FFF2-40B4-BE49-F238E27FC236}">
                <a16:creationId xmlns:a16="http://schemas.microsoft.com/office/drawing/2014/main" id="{AEF127D9-6CC9-6148-8463-45462A0802BC}"/>
              </a:ext>
            </a:extLst>
          </p:cNvPr>
          <p:cNvSpPr>
            <a:spLocks noGrp="1"/>
          </p:cNvSpPr>
          <p:nvPr>
            <p:ph idx="1"/>
          </p:nvPr>
        </p:nvSpPr>
        <p:spPr>
          <a:xfrm>
            <a:off x="165098" y="1353245"/>
            <a:ext cx="8813800" cy="4145855"/>
          </a:xfrm>
        </p:spPr>
        <p:txBody>
          <a:bodyPr>
            <a:normAutofit fontScale="70000" lnSpcReduction="20000"/>
          </a:bodyPr>
          <a:lstStyle/>
          <a:p>
            <a:pPr marL="0" indent="0">
              <a:buNone/>
            </a:pPr>
            <a:r>
              <a:rPr lang="en-GB" sz="3400" dirty="0">
                <a:latin typeface="Arial" panose="020B0604020202020204" pitchFamily="34" charset="0"/>
                <a:cs typeface="Arial" panose="020B0604020202020204" pitchFamily="34" charset="0"/>
              </a:rPr>
              <a:t>Read to examine the logic behind the writer’s argument. </a:t>
            </a:r>
          </a:p>
          <a:p>
            <a:pPr marL="0" indent="0">
              <a:buNone/>
            </a:pPr>
            <a:r>
              <a:rPr lang="en-GB" sz="3400" dirty="0">
                <a:latin typeface="Arial" panose="020B0604020202020204" pitchFamily="34" charset="0"/>
                <a:cs typeface="Arial" panose="020B0604020202020204" pitchFamily="34" charset="0"/>
              </a:rPr>
              <a:t>Ask yourself: how successful is this text? </a:t>
            </a:r>
          </a:p>
          <a:p>
            <a:pPr marL="0" indent="0">
              <a:buNone/>
            </a:pPr>
            <a:endParaRPr lang="en-GB" sz="3400" dirty="0">
              <a:latin typeface="Arial" panose="020B0604020202020204" pitchFamily="34" charset="0"/>
              <a:cs typeface="Arial" panose="020B0604020202020204" pitchFamily="34" charset="0"/>
            </a:endParaRPr>
          </a:p>
          <a:p>
            <a:pPr marL="0" indent="0">
              <a:buNone/>
            </a:pPr>
            <a:r>
              <a:rPr lang="en-GB" sz="3400" b="1" dirty="0">
                <a:latin typeface="Arial" panose="020B0604020202020204" pitchFamily="34" charset="0"/>
                <a:cs typeface="Arial" panose="020B0604020202020204" pitchFamily="34" charset="0"/>
              </a:rPr>
              <a:t>Steps for making a critical evaluation of what you have read: </a:t>
            </a:r>
          </a:p>
          <a:p>
            <a:pPr marL="0" indent="0">
              <a:buNone/>
            </a:pPr>
            <a:endParaRPr lang="en-GB" sz="3400" b="1" dirty="0">
              <a:latin typeface="Arial" panose="020B0604020202020204" pitchFamily="34" charset="0"/>
              <a:cs typeface="Arial" panose="020B0604020202020204" pitchFamily="34" charset="0"/>
            </a:endParaRPr>
          </a:p>
          <a:p>
            <a:pPr>
              <a:buFont typeface="+mj-lt"/>
              <a:buAutoNum type="arabicPeriod"/>
            </a:pPr>
            <a:r>
              <a:rPr lang="en-GB" sz="3400" dirty="0">
                <a:latin typeface="Arial" panose="020B0604020202020204" pitchFamily="34" charset="0"/>
                <a:cs typeface="Arial" panose="020B0604020202020204" pitchFamily="34" charset="0"/>
              </a:rPr>
              <a:t>What is the writer’s argument? </a:t>
            </a:r>
          </a:p>
          <a:p>
            <a:pPr>
              <a:buFont typeface="+mj-lt"/>
              <a:buAutoNum type="arabicPeriod"/>
            </a:pPr>
            <a:r>
              <a:rPr lang="en-GB" sz="3400" dirty="0">
                <a:latin typeface="Arial" panose="020B0604020202020204" pitchFamily="34" charset="0"/>
                <a:cs typeface="Arial" panose="020B0604020202020204" pitchFamily="34" charset="0"/>
              </a:rPr>
              <a:t>What are the main points/ideas that support that argument? </a:t>
            </a:r>
          </a:p>
          <a:p>
            <a:pPr>
              <a:buFont typeface="+mj-lt"/>
              <a:buAutoNum type="arabicPeriod"/>
            </a:pPr>
            <a:r>
              <a:rPr lang="en-GB" sz="3400" dirty="0">
                <a:latin typeface="Arial" panose="020B0604020202020204" pitchFamily="34" charset="0"/>
                <a:cs typeface="Arial" panose="020B0604020202020204" pitchFamily="34" charset="0"/>
              </a:rPr>
              <a:t>Does the writer attempt to address their stated point of view? </a:t>
            </a:r>
          </a:p>
          <a:p>
            <a:pPr marL="0" indent="0">
              <a:buNone/>
            </a:pPr>
            <a:r>
              <a:rPr lang="en-GB" sz="3400" dirty="0">
                <a:latin typeface="Arial" panose="020B0604020202020204" pitchFamily="34" charset="0"/>
                <a:cs typeface="Arial" panose="020B0604020202020204" pitchFamily="34" charset="0"/>
              </a:rPr>
              <a:t>     What point of view? </a:t>
            </a:r>
          </a:p>
          <a:p>
            <a:pPr marL="0" indent="0">
              <a:buNone/>
            </a:pPr>
            <a:r>
              <a:rPr lang="en-GB" sz="3400" dirty="0">
                <a:latin typeface="Arial" panose="020B0604020202020204" pitchFamily="34" charset="0"/>
                <a:cs typeface="Arial" panose="020B0604020202020204" pitchFamily="34" charset="0"/>
              </a:rPr>
              <a:t>     Is it successful? </a:t>
            </a:r>
          </a:p>
        </p:txBody>
      </p:sp>
    </p:spTree>
    <p:extLst>
      <p:ext uri="{BB962C8B-B14F-4D97-AF65-F5344CB8AC3E}">
        <p14:creationId xmlns:p14="http://schemas.microsoft.com/office/powerpoint/2010/main" val="1016154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B131-457E-4D4A-A105-54CFD67B2164}"/>
              </a:ext>
            </a:extLst>
          </p:cNvPr>
          <p:cNvSpPr>
            <a:spLocks noGrp="1"/>
          </p:cNvSpPr>
          <p:nvPr>
            <p:ph type="title"/>
          </p:nvPr>
        </p:nvSpPr>
        <p:spPr>
          <a:xfrm>
            <a:off x="607500" y="544941"/>
            <a:ext cx="7928999" cy="727838"/>
          </a:xfrm>
        </p:spPr>
        <p:txBody>
          <a:bodyPr/>
          <a:lstStyle/>
          <a:p>
            <a:r>
              <a:rPr lang="en-GB" dirty="0">
                <a:effectLst>
                  <a:outerShdw blurRad="38100" dist="38100" dir="2700000" algn="tl">
                    <a:srgbClr val="000000">
                      <a:alpha val="43137"/>
                    </a:srgbClr>
                  </a:outerShdw>
                </a:effectLst>
              </a:rPr>
              <a:t>Critical evaluation </a:t>
            </a:r>
            <a:br>
              <a:rPr lang="en-GB" dirty="0"/>
            </a:br>
            <a:endParaRPr lang="en-US" dirty="0"/>
          </a:p>
        </p:txBody>
      </p:sp>
      <p:sp>
        <p:nvSpPr>
          <p:cNvPr id="3" name="Content Placeholder 2">
            <a:extLst>
              <a:ext uri="{FF2B5EF4-FFF2-40B4-BE49-F238E27FC236}">
                <a16:creationId xmlns:a16="http://schemas.microsoft.com/office/drawing/2014/main" id="{AEF127D9-6CC9-6148-8463-45462A0802BC}"/>
              </a:ext>
            </a:extLst>
          </p:cNvPr>
          <p:cNvSpPr>
            <a:spLocks noGrp="1"/>
          </p:cNvSpPr>
          <p:nvPr>
            <p:ph idx="1"/>
          </p:nvPr>
        </p:nvSpPr>
        <p:spPr>
          <a:xfrm>
            <a:off x="607500" y="1752600"/>
            <a:ext cx="8229600" cy="3263899"/>
          </a:xfrm>
        </p:spPr>
        <p:txBody>
          <a:bodyPr>
            <a:normAutofit fontScale="92500" lnSpcReduction="20000"/>
          </a:bodyPr>
          <a:lstStyle/>
          <a:p>
            <a:pPr marL="0" indent="0">
              <a:buNone/>
            </a:pPr>
            <a:r>
              <a:rPr lang="en-GB" dirty="0"/>
              <a:t>4. </a:t>
            </a:r>
            <a:r>
              <a:rPr lang="en-GB" dirty="0">
                <a:latin typeface="Arial" panose="020B0604020202020204" pitchFamily="34" charset="0"/>
                <a:cs typeface="Arial" panose="020B0604020202020204" pitchFamily="34" charset="0"/>
              </a:rPr>
              <a:t>Are the main points directly and logically linked to the argument and therefore, the question?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If so, give examples and explain how they are linked. </a:t>
            </a:r>
          </a:p>
          <a:p>
            <a:pPr marL="0" indent="0">
              <a:buNone/>
            </a:pPr>
            <a:r>
              <a:rPr lang="en-GB" i="1" dirty="0">
                <a:latin typeface="Arial" panose="020B0604020202020204" pitchFamily="34" charset="0"/>
                <a:cs typeface="Arial" panose="020B0604020202020204" pitchFamily="34" charset="0"/>
              </a:rPr>
              <a:t>If not, give examples and explain why they are not linked. </a:t>
            </a:r>
          </a:p>
          <a:p>
            <a:endParaRPr lang="en-US" dirty="0"/>
          </a:p>
        </p:txBody>
      </p:sp>
    </p:spTree>
    <p:extLst>
      <p:ext uri="{BB962C8B-B14F-4D97-AF65-F5344CB8AC3E}">
        <p14:creationId xmlns:p14="http://schemas.microsoft.com/office/powerpoint/2010/main" val="669702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B131-457E-4D4A-A105-54CFD67B2164}"/>
              </a:ext>
            </a:extLst>
          </p:cNvPr>
          <p:cNvSpPr>
            <a:spLocks noGrp="1"/>
          </p:cNvSpPr>
          <p:nvPr>
            <p:ph type="title"/>
          </p:nvPr>
        </p:nvSpPr>
        <p:spPr>
          <a:xfrm>
            <a:off x="607500" y="392541"/>
            <a:ext cx="7928999" cy="727838"/>
          </a:xfrm>
        </p:spPr>
        <p:txBody>
          <a:bodyPr/>
          <a:lstStyle/>
          <a:p>
            <a:r>
              <a:rPr lang="en-GB" dirty="0">
                <a:effectLst>
                  <a:outerShdw blurRad="38100" dist="38100" dir="2700000" algn="tl">
                    <a:srgbClr val="000000">
                      <a:alpha val="43137"/>
                    </a:srgbClr>
                  </a:outerShdw>
                </a:effectLst>
              </a:rPr>
              <a:t>Critical evaluation </a:t>
            </a:r>
            <a:br>
              <a:rPr lang="en-GB" dirty="0"/>
            </a:br>
            <a:endParaRPr lang="en-US" dirty="0"/>
          </a:p>
        </p:txBody>
      </p:sp>
      <p:sp>
        <p:nvSpPr>
          <p:cNvPr id="3" name="Content Placeholder 2">
            <a:extLst>
              <a:ext uri="{FF2B5EF4-FFF2-40B4-BE49-F238E27FC236}">
                <a16:creationId xmlns:a16="http://schemas.microsoft.com/office/drawing/2014/main" id="{AEF127D9-6CC9-6148-8463-45462A0802BC}"/>
              </a:ext>
            </a:extLst>
          </p:cNvPr>
          <p:cNvSpPr>
            <a:spLocks noGrp="1"/>
          </p:cNvSpPr>
          <p:nvPr>
            <p:ph idx="1"/>
          </p:nvPr>
        </p:nvSpPr>
        <p:spPr>
          <a:xfrm>
            <a:off x="457199" y="1012824"/>
            <a:ext cx="8229600" cy="4295775"/>
          </a:xfrm>
        </p:spPr>
        <p:txBody>
          <a:bodyPr>
            <a:normAutofit fontScale="85000" lnSpcReduction="10000"/>
          </a:bodyPr>
          <a:lstStyle/>
          <a:p>
            <a:pPr marL="0" indent="0">
              <a:buNone/>
            </a:pPr>
            <a:r>
              <a:rPr lang="en-GB" dirty="0"/>
              <a:t>5. </a:t>
            </a:r>
            <a:r>
              <a:rPr lang="en-GB" dirty="0">
                <a:latin typeface="Arial" panose="020B0604020202020204" pitchFamily="34" charset="0"/>
                <a:cs typeface="Arial" panose="020B0604020202020204" pitchFamily="34" charset="0"/>
              </a:rPr>
              <a:t>What kinds of evidence does the author present to support these points? (Quality and quantity) </a:t>
            </a:r>
          </a:p>
          <a:p>
            <a:pPr marL="0" indent="0">
              <a:buNone/>
            </a:pPr>
            <a:r>
              <a:rPr lang="en-GB" dirty="0">
                <a:latin typeface="Arial" panose="020B0604020202020204" pitchFamily="34" charset="0"/>
                <a:cs typeface="Arial" panose="020B0604020202020204" pitchFamily="34" charset="0"/>
              </a:rPr>
              <a:t>Consider - is the evidence provided relevant, reliable and believable? Where does it come from?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6. Are there hidden assumptions that lie behind the evidence presented? </a:t>
            </a:r>
          </a:p>
          <a:p>
            <a:pPr marL="0" indent="0">
              <a:buNone/>
            </a:pPr>
            <a:r>
              <a:rPr lang="en-GB" dirty="0">
                <a:latin typeface="Arial" panose="020B0604020202020204" pitchFamily="34" charset="0"/>
                <a:cs typeface="Arial" panose="020B0604020202020204" pitchFamily="34" charset="0"/>
              </a:rPr>
              <a:t>What are they? </a:t>
            </a:r>
          </a:p>
          <a:p>
            <a:pPr marL="0" indent="0">
              <a:buNone/>
            </a:pPr>
            <a:r>
              <a:rPr lang="en-GB" dirty="0">
                <a:latin typeface="Arial" panose="020B0604020202020204" pitchFamily="34" charset="0"/>
                <a:cs typeface="Arial" panose="020B0604020202020204" pitchFamily="34" charset="0"/>
              </a:rPr>
              <a:t>Are the assumptions believable? </a:t>
            </a:r>
          </a:p>
          <a:p>
            <a:pPr marL="0" indent="0">
              <a:buNone/>
            </a:pPr>
            <a:r>
              <a:rPr lang="en-GB" dirty="0">
                <a:latin typeface="Arial" panose="020B0604020202020204" pitchFamily="34" charset="0"/>
                <a:cs typeface="Arial" panose="020B0604020202020204" pitchFamily="34" charset="0"/>
              </a:rPr>
              <a:t>Explain why/why not. </a:t>
            </a:r>
          </a:p>
          <a:p>
            <a:endParaRPr lang="en-US" dirty="0"/>
          </a:p>
        </p:txBody>
      </p:sp>
    </p:spTree>
    <p:extLst>
      <p:ext uri="{BB962C8B-B14F-4D97-AF65-F5344CB8AC3E}">
        <p14:creationId xmlns:p14="http://schemas.microsoft.com/office/powerpoint/2010/main" val="1050363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F3983-84CC-A74B-9E28-0E08A76EF441}"/>
              </a:ext>
            </a:extLst>
          </p:cNvPr>
          <p:cNvSpPr>
            <a:spLocks noGrp="1"/>
          </p:cNvSpPr>
          <p:nvPr>
            <p:ph type="title"/>
          </p:nvPr>
        </p:nvSpPr>
        <p:spPr>
          <a:xfrm>
            <a:off x="889000" y="787400"/>
            <a:ext cx="7620000" cy="4343400"/>
          </a:xfrm>
        </p:spPr>
        <p:txBody>
          <a:bodyPr/>
          <a:lstStyle/>
          <a:p>
            <a:pPr algn="l"/>
            <a:r>
              <a:rPr lang="en-US" sz="2800" dirty="0"/>
              <a:t>What are the main ideas of the text that follows on the next slides?</a:t>
            </a:r>
            <a:br>
              <a:rPr lang="en-US" sz="2800" dirty="0"/>
            </a:br>
            <a:br>
              <a:rPr lang="en-US" sz="2800" dirty="0"/>
            </a:br>
            <a:r>
              <a:rPr lang="en-US" sz="2800" dirty="0"/>
              <a:t>Ask yourself: </a:t>
            </a:r>
            <a:br>
              <a:rPr lang="en-US" sz="2800" dirty="0"/>
            </a:br>
            <a:br>
              <a:rPr lang="en-US" sz="2800" dirty="0"/>
            </a:br>
            <a:r>
              <a:rPr lang="en-US" sz="2800" dirty="0">
                <a:latin typeface="Arial" panose="020B0604020202020204" pitchFamily="34" charset="0"/>
                <a:cs typeface="Arial" panose="020B0604020202020204" pitchFamily="34" charset="0"/>
              </a:rPr>
              <a:t>How is the information being presented?</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What is the text saying?</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What does it mean in a broader context?</a:t>
            </a:r>
          </a:p>
        </p:txBody>
      </p:sp>
    </p:spTree>
    <p:extLst>
      <p:ext uri="{BB962C8B-B14F-4D97-AF65-F5344CB8AC3E}">
        <p14:creationId xmlns:p14="http://schemas.microsoft.com/office/powerpoint/2010/main" val="3421614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7111"/>
            <a:ext cx="8401050" cy="4582416"/>
          </a:xfrm>
        </p:spPr>
        <p:txBody>
          <a:bodyPr>
            <a:normAutofit/>
          </a:bodyPr>
          <a:lstStyle/>
          <a:p>
            <a:pPr marL="1828800" lvl="4" indent="0">
              <a:buNone/>
            </a:pPr>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a:p>
        </p:txBody>
      </p:sp>
      <p:sp>
        <p:nvSpPr>
          <p:cNvPr id="6" name="Title 5">
            <a:extLst>
              <a:ext uri="{FF2B5EF4-FFF2-40B4-BE49-F238E27FC236}">
                <a16:creationId xmlns:a16="http://schemas.microsoft.com/office/drawing/2014/main" id="{6940F682-7157-416F-84E4-544AFCD0B02A}"/>
              </a:ext>
            </a:extLst>
          </p:cNvPr>
          <p:cNvSpPr>
            <a:spLocks noGrp="1"/>
          </p:cNvSpPr>
          <p:nvPr>
            <p:ph type="title"/>
          </p:nvPr>
        </p:nvSpPr>
        <p:spPr>
          <a:xfrm>
            <a:off x="457200" y="439737"/>
            <a:ext cx="8229600" cy="5294889"/>
          </a:xfrm>
        </p:spPr>
        <p:txBody>
          <a:bodyPr/>
          <a:lstStyle/>
          <a:p>
            <a:pPr algn="l"/>
            <a:r>
              <a:rPr lang="en-GB" sz="2800" dirty="0">
                <a:solidFill>
                  <a:schemeClr val="tx2"/>
                </a:solidFill>
                <a:latin typeface="Arial" panose="020B0604020202020204" pitchFamily="34" charset="0"/>
                <a:cs typeface="Arial" panose="020B0604020202020204" pitchFamily="34" charset="0"/>
              </a:rPr>
              <a:t>In her discussion on the development and use of antibiotics, Antibiotics on trial, McKenzie (2004) states that the discovery of antibiotics was contributed to by two scientists: Alexander Fleming and Howard Florey. </a:t>
            </a:r>
            <a:br>
              <a:rPr lang="en-GB" sz="2800" dirty="0">
                <a:solidFill>
                  <a:schemeClr val="tx2"/>
                </a:solidFill>
                <a:latin typeface="Arial" panose="020B0604020202020204" pitchFamily="34" charset="0"/>
                <a:cs typeface="Arial" panose="020B0604020202020204" pitchFamily="34" charset="0"/>
              </a:rPr>
            </a:br>
            <a:br>
              <a:rPr lang="en-GB" sz="2800" dirty="0">
                <a:solidFill>
                  <a:schemeClr val="tx2"/>
                </a:solidFill>
                <a:latin typeface="Arial" panose="020B0604020202020204" pitchFamily="34" charset="0"/>
                <a:cs typeface="Arial" panose="020B0604020202020204" pitchFamily="34" charset="0"/>
              </a:rPr>
            </a:br>
            <a:r>
              <a:rPr lang="en-GB" sz="2800" dirty="0">
                <a:solidFill>
                  <a:schemeClr val="tx2"/>
                </a:solidFill>
                <a:latin typeface="Arial" panose="020B0604020202020204" pitchFamily="34" charset="0"/>
                <a:cs typeface="Arial" panose="020B0604020202020204" pitchFamily="34" charset="0"/>
              </a:rPr>
              <a:t>Prior to 1942, patients in hospitals were dying from sepsis after amputations or from other invasive procedures. Women died in large numbers from infections caused by childbirth and there was no great effort being made to find some form of antibacterial agent. </a:t>
            </a:r>
            <a:br>
              <a:rPr lang="en-GB" sz="2400" dirty="0">
                <a:solidFill>
                  <a:schemeClr val="accent6">
                    <a:lumMod val="75000"/>
                  </a:schemeClr>
                </a:solidFill>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821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7111"/>
            <a:ext cx="8401050" cy="4582416"/>
          </a:xfrm>
        </p:spPr>
        <p:txBody>
          <a:bodyPr>
            <a:normAutofit/>
          </a:bodyPr>
          <a:lstStyle/>
          <a:p>
            <a:pPr marL="1828800" lvl="4" indent="0">
              <a:buNone/>
            </a:pPr>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sp>
        <p:nvSpPr>
          <p:cNvPr id="6" name="Title 5">
            <a:extLst>
              <a:ext uri="{FF2B5EF4-FFF2-40B4-BE49-F238E27FC236}">
                <a16:creationId xmlns:a16="http://schemas.microsoft.com/office/drawing/2014/main" id="{6940F682-7157-416F-84E4-544AFCD0B02A}"/>
              </a:ext>
            </a:extLst>
          </p:cNvPr>
          <p:cNvSpPr>
            <a:spLocks noGrp="1"/>
          </p:cNvSpPr>
          <p:nvPr>
            <p:ph type="title"/>
          </p:nvPr>
        </p:nvSpPr>
        <p:spPr>
          <a:xfrm>
            <a:off x="542925" y="579438"/>
            <a:ext cx="8229600" cy="5091690"/>
          </a:xfrm>
        </p:spPr>
        <p:txBody>
          <a:bodyPr/>
          <a:lstStyle/>
          <a:p>
            <a:pPr marL="0" indent="0" algn="l">
              <a:buNone/>
            </a:pPr>
            <a:r>
              <a:rPr lang="en-GB" sz="2400" dirty="0">
                <a:solidFill>
                  <a:schemeClr val="tx2"/>
                </a:solidFill>
                <a:latin typeface="Arial" panose="020B0604020202020204" pitchFamily="34" charset="0"/>
                <a:cs typeface="Arial" panose="020B0604020202020204" pitchFamily="34" charset="0"/>
              </a:rPr>
              <a:t>In 1930, the microbiologist Fleming, who was studying micro-organisms and their growth patterns, wrote up his observations of the effect of bacteria on an organism for a small medical journal in London, commenting that this might be worth further investigation; however, it wasn't followed up for 10 years.</a:t>
            </a:r>
            <a:br>
              <a:rPr lang="en-GB" sz="2400" dirty="0">
                <a:solidFill>
                  <a:schemeClr val="tx2"/>
                </a:solidFill>
                <a:latin typeface="Arial" panose="020B0604020202020204" pitchFamily="34" charset="0"/>
                <a:cs typeface="Arial" panose="020B0604020202020204" pitchFamily="34" charset="0"/>
              </a:rPr>
            </a:br>
            <a:br>
              <a:rPr lang="en-GB" sz="2400" dirty="0">
                <a:solidFill>
                  <a:schemeClr val="tx2"/>
                </a:solidFill>
                <a:latin typeface="Arial" panose="020B0604020202020204" pitchFamily="34" charset="0"/>
                <a:cs typeface="Arial" panose="020B0604020202020204" pitchFamily="34" charset="0"/>
              </a:rPr>
            </a:br>
            <a:r>
              <a:rPr lang="en-GB" sz="2400" dirty="0">
                <a:solidFill>
                  <a:schemeClr val="tx2"/>
                </a:solidFill>
                <a:latin typeface="Arial" panose="020B0604020202020204" pitchFamily="34" charset="0"/>
                <a:cs typeface="Arial" panose="020B0604020202020204" pitchFamily="34" charset="0"/>
              </a:rPr>
              <a:t>During the Second World War, men injured in battle were dying from sepsis in wounds. </a:t>
            </a:r>
            <a:br>
              <a:rPr lang="en-GB" sz="2400" dirty="0">
                <a:solidFill>
                  <a:schemeClr val="tx2"/>
                </a:solidFill>
                <a:latin typeface="Arial" panose="020B0604020202020204" pitchFamily="34" charset="0"/>
                <a:cs typeface="Arial" panose="020B0604020202020204" pitchFamily="34" charset="0"/>
              </a:rPr>
            </a:br>
            <a:r>
              <a:rPr lang="en-GB" sz="2400" dirty="0">
                <a:solidFill>
                  <a:schemeClr val="tx2"/>
                </a:solidFill>
                <a:latin typeface="Arial" panose="020B0604020202020204" pitchFamily="34" charset="0"/>
                <a:cs typeface="Arial" panose="020B0604020202020204" pitchFamily="34" charset="0"/>
              </a:rPr>
              <a:t>An Australian, Florey, who was working at Oxford University, was given the job as part of a PhD to try and find some bacterial agent. He came across the article written by Fleming and decided to follow it up. </a:t>
            </a:r>
            <a:br>
              <a:rPr lang="en-GB" sz="2400" dirty="0">
                <a:solidFill>
                  <a:schemeClr val="tx2"/>
                </a:solidFill>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5124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3FC2E7-8E8C-4170-A227-2161C1745645}"/>
              </a:ext>
            </a:extLst>
          </p:cNvPr>
          <p:cNvSpPr>
            <a:spLocks noGrp="1"/>
          </p:cNvSpPr>
          <p:nvPr>
            <p:ph idx="1"/>
          </p:nvPr>
        </p:nvSpPr>
        <p:spPr>
          <a:xfrm>
            <a:off x="457200" y="990601"/>
            <a:ext cx="8229600" cy="3917032"/>
          </a:xfrm>
        </p:spPr>
        <p:txBody>
          <a:bodyPr/>
          <a:lstStyle/>
          <a:p>
            <a:pPr marL="0" indent="0">
              <a:buNone/>
            </a:pPr>
            <a:r>
              <a:rPr lang="en-GB" sz="2800" dirty="0">
                <a:solidFill>
                  <a:schemeClr val="tx2"/>
                </a:solidFill>
                <a:latin typeface="Arial" panose="020B0604020202020204" pitchFamily="34" charset="0"/>
                <a:cs typeface="Arial" panose="020B0604020202020204" pitchFamily="34" charset="0"/>
              </a:rPr>
              <a:t>He managed to isolate enough penicillium from the penicillium fungus to treat one patient. </a:t>
            </a:r>
          </a:p>
          <a:p>
            <a:pPr marL="0" indent="0">
              <a:buNone/>
            </a:pPr>
            <a:r>
              <a:rPr lang="en-GB" sz="2800" dirty="0">
                <a:solidFill>
                  <a:schemeClr val="tx2"/>
                </a:solidFill>
                <a:latin typeface="Arial" panose="020B0604020202020204" pitchFamily="34" charset="0"/>
                <a:cs typeface="Arial" panose="020B0604020202020204" pitchFamily="34" charset="0"/>
              </a:rPr>
              <a:t>America put money into this research and Florey and his assistant started to produce penicillium on a mass scale.</a:t>
            </a:r>
          </a:p>
          <a:p>
            <a:pPr marL="0" indent="0">
              <a:buNone/>
            </a:pPr>
            <a:r>
              <a:rPr lang="en-GB" sz="2800" dirty="0">
                <a:solidFill>
                  <a:schemeClr val="tx2"/>
                </a:solidFill>
                <a:latin typeface="Arial" panose="020B0604020202020204" pitchFamily="34" charset="0"/>
                <a:cs typeface="Arial" panose="020B0604020202020204" pitchFamily="34" charset="0"/>
              </a:rPr>
              <a:t>There was enough produced in 1942 and 1943 to treat most of the allied soldiers, sailors and airmen that were being injured. </a:t>
            </a:r>
          </a:p>
          <a:p>
            <a:endParaRPr lang="en-GB" dirty="0"/>
          </a:p>
        </p:txBody>
      </p:sp>
      <p:sp>
        <p:nvSpPr>
          <p:cNvPr id="4" name="Slide Number Placeholder 3">
            <a:extLst>
              <a:ext uri="{FF2B5EF4-FFF2-40B4-BE49-F238E27FC236}">
                <a16:creationId xmlns:a16="http://schemas.microsoft.com/office/drawing/2014/main" id="{CB6707D2-27ED-4C2C-99A2-86B44C122846}"/>
              </a:ext>
            </a:extLst>
          </p:cNvPr>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Tree>
    <p:extLst>
      <p:ext uri="{BB962C8B-B14F-4D97-AF65-F5344CB8AC3E}">
        <p14:creationId xmlns:p14="http://schemas.microsoft.com/office/powerpoint/2010/main" val="1550926730"/>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 id="{8FC3A20A-8A8C-4A55-B6BB-D601C24A9ECE}" vid="{904835DD-01CD-4C8D-B8D0-E6A84D51E26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65184DA-0349-45D2-8DFF-557E329E9070}">
  <ds:schemaRefs>
    <ds:schemaRef ds:uri="http://purl.org/dc/dcmitype/"/>
    <ds:schemaRef ds:uri="a908d394-d138-480e-87a3-ff44c37f991a"/>
    <ds:schemaRef ds:uri="http://schemas.microsoft.com/office/2006/metadata/properties"/>
    <ds:schemaRef ds:uri="http://purl.org/dc/terms/"/>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f66716c4-314f-46c1-b01e-5a44c61897d8"/>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SfWP Outreach Theme</Template>
  <TotalTime>46</TotalTime>
  <Words>991</Words>
  <Application>Microsoft Office PowerPoint</Application>
  <PresentationFormat>On-screen Show (4:3)</PresentationFormat>
  <Paragraphs>103</Paragraphs>
  <Slides>14</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Arial Rounded MT Bold</vt:lpstr>
      <vt:lpstr>Calibri</vt:lpstr>
      <vt:lpstr>Corbel</vt:lpstr>
      <vt:lpstr>Helvetica</vt:lpstr>
      <vt:lpstr>Myriad Pro</vt:lpstr>
      <vt:lpstr>Times</vt:lpstr>
      <vt:lpstr>Trebuchet MS</vt:lpstr>
      <vt:lpstr>SftWP July 15</vt:lpstr>
      <vt:lpstr>  What is Critical Thinking?  An Introduction  </vt:lpstr>
      <vt:lpstr>Critical Thinking</vt:lpstr>
      <vt:lpstr>Suspending belief</vt:lpstr>
      <vt:lpstr>Fact or Opinion  (Do you know the difference?)</vt:lpstr>
      <vt:lpstr>Attitude of a critical thinker</vt:lpstr>
      <vt:lpstr>Identify &amp; Characterise Arguments  </vt:lpstr>
      <vt:lpstr>What is critical reading?  </vt:lpstr>
      <vt:lpstr>Critical evaluation  </vt:lpstr>
      <vt:lpstr>Critical evaluation  </vt:lpstr>
      <vt:lpstr>Critical evaluation  </vt:lpstr>
      <vt:lpstr>What are the main ideas of the text that follows on the next slides?  Ask yourself:   How is the information being presented?  What is the text saying?  What does it mean in a broader context?</vt:lpstr>
      <vt:lpstr>In her discussion on the development and use of antibiotics, Antibiotics on trial, McKenzie (2004) states that the discovery of antibiotics was contributed to by two scientists: Alexander Fleming and Howard Florey.   Prior to 1942, patients in hospitals were dying from sepsis after amputations or from other invasive procedures. Women died in large numbers from infections caused by childbirth and there was no great effort being made to find some form of antibacterial agent.  </vt:lpstr>
      <vt:lpstr>In 1930, the microbiologist Fleming, who was studying micro-organisms and their growth patterns, wrote up his observations of the effect of bacteria on an organism for a small medical journal in London, commenting that this might be worth further investigation; however, it wasn't followed up for 10 years.  During the Second World War, men injured in battle were dying from sepsis in wounds.  An Australian, Florey, who was working at Oxford University, was given the job as part of a PhD to try and find some bacterial agent. He came across the article written by Fleming and decided to follow it up.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Critical Thinking?  An Introduction</dc:title>
  <dc:creator>Andrew  Maund</dc:creator>
  <cp:lastModifiedBy>Julia Ault</cp:lastModifiedBy>
  <cp:revision>6</cp:revision>
  <dcterms:created xsi:type="dcterms:W3CDTF">2018-11-19T13:46:52Z</dcterms:created>
  <dcterms:modified xsi:type="dcterms:W3CDTF">2018-11-19T14:33:32Z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