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59" r:id="rId5"/>
    <p:sldId id="261" r:id="rId6"/>
    <p:sldId id="263" r:id="rId7"/>
    <p:sldId id="262" r:id="rId8"/>
    <p:sldId id="260" r:id="rId9"/>
    <p:sldId id="264" r:id="rId10"/>
    <p:sldId id="265"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17E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7B7D84-DEB3-434E-B204-DB3B51AD18F6}" v="78" dt="2023-11-13T09:34:20.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969"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mushtaq" userId="d49d7153423d638e" providerId="LiveId" clId="{EF7B7D84-DEB3-434E-B204-DB3B51AD18F6}"/>
    <pc:docChg chg="undo custSel addSld delSld modSld sldOrd modMainMaster">
      <pc:chgData name="sana mushtaq" userId="d49d7153423d638e" providerId="LiveId" clId="{EF7B7D84-DEB3-434E-B204-DB3B51AD18F6}" dt="2023-11-18T14:24:14.254" v="1360" actId="12"/>
      <pc:docMkLst>
        <pc:docMk/>
      </pc:docMkLst>
      <pc:sldChg chg="modSp mod setBg">
        <pc:chgData name="sana mushtaq" userId="d49d7153423d638e" providerId="LiveId" clId="{EF7B7D84-DEB3-434E-B204-DB3B51AD18F6}" dt="2023-11-13T09:34:20.917" v="1261"/>
        <pc:sldMkLst>
          <pc:docMk/>
          <pc:sldMk cId="1346444029" sldId="256"/>
        </pc:sldMkLst>
        <pc:spChg chg="mod">
          <ac:chgData name="sana mushtaq" userId="d49d7153423d638e" providerId="LiveId" clId="{EF7B7D84-DEB3-434E-B204-DB3B51AD18F6}" dt="2023-10-16T11:31:20.646" v="1052" actId="20577"/>
          <ac:spMkLst>
            <pc:docMk/>
            <pc:sldMk cId="1346444029" sldId="256"/>
            <ac:spMk id="3" creationId="{95824C31-D046-6129-02AF-97697D68DC69}"/>
          </ac:spMkLst>
        </pc:spChg>
      </pc:sldChg>
      <pc:sldChg chg="modSp mod">
        <pc:chgData name="sana mushtaq" userId="d49d7153423d638e" providerId="LiveId" clId="{EF7B7D84-DEB3-434E-B204-DB3B51AD18F6}" dt="2023-11-18T14:15:25.214" v="1301" actId="113"/>
        <pc:sldMkLst>
          <pc:docMk/>
          <pc:sldMk cId="3984780935" sldId="257"/>
        </pc:sldMkLst>
        <pc:spChg chg="mod">
          <ac:chgData name="sana mushtaq" userId="d49d7153423d638e" providerId="LiveId" clId="{EF7B7D84-DEB3-434E-B204-DB3B51AD18F6}" dt="2023-11-18T14:15:25.214" v="1301" actId="113"/>
          <ac:spMkLst>
            <pc:docMk/>
            <pc:sldMk cId="3984780935" sldId="257"/>
            <ac:spMk id="2" creationId="{334FE470-1C9A-B8D2-7C9C-6A18A4A21F38}"/>
          </ac:spMkLst>
        </pc:spChg>
      </pc:sldChg>
      <pc:sldChg chg="modSp del mod">
        <pc:chgData name="sana mushtaq" userId="d49d7153423d638e" providerId="LiveId" clId="{EF7B7D84-DEB3-434E-B204-DB3B51AD18F6}" dt="2023-10-16T09:16:44.560" v="487" actId="2696"/>
        <pc:sldMkLst>
          <pc:docMk/>
          <pc:sldMk cId="586330232" sldId="258"/>
        </pc:sldMkLst>
        <pc:spChg chg="mod">
          <ac:chgData name="sana mushtaq" userId="d49d7153423d638e" providerId="LiveId" clId="{EF7B7D84-DEB3-434E-B204-DB3B51AD18F6}" dt="2023-10-16T09:02:14.652" v="292" actId="20577"/>
          <ac:spMkLst>
            <pc:docMk/>
            <pc:sldMk cId="586330232" sldId="258"/>
            <ac:spMk id="2" creationId="{A60E4264-E2AC-4DAE-0402-7AE36CF0ECE6}"/>
          </ac:spMkLst>
        </pc:spChg>
        <pc:spChg chg="mod">
          <ac:chgData name="sana mushtaq" userId="d49d7153423d638e" providerId="LiveId" clId="{EF7B7D84-DEB3-434E-B204-DB3B51AD18F6}" dt="2023-10-16T09:10:08.767" v="380" actId="20577"/>
          <ac:spMkLst>
            <pc:docMk/>
            <pc:sldMk cId="586330232" sldId="258"/>
            <ac:spMk id="3" creationId="{FD8C8B77-E884-A695-82B7-29F5E4CCDECC}"/>
          </ac:spMkLst>
        </pc:spChg>
      </pc:sldChg>
      <pc:sldChg chg="modSp mod">
        <pc:chgData name="sana mushtaq" userId="d49d7153423d638e" providerId="LiveId" clId="{EF7B7D84-DEB3-434E-B204-DB3B51AD18F6}" dt="2023-11-13T09:33:22.416" v="1228" actId="33524"/>
        <pc:sldMkLst>
          <pc:docMk/>
          <pc:sldMk cId="95219929" sldId="259"/>
        </pc:sldMkLst>
        <pc:spChg chg="mod">
          <ac:chgData name="sana mushtaq" userId="d49d7153423d638e" providerId="LiveId" clId="{EF7B7D84-DEB3-434E-B204-DB3B51AD18F6}" dt="2023-11-13T09:33:02.684" v="1227" actId="1076"/>
          <ac:spMkLst>
            <pc:docMk/>
            <pc:sldMk cId="95219929" sldId="259"/>
            <ac:spMk id="2" creationId="{632E6FED-9459-BD68-BF84-FA6ADDFD76A3}"/>
          </ac:spMkLst>
        </pc:spChg>
        <pc:spChg chg="mod">
          <ac:chgData name="sana mushtaq" userId="d49d7153423d638e" providerId="LiveId" clId="{EF7B7D84-DEB3-434E-B204-DB3B51AD18F6}" dt="2023-11-13T09:33:22.416" v="1228" actId="33524"/>
          <ac:spMkLst>
            <pc:docMk/>
            <pc:sldMk cId="95219929" sldId="259"/>
            <ac:spMk id="3" creationId="{E4C09EA6-84AE-6450-6D1B-9AC8C28AE13B}"/>
          </ac:spMkLst>
        </pc:spChg>
      </pc:sldChg>
      <pc:sldChg chg="modSp mod">
        <pc:chgData name="sana mushtaq" userId="d49d7153423d638e" providerId="LiveId" clId="{EF7B7D84-DEB3-434E-B204-DB3B51AD18F6}" dt="2023-11-18T14:13:33.879" v="1297" actId="20577"/>
        <pc:sldMkLst>
          <pc:docMk/>
          <pc:sldMk cId="3380142351" sldId="260"/>
        </pc:sldMkLst>
        <pc:spChg chg="mod">
          <ac:chgData name="sana mushtaq" userId="d49d7153423d638e" providerId="LiveId" clId="{EF7B7D84-DEB3-434E-B204-DB3B51AD18F6}" dt="2023-10-30T11:36:08.255" v="1202" actId="20577"/>
          <ac:spMkLst>
            <pc:docMk/>
            <pc:sldMk cId="3380142351" sldId="260"/>
            <ac:spMk id="2" creationId="{1C0E2F44-E425-3BA6-5EE4-016CD6AC1D66}"/>
          </ac:spMkLst>
        </pc:spChg>
        <pc:spChg chg="mod">
          <ac:chgData name="sana mushtaq" userId="d49d7153423d638e" providerId="LiveId" clId="{EF7B7D84-DEB3-434E-B204-DB3B51AD18F6}" dt="2023-11-18T14:13:33.879" v="1297" actId="20577"/>
          <ac:spMkLst>
            <pc:docMk/>
            <pc:sldMk cId="3380142351" sldId="260"/>
            <ac:spMk id="3" creationId="{E2D0F6DD-25EA-EA1A-4787-CF7F5CABA785}"/>
          </ac:spMkLst>
        </pc:spChg>
      </pc:sldChg>
      <pc:sldChg chg="modSp mod">
        <pc:chgData name="sana mushtaq" userId="d49d7153423d638e" providerId="LiveId" clId="{EF7B7D84-DEB3-434E-B204-DB3B51AD18F6}" dt="2023-10-30T11:35:04.773" v="1189" actId="2710"/>
        <pc:sldMkLst>
          <pc:docMk/>
          <pc:sldMk cId="2204405601" sldId="261"/>
        </pc:sldMkLst>
        <pc:spChg chg="mod">
          <ac:chgData name="sana mushtaq" userId="d49d7153423d638e" providerId="LiveId" clId="{EF7B7D84-DEB3-434E-B204-DB3B51AD18F6}" dt="2023-10-16T09:41:08.344" v="588" actId="1076"/>
          <ac:spMkLst>
            <pc:docMk/>
            <pc:sldMk cId="2204405601" sldId="261"/>
            <ac:spMk id="2" creationId="{27581D1D-56E7-DC26-0B27-3CABDCBB2053}"/>
          </ac:spMkLst>
        </pc:spChg>
        <pc:spChg chg="mod">
          <ac:chgData name="sana mushtaq" userId="d49d7153423d638e" providerId="LiveId" clId="{EF7B7D84-DEB3-434E-B204-DB3B51AD18F6}" dt="2023-10-30T11:35:04.773" v="1189" actId="2710"/>
          <ac:spMkLst>
            <pc:docMk/>
            <pc:sldMk cId="2204405601" sldId="261"/>
            <ac:spMk id="3" creationId="{78959AF7-8A0D-882D-B162-1006665DC9E0}"/>
          </ac:spMkLst>
        </pc:spChg>
      </pc:sldChg>
      <pc:sldChg chg="modSp mod">
        <pc:chgData name="sana mushtaq" userId="d49d7153423d638e" providerId="LiveId" clId="{EF7B7D84-DEB3-434E-B204-DB3B51AD18F6}" dt="2023-11-18T14:14:43.151" v="1299" actId="2710"/>
        <pc:sldMkLst>
          <pc:docMk/>
          <pc:sldMk cId="2716890443" sldId="262"/>
        </pc:sldMkLst>
        <pc:spChg chg="mod">
          <ac:chgData name="sana mushtaq" userId="d49d7153423d638e" providerId="LiveId" clId="{EF7B7D84-DEB3-434E-B204-DB3B51AD18F6}" dt="2023-10-16T09:55:42.608" v="717" actId="1076"/>
          <ac:spMkLst>
            <pc:docMk/>
            <pc:sldMk cId="2716890443" sldId="262"/>
            <ac:spMk id="2" creationId="{B1BBE40B-C107-0BCC-6347-07E665EA69B2}"/>
          </ac:spMkLst>
        </pc:spChg>
        <pc:spChg chg="mod">
          <ac:chgData name="sana mushtaq" userId="d49d7153423d638e" providerId="LiveId" clId="{EF7B7D84-DEB3-434E-B204-DB3B51AD18F6}" dt="2023-11-18T14:14:43.151" v="1299" actId="2710"/>
          <ac:spMkLst>
            <pc:docMk/>
            <pc:sldMk cId="2716890443" sldId="262"/>
            <ac:spMk id="3" creationId="{78393DDB-7B8D-B083-F0C8-54FB15678109}"/>
          </ac:spMkLst>
        </pc:spChg>
      </pc:sldChg>
      <pc:sldChg chg="modSp mod ord">
        <pc:chgData name="sana mushtaq" userId="d49d7153423d638e" providerId="LiveId" clId="{EF7B7D84-DEB3-434E-B204-DB3B51AD18F6}" dt="2023-11-18T14:23:19.539" v="1319" actId="20577"/>
        <pc:sldMkLst>
          <pc:docMk/>
          <pc:sldMk cId="3549651045" sldId="263"/>
        </pc:sldMkLst>
        <pc:spChg chg="mod">
          <ac:chgData name="sana mushtaq" userId="d49d7153423d638e" providerId="LiveId" clId="{EF7B7D84-DEB3-434E-B204-DB3B51AD18F6}" dt="2023-10-30T11:35:26.236" v="1192" actId="1076"/>
          <ac:spMkLst>
            <pc:docMk/>
            <pc:sldMk cId="3549651045" sldId="263"/>
            <ac:spMk id="2" creationId="{9704E294-5940-C103-32CA-D6D2AE88EBCE}"/>
          </ac:spMkLst>
        </pc:spChg>
        <pc:spChg chg="mod">
          <ac:chgData name="sana mushtaq" userId="d49d7153423d638e" providerId="LiveId" clId="{EF7B7D84-DEB3-434E-B204-DB3B51AD18F6}" dt="2023-11-18T14:23:19.539" v="1319" actId="20577"/>
          <ac:spMkLst>
            <pc:docMk/>
            <pc:sldMk cId="3549651045" sldId="263"/>
            <ac:spMk id="3" creationId="{E26B89BE-5B96-206A-7D4F-779A809D0377}"/>
          </ac:spMkLst>
        </pc:spChg>
      </pc:sldChg>
      <pc:sldChg chg="modSp mod">
        <pc:chgData name="sana mushtaq" userId="d49d7153423d638e" providerId="LiveId" clId="{EF7B7D84-DEB3-434E-B204-DB3B51AD18F6}" dt="2023-11-18T14:15:05.693" v="1300" actId="1076"/>
        <pc:sldMkLst>
          <pc:docMk/>
          <pc:sldMk cId="3275926718" sldId="264"/>
        </pc:sldMkLst>
        <pc:spChg chg="mod">
          <ac:chgData name="sana mushtaq" userId="d49d7153423d638e" providerId="LiveId" clId="{EF7B7D84-DEB3-434E-B204-DB3B51AD18F6}" dt="2023-11-18T14:15:05.693" v="1300" actId="1076"/>
          <ac:spMkLst>
            <pc:docMk/>
            <pc:sldMk cId="3275926718" sldId="264"/>
            <ac:spMk id="2" creationId="{CAA04F71-70AA-A1D5-F8CA-00B58BDD7A6E}"/>
          </ac:spMkLst>
        </pc:spChg>
        <pc:spChg chg="mod">
          <ac:chgData name="sana mushtaq" userId="d49d7153423d638e" providerId="LiveId" clId="{EF7B7D84-DEB3-434E-B204-DB3B51AD18F6}" dt="2023-10-30T11:36:19.683" v="1203" actId="2710"/>
          <ac:spMkLst>
            <pc:docMk/>
            <pc:sldMk cId="3275926718" sldId="264"/>
            <ac:spMk id="3" creationId="{C86BC0D8-C226-4335-79C6-ADD557083271}"/>
          </ac:spMkLst>
        </pc:spChg>
      </pc:sldChg>
      <pc:sldChg chg="modSp mod">
        <pc:chgData name="sana mushtaq" userId="d49d7153423d638e" providerId="LiveId" clId="{EF7B7D84-DEB3-434E-B204-DB3B51AD18F6}" dt="2023-10-30T11:36:59.002" v="1209" actId="2710"/>
        <pc:sldMkLst>
          <pc:docMk/>
          <pc:sldMk cId="4293532322" sldId="265"/>
        </pc:sldMkLst>
        <pc:spChg chg="mod">
          <ac:chgData name="sana mushtaq" userId="d49d7153423d638e" providerId="LiveId" clId="{EF7B7D84-DEB3-434E-B204-DB3B51AD18F6}" dt="2023-10-29T12:25:04.303" v="1127" actId="1076"/>
          <ac:spMkLst>
            <pc:docMk/>
            <pc:sldMk cId="4293532322" sldId="265"/>
            <ac:spMk id="2" creationId="{451B8DE5-D0FD-DDF1-EB30-EC8A9355145D}"/>
          </ac:spMkLst>
        </pc:spChg>
        <pc:spChg chg="mod">
          <ac:chgData name="sana mushtaq" userId="d49d7153423d638e" providerId="LiveId" clId="{EF7B7D84-DEB3-434E-B204-DB3B51AD18F6}" dt="2023-10-30T11:36:59.002" v="1209" actId="2710"/>
          <ac:spMkLst>
            <pc:docMk/>
            <pc:sldMk cId="4293532322" sldId="265"/>
            <ac:spMk id="3" creationId="{99A1F270-9B1F-0E2F-C61C-6913219604D0}"/>
          </ac:spMkLst>
        </pc:spChg>
      </pc:sldChg>
      <pc:sldChg chg="modSp mod">
        <pc:chgData name="sana mushtaq" userId="d49d7153423d638e" providerId="LiveId" clId="{EF7B7D84-DEB3-434E-B204-DB3B51AD18F6}" dt="2023-11-18T14:23:47.454" v="1355" actId="27636"/>
        <pc:sldMkLst>
          <pc:docMk/>
          <pc:sldMk cId="4285571962" sldId="266"/>
        </pc:sldMkLst>
        <pc:spChg chg="mod">
          <ac:chgData name="sana mushtaq" userId="d49d7153423d638e" providerId="LiveId" clId="{EF7B7D84-DEB3-434E-B204-DB3B51AD18F6}" dt="2023-11-18T14:23:47.454" v="1355" actId="27636"/>
          <ac:spMkLst>
            <pc:docMk/>
            <pc:sldMk cId="4285571962" sldId="266"/>
            <ac:spMk id="3" creationId="{0B14B4E8-EA7D-77BB-C388-B733E2C4229F}"/>
          </ac:spMkLst>
        </pc:spChg>
      </pc:sldChg>
      <pc:sldChg chg="modSp mod">
        <pc:chgData name="sana mushtaq" userId="d49d7153423d638e" providerId="LiveId" clId="{EF7B7D84-DEB3-434E-B204-DB3B51AD18F6}" dt="2023-11-18T14:15:48.043" v="1305" actId="20577"/>
        <pc:sldMkLst>
          <pc:docMk/>
          <pc:sldMk cId="2643847840" sldId="267"/>
        </pc:sldMkLst>
        <pc:spChg chg="mod">
          <ac:chgData name="sana mushtaq" userId="d49d7153423d638e" providerId="LiveId" clId="{EF7B7D84-DEB3-434E-B204-DB3B51AD18F6}" dt="2023-11-13T09:32:36.247" v="1224" actId="255"/>
          <ac:spMkLst>
            <pc:docMk/>
            <pc:sldMk cId="2643847840" sldId="267"/>
            <ac:spMk id="2" creationId="{14F39812-E2EE-62E9-B8F6-D3C5BC5153CA}"/>
          </ac:spMkLst>
        </pc:spChg>
        <pc:spChg chg="mod">
          <ac:chgData name="sana mushtaq" userId="d49d7153423d638e" providerId="LiveId" clId="{EF7B7D84-DEB3-434E-B204-DB3B51AD18F6}" dt="2023-11-18T14:15:48.043" v="1305" actId="20577"/>
          <ac:spMkLst>
            <pc:docMk/>
            <pc:sldMk cId="2643847840" sldId="267"/>
            <ac:spMk id="3" creationId="{97777F21-D57D-ADA2-29AE-0D986B4E1883}"/>
          </ac:spMkLst>
        </pc:spChg>
      </pc:sldChg>
      <pc:sldChg chg="modSp new mod ord">
        <pc:chgData name="sana mushtaq" userId="d49d7153423d638e" providerId="LiveId" clId="{EF7B7D84-DEB3-434E-B204-DB3B51AD18F6}" dt="2023-11-18T14:24:14.254" v="1360" actId="12"/>
        <pc:sldMkLst>
          <pc:docMk/>
          <pc:sldMk cId="3863968608" sldId="268"/>
        </pc:sldMkLst>
        <pc:spChg chg="mod">
          <ac:chgData name="sana mushtaq" userId="d49d7153423d638e" providerId="LiveId" clId="{EF7B7D84-DEB3-434E-B204-DB3B51AD18F6}" dt="2023-10-16T11:08:30.627" v="958" actId="20577"/>
          <ac:spMkLst>
            <pc:docMk/>
            <pc:sldMk cId="3863968608" sldId="268"/>
            <ac:spMk id="2" creationId="{A86178A3-E1D4-25AE-8339-F069F2D95410}"/>
          </ac:spMkLst>
        </pc:spChg>
        <pc:spChg chg="mod">
          <ac:chgData name="sana mushtaq" userId="d49d7153423d638e" providerId="LiveId" clId="{EF7B7D84-DEB3-434E-B204-DB3B51AD18F6}" dt="2023-11-18T14:24:14.254" v="1360" actId="12"/>
          <ac:spMkLst>
            <pc:docMk/>
            <pc:sldMk cId="3863968608" sldId="268"/>
            <ac:spMk id="3" creationId="{5B483A35-94FC-B11E-7A8A-3EFC131C9E3F}"/>
          </ac:spMkLst>
        </pc:spChg>
      </pc:sldChg>
      <pc:sldMasterChg chg="setBg modSldLayout">
        <pc:chgData name="sana mushtaq" userId="d49d7153423d638e" providerId="LiveId" clId="{EF7B7D84-DEB3-434E-B204-DB3B51AD18F6}" dt="2023-11-13T09:34:20.917" v="1261"/>
        <pc:sldMasterMkLst>
          <pc:docMk/>
          <pc:sldMasterMk cId="1906837010" sldId="2147483648"/>
        </pc:sldMasterMkLst>
        <pc:sldLayoutChg chg="setBg">
          <pc:chgData name="sana mushtaq" userId="d49d7153423d638e" providerId="LiveId" clId="{EF7B7D84-DEB3-434E-B204-DB3B51AD18F6}" dt="2023-11-13T09:34:20.917" v="1261"/>
          <pc:sldLayoutMkLst>
            <pc:docMk/>
            <pc:sldMasterMk cId="1906837010" sldId="2147483648"/>
            <pc:sldLayoutMk cId="216774456" sldId="2147483649"/>
          </pc:sldLayoutMkLst>
        </pc:sldLayoutChg>
        <pc:sldLayoutChg chg="setBg">
          <pc:chgData name="sana mushtaq" userId="d49d7153423d638e" providerId="LiveId" clId="{EF7B7D84-DEB3-434E-B204-DB3B51AD18F6}" dt="2023-11-13T09:34:20.917" v="1261"/>
          <pc:sldLayoutMkLst>
            <pc:docMk/>
            <pc:sldMasterMk cId="1906837010" sldId="2147483648"/>
            <pc:sldLayoutMk cId="2796121147" sldId="2147483650"/>
          </pc:sldLayoutMkLst>
        </pc:sldLayoutChg>
        <pc:sldLayoutChg chg="setBg">
          <pc:chgData name="sana mushtaq" userId="d49d7153423d638e" providerId="LiveId" clId="{EF7B7D84-DEB3-434E-B204-DB3B51AD18F6}" dt="2023-11-13T09:34:20.917" v="1261"/>
          <pc:sldLayoutMkLst>
            <pc:docMk/>
            <pc:sldMasterMk cId="1906837010" sldId="2147483648"/>
            <pc:sldLayoutMk cId="3781617399" sldId="2147483651"/>
          </pc:sldLayoutMkLst>
        </pc:sldLayoutChg>
        <pc:sldLayoutChg chg="setBg">
          <pc:chgData name="sana mushtaq" userId="d49d7153423d638e" providerId="LiveId" clId="{EF7B7D84-DEB3-434E-B204-DB3B51AD18F6}" dt="2023-11-13T09:34:20.917" v="1261"/>
          <pc:sldLayoutMkLst>
            <pc:docMk/>
            <pc:sldMasterMk cId="1906837010" sldId="2147483648"/>
            <pc:sldLayoutMk cId="476846265" sldId="2147483652"/>
          </pc:sldLayoutMkLst>
        </pc:sldLayoutChg>
        <pc:sldLayoutChg chg="setBg">
          <pc:chgData name="sana mushtaq" userId="d49d7153423d638e" providerId="LiveId" clId="{EF7B7D84-DEB3-434E-B204-DB3B51AD18F6}" dt="2023-11-13T09:34:20.917" v="1261"/>
          <pc:sldLayoutMkLst>
            <pc:docMk/>
            <pc:sldMasterMk cId="1906837010" sldId="2147483648"/>
            <pc:sldLayoutMk cId="4064954959" sldId="2147483653"/>
          </pc:sldLayoutMkLst>
        </pc:sldLayoutChg>
        <pc:sldLayoutChg chg="setBg">
          <pc:chgData name="sana mushtaq" userId="d49d7153423d638e" providerId="LiveId" clId="{EF7B7D84-DEB3-434E-B204-DB3B51AD18F6}" dt="2023-11-13T09:34:20.917" v="1261"/>
          <pc:sldLayoutMkLst>
            <pc:docMk/>
            <pc:sldMasterMk cId="1906837010" sldId="2147483648"/>
            <pc:sldLayoutMk cId="3460365058" sldId="2147483654"/>
          </pc:sldLayoutMkLst>
        </pc:sldLayoutChg>
        <pc:sldLayoutChg chg="setBg">
          <pc:chgData name="sana mushtaq" userId="d49d7153423d638e" providerId="LiveId" clId="{EF7B7D84-DEB3-434E-B204-DB3B51AD18F6}" dt="2023-11-13T09:34:20.917" v="1261"/>
          <pc:sldLayoutMkLst>
            <pc:docMk/>
            <pc:sldMasterMk cId="1906837010" sldId="2147483648"/>
            <pc:sldLayoutMk cId="2986759707" sldId="2147483655"/>
          </pc:sldLayoutMkLst>
        </pc:sldLayoutChg>
        <pc:sldLayoutChg chg="setBg">
          <pc:chgData name="sana mushtaq" userId="d49d7153423d638e" providerId="LiveId" clId="{EF7B7D84-DEB3-434E-B204-DB3B51AD18F6}" dt="2023-11-13T09:34:20.917" v="1261"/>
          <pc:sldLayoutMkLst>
            <pc:docMk/>
            <pc:sldMasterMk cId="1906837010" sldId="2147483648"/>
            <pc:sldLayoutMk cId="1286433063" sldId="2147483656"/>
          </pc:sldLayoutMkLst>
        </pc:sldLayoutChg>
        <pc:sldLayoutChg chg="setBg">
          <pc:chgData name="sana mushtaq" userId="d49d7153423d638e" providerId="LiveId" clId="{EF7B7D84-DEB3-434E-B204-DB3B51AD18F6}" dt="2023-11-13T09:34:20.917" v="1261"/>
          <pc:sldLayoutMkLst>
            <pc:docMk/>
            <pc:sldMasterMk cId="1906837010" sldId="2147483648"/>
            <pc:sldLayoutMk cId="1894179648" sldId="2147483657"/>
          </pc:sldLayoutMkLst>
        </pc:sldLayoutChg>
        <pc:sldLayoutChg chg="setBg">
          <pc:chgData name="sana mushtaq" userId="d49d7153423d638e" providerId="LiveId" clId="{EF7B7D84-DEB3-434E-B204-DB3B51AD18F6}" dt="2023-11-13T09:34:20.917" v="1261"/>
          <pc:sldLayoutMkLst>
            <pc:docMk/>
            <pc:sldMasterMk cId="1906837010" sldId="2147483648"/>
            <pc:sldLayoutMk cId="3765973577" sldId="2147483658"/>
          </pc:sldLayoutMkLst>
        </pc:sldLayoutChg>
        <pc:sldLayoutChg chg="setBg">
          <pc:chgData name="sana mushtaq" userId="d49d7153423d638e" providerId="LiveId" clId="{EF7B7D84-DEB3-434E-B204-DB3B51AD18F6}" dt="2023-11-13T09:34:20.917" v="1261"/>
          <pc:sldLayoutMkLst>
            <pc:docMk/>
            <pc:sldMasterMk cId="1906837010" sldId="2147483648"/>
            <pc:sldLayoutMk cId="4148788724"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0535A-E4CE-4738-F76E-49C0DF6DAB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1A36B1-CDF6-4A8A-A32F-D922F1C75A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51B2DA-C675-AE35-AA34-4AC7D2704C72}"/>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5" name="Footer Placeholder 4">
            <a:extLst>
              <a:ext uri="{FF2B5EF4-FFF2-40B4-BE49-F238E27FC236}">
                <a16:creationId xmlns:a16="http://schemas.microsoft.com/office/drawing/2014/main" id="{E0069B6F-F4B6-74EE-2E18-C60E300D9A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D687A8-47C5-6DAA-1F84-414DEEECE72D}"/>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216774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FF7B0-7571-9F1C-0D10-8F0B4D1241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5E3C8-FCFC-B2A7-61F1-CEB35493EE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5A6631-9616-75A0-2F22-CFB489000F9A}"/>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5" name="Footer Placeholder 4">
            <a:extLst>
              <a:ext uri="{FF2B5EF4-FFF2-40B4-BE49-F238E27FC236}">
                <a16:creationId xmlns:a16="http://schemas.microsoft.com/office/drawing/2014/main" id="{03134792-0D7B-6636-B5C0-B6879E54B5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4C83FF-C2E4-CA03-05A5-4D9D48354FC2}"/>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2796121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936BB-8928-5802-7D2F-7D11E5DD97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A273C4-3193-7675-EFDB-49C9115E58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81C6144-1695-8C6D-0CE8-EB8184A95818}"/>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5" name="Footer Placeholder 4">
            <a:extLst>
              <a:ext uri="{FF2B5EF4-FFF2-40B4-BE49-F238E27FC236}">
                <a16:creationId xmlns:a16="http://schemas.microsoft.com/office/drawing/2014/main" id="{6FADB41A-9637-3EDE-64BB-FCB09DFCD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166844-85E6-1B37-F0D3-144CF40CDF4A}"/>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781617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EFC97-E443-B645-0BE9-32819E2409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6B6AD1-8A0B-FF39-AE90-C338A0FD9C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364798-1B04-A531-DBB4-9B45F937E2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74AFD8-0EF5-053B-3630-19F1CEF77D34}"/>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6" name="Footer Placeholder 5">
            <a:extLst>
              <a:ext uri="{FF2B5EF4-FFF2-40B4-BE49-F238E27FC236}">
                <a16:creationId xmlns:a16="http://schemas.microsoft.com/office/drawing/2014/main" id="{24618867-3B07-43A3-F45B-572FDE41E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4F0AC8-09A6-A09A-7592-57C1966CC051}"/>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476846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1660B-48F3-8732-A906-D909CC657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95AB17-9A82-E885-E361-1C9A636579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F8859F-E1FB-A5AF-E3C7-27F9BEB461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B1C46B-56D9-C113-441B-BB61E96460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FA81F2-E17E-F628-20F9-863920B047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912FE7-36BE-972C-F3C6-568D5CA2C608}"/>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8" name="Footer Placeholder 7">
            <a:extLst>
              <a:ext uri="{FF2B5EF4-FFF2-40B4-BE49-F238E27FC236}">
                <a16:creationId xmlns:a16="http://schemas.microsoft.com/office/drawing/2014/main" id="{4EAAADEE-938B-F71D-C698-9C4BC191CC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73A2FB-0D3D-C156-6469-E39251315DF4}"/>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4064954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9AE0B-FC45-74FD-FED2-C4C4E6582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54CD63-D9F3-D33F-73F2-B5A2A56710EF}"/>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4" name="Footer Placeholder 3">
            <a:extLst>
              <a:ext uri="{FF2B5EF4-FFF2-40B4-BE49-F238E27FC236}">
                <a16:creationId xmlns:a16="http://schemas.microsoft.com/office/drawing/2014/main" id="{693A1B35-AE77-FA00-BEC0-C5C83FD83F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8B9381-42A9-458E-2EFA-901F228F4869}"/>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460365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7E0DA8-0087-8C30-017F-E06E82AA8DDC}"/>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3" name="Footer Placeholder 2">
            <a:extLst>
              <a:ext uri="{FF2B5EF4-FFF2-40B4-BE49-F238E27FC236}">
                <a16:creationId xmlns:a16="http://schemas.microsoft.com/office/drawing/2014/main" id="{53573457-5BD9-ACB7-B2DE-0A58A8621B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7BF75A-8227-EDE9-1009-6FCAA171858A}"/>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2986759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240F0-18B5-7C0F-521A-3CB31943B1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8E1742-7FC4-480F-3158-96DFA4910E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2B141E-254D-F95F-63CA-EB77DFF1D3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6E2F2C-0294-6064-D176-CB72B0B4D702}"/>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6" name="Footer Placeholder 5">
            <a:extLst>
              <a:ext uri="{FF2B5EF4-FFF2-40B4-BE49-F238E27FC236}">
                <a16:creationId xmlns:a16="http://schemas.microsoft.com/office/drawing/2014/main" id="{E344EC8C-F1EA-10A3-7F1A-FDE76EBD3C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AA4DE4-E804-003B-AE06-F2A108A15997}"/>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1286433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3A99A-3D51-67A9-B1A6-3741E236FD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B3128D-8EA9-AFC7-6378-2C5D8693FD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4EA97C-685C-1F7B-C244-74B8143987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8DD2D7-834E-15CE-5B3C-873D185A88AF}"/>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6" name="Footer Placeholder 5">
            <a:extLst>
              <a:ext uri="{FF2B5EF4-FFF2-40B4-BE49-F238E27FC236}">
                <a16:creationId xmlns:a16="http://schemas.microsoft.com/office/drawing/2014/main" id="{29C84B06-83C6-9FBA-5A86-352CA40B44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15B009-DB63-2505-4F83-FDD42FC5984F}"/>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1894179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5A76E-A9EE-315D-286C-C293DF0179E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EF6E06-436C-EC42-55ED-2A29267180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018412-70E2-8D54-CE73-3BD23F9FCCD7}"/>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5" name="Footer Placeholder 4">
            <a:extLst>
              <a:ext uri="{FF2B5EF4-FFF2-40B4-BE49-F238E27FC236}">
                <a16:creationId xmlns:a16="http://schemas.microsoft.com/office/drawing/2014/main" id="{DE48FA4B-F946-A53B-42C0-7290D64EA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56F9C5-9D3C-E23A-7B9E-5F60CF03EDD1}"/>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3765973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724C87-B1A5-94CE-5BB3-91D4BFD7C3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F5F4F9-4996-0FDB-A4BB-B76A235C98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44F3BF-E39E-8F31-647F-3578E2EE1192}"/>
              </a:ext>
            </a:extLst>
          </p:cNvPr>
          <p:cNvSpPr>
            <a:spLocks noGrp="1"/>
          </p:cNvSpPr>
          <p:nvPr>
            <p:ph type="dt" sz="half" idx="10"/>
          </p:nvPr>
        </p:nvSpPr>
        <p:spPr/>
        <p:txBody>
          <a:bodyPr/>
          <a:lstStyle/>
          <a:p>
            <a:fld id="{C3B075D3-D591-40E6-8C48-058BD45B8C78}" type="datetimeFigureOut">
              <a:rPr lang="en-GB" smtClean="0"/>
              <a:t>18/11/2023</a:t>
            </a:fld>
            <a:endParaRPr lang="en-GB"/>
          </a:p>
        </p:txBody>
      </p:sp>
      <p:sp>
        <p:nvSpPr>
          <p:cNvPr id="5" name="Footer Placeholder 4">
            <a:extLst>
              <a:ext uri="{FF2B5EF4-FFF2-40B4-BE49-F238E27FC236}">
                <a16:creationId xmlns:a16="http://schemas.microsoft.com/office/drawing/2014/main" id="{63A40BD4-66AD-A15D-98D5-D50527C064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DD191A-AE04-0E1E-CD91-9F7E7FF4B1CE}"/>
              </a:ext>
            </a:extLst>
          </p:cNvPr>
          <p:cNvSpPr>
            <a:spLocks noGrp="1"/>
          </p:cNvSpPr>
          <p:nvPr>
            <p:ph type="sldNum" sz="quarter" idx="12"/>
          </p:nvPr>
        </p:nvSpPr>
        <p:spPr/>
        <p:txBody>
          <a:bodyPr/>
          <a:lstStyle/>
          <a:p>
            <a:fld id="{070C3D51-1136-469A-BC0D-7034043B7E71}" type="slidenum">
              <a:rPr lang="en-GB" smtClean="0"/>
              <a:t>‹#›</a:t>
            </a:fld>
            <a:endParaRPr lang="en-GB"/>
          </a:p>
        </p:txBody>
      </p:sp>
    </p:spTree>
    <p:extLst>
      <p:ext uri="{BB962C8B-B14F-4D97-AF65-F5344CB8AC3E}">
        <p14:creationId xmlns:p14="http://schemas.microsoft.com/office/powerpoint/2010/main" val="4148788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B17ED8">
            <a:alpha val="32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12357F-5EF8-3C1C-C1A4-723A3280C7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418B7B-8599-B65B-EC7D-EA98C53204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3DD484-F145-6C26-BF60-1BD62E9C82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B075D3-D591-40E6-8C48-058BD45B8C78}" type="datetimeFigureOut">
              <a:rPr lang="en-GB" smtClean="0"/>
              <a:t>18/11/2023</a:t>
            </a:fld>
            <a:endParaRPr lang="en-GB"/>
          </a:p>
        </p:txBody>
      </p:sp>
      <p:sp>
        <p:nvSpPr>
          <p:cNvPr id="5" name="Footer Placeholder 4">
            <a:extLst>
              <a:ext uri="{FF2B5EF4-FFF2-40B4-BE49-F238E27FC236}">
                <a16:creationId xmlns:a16="http://schemas.microsoft.com/office/drawing/2014/main" id="{A0BDD681-1ABF-9B9B-8DA2-5FD9913B24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A30403-ED2A-B611-6D84-BAA493C363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C3D51-1136-469A-BC0D-7034043B7E71}" type="slidenum">
              <a:rPr lang="en-GB" smtClean="0"/>
              <a:t>‹#›</a:t>
            </a:fld>
            <a:endParaRPr lang="en-GB"/>
          </a:p>
        </p:txBody>
      </p:sp>
    </p:spTree>
    <p:extLst>
      <p:ext uri="{BB962C8B-B14F-4D97-AF65-F5344CB8AC3E}">
        <p14:creationId xmlns:p14="http://schemas.microsoft.com/office/powerpoint/2010/main" val="19068370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837D6A-E248-0954-4483-8E76E44B928B}"/>
              </a:ext>
            </a:extLst>
          </p:cNvPr>
          <p:cNvPicPr>
            <a:picLocks noChangeAspect="1"/>
          </p:cNvPicPr>
          <p:nvPr/>
        </p:nvPicPr>
        <p:blipFill>
          <a:blip r:embed="rId2"/>
          <a:stretch>
            <a:fillRect/>
          </a:stretch>
        </p:blipFill>
        <p:spPr>
          <a:xfrm>
            <a:off x="3831432" y="336864"/>
            <a:ext cx="4131724" cy="1570998"/>
          </a:xfrm>
          <a:prstGeom prst="rect">
            <a:avLst/>
          </a:prstGeom>
        </p:spPr>
      </p:pic>
      <p:sp>
        <p:nvSpPr>
          <p:cNvPr id="2" name="Title 1">
            <a:extLst>
              <a:ext uri="{FF2B5EF4-FFF2-40B4-BE49-F238E27FC236}">
                <a16:creationId xmlns:a16="http://schemas.microsoft.com/office/drawing/2014/main" id="{60AA6C3B-5DAD-53CC-4F58-12312B8F824A}"/>
              </a:ext>
            </a:extLst>
          </p:cNvPr>
          <p:cNvSpPr>
            <a:spLocks noGrp="1"/>
          </p:cNvSpPr>
          <p:nvPr>
            <p:ph type="ctrTitle"/>
          </p:nvPr>
        </p:nvSpPr>
        <p:spPr>
          <a:xfrm>
            <a:off x="1670538" y="2848708"/>
            <a:ext cx="8997462" cy="661253"/>
          </a:xfrm>
        </p:spPr>
        <p:txBody>
          <a:bodyPr>
            <a:noAutofit/>
          </a:bodyPr>
          <a:lstStyle/>
          <a:p>
            <a:r>
              <a:rPr lang="en-GB" sz="4800" b="1" dirty="0">
                <a:latin typeface="Arial" panose="020B0604020202020204" pitchFamily="34" charset="0"/>
                <a:cs typeface="Arial" panose="020B0604020202020204" pitchFamily="34" charset="0"/>
              </a:rPr>
              <a:t>Assessment Component 1 </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Presentation </a:t>
            </a:r>
          </a:p>
        </p:txBody>
      </p:sp>
      <p:sp>
        <p:nvSpPr>
          <p:cNvPr id="3" name="Subtitle 2">
            <a:extLst>
              <a:ext uri="{FF2B5EF4-FFF2-40B4-BE49-F238E27FC236}">
                <a16:creationId xmlns:a16="http://schemas.microsoft.com/office/drawing/2014/main" id="{95824C31-D046-6129-02AF-97697D68DC69}"/>
              </a:ext>
            </a:extLst>
          </p:cNvPr>
          <p:cNvSpPr>
            <a:spLocks noGrp="1"/>
          </p:cNvSpPr>
          <p:nvPr>
            <p:ph type="subTitle" idx="1"/>
          </p:nvPr>
        </p:nvSpPr>
        <p:spPr>
          <a:xfrm>
            <a:off x="1670538" y="4099113"/>
            <a:ext cx="8792308" cy="1712601"/>
          </a:xfrm>
        </p:spPr>
        <p:txBody>
          <a:bodyPr>
            <a:normAutofit lnSpcReduction="10000"/>
          </a:bodyPr>
          <a:lstStyle/>
          <a:p>
            <a:pPr algn="l"/>
            <a:r>
              <a:rPr lang="en-GB" b="1" dirty="0">
                <a:latin typeface="Arial" panose="020B0604020202020204" pitchFamily="34" charset="0"/>
                <a:cs typeface="Arial" panose="020B0604020202020204" pitchFamily="34" charset="0"/>
              </a:rPr>
              <a:t>Student name: Sana Sahir</a:t>
            </a:r>
          </a:p>
          <a:p>
            <a:pPr algn="l"/>
            <a:r>
              <a:rPr lang="en-GB" b="1" dirty="0">
                <a:latin typeface="Arial" panose="020B0604020202020204" pitchFamily="34" charset="0"/>
                <a:cs typeface="Arial" panose="020B0604020202020204" pitchFamily="34" charset="0"/>
              </a:rPr>
              <a:t>Student ID: 2113594</a:t>
            </a:r>
          </a:p>
          <a:p>
            <a:pPr algn="l"/>
            <a:r>
              <a:rPr lang="en-GB" b="1" dirty="0">
                <a:latin typeface="Arial" panose="020B0604020202020204" pitchFamily="34" charset="0"/>
                <a:cs typeface="Arial" panose="020B0604020202020204" pitchFamily="34" charset="0"/>
              </a:rPr>
              <a:t>Mental Disorders and Psychopathology </a:t>
            </a:r>
          </a:p>
          <a:p>
            <a:pPr algn="l"/>
            <a:r>
              <a:rPr lang="en-GB" b="1" dirty="0">
                <a:latin typeface="Arial" panose="020B0604020202020204" pitchFamily="34" charset="0"/>
                <a:cs typeface="Arial" panose="020B0604020202020204" pitchFamily="34" charset="0"/>
              </a:rPr>
              <a:t>(BMHP6006_LON)</a:t>
            </a:r>
          </a:p>
          <a:p>
            <a:pPr algn="l"/>
            <a:endParaRPr lang="en-GB" dirty="0"/>
          </a:p>
          <a:p>
            <a:pPr algn="l"/>
            <a:endParaRPr lang="en-GB" dirty="0"/>
          </a:p>
          <a:p>
            <a:endParaRPr lang="en-GB" dirty="0"/>
          </a:p>
          <a:p>
            <a:endParaRPr lang="en-GB" dirty="0"/>
          </a:p>
        </p:txBody>
      </p:sp>
    </p:spTree>
    <p:extLst>
      <p:ext uri="{BB962C8B-B14F-4D97-AF65-F5344CB8AC3E}">
        <p14:creationId xmlns:p14="http://schemas.microsoft.com/office/powerpoint/2010/main" val="1346444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E470-1C9A-B8D2-7C9C-6A18A4A21F38}"/>
              </a:ext>
            </a:extLst>
          </p:cNvPr>
          <p:cNvSpPr>
            <a:spLocks noGrp="1"/>
          </p:cNvSpPr>
          <p:nvPr>
            <p:ph type="title"/>
          </p:nvPr>
        </p:nvSpPr>
        <p:spPr>
          <a:xfrm>
            <a:off x="668215" y="365125"/>
            <a:ext cx="10720221" cy="6174220"/>
          </a:xfrm>
        </p:spPr>
        <p:txBody>
          <a:bodyPr>
            <a:normAutofit fontScale="90000"/>
          </a:bodyPr>
          <a:lstStyle/>
          <a:p>
            <a:pPr algn="ctr"/>
            <a:br>
              <a:rPr lang="en-GB" sz="2800" b="1" i="0" u="none" strike="noStrike" dirty="0">
                <a:solidFill>
                  <a:srgbClr val="000000"/>
                </a:solidFill>
                <a:effectLst/>
                <a:latin typeface="Verdana" panose="020B0604030504040204" pitchFamily="34" charset="0"/>
              </a:rPr>
            </a:br>
            <a:br>
              <a:rPr lang="en-GB" sz="2800" b="1" i="0" u="none" strike="noStrike" dirty="0">
                <a:solidFill>
                  <a:srgbClr val="000000"/>
                </a:solidFill>
                <a:effectLst/>
                <a:latin typeface="Verdana" panose="020B0604030504040204" pitchFamily="34" charset="0"/>
              </a:rPr>
            </a:br>
            <a:br>
              <a:rPr lang="en-GB" sz="2800" b="1" i="0" u="none" strike="noStrike" dirty="0">
                <a:solidFill>
                  <a:srgbClr val="000000"/>
                </a:solidFill>
                <a:effectLst/>
                <a:latin typeface="Verdana" panose="020B0604030504040204" pitchFamily="34" charset="0"/>
              </a:rPr>
            </a:br>
            <a:r>
              <a:rPr lang="en-GB" sz="2800" b="1" dirty="0">
                <a:solidFill>
                  <a:srgbClr val="000000"/>
                </a:solidFill>
                <a:latin typeface="Verdana" panose="020B0604030504040204" pitchFamily="34" charset="0"/>
              </a:rPr>
              <a:t>A</a:t>
            </a:r>
            <a:r>
              <a:rPr lang="en-GB" sz="2800" b="1" i="0" u="none" strike="noStrike" dirty="0">
                <a:solidFill>
                  <a:srgbClr val="000000"/>
                </a:solidFill>
                <a:effectLst/>
                <a:latin typeface="Verdana" panose="020B0604030504040204" pitchFamily="34" charset="0"/>
              </a:rPr>
              <a:t>norexia Nervosa </a:t>
            </a:r>
            <a:br>
              <a:rPr lang="en-GB" sz="2800" b="1" i="0" u="none" strike="noStrike" dirty="0">
                <a:solidFill>
                  <a:srgbClr val="000000"/>
                </a:solidFill>
                <a:effectLst/>
                <a:latin typeface="Verdana" panose="020B0604030504040204" pitchFamily="34" charset="0"/>
              </a:rPr>
            </a:br>
            <a:r>
              <a:rPr lang="en-GB" sz="2800" b="1" dirty="0"/>
              <a:t>Classification:F50.4</a:t>
            </a:r>
            <a:br>
              <a:rPr lang="en-GB" sz="2800" b="1" dirty="0"/>
            </a:br>
            <a:br>
              <a:rPr lang="en-GB" sz="2800" b="1" i="0" u="none" strike="noStrike" dirty="0">
                <a:solidFill>
                  <a:srgbClr val="000000"/>
                </a:solidFill>
                <a:effectLst/>
                <a:latin typeface="Verdana" panose="020B0604030504040204" pitchFamily="34" charset="0"/>
              </a:rPr>
            </a:br>
            <a:br>
              <a:rPr lang="en-GB" sz="2800" b="1" i="0" u="none" strike="noStrike" dirty="0">
                <a:solidFill>
                  <a:srgbClr val="000000"/>
                </a:solidFill>
                <a:effectLst/>
                <a:latin typeface="Verdana" panose="020B0604030504040204" pitchFamily="34" charset="0"/>
              </a:rPr>
            </a:br>
            <a:r>
              <a:rPr lang="en-GB" sz="2800" b="1" i="0" u="none" strike="noStrike" dirty="0">
                <a:solidFill>
                  <a:srgbClr val="000000"/>
                </a:solidFill>
                <a:effectLst/>
                <a:latin typeface="Verdana" panose="020B0604030504040204" pitchFamily="34" charset="0"/>
              </a:rPr>
              <a:t>Behavioural syndromes associated with physiological disturbances and physical factors (F50-F59)</a:t>
            </a:r>
            <a:br>
              <a:rPr lang="en-GB" sz="2800" b="1" i="0" u="none" strike="noStrike" dirty="0">
                <a:solidFill>
                  <a:srgbClr val="000000"/>
                </a:solidFill>
                <a:effectLst/>
                <a:latin typeface="Verdana" panose="020B0604030504040204" pitchFamily="34" charset="0"/>
              </a:rPr>
            </a:br>
            <a:br>
              <a:rPr lang="en-GB" sz="2800" b="1" i="0" u="none" strike="noStrike" dirty="0">
                <a:solidFill>
                  <a:srgbClr val="000000"/>
                </a:solidFill>
                <a:effectLst/>
                <a:latin typeface="Verdana" panose="020B0604030504040204" pitchFamily="34" charset="0"/>
              </a:rPr>
            </a:br>
            <a:r>
              <a:rPr lang="en-GB" sz="2800" b="1" i="0" u="none" strike="noStrike" dirty="0">
                <a:solidFill>
                  <a:srgbClr val="000000"/>
                </a:solidFill>
                <a:effectLst/>
                <a:latin typeface="Verdana" panose="020B0604030504040204" pitchFamily="34" charset="0"/>
              </a:rPr>
              <a:t>(World Health Organisation, 2010). </a:t>
            </a:r>
            <a:br>
              <a:rPr lang="en-GB" sz="2800" b="1" i="0" u="none" strike="noStrike" dirty="0">
                <a:solidFill>
                  <a:srgbClr val="000000"/>
                </a:solidFill>
                <a:effectLst/>
                <a:latin typeface="Verdana" panose="020B0604030504040204" pitchFamily="34" charset="0"/>
              </a:rPr>
            </a:br>
            <a:br>
              <a:rPr lang="en-GB" sz="2800" b="1" i="0" u="none" strike="noStrike" dirty="0">
                <a:solidFill>
                  <a:srgbClr val="000000"/>
                </a:solidFill>
                <a:effectLst/>
                <a:latin typeface="Verdana" panose="020B0604030504040204" pitchFamily="34" charset="0"/>
              </a:rPr>
            </a:br>
            <a:br>
              <a:rPr lang="en-GB" sz="2800" b="1" i="0" dirty="0">
                <a:solidFill>
                  <a:srgbClr val="000000"/>
                </a:solidFill>
                <a:effectLst/>
                <a:latin typeface="Verdana" panose="020B0604030504040204" pitchFamily="34" charset="0"/>
              </a:rPr>
            </a:br>
            <a:endParaRPr lang="en-GB" sz="6000" b="1" dirty="0"/>
          </a:p>
        </p:txBody>
      </p:sp>
    </p:spTree>
    <p:extLst>
      <p:ext uri="{BB962C8B-B14F-4D97-AF65-F5344CB8AC3E}">
        <p14:creationId xmlns:p14="http://schemas.microsoft.com/office/powerpoint/2010/main" val="3984780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39812-E2EE-62E9-B8F6-D3C5BC5153CA}"/>
              </a:ext>
            </a:extLst>
          </p:cNvPr>
          <p:cNvSpPr>
            <a:spLocks noGrp="1"/>
          </p:cNvSpPr>
          <p:nvPr>
            <p:ph type="title"/>
          </p:nvPr>
        </p:nvSpPr>
        <p:spPr>
          <a:xfrm>
            <a:off x="3539836" y="500062"/>
            <a:ext cx="10515600" cy="1325563"/>
          </a:xfrm>
        </p:spPr>
        <p:txBody>
          <a:bodyPr>
            <a:normAutofit/>
          </a:bodyPr>
          <a:lstStyle/>
          <a:p>
            <a:r>
              <a:rPr lang="en-GB" sz="2800" b="1" dirty="0">
                <a:latin typeface="Arial" panose="020B0604020202020204" pitchFamily="34" charset="0"/>
                <a:cs typeface="Arial" panose="020B0604020202020204" pitchFamily="34" charset="0"/>
              </a:rPr>
              <a:t>Definition of Anorexia Nervosa </a:t>
            </a:r>
          </a:p>
        </p:txBody>
      </p:sp>
      <p:sp>
        <p:nvSpPr>
          <p:cNvPr id="3" name="Content Placeholder 2">
            <a:extLst>
              <a:ext uri="{FF2B5EF4-FFF2-40B4-BE49-F238E27FC236}">
                <a16:creationId xmlns:a16="http://schemas.microsoft.com/office/drawing/2014/main" id="{97777F21-D57D-ADA2-29AE-0D986B4E1883}"/>
              </a:ext>
            </a:extLst>
          </p:cNvPr>
          <p:cNvSpPr>
            <a:spLocks noGrp="1"/>
          </p:cNvSpPr>
          <p:nvPr>
            <p:ph idx="1"/>
          </p:nvPr>
        </p:nvSpPr>
        <p:spPr>
          <a:xfrm>
            <a:off x="817418" y="1371601"/>
            <a:ext cx="10820400" cy="5073072"/>
          </a:xfrm>
        </p:spPr>
        <p:txBody>
          <a:bodyPr>
            <a:normAutofit/>
          </a:bodyPr>
          <a:lstStyle/>
          <a:p>
            <a:pPr marL="0" indent="0">
              <a:buNone/>
            </a:pPr>
            <a:endParaRPr lang="en-GB" sz="18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A complex and potentially life-threatening eating disorder, anorexia nervosa is characterised by a distorted body image, a fear of weight gain, and severe food restrictions. People living with Anorexia often think they're overweight despite being underweight. Extreme dieting, excessive exercise, and other weight-loss behaviours are used. The disorder can result from malnutrition, electrolyte imbalances, heart problems, and food and body image cognitive distortions </a:t>
            </a:r>
            <a:r>
              <a:rPr lang="en-GB" sz="2000" b="0" i="0" dirty="0">
                <a:effectLst/>
                <a:latin typeface="Arial" panose="020B0604020202020204" pitchFamily="34" charset="0"/>
                <a:cs typeface="Arial" panose="020B0604020202020204" pitchFamily="34" charset="0"/>
              </a:rPr>
              <a:t>(American Psychiatric Association, 2013).</a:t>
            </a:r>
            <a:endParaRPr lang="en-GB" sz="2000" dirty="0">
              <a:latin typeface="Arial" panose="020B0604020202020204" pitchFamily="34" charset="0"/>
              <a:cs typeface="Arial" panose="020B0604020202020204" pitchFamily="34" charset="0"/>
            </a:endParaRPr>
          </a:p>
          <a:p>
            <a:pPr marL="0" indent="0">
              <a:lnSpc>
                <a:spcPct val="100000"/>
              </a:lnSpc>
              <a:buNone/>
            </a:pPr>
            <a:endParaRPr lang="en-GB" sz="2000" b="1" dirty="0">
              <a:latin typeface="Arial" panose="020B0604020202020204" pitchFamily="34" charset="0"/>
              <a:cs typeface="Arial" panose="020B0604020202020204" pitchFamily="34" charset="0"/>
            </a:endParaRPr>
          </a:p>
          <a:p>
            <a:pPr marL="0" indent="0">
              <a:lnSpc>
                <a:spcPct val="100000"/>
              </a:lnSpc>
              <a:buNone/>
            </a:pPr>
            <a:r>
              <a:rPr lang="en-GB" sz="2000" b="1" dirty="0">
                <a:latin typeface="Arial" panose="020B0604020202020204" pitchFamily="34" charset="0"/>
                <a:cs typeface="Arial" panose="020B0604020202020204" pitchFamily="34" charset="0"/>
              </a:rPr>
              <a:t>Data: </a:t>
            </a:r>
            <a:r>
              <a:rPr lang="en-GB" sz="2000" dirty="0">
                <a:latin typeface="Arial" panose="020B0604020202020204" pitchFamily="34" charset="0"/>
                <a:cs typeface="Arial" panose="020B0604020202020204" pitchFamily="34" charset="0"/>
              </a:rPr>
              <a:t>United Kingdom</a:t>
            </a:r>
          </a:p>
        </p:txBody>
      </p:sp>
    </p:spTree>
    <p:extLst>
      <p:ext uri="{BB962C8B-B14F-4D97-AF65-F5344CB8AC3E}">
        <p14:creationId xmlns:p14="http://schemas.microsoft.com/office/powerpoint/2010/main" val="2643847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6FED-9459-BD68-BF84-FA6ADDFD76A3}"/>
              </a:ext>
            </a:extLst>
          </p:cNvPr>
          <p:cNvSpPr>
            <a:spLocks noGrp="1"/>
          </p:cNvSpPr>
          <p:nvPr>
            <p:ph type="title"/>
          </p:nvPr>
        </p:nvSpPr>
        <p:spPr>
          <a:xfrm>
            <a:off x="1522296" y="121285"/>
            <a:ext cx="10515600" cy="1325563"/>
          </a:xfrm>
        </p:spPr>
        <p:txBody>
          <a:bodyPr>
            <a:normAutofit/>
          </a:bodyPr>
          <a:lstStyle/>
          <a:p>
            <a:r>
              <a:rPr lang="en-GB" sz="2800" b="1" dirty="0">
                <a:latin typeface="Arial" panose="020B0604020202020204" pitchFamily="34" charset="0"/>
                <a:cs typeface="Arial" panose="020B0604020202020204" pitchFamily="34" charset="0"/>
              </a:rPr>
              <a:t>Causes of Anorexia Nervosa Disorder in young adults</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C09EA6-84AE-6450-6D1B-9AC8C28AE13B}"/>
              </a:ext>
            </a:extLst>
          </p:cNvPr>
          <p:cNvSpPr>
            <a:spLocks noGrp="1"/>
          </p:cNvSpPr>
          <p:nvPr>
            <p:ph idx="1"/>
          </p:nvPr>
        </p:nvSpPr>
        <p:spPr>
          <a:xfrm>
            <a:off x="581890" y="1214692"/>
            <a:ext cx="11263745" cy="5310799"/>
          </a:xfrm>
        </p:spPr>
        <p:txBody>
          <a:bodyPr>
            <a:noAutofit/>
          </a:bodyPr>
          <a:lstStyle/>
          <a:p>
            <a:pPr>
              <a:lnSpc>
                <a:spcPct val="100000"/>
              </a:lnSpc>
            </a:pPr>
            <a:r>
              <a:rPr lang="en-GB" sz="2000" dirty="0">
                <a:latin typeface="Arial" panose="020B0604020202020204" pitchFamily="34" charset="0"/>
                <a:cs typeface="Arial" panose="020B0604020202020204" pitchFamily="34" charset="0"/>
              </a:rPr>
              <a:t>The development of anorexia nervosa, a complex mental health disorder primarily affecting young adults, is influenced by many factors. It is essential to acknowledge that this field of study is ongoing, and individual cases may differ (NHS,2023). </a:t>
            </a:r>
          </a:p>
          <a:p>
            <a:pPr>
              <a:lnSpc>
                <a:spcPct val="100000"/>
              </a:lnSpc>
            </a:pPr>
            <a:r>
              <a:rPr lang="en-GB" sz="2000" i="0" dirty="0">
                <a:effectLst/>
                <a:latin typeface="Arial" panose="020B0604020202020204" pitchFamily="34" charset="0"/>
                <a:cs typeface="Arial" panose="020B0604020202020204" pitchFamily="34" charset="0"/>
              </a:rPr>
              <a:t>Genetic Factors</a:t>
            </a:r>
          </a:p>
          <a:p>
            <a:pPr>
              <a:lnSpc>
                <a:spcPct val="100000"/>
              </a:lnSpc>
            </a:pPr>
            <a:r>
              <a:rPr lang="en-GB" sz="2000" i="0" dirty="0">
                <a:effectLst/>
                <a:latin typeface="Arial" panose="020B0604020202020204" pitchFamily="34" charset="0"/>
                <a:cs typeface="Arial" panose="020B0604020202020204" pitchFamily="34" charset="0"/>
              </a:rPr>
              <a:t>Psychological Factors</a:t>
            </a:r>
          </a:p>
          <a:p>
            <a:pPr>
              <a:lnSpc>
                <a:spcPct val="100000"/>
              </a:lnSpc>
            </a:pPr>
            <a:r>
              <a:rPr lang="en-GB" sz="2000" i="0" dirty="0">
                <a:effectLst/>
                <a:latin typeface="Arial" panose="020B0604020202020204" pitchFamily="34" charset="0"/>
                <a:cs typeface="Arial" panose="020B0604020202020204" pitchFamily="34" charset="0"/>
              </a:rPr>
              <a:t>Sociocultural Factors</a:t>
            </a:r>
          </a:p>
          <a:p>
            <a:pPr>
              <a:lnSpc>
                <a:spcPct val="100000"/>
              </a:lnSpc>
            </a:pPr>
            <a:r>
              <a:rPr lang="en-GB" sz="2000" i="0" dirty="0">
                <a:effectLst/>
                <a:latin typeface="Arial" panose="020B0604020202020204" pitchFamily="34" charset="0"/>
                <a:cs typeface="Arial" panose="020B0604020202020204" pitchFamily="34" charset="0"/>
              </a:rPr>
              <a:t>Biological Factors</a:t>
            </a:r>
          </a:p>
          <a:p>
            <a:pPr>
              <a:lnSpc>
                <a:spcPct val="100000"/>
              </a:lnSpc>
            </a:pPr>
            <a:r>
              <a:rPr lang="en-GB" sz="2000" i="0" dirty="0">
                <a:effectLst/>
                <a:latin typeface="Arial" panose="020B0604020202020204" pitchFamily="34" charset="0"/>
                <a:cs typeface="Arial" panose="020B0604020202020204" pitchFamily="34" charset="0"/>
              </a:rPr>
              <a:t>Environmental Factors</a:t>
            </a:r>
          </a:p>
          <a:p>
            <a:pPr>
              <a:lnSpc>
                <a:spcPct val="100000"/>
              </a:lnSpc>
            </a:pPr>
            <a:r>
              <a:rPr lang="en-GB" sz="2000" i="0" dirty="0">
                <a:effectLst/>
                <a:latin typeface="Arial" panose="020B0604020202020204" pitchFamily="34" charset="0"/>
                <a:cs typeface="Arial" panose="020B0604020202020204" pitchFamily="34" charset="0"/>
              </a:rPr>
              <a:t>Personality Traits</a:t>
            </a:r>
          </a:p>
          <a:p>
            <a:pPr>
              <a:lnSpc>
                <a:spcPct val="100000"/>
              </a:lnSpc>
            </a:pPr>
            <a:r>
              <a:rPr lang="en-GB" sz="2000" i="0" dirty="0">
                <a:effectLst/>
                <a:latin typeface="Arial" panose="020B0604020202020204" pitchFamily="34" charset="0"/>
                <a:cs typeface="Arial" panose="020B0604020202020204" pitchFamily="34" charset="0"/>
              </a:rPr>
              <a:t>Peer and Family Influences</a:t>
            </a:r>
          </a:p>
          <a:p>
            <a:pPr>
              <a:lnSpc>
                <a:spcPct val="100000"/>
              </a:lnSpc>
            </a:pPr>
            <a:r>
              <a:rPr lang="en-GB" sz="2000" dirty="0">
                <a:latin typeface="Arial" panose="020B0604020202020204" pitchFamily="34" charset="0"/>
                <a:cs typeface="Arial" panose="020B0604020202020204" pitchFamily="34" charset="0"/>
              </a:rPr>
              <a:t>It's essential to remember that these factors often work together to cause anorexia nervosa and that each person's experience with the disorder is unique. Typically, a team of specialists will work together to treat the patient, considering the illness's physiological and psychological components (NHS,2023).</a:t>
            </a:r>
          </a:p>
        </p:txBody>
      </p:sp>
    </p:spTree>
    <p:extLst>
      <p:ext uri="{BB962C8B-B14F-4D97-AF65-F5344CB8AC3E}">
        <p14:creationId xmlns:p14="http://schemas.microsoft.com/office/powerpoint/2010/main" val="95219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81D1D-56E7-DC26-0B27-3CABDCBB2053}"/>
              </a:ext>
            </a:extLst>
          </p:cNvPr>
          <p:cNvSpPr>
            <a:spLocks noGrp="1"/>
          </p:cNvSpPr>
          <p:nvPr>
            <p:ph type="title"/>
          </p:nvPr>
        </p:nvSpPr>
        <p:spPr>
          <a:xfrm>
            <a:off x="2722418" y="500062"/>
            <a:ext cx="10515600" cy="1325563"/>
          </a:xfrm>
        </p:spPr>
        <p:txBody>
          <a:bodyPr>
            <a:normAutofit/>
          </a:bodyPr>
          <a:lstStyle/>
          <a:p>
            <a:r>
              <a:rPr lang="en-GB" sz="2000" b="1" dirty="0">
                <a:latin typeface="Arial" panose="020B0604020202020204" pitchFamily="34" charset="0"/>
                <a:cs typeface="Arial" panose="020B0604020202020204" pitchFamily="34" charset="0"/>
              </a:rPr>
              <a:t>Symptoms/signs Anorexia Nervosa</a:t>
            </a:r>
          </a:p>
        </p:txBody>
      </p:sp>
      <p:sp>
        <p:nvSpPr>
          <p:cNvPr id="3" name="Content Placeholder 2">
            <a:extLst>
              <a:ext uri="{FF2B5EF4-FFF2-40B4-BE49-F238E27FC236}">
                <a16:creationId xmlns:a16="http://schemas.microsoft.com/office/drawing/2014/main" id="{78959AF7-8A0D-882D-B162-1006665DC9E0}"/>
              </a:ext>
            </a:extLst>
          </p:cNvPr>
          <p:cNvSpPr>
            <a:spLocks noGrp="1"/>
          </p:cNvSpPr>
          <p:nvPr>
            <p:ph idx="1"/>
          </p:nvPr>
        </p:nvSpPr>
        <p:spPr/>
        <p:txBody>
          <a:bodyPr>
            <a:normAutofit/>
          </a:bodyPr>
          <a:lstStyle/>
          <a:p>
            <a:pPr>
              <a:lnSpc>
                <a:spcPct val="100000"/>
              </a:lnSpc>
            </a:pPr>
            <a:r>
              <a:rPr lang="en-GB" sz="1800" dirty="0">
                <a:latin typeface="Arial" panose="020B0604020202020204" pitchFamily="34" charset="0"/>
                <a:cs typeface="Arial" panose="020B0604020202020204" pitchFamily="34" charset="0"/>
              </a:rPr>
              <a:t>The fear of gaining weight and distorted body image of anorexia nervosa leads to restrictive eating and other behaviours that can have severe physical and psychological effects. These are some common anorexia symptoms (</a:t>
            </a:r>
            <a:r>
              <a:rPr lang="en-GB" sz="1800" dirty="0" err="1">
                <a:latin typeface="Arial" panose="020B0604020202020204" pitchFamily="34" charset="0"/>
                <a:cs typeface="Arial" panose="020B0604020202020204" pitchFamily="34" charset="0"/>
              </a:rPr>
              <a:t>Arcelus</a:t>
            </a:r>
            <a:r>
              <a:rPr lang="en-GB" sz="1800" dirty="0">
                <a:latin typeface="Arial" panose="020B0604020202020204" pitchFamily="34" charset="0"/>
                <a:cs typeface="Arial" panose="020B0604020202020204" pitchFamily="34" charset="0"/>
              </a:rPr>
              <a:t> et al., 2011).</a:t>
            </a:r>
          </a:p>
          <a:p>
            <a:pPr>
              <a:lnSpc>
                <a:spcPct val="100000"/>
              </a:lnSpc>
            </a:pPr>
            <a:r>
              <a:rPr lang="en-GB" sz="1800" dirty="0">
                <a:latin typeface="Arial" panose="020B0604020202020204" pitchFamily="34" charset="0"/>
                <a:cs typeface="Arial" panose="020B0604020202020204" pitchFamily="34" charset="0"/>
              </a:rPr>
              <a:t>Significant Weight Loss</a:t>
            </a:r>
          </a:p>
          <a:p>
            <a:pPr>
              <a:lnSpc>
                <a:spcPct val="100000"/>
              </a:lnSpc>
            </a:pPr>
            <a:r>
              <a:rPr lang="en-GB" sz="1800" dirty="0">
                <a:latin typeface="Arial" panose="020B0604020202020204" pitchFamily="34" charset="0"/>
                <a:cs typeface="Arial" panose="020B0604020202020204" pitchFamily="34" charset="0"/>
              </a:rPr>
              <a:t>Preoccupation with Food, Dieting, and Calories</a:t>
            </a:r>
          </a:p>
          <a:p>
            <a:pPr>
              <a:lnSpc>
                <a:spcPct val="100000"/>
              </a:lnSpc>
            </a:pPr>
            <a:r>
              <a:rPr lang="en-GB" sz="1800" dirty="0">
                <a:latin typeface="Arial" panose="020B0604020202020204" pitchFamily="34" charset="0"/>
                <a:cs typeface="Arial" panose="020B0604020202020204" pitchFamily="34" charset="0"/>
              </a:rPr>
              <a:t>Distorted Body Image</a:t>
            </a:r>
          </a:p>
          <a:p>
            <a:pPr>
              <a:lnSpc>
                <a:spcPct val="100000"/>
              </a:lnSpc>
            </a:pPr>
            <a:r>
              <a:rPr lang="en-GB" sz="1800" dirty="0">
                <a:latin typeface="Arial" panose="020B0604020202020204" pitchFamily="34" charset="0"/>
                <a:cs typeface="Arial" panose="020B0604020202020204" pitchFamily="34" charset="0"/>
              </a:rPr>
              <a:t>Excessive Exercise</a:t>
            </a:r>
          </a:p>
          <a:p>
            <a:pPr>
              <a:lnSpc>
                <a:spcPct val="100000"/>
              </a:lnSpc>
            </a:pPr>
            <a:r>
              <a:rPr lang="en-GB" sz="1800" dirty="0">
                <a:latin typeface="Arial" panose="020B0604020202020204" pitchFamily="34" charset="0"/>
                <a:cs typeface="Arial" panose="020B0604020202020204" pitchFamily="34" charset="0"/>
              </a:rPr>
              <a:t>Social Withdrawal</a:t>
            </a:r>
          </a:p>
          <a:p>
            <a:pPr>
              <a:lnSpc>
                <a:spcPct val="100000"/>
              </a:lnSpc>
            </a:pPr>
            <a:r>
              <a:rPr lang="en-GB" sz="1800" dirty="0">
                <a:latin typeface="Arial" panose="020B0604020202020204" pitchFamily="34" charset="0"/>
                <a:cs typeface="Arial" panose="020B0604020202020204" pitchFamily="34" charset="0"/>
              </a:rPr>
              <a:t>Physical Health Complications</a:t>
            </a:r>
          </a:p>
          <a:p>
            <a:pPr>
              <a:lnSpc>
                <a:spcPct val="100000"/>
              </a:lnSpc>
            </a:pPr>
            <a:r>
              <a:rPr lang="en-GB" sz="1800" dirty="0">
                <a:latin typeface="Arial" panose="020B0604020202020204" pitchFamily="34" charset="0"/>
                <a:cs typeface="Arial" panose="020B0604020202020204" pitchFamily="34" charset="0"/>
              </a:rPr>
              <a:t>Denial of the Severity of the Problem</a:t>
            </a:r>
          </a:p>
          <a:p>
            <a:pPr>
              <a:lnSpc>
                <a:spcPct val="100000"/>
              </a:lnSpc>
            </a:pPr>
            <a:r>
              <a:rPr lang="en-GB" sz="1800" dirty="0">
                <a:latin typeface="Arial" panose="020B0604020202020204" pitchFamily="34" charset="0"/>
                <a:cs typeface="Arial" panose="020B0604020202020204" pitchFamily="34" charset="0"/>
              </a:rPr>
              <a:t>Emotional and Psychological Symptoms</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4405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4E294-5940-C103-32CA-D6D2AE88EBCE}"/>
              </a:ext>
            </a:extLst>
          </p:cNvPr>
          <p:cNvSpPr>
            <a:spLocks noGrp="1"/>
          </p:cNvSpPr>
          <p:nvPr>
            <p:ph type="title"/>
          </p:nvPr>
        </p:nvSpPr>
        <p:spPr>
          <a:xfrm>
            <a:off x="2348346" y="96982"/>
            <a:ext cx="10515600" cy="1325563"/>
          </a:xfrm>
        </p:spPr>
        <p:txBody>
          <a:bodyPr>
            <a:normAutofit/>
          </a:bodyPr>
          <a:lstStyle/>
          <a:p>
            <a:r>
              <a:rPr lang="en-GB" sz="2000" b="1" dirty="0">
                <a:latin typeface="Arial" panose="020B0604020202020204" pitchFamily="34" charset="0"/>
                <a:cs typeface="Arial" panose="020B0604020202020204" pitchFamily="34" charset="0"/>
              </a:rPr>
              <a:t>Historical view and treatments for Anorexia Nervosa</a:t>
            </a:r>
          </a:p>
        </p:txBody>
      </p:sp>
      <p:sp>
        <p:nvSpPr>
          <p:cNvPr id="3" name="Content Placeholder 2">
            <a:extLst>
              <a:ext uri="{FF2B5EF4-FFF2-40B4-BE49-F238E27FC236}">
                <a16:creationId xmlns:a16="http://schemas.microsoft.com/office/drawing/2014/main" id="{E26B89BE-5B96-206A-7D4F-779A809D0377}"/>
              </a:ext>
            </a:extLst>
          </p:cNvPr>
          <p:cNvSpPr>
            <a:spLocks noGrp="1"/>
          </p:cNvSpPr>
          <p:nvPr>
            <p:ph idx="1"/>
          </p:nvPr>
        </p:nvSpPr>
        <p:spPr>
          <a:xfrm>
            <a:off x="214745" y="1302327"/>
            <a:ext cx="11762509" cy="5458691"/>
          </a:xfrm>
        </p:spPr>
        <p:txBody>
          <a:bodyPr>
            <a:normAutofit/>
          </a:bodyPr>
          <a:lstStyle/>
          <a:p>
            <a:pPr>
              <a:lnSpc>
                <a:spcPct val="110000"/>
              </a:lnSpc>
            </a:pPr>
            <a:r>
              <a:rPr lang="en-GB" sz="1800" dirty="0">
                <a:latin typeface="Arial" panose="020B0604020202020204" pitchFamily="34" charset="0"/>
                <a:cs typeface="Arial" panose="020B0604020202020204" pitchFamily="34" charset="0"/>
              </a:rPr>
              <a:t>While anorexia nervosa was a very uncommon occurrence before the latter part of the 20th century, historical evidence suggests its existence predates this period. The initial accounts of anorexia nervosa within Western society can be traced back to the 12th and 13th centuries (Deans, 2023).</a:t>
            </a:r>
          </a:p>
          <a:p>
            <a:pPr>
              <a:lnSpc>
                <a:spcPct val="110000"/>
              </a:lnSpc>
            </a:pPr>
            <a:r>
              <a:rPr lang="en-GB" sz="1800" dirty="0">
                <a:latin typeface="Arial" panose="020B0604020202020204" pitchFamily="34" charset="0"/>
                <a:cs typeface="Arial" panose="020B0604020202020204" pitchFamily="34" charset="0"/>
              </a:rPr>
              <a:t>During the sixteenth century, individuals who practised asceticism were often perceived as witches and subjected to execution by burning. During the 17th-19th century, numerous clinical accounts about the "wasting disease" condition were documented. Furthermore, in the early 20th century, anorexia was classified as an endocrine disorder and its treatment involved the administration of pituitary hormones.</a:t>
            </a:r>
          </a:p>
          <a:p>
            <a:pPr>
              <a:lnSpc>
                <a:spcPct val="110000"/>
              </a:lnSpc>
            </a:pPr>
            <a:r>
              <a:rPr lang="en-GB" sz="1800" dirty="0">
                <a:latin typeface="Arial" panose="020B0604020202020204" pitchFamily="34" charset="0"/>
                <a:cs typeface="Arial" panose="020B0604020202020204" pitchFamily="34" charset="0"/>
              </a:rPr>
              <a:t>In the year 1973, Hilde Bruch authored a publication titled "Eating Disorders: Obesity, Anorexia Nervosa, And The Person Within," which encompassed a collection of case studies. With the growing recognition of the illness in the 1970s, there was a subsequent rise in reported cases, indicating a widening prevalence outside the confines of the upper socioeconomic strata (Deans, 2023).</a:t>
            </a:r>
          </a:p>
        </p:txBody>
      </p:sp>
    </p:spTree>
    <p:extLst>
      <p:ext uri="{BB962C8B-B14F-4D97-AF65-F5344CB8AC3E}">
        <p14:creationId xmlns:p14="http://schemas.microsoft.com/office/powerpoint/2010/main" val="3549651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BE40B-C107-0BCC-6347-07E665EA69B2}"/>
              </a:ext>
            </a:extLst>
          </p:cNvPr>
          <p:cNvSpPr>
            <a:spLocks noGrp="1"/>
          </p:cNvSpPr>
          <p:nvPr>
            <p:ph type="title"/>
          </p:nvPr>
        </p:nvSpPr>
        <p:spPr>
          <a:xfrm>
            <a:off x="3387437" y="500062"/>
            <a:ext cx="10515600" cy="1325563"/>
          </a:xfrm>
        </p:spPr>
        <p:txBody>
          <a:bodyPr>
            <a:normAutofit/>
          </a:bodyPr>
          <a:lstStyle/>
          <a:p>
            <a:r>
              <a:rPr lang="en-GB" sz="2000" b="1" dirty="0">
                <a:latin typeface="Arial" panose="020B0604020202020204" pitchFamily="34" charset="0"/>
                <a:cs typeface="Arial" panose="020B0604020202020204" pitchFamily="34" charset="0"/>
              </a:rPr>
              <a:t>Diagnosis Anorexia Nervosa</a:t>
            </a:r>
          </a:p>
        </p:txBody>
      </p:sp>
      <p:sp>
        <p:nvSpPr>
          <p:cNvPr id="3" name="Content Placeholder 2">
            <a:extLst>
              <a:ext uri="{FF2B5EF4-FFF2-40B4-BE49-F238E27FC236}">
                <a16:creationId xmlns:a16="http://schemas.microsoft.com/office/drawing/2014/main" id="{78393DDB-7B8D-B083-F0C8-54FB15678109}"/>
              </a:ext>
            </a:extLst>
          </p:cNvPr>
          <p:cNvSpPr>
            <a:spLocks noGrp="1"/>
          </p:cNvSpPr>
          <p:nvPr>
            <p:ph idx="1"/>
          </p:nvPr>
        </p:nvSpPr>
        <p:spPr>
          <a:xfrm>
            <a:off x="0" y="1708879"/>
            <a:ext cx="12095018" cy="4830466"/>
          </a:xfrm>
        </p:spPr>
        <p:txBody>
          <a:bodyPr>
            <a:normAutofit/>
          </a:bodyPr>
          <a:lstStyle/>
          <a:p>
            <a:pPr marL="0" indent="0">
              <a:lnSpc>
                <a:spcPct val="150000"/>
              </a:lnSpc>
              <a:buNone/>
            </a:pPr>
            <a:r>
              <a:rPr lang="en-GB" sz="1800" dirty="0">
                <a:latin typeface="Arial" panose="020B0604020202020204" pitchFamily="34" charset="0"/>
                <a:cs typeface="Arial" panose="020B0604020202020204" pitchFamily="34" charset="0"/>
              </a:rPr>
              <a:t>Like other mental health conditions, anorexia nervosa is diagnosed through clinical evaluation, medical tests, and psychological criteria. The process usually follows DSM-5 or ICD-10/ICD-11 guidelines (Du Rocher Schudlich et al., 2014)Clinical Evaluation.</a:t>
            </a:r>
          </a:p>
          <a:p>
            <a:pPr>
              <a:lnSpc>
                <a:spcPct val="150000"/>
              </a:lnSpc>
            </a:pPr>
            <a:r>
              <a:rPr lang="en-GB" sz="1800" dirty="0">
                <a:latin typeface="Arial" panose="020B0604020202020204" pitchFamily="34" charset="0"/>
                <a:cs typeface="Arial" panose="020B0604020202020204" pitchFamily="34" charset="0"/>
              </a:rPr>
              <a:t>Clinical Evaluation</a:t>
            </a:r>
          </a:p>
          <a:p>
            <a:pPr>
              <a:lnSpc>
                <a:spcPct val="150000"/>
              </a:lnSpc>
            </a:pPr>
            <a:r>
              <a:rPr lang="en-GB" sz="1800" dirty="0">
                <a:latin typeface="Arial" panose="020B0604020202020204" pitchFamily="34" charset="0"/>
                <a:cs typeface="Arial" panose="020B0604020202020204" pitchFamily="34" charset="0"/>
              </a:rPr>
              <a:t>Physical Examination</a:t>
            </a:r>
          </a:p>
          <a:p>
            <a:pPr>
              <a:lnSpc>
                <a:spcPct val="150000"/>
              </a:lnSpc>
            </a:pPr>
            <a:r>
              <a:rPr lang="en-GB" sz="1800" dirty="0">
                <a:latin typeface="Arial" panose="020B0604020202020204" pitchFamily="34" charset="0"/>
                <a:cs typeface="Arial" panose="020B0604020202020204" pitchFamily="34" charset="0"/>
              </a:rPr>
              <a:t>Psychological Assessment</a:t>
            </a:r>
          </a:p>
          <a:p>
            <a:pPr>
              <a:lnSpc>
                <a:spcPct val="150000"/>
              </a:lnSpc>
            </a:pPr>
            <a:r>
              <a:rPr lang="en-GB" sz="1800" dirty="0">
                <a:latin typeface="Arial" panose="020B0604020202020204" pitchFamily="34" charset="0"/>
                <a:cs typeface="Arial" panose="020B0604020202020204" pitchFamily="34" charset="0"/>
              </a:rPr>
              <a:t>Diagnostic Criteria</a:t>
            </a:r>
          </a:p>
          <a:p>
            <a:pPr>
              <a:lnSpc>
                <a:spcPct val="150000"/>
              </a:lnSpc>
            </a:pPr>
            <a:r>
              <a:rPr lang="en-GB" sz="1800" dirty="0">
                <a:latin typeface="Arial" panose="020B0604020202020204" pitchFamily="34" charset="0"/>
                <a:cs typeface="Arial" panose="020B0604020202020204" pitchFamily="34" charset="0"/>
              </a:rPr>
              <a:t>It is imperative to acknowledge that the identification of anorexia nervosa necessitates the expertise of a proficient healthcare practitioner. Furthermore, this diagnostic procedure may encompass the exclusion of alternative medical conditions that may imitate symptoms characteristic of anorexia.</a:t>
            </a:r>
          </a:p>
        </p:txBody>
      </p:sp>
    </p:spTree>
    <p:extLst>
      <p:ext uri="{BB962C8B-B14F-4D97-AF65-F5344CB8AC3E}">
        <p14:creationId xmlns:p14="http://schemas.microsoft.com/office/powerpoint/2010/main" val="2716890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2F44-E425-3BA6-5EE4-016CD6AC1D66}"/>
              </a:ext>
            </a:extLst>
          </p:cNvPr>
          <p:cNvSpPr>
            <a:spLocks noGrp="1"/>
          </p:cNvSpPr>
          <p:nvPr>
            <p:ph type="title"/>
          </p:nvPr>
        </p:nvSpPr>
        <p:spPr>
          <a:xfrm>
            <a:off x="3830781" y="365125"/>
            <a:ext cx="10515600" cy="1325563"/>
          </a:xfrm>
        </p:spPr>
        <p:txBody>
          <a:bodyPr>
            <a:normAutofit/>
          </a:bodyPr>
          <a:lstStyle/>
          <a:p>
            <a:r>
              <a:rPr lang="en-GB" sz="2000" b="1" dirty="0">
                <a:latin typeface="Arial" panose="020B0604020202020204" pitchFamily="34" charset="0"/>
                <a:cs typeface="Arial" panose="020B0604020202020204" pitchFamily="34" charset="0"/>
              </a:rPr>
              <a:t>Current treatments (NHS,2023).</a:t>
            </a:r>
          </a:p>
        </p:txBody>
      </p:sp>
      <p:sp>
        <p:nvSpPr>
          <p:cNvPr id="3" name="Content Placeholder 2">
            <a:extLst>
              <a:ext uri="{FF2B5EF4-FFF2-40B4-BE49-F238E27FC236}">
                <a16:creationId xmlns:a16="http://schemas.microsoft.com/office/drawing/2014/main" id="{E2D0F6DD-25EA-EA1A-4787-CF7F5CABA785}"/>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Assessment and Diagnosis</a:t>
            </a:r>
          </a:p>
          <a:p>
            <a:r>
              <a:rPr lang="en-GB" sz="1800" dirty="0">
                <a:latin typeface="Arial" panose="020B0604020202020204" pitchFamily="34" charset="0"/>
                <a:cs typeface="Arial" panose="020B0604020202020204" pitchFamily="34" charset="0"/>
              </a:rPr>
              <a:t>Medical Stabilization</a:t>
            </a:r>
          </a:p>
          <a:p>
            <a:r>
              <a:rPr lang="en-GB" sz="1800" dirty="0">
                <a:latin typeface="Arial" panose="020B0604020202020204" pitchFamily="34" charset="0"/>
                <a:cs typeface="Arial" panose="020B0604020202020204" pitchFamily="34" charset="0"/>
              </a:rPr>
              <a:t>Nutritional Rehabilitation</a:t>
            </a:r>
          </a:p>
          <a:p>
            <a:r>
              <a:rPr lang="en-GB" sz="1800" dirty="0">
                <a:latin typeface="Arial" panose="020B0604020202020204" pitchFamily="34" charset="0"/>
                <a:cs typeface="Arial" panose="020B0604020202020204" pitchFamily="34" charset="0"/>
              </a:rPr>
              <a:t>Psychotherapy</a:t>
            </a:r>
          </a:p>
          <a:p>
            <a:r>
              <a:rPr lang="en-GB" sz="1800" dirty="0">
                <a:latin typeface="Arial" panose="020B0604020202020204" pitchFamily="34" charset="0"/>
                <a:cs typeface="Arial" panose="020B0604020202020204" pitchFamily="34" charset="0"/>
              </a:rPr>
              <a:t>Medication</a:t>
            </a:r>
          </a:p>
          <a:p>
            <a:r>
              <a:rPr lang="en-GB" sz="1800" dirty="0">
                <a:latin typeface="Arial" panose="020B0604020202020204" pitchFamily="34" charset="0"/>
                <a:cs typeface="Arial" panose="020B0604020202020204" pitchFamily="34" charset="0"/>
              </a:rPr>
              <a:t>Support and Monitoring</a:t>
            </a:r>
          </a:p>
          <a:p>
            <a:r>
              <a:rPr lang="en-GB" sz="1800" dirty="0">
                <a:latin typeface="Arial" panose="020B0604020202020204" pitchFamily="34" charset="0"/>
                <a:cs typeface="Arial" panose="020B0604020202020204" pitchFamily="34" charset="0"/>
              </a:rPr>
              <a:t>Rehabilitation and Relapse Prevention</a:t>
            </a:r>
          </a:p>
          <a:p>
            <a:r>
              <a:rPr lang="en-GB" sz="1800" dirty="0">
                <a:latin typeface="Arial" panose="020B0604020202020204" pitchFamily="34" charset="0"/>
                <a:cs typeface="Arial" panose="020B0604020202020204" pitchFamily="34" charset="0"/>
              </a:rPr>
              <a:t>Psychodynamic Therapy</a:t>
            </a:r>
          </a:p>
          <a:p>
            <a:r>
              <a:rPr lang="en-GB" sz="1800" dirty="0">
                <a:latin typeface="Arial" panose="020B0604020202020204" pitchFamily="34" charset="0"/>
                <a:cs typeface="Arial" panose="020B0604020202020204" pitchFamily="34" charset="0"/>
              </a:rPr>
              <a:t>Cognitive-</a:t>
            </a:r>
            <a:r>
              <a:rPr lang="en-GB" sz="1800" dirty="0" err="1">
                <a:latin typeface="Arial" panose="020B0604020202020204" pitchFamily="34" charset="0"/>
                <a:cs typeface="Arial" panose="020B0604020202020204" pitchFamily="34" charset="0"/>
              </a:rPr>
              <a:t>Behavioral</a:t>
            </a:r>
            <a:r>
              <a:rPr lang="en-GB" sz="1800" dirty="0">
                <a:latin typeface="Arial" panose="020B0604020202020204" pitchFamily="34" charset="0"/>
                <a:cs typeface="Arial" panose="020B0604020202020204" pitchFamily="34" charset="0"/>
              </a:rPr>
              <a:t> Therapy (CBT)</a:t>
            </a:r>
          </a:p>
          <a:p>
            <a:r>
              <a:rPr lang="en-GB" sz="1800" dirty="0">
                <a:latin typeface="Arial" panose="020B0604020202020204" pitchFamily="34" charset="0"/>
                <a:cs typeface="Arial" panose="020B0604020202020204" pitchFamily="34" charset="0"/>
              </a:rPr>
              <a:t>Family-Based Treatment (FBT)</a:t>
            </a:r>
          </a:p>
          <a:p>
            <a:r>
              <a:rPr lang="en-GB" sz="1800" dirty="0">
                <a:latin typeface="Arial" panose="020B0604020202020204" pitchFamily="34" charset="0"/>
                <a:cs typeface="Arial" panose="020B0604020202020204" pitchFamily="34" charset="0"/>
              </a:rPr>
              <a:t>Medication</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0142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04F71-70AA-A1D5-F8CA-00B58BDD7A6E}"/>
              </a:ext>
            </a:extLst>
          </p:cNvPr>
          <p:cNvSpPr>
            <a:spLocks noGrp="1"/>
          </p:cNvSpPr>
          <p:nvPr>
            <p:ph type="title"/>
          </p:nvPr>
        </p:nvSpPr>
        <p:spPr>
          <a:xfrm>
            <a:off x="1676400" y="73746"/>
            <a:ext cx="10515600" cy="1325563"/>
          </a:xfrm>
        </p:spPr>
        <p:txBody>
          <a:bodyPr>
            <a:normAutofit/>
          </a:bodyPr>
          <a:lstStyle/>
          <a:p>
            <a:r>
              <a:rPr lang="en-GB" sz="2000" b="1" dirty="0">
                <a:latin typeface="Arial" panose="020B0604020202020204" pitchFamily="34" charset="0"/>
                <a:cs typeface="Arial" panose="020B0604020202020204" pitchFamily="34" charset="0"/>
              </a:rPr>
              <a:t>Principles when working with young adults with Anorexia Nervosa</a:t>
            </a:r>
          </a:p>
        </p:txBody>
      </p:sp>
      <p:sp>
        <p:nvSpPr>
          <p:cNvPr id="3" name="Content Placeholder 2">
            <a:extLst>
              <a:ext uri="{FF2B5EF4-FFF2-40B4-BE49-F238E27FC236}">
                <a16:creationId xmlns:a16="http://schemas.microsoft.com/office/drawing/2014/main" id="{C86BC0D8-C226-4335-79C6-ADD557083271}"/>
              </a:ext>
            </a:extLst>
          </p:cNvPr>
          <p:cNvSpPr>
            <a:spLocks noGrp="1"/>
          </p:cNvSpPr>
          <p:nvPr>
            <p:ph idx="1"/>
          </p:nvPr>
        </p:nvSpPr>
        <p:spPr>
          <a:xfrm>
            <a:off x="471055" y="1399309"/>
            <a:ext cx="11485418" cy="5278581"/>
          </a:xfrm>
        </p:spPr>
        <p:txBody>
          <a:bodyPr>
            <a:normAutofit/>
          </a:bodyPr>
          <a:lstStyle/>
          <a:p>
            <a:pPr marL="0" indent="0">
              <a:lnSpc>
                <a:spcPct val="100000"/>
              </a:lnSpc>
              <a:buNone/>
            </a:pPr>
            <a:r>
              <a:rPr lang="en-GB" sz="1800" dirty="0">
                <a:latin typeface="Arial" panose="020B0604020202020204" pitchFamily="34" charset="0"/>
                <a:cs typeface="Arial" panose="020B0604020202020204" pitchFamily="34" charset="0"/>
              </a:rPr>
              <a:t>When engaging in the treatment of young adults diagnosed with anorexia nervosa, it is essential to adopt an approach that is characterised by sensitivity and adherence to evidence-based principles. </a:t>
            </a:r>
          </a:p>
          <a:p>
            <a:pPr>
              <a:lnSpc>
                <a:spcPct val="100000"/>
              </a:lnSpc>
            </a:pPr>
            <a:r>
              <a:rPr lang="en-GB" sz="1800" b="1" dirty="0">
                <a:latin typeface="Arial" panose="020B0604020202020204" pitchFamily="34" charset="0"/>
                <a:cs typeface="Arial" panose="020B0604020202020204" pitchFamily="34" charset="0"/>
              </a:rPr>
              <a:t>Earlier Intervention</a:t>
            </a:r>
            <a:r>
              <a:rPr lang="en-GB" sz="1800" dirty="0">
                <a:latin typeface="Arial" panose="020B0604020202020204" pitchFamily="34" charset="0"/>
                <a:cs typeface="Arial" panose="020B0604020202020204" pitchFamily="34" charset="0"/>
              </a:rPr>
              <a:t>: Early intervention is key to treating anorexia. Better prognosis if disorder is identified and treated early</a:t>
            </a:r>
            <a:r>
              <a:rPr lang="en-GB" sz="1800" b="0" i="0" dirty="0">
                <a:effectLst/>
                <a:latin typeface="Arial" panose="020B0604020202020204" pitchFamily="34" charset="0"/>
                <a:cs typeface="Arial" panose="020B0604020202020204" pitchFamily="34" charset="0"/>
              </a:rPr>
              <a:t> (Treasure et al., 2015).</a:t>
            </a:r>
            <a:r>
              <a:rPr lang="en-GB" sz="1800" dirty="0">
                <a:latin typeface="Arial" panose="020B0604020202020204" pitchFamily="34" charset="0"/>
                <a:cs typeface="Arial" panose="020B0604020202020204" pitchFamily="34" charset="0"/>
              </a:rPr>
              <a:t> </a:t>
            </a:r>
          </a:p>
          <a:p>
            <a:pPr>
              <a:lnSpc>
                <a:spcPct val="100000"/>
              </a:lnSpc>
            </a:pPr>
            <a:r>
              <a:rPr lang="en-GB" sz="1800" b="1" dirty="0">
                <a:latin typeface="Arial" panose="020B0604020202020204" pitchFamily="34" charset="0"/>
                <a:cs typeface="Arial" panose="020B0604020202020204" pitchFamily="34" charset="0"/>
              </a:rPr>
              <a:t>Multidisciplinary Team</a:t>
            </a:r>
            <a:r>
              <a:rPr lang="en-GB" sz="1800" dirty="0">
                <a:latin typeface="Arial" panose="020B0604020202020204" pitchFamily="34" charset="0"/>
                <a:cs typeface="Arial" panose="020B0604020202020204" pitchFamily="34" charset="0"/>
              </a:rPr>
              <a:t>: Therapists, dietitians, physicians, and psychiatrists should form a treatment team. Professional cooperation improves results. </a:t>
            </a:r>
          </a:p>
          <a:p>
            <a:pPr>
              <a:lnSpc>
                <a:spcPct val="100000"/>
              </a:lnSpc>
            </a:pPr>
            <a:r>
              <a:rPr lang="en-GB" sz="1800" b="1" dirty="0">
                <a:latin typeface="Arial" panose="020B0604020202020204" pitchFamily="34" charset="0"/>
                <a:cs typeface="Arial" panose="020B0604020202020204" pitchFamily="34" charset="0"/>
              </a:rPr>
              <a:t>Individualised Care</a:t>
            </a:r>
            <a:r>
              <a:rPr lang="en-GB" sz="1800" dirty="0">
                <a:latin typeface="Arial" panose="020B0604020202020204" pitchFamily="34" charset="0"/>
                <a:cs typeface="Arial" panose="020B0604020202020204" pitchFamily="34" charset="0"/>
              </a:rPr>
              <a:t>: AN's presentation and causes vary, so tailor treatment to each person</a:t>
            </a:r>
            <a:r>
              <a:rPr lang="en-GB" sz="1800" b="0" i="0" dirty="0">
                <a:effectLst/>
                <a:latin typeface="Arial" panose="020B0604020202020204" pitchFamily="34" charset="0"/>
                <a:cs typeface="Arial" panose="020B0604020202020204" pitchFamily="34" charset="0"/>
              </a:rPr>
              <a:t> (Eddy et al., 2020).</a:t>
            </a:r>
          </a:p>
          <a:p>
            <a:pPr>
              <a:lnSpc>
                <a:spcPct val="100000"/>
              </a:lnSpc>
            </a:pPr>
            <a:r>
              <a:rPr lang="en-GB" sz="1800" b="1" dirty="0">
                <a:latin typeface="Arial" panose="020B0604020202020204" pitchFamily="34" charset="0"/>
                <a:cs typeface="Arial" panose="020B0604020202020204" pitchFamily="34" charset="0"/>
              </a:rPr>
              <a:t>Empathy and Understanding</a:t>
            </a:r>
            <a:r>
              <a:rPr lang="en-GB" sz="1800" dirty="0">
                <a:latin typeface="Arial" panose="020B0604020202020204" pitchFamily="34" charset="0"/>
                <a:cs typeface="Arial" panose="020B0604020202020204" pitchFamily="34" charset="0"/>
              </a:rPr>
              <a:t>: Develop a therapeutic relationship by showing empathy. Young adults with AN often feel shame and fear, so nonjudgment is essential </a:t>
            </a:r>
            <a:r>
              <a:rPr lang="en-GB" sz="1800" b="0" i="0" dirty="0">
                <a:effectLst/>
                <a:latin typeface="Arial" panose="020B0604020202020204" pitchFamily="34" charset="0"/>
                <a:cs typeface="Arial" panose="020B0604020202020204" pitchFamily="34" charset="0"/>
              </a:rPr>
              <a:t>(</a:t>
            </a:r>
            <a:r>
              <a:rPr lang="en-GB" sz="1800" b="0" i="0" dirty="0" err="1">
                <a:effectLst/>
                <a:latin typeface="Arial" panose="020B0604020202020204" pitchFamily="34" charset="0"/>
                <a:cs typeface="Arial" panose="020B0604020202020204" pitchFamily="34" charset="0"/>
              </a:rPr>
              <a:t>Linardon</a:t>
            </a:r>
            <a:r>
              <a:rPr lang="en-GB" sz="1800" b="0" i="0" dirty="0">
                <a:effectLst/>
                <a:latin typeface="Arial" panose="020B0604020202020204" pitchFamily="34" charset="0"/>
                <a:cs typeface="Arial" panose="020B0604020202020204" pitchFamily="34" charset="0"/>
              </a:rPr>
              <a:t> et al., 2018).</a:t>
            </a:r>
          </a:p>
          <a:p>
            <a:pPr>
              <a:lnSpc>
                <a:spcPct val="100000"/>
              </a:lnSpc>
            </a:pPr>
            <a:r>
              <a:rPr lang="en-GB" sz="1800" b="1" dirty="0">
                <a:latin typeface="Arial" panose="020B0604020202020204" pitchFamily="34" charset="0"/>
                <a:cs typeface="Arial" panose="020B0604020202020204" pitchFamily="34" charset="0"/>
              </a:rPr>
              <a:t>Cognitive-</a:t>
            </a:r>
            <a:r>
              <a:rPr lang="en-GB" sz="1800" b="1" dirty="0" err="1">
                <a:latin typeface="Arial" panose="020B0604020202020204" pitchFamily="34" charset="0"/>
                <a:cs typeface="Arial" panose="020B0604020202020204" pitchFamily="34" charset="0"/>
              </a:rPr>
              <a:t>Behavioral</a:t>
            </a:r>
            <a:r>
              <a:rPr lang="en-GB" sz="1800" b="1" dirty="0">
                <a:latin typeface="Arial" panose="020B0604020202020204" pitchFamily="34" charset="0"/>
                <a:cs typeface="Arial" panose="020B0604020202020204" pitchFamily="34" charset="0"/>
              </a:rPr>
              <a:t> Therapy </a:t>
            </a:r>
            <a:r>
              <a:rPr lang="en-GB" sz="1800" dirty="0">
                <a:latin typeface="Arial" panose="020B0604020202020204" pitchFamily="34" charset="0"/>
                <a:cs typeface="Arial" panose="020B0604020202020204" pitchFamily="34" charset="0"/>
              </a:rPr>
              <a:t>(CBT): Enhance CBT has strong empirical support for treating AN in young adults</a:t>
            </a:r>
            <a:r>
              <a:rPr lang="en-GB" sz="1800" b="0" i="0" dirty="0">
                <a:effectLst/>
                <a:latin typeface="Arial" panose="020B0604020202020204" pitchFamily="34" charset="0"/>
                <a:cs typeface="Arial" panose="020B0604020202020204" pitchFamily="34" charset="0"/>
              </a:rPr>
              <a:t> (Fairburn et al., 2015).</a:t>
            </a:r>
            <a:r>
              <a:rPr lang="en-GB" sz="1800" dirty="0">
                <a:latin typeface="Arial" panose="020B0604020202020204" pitchFamily="34" charset="0"/>
                <a:cs typeface="Arial" panose="020B0604020202020204" pitchFamily="34" charset="0"/>
              </a:rPr>
              <a:t> </a:t>
            </a:r>
          </a:p>
          <a:p>
            <a:pPr>
              <a:lnSpc>
                <a:spcPct val="100000"/>
              </a:lnSpc>
            </a:pPr>
            <a:r>
              <a:rPr lang="en-GB" sz="1800" b="1" dirty="0">
                <a:latin typeface="Arial" panose="020B0604020202020204" pitchFamily="34" charset="0"/>
                <a:cs typeface="Arial" panose="020B0604020202020204" pitchFamily="34" charset="0"/>
              </a:rPr>
              <a:t>Family-Based Treatment (FBT</a:t>
            </a:r>
            <a:r>
              <a:rPr lang="en-GB" sz="1800" dirty="0">
                <a:latin typeface="Arial" panose="020B0604020202020204" pitchFamily="34" charset="0"/>
                <a:cs typeface="Arial" panose="020B0604020202020204" pitchFamily="34" charset="0"/>
              </a:rPr>
              <a:t>): Evidence-based FBT involves the family in treatment, especially for adolescents and young adults </a:t>
            </a:r>
            <a:r>
              <a:rPr lang="en-GB" sz="1800" b="0" i="0" dirty="0">
                <a:effectLst/>
                <a:latin typeface="Arial" panose="020B0604020202020204" pitchFamily="34" charset="0"/>
                <a:cs typeface="Arial" panose="020B0604020202020204" pitchFamily="34" charset="0"/>
              </a:rPr>
              <a:t>(Lock et al., 2001).</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5926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B8DE5-D0FD-DDF1-EB30-EC8A9355145D}"/>
              </a:ext>
            </a:extLst>
          </p:cNvPr>
          <p:cNvSpPr>
            <a:spLocks noGrp="1"/>
          </p:cNvSpPr>
          <p:nvPr>
            <p:ph type="title"/>
          </p:nvPr>
        </p:nvSpPr>
        <p:spPr>
          <a:xfrm>
            <a:off x="1676400" y="589977"/>
            <a:ext cx="10515600" cy="1325563"/>
          </a:xfrm>
        </p:spPr>
        <p:txBody>
          <a:bodyPr/>
          <a:lstStyle/>
          <a:p>
            <a:r>
              <a:rPr lang="en-GB" b="1" dirty="0"/>
              <a:t>Recommendations and Conclusion </a:t>
            </a:r>
          </a:p>
        </p:txBody>
      </p:sp>
      <p:sp>
        <p:nvSpPr>
          <p:cNvPr id="3" name="Content Placeholder 2">
            <a:extLst>
              <a:ext uri="{FF2B5EF4-FFF2-40B4-BE49-F238E27FC236}">
                <a16:creationId xmlns:a16="http://schemas.microsoft.com/office/drawing/2014/main" id="{99A1F270-9B1F-0E2F-C61C-6913219604D0}"/>
              </a:ext>
            </a:extLst>
          </p:cNvPr>
          <p:cNvSpPr>
            <a:spLocks noGrp="1"/>
          </p:cNvSpPr>
          <p:nvPr>
            <p:ph idx="1"/>
          </p:nvPr>
        </p:nvSpPr>
        <p:spPr>
          <a:xfrm>
            <a:off x="182380" y="1915540"/>
            <a:ext cx="11827239" cy="4532365"/>
          </a:xfrm>
        </p:spPr>
        <p:txBody>
          <a:bodyPr>
            <a:normAutofit/>
          </a:bodyPr>
          <a:lstStyle/>
          <a:p>
            <a:pPr algn="just">
              <a:lnSpc>
                <a:spcPct val="100000"/>
              </a:lnSpc>
            </a:pPr>
            <a:r>
              <a:rPr lang="en-GB" sz="1800" dirty="0">
                <a:latin typeface="Arial" panose="020B0604020202020204" pitchFamily="34" charset="0"/>
                <a:cs typeface="Arial" panose="020B0604020202020204" pitchFamily="34" charset="0"/>
              </a:rPr>
              <a:t>Anorexia nervosa is a severe mental health condition requiring a thorough and compassionate approach to treatment and support in the United Kingdom. Seeking help early, gaining access to specialised treatment services, and addressing the disorder's physical, psychological, and nutritional aspects are all critical. Recovery is possible but frequently necessitates a combination of therapies and ongoing support. Individuals can overcome anorexia nervosa and lead fulfilling lives with the help of family and community support and a commitment to long-term well-being.</a:t>
            </a:r>
          </a:p>
          <a:p>
            <a:pPr>
              <a:lnSpc>
                <a:spcPct val="100000"/>
              </a:lnSpc>
            </a:pPr>
            <a:endParaRPr lang="en-GB" sz="1800" dirty="0">
              <a:latin typeface="Arial" panose="020B0604020202020204" pitchFamily="34" charset="0"/>
              <a:cs typeface="Arial" panose="020B0604020202020204" pitchFamily="34" charset="0"/>
            </a:endParaRPr>
          </a:p>
          <a:p>
            <a:pPr>
              <a:lnSpc>
                <a:spcPct val="100000"/>
              </a:lnSpc>
            </a:pPr>
            <a:r>
              <a:rPr lang="en-GB" sz="1800" dirty="0">
                <a:latin typeface="Arial" panose="020B0604020202020204" pitchFamily="34" charset="0"/>
                <a:cs typeface="Arial" panose="020B0604020202020204" pitchFamily="34" charset="0"/>
              </a:rPr>
              <a:t>UK awareness of anorexia and other eating disorders is growing. NHS is essential for anorexic treatment. Treating with medical, nutritional, and psychological interventions is common. Helping psychologists and psychiatrists is critical in treating the disorder's complex psychological aspects. UK anorexia charities Beat, and the Eating Disorders Association are essential. The organisation helps people, families, and healthcare professionals understand, treat, and prevent eating disorders with information, helplines, and resources (National Guideline Alliance (UK), 2023).</a:t>
            </a:r>
          </a:p>
        </p:txBody>
      </p:sp>
    </p:spTree>
    <p:extLst>
      <p:ext uri="{BB962C8B-B14F-4D97-AF65-F5344CB8AC3E}">
        <p14:creationId xmlns:p14="http://schemas.microsoft.com/office/powerpoint/2010/main" val="4293532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241B0-2E25-CC01-C1DE-1D7D38AB5E7D}"/>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0B14B4E8-EA7D-77BB-C388-B733E2C4229F}"/>
              </a:ext>
            </a:extLst>
          </p:cNvPr>
          <p:cNvSpPr>
            <a:spLocks noGrp="1"/>
          </p:cNvSpPr>
          <p:nvPr>
            <p:ph idx="1"/>
          </p:nvPr>
        </p:nvSpPr>
        <p:spPr>
          <a:xfrm>
            <a:off x="194872" y="1319134"/>
            <a:ext cx="11662348" cy="5538866"/>
          </a:xfrm>
        </p:spPr>
        <p:txBody>
          <a:bodyPr>
            <a:normAutofit lnSpcReduction="10000"/>
          </a:bodyPr>
          <a:lstStyle/>
          <a:p>
            <a:pPr>
              <a:lnSpc>
                <a:spcPct val="110000"/>
              </a:lnSpc>
            </a:pPr>
            <a:r>
              <a:rPr lang="en-GB" sz="1800" dirty="0">
                <a:effectLst/>
                <a:latin typeface="Times New Roman" panose="02020603050405020304" pitchFamily="18" charset="0"/>
              </a:rPr>
              <a:t>Du Rocher Schudlich, T., </a:t>
            </a:r>
            <a:r>
              <a:rPr lang="en-GB" sz="1800" dirty="0" err="1">
                <a:effectLst/>
                <a:latin typeface="Times New Roman" panose="02020603050405020304" pitchFamily="18" charset="0"/>
              </a:rPr>
              <a:t>Youngstrom</a:t>
            </a:r>
            <a:r>
              <a:rPr lang="en-GB" sz="1800" dirty="0">
                <a:effectLst/>
                <a:latin typeface="Times New Roman" panose="02020603050405020304" pitchFamily="18" charset="0"/>
              </a:rPr>
              <a:t>, E.A., Martinez, M., </a:t>
            </a:r>
            <a:r>
              <a:rPr lang="en-GB" sz="1800" dirty="0" err="1">
                <a:effectLst/>
                <a:latin typeface="Times New Roman" panose="02020603050405020304" pitchFamily="18" charset="0"/>
              </a:rPr>
              <a:t>KogosYoungstrom</a:t>
            </a:r>
            <a:r>
              <a:rPr lang="en-GB" sz="1800" dirty="0">
                <a:effectLst/>
                <a:latin typeface="Times New Roman" panose="02020603050405020304" pitchFamily="18" charset="0"/>
              </a:rPr>
              <a:t>, J., </a:t>
            </a:r>
            <a:r>
              <a:rPr lang="en-GB" sz="1800" dirty="0" err="1">
                <a:effectLst/>
                <a:latin typeface="Times New Roman" panose="02020603050405020304" pitchFamily="18" charset="0"/>
              </a:rPr>
              <a:t>Scovil</a:t>
            </a:r>
            <a:r>
              <a:rPr lang="en-GB" sz="1800" dirty="0">
                <a:effectLst/>
                <a:latin typeface="Times New Roman" panose="02020603050405020304" pitchFamily="18" charset="0"/>
              </a:rPr>
              <a:t>, K., Ross, J., </a:t>
            </a:r>
            <a:r>
              <a:rPr lang="en-GB" sz="1800" dirty="0" err="1">
                <a:effectLst/>
                <a:latin typeface="Times New Roman" panose="02020603050405020304" pitchFamily="18" charset="0"/>
              </a:rPr>
              <a:t>Feeny</a:t>
            </a:r>
            <a:r>
              <a:rPr lang="en-GB" sz="1800" dirty="0">
                <a:effectLst/>
                <a:latin typeface="Times New Roman" panose="02020603050405020304" pitchFamily="18" charset="0"/>
              </a:rPr>
              <a:t>, N.C. and </a:t>
            </a:r>
            <a:r>
              <a:rPr lang="en-GB" sz="1800" dirty="0" err="1">
                <a:effectLst/>
                <a:latin typeface="Times New Roman" panose="02020603050405020304" pitchFamily="18" charset="0"/>
              </a:rPr>
              <a:t>Findling</a:t>
            </a:r>
            <a:r>
              <a:rPr lang="en-GB" sz="1800" dirty="0">
                <a:effectLst/>
                <a:latin typeface="Times New Roman" panose="02020603050405020304" pitchFamily="18" charset="0"/>
              </a:rPr>
              <a:t>, R.L. (2014). Physical and Sexual Abuse and Early-Onset Bipolar Disorder in Youths Receiving Outpatient Services: Frequent, but Not Specific. </a:t>
            </a:r>
            <a:r>
              <a:rPr lang="en-GB" sz="1800" i="1" dirty="0">
                <a:effectLst/>
                <a:latin typeface="Times New Roman" panose="02020603050405020304" pitchFamily="18" charset="0"/>
              </a:rPr>
              <a:t>Journal of Abnormal Child Psychology</a:t>
            </a:r>
            <a:r>
              <a:rPr lang="en-GB" sz="1800" dirty="0">
                <a:effectLst/>
                <a:latin typeface="Times New Roman" panose="02020603050405020304" pitchFamily="18" charset="0"/>
              </a:rPr>
              <a:t>, 43(3), pp.453–463.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://doi.org/10.1007/s10802-014-9924-3.</a:t>
            </a:r>
          </a:p>
          <a:p>
            <a:pPr marL="0" indent="0">
              <a:lnSpc>
                <a:spcPct val="110000"/>
              </a:lnSpc>
              <a:buNone/>
            </a:pPr>
            <a:endParaRPr lang="en-GB" sz="1800" dirty="0">
              <a:effectLst/>
              <a:latin typeface="Times New Roman" panose="02020603050405020304" pitchFamily="18" charset="0"/>
            </a:endParaRPr>
          </a:p>
          <a:p>
            <a:pPr>
              <a:lnSpc>
                <a:spcPct val="110000"/>
              </a:lnSpc>
            </a:pPr>
            <a:r>
              <a:rPr lang="en-GB" sz="1800" dirty="0">
                <a:effectLst/>
                <a:latin typeface="Times New Roman" panose="02020603050405020304" pitchFamily="18" charset="0"/>
              </a:rPr>
              <a:t>American Psychiatric Association (2013). Diagnostic and statistical manual of mental disorders: DSM-5TM, 5th ed. [online] psycnet.apa.org. Available at: https://psycnet.apa.org/record/2013-14907-000.</a:t>
            </a:r>
          </a:p>
          <a:p>
            <a:pPr>
              <a:lnSpc>
                <a:spcPct val="110000"/>
              </a:lnSpc>
            </a:pPr>
            <a:endParaRPr lang="en-GB" sz="1800" dirty="0">
              <a:effectLst/>
              <a:latin typeface="Times New Roman" panose="02020603050405020304" pitchFamily="18" charset="0"/>
            </a:endParaRPr>
          </a:p>
          <a:p>
            <a:pPr>
              <a:lnSpc>
                <a:spcPct val="110000"/>
              </a:lnSpc>
            </a:pPr>
            <a:r>
              <a:rPr lang="en-GB" sz="1800" dirty="0">
                <a:effectLst/>
                <a:latin typeface="Times New Roman" panose="02020603050405020304" pitchFamily="18" charset="0"/>
              </a:rPr>
              <a:t>‌</a:t>
            </a:r>
            <a:r>
              <a:rPr lang="en-GB" sz="1800" dirty="0" err="1">
                <a:effectLst/>
                <a:latin typeface="Times New Roman" panose="02020603050405020304" pitchFamily="18" charset="0"/>
              </a:rPr>
              <a:t>Arcelus</a:t>
            </a:r>
            <a:r>
              <a:rPr lang="en-GB" sz="1800" dirty="0">
                <a:effectLst/>
                <a:latin typeface="Times New Roman" panose="02020603050405020304" pitchFamily="18" charset="0"/>
              </a:rPr>
              <a:t>, J., Mitchell, A.J., Wales, J. and Nielsen, S. (2011). Mortality rates in patients with anorexia nervosa and other eating disorders. A meta-analysis of 36 studies. Archives of general psychiatry, 68(7), pp.724–31.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://doi.org/10.1001/archgenpsychiatry.2011.74.</a:t>
            </a:r>
          </a:p>
          <a:p>
            <a:pPr>
              <a:lnSpc>
                <a:spcPct val="110000"/>
              </a:lnSpc>
            </a:pPr>
            <a:endParaRPr lang="en-GB" sz="1800" dirty="0">
              <a:effectLst/>
              <a:latin typeface="Times New Roman" panose="02020603050405020304" pitchFamily="18" charset="0"/>
            </a:endParaRPr>
          </a:p>
          <a:p>
            <a:pPr>
              <a:lnSpc>
                <a:spcPct val="110000"/>
              </a:lnSpc>
            </a:pPr>
            <a:r>
              <a:rPr lang="en-GB" sz="1800" dirty="0">
                <a:effectLst/>
                <a:latin typeface="Times New Roman" panose="02020603050405020304" pitchFamily="18" charset="0"/>
              </a:rPr>
              <a:t>‌Du Rocher Schudlich, T., </a:t>
            </a:r>
            <a:r>
              <a:rPr lang="en-GB" sz="1800" dirty="0" err="1">
                <a:effectLst/>
                <a:latin typeface="Times New Roman" panose="02020603050405020304" pitchFamily="18" charset="0"/>
              </a:rPr>
              <a:t>Youngstrom</a:t>
            </a:r>
            <a:r>
              <a:rPr lang="en-GB" sz="1800" dirty="0">
                <a:effectLst/>
                <a:latin typeface="Times New Roman" panose="02020603050405020304" pitchFamily="18" charset="0"/>
              </a:rPr>
              <a:t>, E.A., Martinez, M., </a:t>
            </a:r>
            <a:r>
              <a:rPr lang="en-GB" sz="1800" dirty="0" err="1">
                <a:effectLst/>
                <a:latin typeface="Times New Roman" panose="02020603050405020304" pitchFamily="18" charset="0"/>
              </a:rPr>
              <a:t>KogosYoungstrom</a:t>
            </a:r>
            <a:r>
              <a:rPr lang="en-GB" sz="1800" dirty="0">
                <a:effectLst/>
                <a:latin typeface="Times New Roman" panose="02020603050405020304" pitchFamily="18" charset="0"/>
              </a:rPr>
              <a:t>, J., </a:t>
            </a:r>
            <a:r>
              <a:rPr lang="en-GB" sz="1800" dirty="0" err="1">
                <a:effectLst/>
                <a:latin typeface="Times New Roman" panose="02020603050405020304" pitchFamily="18" charset="0"/>
              </a:rPr>
              <a:t>Scovil</a:t>
            </a:r>
            <a:r>
              <a:rPr lang="en-GB" sz="1800" dirty="0">
                <a:effectLst/>
                <a:latin typeface="Times New Roman" panose="02020603050405020304" pitchFamily="18" charset="0"/>
              </a:rPr>
              <a:t>, K., Ross, J., </a:t>
            </a:r>
            <a:r>
              <a:rPr lang="en-GB" sz="1800" dirty="0" err="1">
                <a:effectLst/>
                <a:latin typeface="Times New Roman" panose="02020603050405020304" pitchFamily="18" charset="0"/>
              </a:rPr>
              <a:t>Feeny</a:t>
            </a:r>
            <a:r>
              <a:rPr lang="en-GB" sz="1800" dirty="0">
                <a:effectLst/>
                <a:latin typeface="Times New Roman" panose="02020603050405020304" pitchFamily="18" charset="0"/>
              </a:rPr>
              <a:t>, N.C. and </a:t>
            </a:r>
            <a:r>
              <a:rPr lang="en-GB" sz="1800" dirty="0" err="1">
                <a:effectLst/>
                <a:latin typeface="Times New Roman" panose="02020603050405020304" pitchFamily="18" charset="0"/>
              </a:rPr>
              <a:t>Findling</a:t>
            </a:r>
            <a:r>
              <a:rPr lang="en-GB" sz="1800" dirty="0">
                <a:effectLst/>
                <a:latin typeface="Times New Roman" panose="02020603050405020304" pitchFamily="18" charset="0"/>
              </a:rPr>
              <a:t>, R.L. (2014). Physical and Sexual Abuse and Early-Onset Bipolar Disorder in Youths Receiving Outpatient Services: Frequent, but Not Specific. Journal of Abnormal Child Psychology, 43(3), pp.453–463.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://doi.org/10.1007/s10802-014-9924-3.</a:t>
            </a:r>
          </a:p>
          <a:p>
            <a:pPr>
              <a:lnSpc>
                <a:spcPct val="110000"/>
              </a:lnSpc>
            </a:pPr>
            <a:endParaRPr lang="en-GB" sz="1800" dirty="0">
              <a:effectLst/>
              <a:latin typeface="Times New Roman" panose="02020603050405020304" pitchFamily="18" charset="0"/>
            </a:endParaRPr>
          </a:p>
          <a:p>
            <a:pPr marL="0" indent="0" algn="l">
              <a:buNone/>
            </a:pPr>
            <a:endParaRPr lang="en-GB" sz="2000"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85571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178A3-E1D4-25AE-8339-F069F2D95410}"/>
              </a:ext>
            </a:extLst>
          </p:cNvPr>
          <p:cNvSpPr>
            <a:spLocks noGrp="1"/>
          </p:cNvSpPr>
          <p:nvPr>
            <p:ph type="title"/>
          </p:nvPr>
        </p:nvSpPr>
        <p:spPr/>
        <p:txBody>
          <a:bodyPr>
            <a:normAutofit/>
          </a:bodyPr>
          <a:lstStyle/>
          <a:p>
            <a:r>
              <a:rPr lang="en-GB" sz="2000" b="1">
                <a:latin typeface="Arial" panose="020B0604020202020204" pitchFamily="34" charset="0"/>
                <a:cs typeface="Arial" panose="020B0604020202020204" pitchFamily="34" charset="0"/>
              </a:rPr>
              <a:t>                                                           Reference</a:t>
            </a:r>
            <a:endParaRPr lang="en-GB"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483A35-94FC-B11E-7A8A-3EFC131C9E3F}"/>
              </a:ext>
            </a:extLst>
          </p:cNvPr>
          <p:cNvSpPr>
            <a:spLocks noGrp="1"/>
          </p:cNvSpPr>
          <p:nvPr>
            <p:ph idx="1"/>
          </p:nvPr>
        </p:nvSpPr>
        <p:spPr/>
        <p:txBody>
          <a:bodyPr>
            <a:normAutofit/>
          </a:bodyPr>
          <a:lstStyle/>
          <a:p>
            <a:pPr>
              <a:lnSpc>
                <a:spcPct val="100000"/>
              </a:lnSpc>
            </a:pPr>
            <a:r>
              <a:rPr lang="en-GB" sz="1800" dirty="0">
                <a:effectLst/>
                <a:latin typeface="Times New Roman" panose="02020603050405020304" pitchFamily="18" charset="0"/>
              </a:rPr>
              <a:t>Banner, L.W. (1988). Fasting Girls. The Emergence of Anorexia Nervosa as a Modern Disease. Joan Jacobs </a:t>
            </a:r>
            <a:r>
              <a:rPr lang="en-GB" sz="1800" dirty="0" err="1">
                <a:effectLst/>
                <a:latin typeface="Times New Roman" panose="02020603050405020304" pitchFamily="18" charset="0"/>
              </a:rPr>
              <a:t>Brumberg</a:t>
            </a:r>
            <a:r>
              <a:rPr lang="en-GB" sz="1800" dirty="0">
                <a:effectLst/>
                <a:latin typeface="Times New Roman" panose="02020603050405020304" pitchFamily="18" charset="0"/>
              </a:rPr>
              <a:t>. Harvard University Press, Cambridge, MA, 1988. x, 366 pp., illus. $25. </a:t>
            </a:r>
            <a:r>
              <a:rPr lang="en-GB" sz="1800" i="1" dirty="0">
                <a:effectLst/>
                <a:latin typeface="Times New Roman" panose="02020603050405020304" pitchFamily="18" charset="0"/>
              </a:rPr>
              <a:t>Science</a:t>
            </a:r>
            <a:r>
              <a:rPr lang="en-GB" sz="1800" dirty="0">
                <a:effectLst/>
                <a:latin typeface="Times New Roman" panose="02020603050405020304" pitchFamily="18" charset="0"/>
              </a:rPr>
              <a:t>, 240(4855), pp.1061–1061. </a:t>
            </a:r>
            <a:r>
              <a:rPr lang="en-GB" sz="1800" dirty="0" err="1">
                <a:effectLst/>
                <a:latin typeface="Times New Roman" panose="02020603050405020304" pitchFamily="18" charset="0"/>
              </a:rPr>
              <a:t>doi:https</a:t>
            </a:r>
            <a:r>
              <a:rPr lang="en-GB" sz="1800" dirty="0">
                <a:effectLst/>
                <a:latin typeface="Times New Roman" panose="02020603050405020304" pitchFamily="18" charset="0"/>
              </a:rPr>
              <a:t>://doi.org/10.1126/science.240.4855.1061.</a:t>
            </a:r>
          </a:p>
          <a:p>
            <a:pPr>
              <a:lnSpc>
                <a:spcPct val="100000"/>
              </a:lnSpc>
            </a:pPr>
            <a:r>
              <a:rPr lang="en-GB" sz="1800" dirty="0" err="1">
                <a:latin typeface="Arial" panose="020B0604020202020204" pitchFamily="34" charset="0"/>
                <a:cs typeface="Arial" panose="020B0604020202020204" pitchFamily="34" charset="0"/>
              </a:rPr>
              <a:t>Halmi</a:t>
            </a:r>
            <a:r>
              <a:rPr lang="en-GB" sz="1800" dirty="0">
                <a:latin typeface="Arial" panose="020B0604020202020204" pitchFamily="34" charset="0"/>
                <a:cs typeface="Arial" panose="020B0604020202020204" pitchFamily="34" charset="0"/>
              </a:rPr>
              <a:t>, K.A. (2013). Perplexities of treatment </a:t>
            </a:r>
            <a:r>
              <a:rPr lang="en-GB" sz="1800" dirty="0" err="1">
                <a:latin typeface="Arial" panose="020B0604020202020204" pitchFamily="34" charset="0"/>
                <a:cs typeface="Arial" panose="020B0604020202020204" pitchFamily="34" charset="0"/>
              </a:rPr>
              <a:t>resistence</a:t>
            </a:r>
            <a:r>
              <a:rPr lang="en-GB" sz="1800" dirty="0">
                <a:latin typeface="Arial" panose="020B0604020202020204" pitchFamily="34" charset="0"/>
                <a:cs typeface="Arial" panose="020B0604020202020204" pitchFamily="34" charset="0"/>
              </a:rPr>
              <a:t> in eating disorders. BMC Psychiatry, 13(1).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://doi.org/10.1186/1471-244x-13-292.</a:t>
            </a:r>
          </a:p>
          <a:p>
            <a:pPr>
              <a:lnSpc>
                <a:spcPct val="100000"/>
              </a:lnSpc>
            </a:pPr>
            <a:r>
              <a:rPr lang="en-GB" sz="1800" dirty="0">
                <a:latin typeface="Arial" panose="020B0604020202020204" pitchFamily="34" charset="0"/>
                <a:cs typeface="Arial" panose="020B0604020202020204" pitchFamily="34" charset="0"/>
              </a:rPr>
              <a:t>Walsh, B.T. (2013). The Enigmatic Persistence of Anorexia Nervosa. American Journal of Psychiatry, [online] 170(5), pp.477–484.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://doi.org/10.1176/appi.ajp.2012.12081074.</a:t>
            </a:r>
          </a:p>
          <a:p>
            <a:pPr>
              <a:lnSpc>
                <a:spcPct val="100000"/>
              </a:lnSpc>
            </a:pPr>
            <a:r>
              <a:rPr lang="en-GB" sz="1800" dirty="0">
                <a:latin typeface="Arial" panose="020B0604020202020204" pitchFamily="34" charset="0"/>
                <a:cs typeface="Arial" panose="020B0604020202020204" pitchFamily="34" charset="0"/>
              </a:rPr>
              <a:t>WHO - World Health Organisation (2010) ICD-10 - International Statistical Classification of Diseases and Related Health Problems 10th Revision. Available at:  https://icd.who.int/browse10/2010/en#/V (date accessed: 1 March 2022).</a:t>
            </a:r>
          </a:p>
          <a:p>
            <a:pPr>
              <a:lnSpc>
                <a:spcPct val="100000"/>
              </a:lnSpc>
            </a:pPr>
            <a:r>
              <a:rPr lang="en-GB" sz="1800" dirty="0">
                <a:latin typeface="Arial" panose="020B0604020202020204" pitchFamily="34" charset="0"/>
                <a:cs typeface="Arial" panose="020B0604020202020204" pitchFamily="34" charset="0"/>
              </a:rPr>
              <a:t>Deans, E. (2023). A History of Eating Disorders. [online] Psychology Today. Available at: https://www.psychologytoday.com/us/blog/evolutionary-psychiatry/201112/history-eating-disorders.</a:t>
            </a:r>
          </a:p>
        </p:txBody>
      </p:sp>
    </p:spTree>
    <p:extLst>
      <p:ext uri="{BB962C8B-B14F-4D97-AF65-F5344CB8AC3E}">
        <p14:creationId xmlns:p14="http://schemas.microsoft.com/office/powerpoint/2010/main" val="3863968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584</TotalTime>
  <Words>1562</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Verdana</vt:lpstr>
      <vt:lpstr>Office Theme</vt:lpstr>
      <vt:lpstr>Assessment Component 1  Presentation </vt:lpstr>
      <vt:lpstr>   Anorexia Nervosa  Classification:F50.4   Behavioural syndromes associated with physiological disturbances and physical factors (F50-F59)  (World Health Organisation, 2010).    </vt:lpstr>
      <vt:lpstr>Definition of Anorexia Nervosa </vt:lpstr>
      <vt:lpstr>Causes of Anorexia Nervosa Disorder in young adults</vt:lpstr>
      <vt:lpstr>Symptoms/signs Anorexia Nervosa</vt:lpstr>
      <vt:lpstr>Historical view and treatments for Anorexia Nervosa</vt:lpstr>
      <vt:lpstr>Diagnosis Anorexia Nervosa</vt:lpstr>
      <vt:lpstr>Current treatments (NHS,2023).</vt:lpstr>
      <vt:lpstr>Principles when working with young adults with Anorexia Nervosa</vt:lpstr>
      <vt:lpstr>Recommendations and Conclusion </vt:lpstr>
      <vt:lpstr>References </vt:lpstr>
      <vt:lpstr>                                                           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 </dc:title>
  <dc:creator>bianca sanfilippo</dc:creator>
  <cp:lastModifiedBy>sana mushtaq</cp:lastModifiedBy>
  <cp:revision>6</cp:revision>
  <dcterms:created xsi:type="dcterms:W3CDTF">2022-07-19T08:45:09Z</dcterms:created>
  <dcterms:modified xsi:type="dcterms:W3CDTF">2023-11-18T14:24:22Z</dcterms:modified>
</cp:coreProperties>
</file>