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4"/>
  </p:sldMasterIdLst>
  <p:notesMasterIdLst>
    <p:notesMasterId r:id="rId21"/>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3E402D-EB02-462C-A1F0-BFDF7BE54393}" v="12" dt="2025-11-16T22:06:09.8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330" autoAdjust="0"/>
  </p:normalViewPr>
  <p:slideViewPr>
    <p:cSldViewPr snapToGrid="0">
      <p:cViewPr varScale="1">
        <p:scale>
          <a:sx n="53" d="100"/>
          <a:sy n="53" d="100"/>
        </p:scale>
        <p:origin x="1176" y="48"/>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00FD1A-1462-45A0-93A3-01B4CD7AEEED}"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59D141-98AF-430D-9F87-26839EB0D55A}" type="slidenum">
              <a:rPr lang="en-GB" smtClean="0"/>
              <a:t>‹#›</a:t>
            </a:fld>
            <a:endParaRPr lang="en-GB"/>
          </a:p>
        </p:txBody>
      </p:sp>
    </p:spTree>
    <p:extLst>
      <p:ext uri="{BB962C8B-B14F-4D97-AF65-F5344CB8AC3E}">
        <p14:creationId xmlns:p14="http://schemas.microsoft.com/office/powerpoint/2010/main" val="4137822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9D141-98AF-430D-9F87-26839EB0D55A}" type="slidenum">
              <a:rPr lang="en-GB" smtClean="0"/>
              <a:t>1</a:t>
            </a:fld>
            <a:endParaRPr lang="en-GB"/>
          </a:p>
        </p:txBody>
      </p:sp>
    </p:spTree>
    <p:extLst>
      <p:ext uri="{BB962C8B-B14F-4D97-AF65-F5344CB8AC3E}">
        <p14:creationId xmlns:p14="http://schemas.microsoft.com/office/powerpoint/2010/main" val="3479382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9D141-98AF-430D-9F87-26839EB0D55A}" type="slidenum">
              <a:rPr lang="en-GB" smtClean="0"/>
              <a:t>8</a:t>
            </a:fld>
            <a:endParaRPr lang="en-GB"/>
          </a:p>
        </p:txBody>
      </p:sp>
    </p:spTree>
    <p:extLst>
      <p:ext uri="{BB962C8B-B14F-4D97-AF65-F5344CB8AC3E}">
        <p14:creationId xmlns:p14="http://schemas.microsoft.com/office/powerpoint/2010/main" val="27254302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759D141-98AF-430D-9F87-26839EB0D55A}" type="slidenum">
              <a:rPr lang="en-GB" smtClean="0"/>
              <a:t>14</a:t>
            </a:fld>
            <a:endParaRPr lang="en-GB"/>
          </a:p>
        </p:txBody>
      </p:sp>
    </p:spTree>
    <p:extLst>
      <p:ext uri="{BB962C8B-B14F-4D97-AF65-F5344CB8AC3E}">
        <p14:creationId xmlns:p14="http://schemas.microsoft.com/office/powerpoint/2010/main" val="40569365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98128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08405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40037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14367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59568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99065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07367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8643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82136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90457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55305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11/16/2025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10940333"/>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dreamstime.com/clean-minimal-hospital-room-pink-ribbon-sticker-wall-supportive-text-poster-representing-care-awareness-image347127568"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freepik.com/premium-vector/difference-normal-cancer-cell-science-diagram_230704661.htm"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slideshare.net/RishabhaSharma1/breast-anatomy-and-physiology"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verywellhealth.com/different-types-of-metastatic-breast-cancer-4154705"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publicdomainpictures.net/view-image.php?image=104203&amp;picture="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vectorstock.com/royalty-free-vector/breast-cancer-treatment-icon-infographics-vector-17117698"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freepik.com/psd/breast-cancer-logo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hyperlink" Target="https://www.breastcancer.org/" TargetMode="External"/><Relationship Id="rId1" Type="http://schemas.openxmlformats.org/officeDocument/2006/relationships/slideLayout" Target="../slideLayouts/slideLayout2.xml"/><Relationship Id="rId4" Type="http://schemas.openxmlformats.org/officeDocument/2006/relationships/hyperlink" Target="https://www.nic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7A7C490-FB0D-4946-BDB7-1CF2F58DA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EB1498-983F-D2F7-1534-C37BA76F88D9}"/>
              </a:ext>
            </a:extLst>
          </p:cNvPr>
          <p:cNvSpPr>
            <a:spLocks noGrp="1"/>
          </p:cNvSpPr>
          <p:nvPr>
            <p:ph type="ctrTitle"/>
          </p:nvPr>
        </p:nvSpPr>
        <p:spPr>
          <a:xfrm>
            <a:off x="517870" y="3605182"/>
            <a:ext cx="6117661" cy="2879839"/>
          </a:xfrm>
        </p:spPr>
        <p:txBody>
          <a:bodyPr anchor="t">
            <a:normAutofit/>
          </a:bodyPr>
          <a:lstStyle/>
          <a:p>
            <a:pPr>
              <a:lnSpc>
                <a:spcPct val="90000"/>
              </a:lnSpc>
            </a:pPr>
            <a:r>
              <a:rPr lang="en-US" sz="2100" dirty="0"/>
              <a:t>Introduction to Physiology</a:t>
            </a:r>
            <a:br>
              <a:rPr lang="en-US" sz="2100" dirty="0"/>
            </a:br>
            <a:r>
              <a:rPr lang="en-US" sz="2100" dirty="0"/>
              <a:t>Module: BMHP5023</a:t>
            </a:r>
            <a:br>
              <a:rPr lang="en-US" sz="2100" dirty="0"/>
            </a:br>
            <a:r>
              <a:rPr lang="en-US" sz="2100" dirty="0"/>
              <a:t>Component 2: Presentation (Power point with Voice Over)</a:t>
            </a:r>
            <a:br>
              <a:rPr lang="en-US" sz="2100" dirty="0"/>
            </a:br>
            <a:r>
              <a:rPr lang="en-US" sz="3200" dirty="0">
                <a:highlight>
                  <a:srgbClr val="008080"/>
                </a:highlight>
              </a:rPr>
              <a:t>Care Plan for a Patient with Breast Cancer</a:t>
            </a:r>
            <a:br>
              <a:rPr lang="en-US" sz="2100" dirty="0">
                <a:highlight>
                  <a:srgbClr val="008080"/>
                </a:highlight>
              </a:rPr>
            </a:br>
            <a:r>
              <a:rPr lang="en-US" sz="2800" dirty="0">
                <a:highlight>
                  <a:srgbClr val="008080"/>
                </a:highlight>
              </a:rPr>
              <a:t>Case Study-Miss Akthar(Age 95)</a:t>
            </a:r>
            <a:br>
              <a:rPr lang="en-US" sz="2100" dirty="0"/>
            </a:br>
            <a:endParaRPr lang="en-GB" sz="2100" dirty="0"/>
          </a:p>
        </p:txBody>
      </p:sp>
      <p:sp>
        <p:nvSpPr>
          <p:cNvPr id="3" name="Subtitle 2">
            <a:extLst>
              <a:ext uri="{FF2B5EF4-FFF2-40B4-BE49-F238E27FC236}">
                <a16:creationId xmlns:a16="http://schemas.microsoft.com/office/drawing/2014/main" id="{A58F37E0-C8B8-A0B0-5061-63F845C03BA9}"/>
              </a:ext>
            </a:extLst>
          </p:cNvPr>
          <p:cNvSpPr>
            <a:spLocks noGrp="1"/>
          </p:cNvSpPr>
          <p:nvPr>
            <p:ph type="subTitle" idx="1"/>
          </p:nvPr>
        </p:nvSpPr>
        <p:spPr>
          <a:xfrm>
            <a:off x="334988" y="1024129"/>
            <a:ext cx="6141545" cy="1731103"/>
          </a:xfrm>
        </p:spPr>
        <p:txBody>
          <a:bodyPr anchor="t">
            <a:normAutofit/>
          </a:bodyPr>
          <a:lstStyle/>
          <a:p>
            <a:r>
              <a:rPr lang="en-US" b="1" i="0" dirty="0">
                <a:latin typeface="Abadi" panose="020B0604020104020204" pitchFamily="34" charset="0"/>
              </a:rPr>
              <a:t>Presented by: Rana Fatima</a:t>
            </a:r>
          </a:p>
          <a:p>
            <a:r>
              <a:rPr lang="en-US" b="1" i="0" dirty="0">
                <a:latin typeface="Abadi" panose="020B0604020104020204" pitchFamily="34" charset="0"/>
              </a:rPr>
              <a:t>Student ID: 2407474</a:t>
            </a:r>
          </a:p>
          <a:p>
            <a:endParaRPr lang="en-US" b="1" i="0" dirty="0">
              <a:latin typeface="Abadi" panose="020B0604020104020204" pitchFamily="34" charset="0"/>
            </a:endParaRPr>
          </a:p>
          <a:p>
            <a:endParaRPr lang="en-US" b="1" i="0" dirty="0">
              <a:latin typeface="Abadi" panose="020B0604020104020204" pitchFamily="34" charset="0"/>
            </a:endParaRPr>
          </a:p>
          <a:p>
            <a:endParaRPr lang="en-US" b="1" i="0" dirty="0">
              <a:latin typeface="Abadi" panose="020B0604020104020204" pitchFamily="34" charset="0"/>
            </a:endParaRPr>
          </a:p>
          <a:p>
            <a:endParaRPr lang="en-US" b="1" i="0" dirty="0">
              <a:latin typeface="Abadi" panose="020B0604020104020204" pitchFamily="34" charset="0"/>
            </a:endParaRPr>
          </a:p>
          <a:p>
            <a:endParaRPr lang="en-US" b="1" i="0" dirty="0">
              <a:latin typeface="Abadi" panose="020B0604020104020204" pitchFamily="34" charset="0"/>
            </a:endParaRPr>
          </a:p>
          <a:p>
            <a:endParaRPr lang="en-US" b="1" i="0" dirty="0">
              <a:latin typeface="Abadi" panose="020B0604020104020204" pitchFamily="34" charset="0"/>
            </a:endParaRPr>
          </a:p>
          <a:p>
            <a:endParaRPr lang="en-US" b="1" i="0" dirty="0">
              <a:latin typeface="Abadi" panose="020B0604020104020204" pitchFamily="34" charset="0"/>
            </a:endParaRPr>
          </a:p>
          <a:p>
            <a:endParaRPr lang="en-US" b="1" i="0" dirty="0">
              <a:latin typeface="Abadi" panose="020B0604020104020204" pitchFamily="34" charset="0"/>
            </a:endParaRPr>
          </a:p>
          <a:p>
            <a:endParaRPr lang="en-GB" b="1" i="0" dirty="0">
              <a:latin typeface="Abadi" panose="020B0604020104020204" pitchFamily="34" charset="0"/>
            </a:endParaRPr>
          </a:p>
        </p:txBody>
      </p:sp>
      <p:sp>
        <p:nvSpPr>
          <p:cNvPr id="30" name="Rectangle 2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n abstract genetic concept">
            <a:extLst>
              <a:ext uri="{FF2B5EF4-FFF2-40B4-BE49-F238E27FC236}">
                <a16:creationId xmlns:a16="http://schemas.microsoft.com/office/drawing/2014/main" id="{A0DB502F-F32A-B477-82EE-C72F18D9DB52}"/>
              </a:ext>
            </a:extLst>
          </p:cNvPr>
          <p:cNvPicPr>
            <a:picLocks noChangeAspect="1"/>
          </p:cNvPicPr>
          <p:nvPr/>
        </p:nvPicPr>
        <p:blipFill>
          <a:blip r:embed="rId3"/>
          <a:srcRect t="5904" r="1" b="418"/>
          <a:stretch>
            <a:fillRect/>
          </a:stretch>
        </p:blipFill>
        <p:spPr>
          <a:xfrm>
            <a:off x="6811521" y="1024129"/>
            <a:ext cx="4892716" cy="4583446"/>
          </a:xfrm>
          <a:prstGeom prst="rect">
            <a:avLst/>
          </a:prstGeom>
        </p:spPr>
      </p:pic>
      <p:sp>
        <p:nvSpPr>
          <p:cNvPr id="32" name="Rectangle 31">
            <a:extLst>
              <a:ext uri="{FF2B5EF4-FFF2-40B4-BE49-F238E27FC236}">
                <a16:creationId xmlns:a16="http://schemas.microsoft.com/office/drawing/2014/main" id="{F261CD1D-C921-4DD4-B856-8EA1D71A4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49513" y="6209925"/>
            <a:ext cx="445472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03223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2DF10-EE42-167F-AC4B-B6E29A878378}"/>
              </a:ext>
            </a:extLst>
          </p:cNvPr>
          <p:cNvSpPr>
            <a:spLocks noGrp="1"/>
          </p:cNvSpPr>
          <p:nvPr>
            <p:ph type="title"/>
          </p:nvPr>
        </p:nvSpPr>
        <p:spPr>
          <a:xfrm>
            <a:off x="0" y="978408"/>
            <a:ext cx="11676889" cy="6271478"/>
          </a:xfrm>
        </p:spPr>
        <p:txBody>
          <a:bodyPr>
            <a:normAutofit fontScale="90000"/>
          </a:bodyPr>
          <a:lstStyle/>
          <a:p>
            <a:r>
              <a:rPr lang="en-US" dirty="0"/>
              <a:t>Introduction:</a:t>
            </a:r>
            <a:br>
              <a:rPr lang="en-US" sz="2000"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endParaRPr lang="en-GB" dirty="0"/>
          </a:p>
        </p:txBody>
      </p:sp>
      <p:sp>
        <p:nvSpPr>
          <p:cNvPr id="13" name="Content Placeholder 12">
            <a:extLst>
              <a:ext uri="{FF2B5EF4-FFF2-40B4-BE49-F238E27FC236}">
                <a16:creationId xmlns:a16="http://schemas.microsoft.com/office/drawing/2014/main" id="{5B4D3171-AE46-CBF1-155C-3AA1FEDB05CB}"/>
              </a:ext>
            </a:extLst>
          </p:cNvPr>
          <p:cNvSpPr>
            <a:spLocks noGrp="1"/>
          </p:cNvSpPr>
          <p:nvPr>
            <p:ph idx="1"/>
          </p:nvPr>
        </p:nvSpPr>
        <p:spPr>
          <a:xfrm>
            <a:off x="0" y="1949986"/>
            <a:ext cx="11676888" cy="4908015"/>
          </a:xfrm>
        </p:spPr>
        <p:txBody>
          <a:bodyPr/>
          <a:lstStyle/>
          <a:p>
            <a:r>
              <a:rPr lang="en-US" dirty="0"/>
              <a:t>Breast cancer is an abnormal growth of cells in the breast that forms of tumor and can spread to other parts of the body.</a:t>
            </a:r>
          </a:p>
          <a:p>
            <a:r>
              <a:rPr lang="en-US" dirty="0"/>
              <a:t>Breast cancer is one of the most common cancers affecting women worldwide.</a:t>
            </a:r>
          </a:p>
          <a:p>
            <a:r>
              <a:rPr lang="en-US" dirty="0"/>
              <a:t>This presentation will cover:</a:t>
            </a:r>
          </a:p>
          <a:p>
            <a:r>
              <a:rPr lang="en-US" dirty="0"/>
              <a:t>1. What breast cancer is?</a:t>
            </a:r>
          </a:p>
          <a:p>
            <a:r>
              <a:rPr lang="en-US" dirty="0"/>
              <a:t>2. How is affect the body?</a:t>
            </a:r>
          </a:p>
          <a:p>
            <a:r>
              <a:rPr lang="en-US" dirty="0"/>
              <a:t>3. Case study of Miss. Akthar?</a:t>
            </a:r>
          </a:p>
          <a:p>
            <a:r>
              <a:rPr lang="en-US" dirty="0"/>
              <a:t>4. Care planning and evidence-based support?</a:t>
            </a:r>
          </a:p>
          <a:p>
            <a:endParaRPr lang="en-GB" dirty="0"/>
          </a:p>
        </p:txBody>
      </p:sp>
      <p:pic>
        <p:nvPicPr>
          <p:cNvPr id="15" name="Picture 14" descr="A pink ribbon on a wall">
            <a:extLst>
              <a:ext uri="{FF2B5EF4-FFF2-40B4-BE49-F238E27FC236}">
                <a16:creationId xmlns:a16="http://schemas.microsoft.com/office/drawing/2014/main" id="{0C02E53F-0490-96EF-B009-2ACEA1A55D0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6001" y="3668617"/>
            <a:ext cx="5987142" cy="3100068"/>
          </a:xfrm>
          <a:prstGeom prst="rect">
            <a:avLst/>
          </a:prstGeom>
        </p:spPr>
      </p:pic>
    </p:spTree>
    <p:extLst>
      <p:ext uri="{BB962C8B-B14F-4D97-AF65-F5344CB8AC3E}">
        <p14:creationId xmlns:p14="http://schemas.microsoft.com/office/powerpoint/2010/main" val="9321893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938FC-F170-3570-FD08-E7346060AE96}"/>
              </a:ext>
            </a:extLst>
          </p:cNvPr>
          <p:cNvSpPr>
            <a:spLocks noGrp="1"/>
          </p:cNvSpPr>
          <p:nvPr>
            <p:ph type="title"/>
          </p:nvPr>
        </p:nvSpPr>
        <p:spPr/>
        <p:txBody>
          <a:bodyPr/>
          <a:lstStyle/>
          <a:p>
            <a:r>
              <a:rPr lang="en-US" dirty="0"/>
              <a:t>What is Cancer?</a:t>
            </a:r>
            <a:endParaRPr lang="en-GB" dirty="0"/>
          </a:p>
        </p:txBody>
      </p:sp>
      <p:sp>
        <p:nvSpPr>
          <p:cNvPr id="3" name="Content Placeholder 2">
            <a:extLst>
              <a:ext uri="{FF2B5EF4-FFF2-40B4-BE49-F238E27FC236}">
                <a16:creationId xmlns:a16="http://schemas.microsoft.com/office/drawing/2014/main" id="{082D3C9B-773E-94ED-F186-660353F087B7}"/>
              </a:ext>
            </a:extLst>
          </p:cNvPr>
          <p:cNvSpPr>
            <a:spLocks noGrp="1"/>
          </p:cNvSpPr>
          <p:nvPr>
            <p:ph idx="1"/>
          </p:nvPr>
        </p:nvSpPr>
        <p:spPr>
          <a:xfrm>
            <a:off x="521208" y="1740665"/>
            <a:ext cx="11155680" cy="4605271"/>
          </a:xfrm>
        </p:spPr>
        <p:txBody>
          <a:bodyPr/>
          <a:lstStyle/>
          <a:p>
            <a:pPr marL="0" indent="0">
              <a:buNone/>
            </a:pPr>
            <a:r>
              <a:rPr lang="en-US" dirty="0"/>
              <a:t>Cancer is a disease where cells grow uncontrollably, and don’t repair themselves  if they become damaged. This means they keep dividing when they shouldn’t often form a lump of cells called a tumour. Cancer can start almost anywhere in body, and there are more than 200 different types of cancers. division of abnormal cells.</a:t>
            </a:r>
          </a:p>
          <a:p>
            <a:r>
              <a:rPr lang="en-US" dirty="0"/>
              <a:t>It can spread to other tissues and organs (metastasis).</a:t>
            </a:r>
          </a:p>
          <a:p>
            <a:r>
              <a:rPr lang="en-US" dirty="0"/>
              <a:t>Caused by genetic mutations and environmental factors.</a:t>
            </a:r>
          </a:p>
          <a:p>
            <a:r>
              <a:rPr lang="en-US" dirty="0"/>
              <a:t>A normal cell has a  regular shape and controlled growth and the  cancer</a:t>
            </a:r>
          </a:p>
          <a:p>
            <a:pPr marL="0" indent="0">
              <a:buNone/>
            </a:pPr>
            <a:r>
              <a:rPr lang="en-US" dirty="0"/>
              <a:t>Cells looks irregular and its nucleus is larger.</a:t>
            </a:r>
          </a:p>
          <a:p>
            <a:endParaRPr lang="en-US" dirty="0"/>
          </a:p>
          <a:p>
            <a:endParaRPr lang="en-GB" dirty="0"/>
          </a:p>
        </p:txBody>
      </p:sp>
      <p:pic>
        <p:nvPicPr>
          <p:cNvPr id="7" name="Picture 6" descr="Diagram of cell structure with labels&#10;&#10;AI-generated content may be incorrect.">
            <a:extLst>
              <a:ext uri="{FF2B5EF4-FFF2-40B4-BE49-F238E27FC236}">
                <a16:creationId xmlns:a16="http://schemas.microsoft.com/office/drawing/2014/main" id="{39A5BB6E-6BFB-CBFE-B700-8AFD507BC3A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09467" y="3069336"/>
            <a:ext cx="3725334" cy="3276600"/>
          </a:xfrm>
          <a:prstGeom prst="rect">
            <a:avLst/>
          </a:prstGeom>
        </p:spPr>
      </p:pic>
    </p:spTree>
    <p:extLst>
      <p:ext uri="{BB962C8B-B14F-4D97-AF65-F5344CB8AC3E}">
        <p14:creationId xmlns:p14="http://schemas.microsoft.com/office/powerpoint/2010/main" val="3424657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8EC43-9222-B39C-2BAB-88ACAED85260}"/>
              </a:ext>
            </a:extLst>
          </p:cNvPr>
          <p:cNvSpPr>
            <a:spLocks noGrp="1"/>
          </p:cNvSpPr>
          <p:nvPr>
            <p:ph type="title"/>
          </p:nvPr>
        </p:nvSpPr>
        <p:spPr/>
        <p:txBody>
          <a:bodyPr/>
          <a:lstStyle/>
          <a:p>
            <a:r>
              <a:rPr lang="en-US" dirty="0"/>
              <a:t>Understanding Breast Cancer</a:t>
            </a:r>
            <a:endParaRPr lang="en-GB" dirty="0"/>
          </a:p>
        </p:txBody>
      </p:sp>
      <p:sp>
        <p:nvSpPr>
          <p:cNvPr id="3" name="Content Placeholder 2">
            <a:extLst>
              <a:ext uri="{FF2B5EF4-FFF2-40B4-BE49-F238E27FC236}">
                <a16:creationId xmlns:a16="http://schemas.microsoft.com/office/drawing/2014/main" id="{881F068A-AAC2-3C9E-7710-4C3D39CFE227}"/>
              </a:ext>
            </a:extLst>
          </p:cNvPr>
          <p:cNvSpPr>
            <a:spLocks noGrp="1"/>
          </p:cNvSpPr>
          <p:nvPr>
            <p:ph idx="1"/>
          </p:nvPr>
        </p:nvSpPr>
        <p:spPr/>
        <p:txBody>
          <a:bodyPr/>
          <a:lstStyle/>
          <a:p>
            <a:r>
              <a:rPr lang="en-US" dirty="0"/>
              <a:t>Occurs  when abnormal cells in the breast grow uncontrollably. </a:t>
            </a:r>
          </a:p>
          <a:p>
            <a:r>
              <a:rPr lang="en-US" dirty="0"/>
              <a:t>Can begin in the ducts, lobules or other breast tissue.</a:t>
            </a:r>
          </a:p>
          <a:p>
            <a:r>
              <a:rPr lang="en-US" dirty="0"/>
              <a:t>Risk factors: Age, family history, hormones, lifestyle.</a:t>
            </a:r>
          </a:p>
          <a:p>
            <a:r>
              <a:rPr lang="en-US" dirty="0"/>
              <a:t>Early detection improves outcomes.</a:t>
            </a:r>
            <a:endParaRPr lang="en-GB" dirty="0"/>
          </a:p>
        </p:txBody>
      </p:sp>
    </p:spTree>
    <p:extLst>
      <p:ext uri="{BB962C8B-B14F-4D97-AF65-F5344CB8AC3E}">
        <p14:creationId xmlns:p14="http://schemas.microsoft.com/office/powerpoint/2010/main" val="2681491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75EAFFD-4A47-DD53-4F76-BD457E18B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24DD3F52-C919-27AD-2FA3-C46B369E33CB}"/>
              </a:ext>
            </a:extLst>
          </p:cNvPr>
          <p:cNvSpPr>
            <a:spLocks noGrp="1"/>
          </p:cNvSpPr>
          <p:nvPr>
            <p:ph type="title"/>
          </p:nvPr>
        </p:nvSpPr>
        <p:spPr>
          <a:xfrm>
            <a:off x="521208" y="978408"/>
            <a:ext cx="3200400" cy="2432304"/>
          </a:xfrm>
        </p:spPr>
        <p:txBody>
          <a:bodyPr anchor="b">
            <a:normAutofit/>
          </a:bodyPr>
          <a:lstStyle/>
          <a:p>
            <a:r>
              <a:rPr lang="en-US" sz="4000" dirty="0"/>
              <a:t>Anatomy &amp; Physiology of the Breast</a:t>
            </a:r>
            <a:endParaRPr lang="en-GB" sz="4000" dirty="0"/>
          </a:p>
        </p:txBody>
      </p:sp>
      <p:sp>
        <p:nvSpPr>
          <p:cNvPr id="25" name="Freeform: Shape 24">
            <a:extLst>
              <a:ext uri="{FF2B5EF4-FFF2-40B4-BE49-F238E27FC236}">
                <a16:creationId xmlns:a16="http://schemas.microsoft.com/office/drawing/2014/main" id="{7CC1FECC-9CA4-341C-7E20-4728C514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3" name="Content Placeholder 12">
            <a:extLst>
              <a:ext uri="{FF2B5EF4-FFF2-40B4-BE49-F238E27FC236}">
                <a16:creationId xmlns:a16="http://schemas.microsoft.com/office/drawing/2014/main" id="{D40E84B4-9E1B-C5FB-57A6-EEC49099A434}"/>
              </a:ext>
            </a:extLst>
          </p:cNvPr>
          <p:cNvSpPr>
            <a:spLocks noGrp="1"/>
          </p:cNvSpPr>
          <p:nvPr>
            <p:ph idx="1"/>
          </p:nvPr>
        </p:nvSpPr>
        <p:spPr>
          <a:xfrm>
            <a:off x="621113" y="3529653"/>
            <a:ext cx="4592660" cy="2816352"/>
          </a:xfrm>
        </p:spPr>
        <p:txBody>
          <a:bodyPr>
            <a:normAutofit fontScale="92500" lnSpcReduction="10000"/>
          </a:bodyPr>
          <a:lstStyle/>
          <a:p>
            <a:r>
              <a:rPr lang="en-US" dirty="0"/>
              <a:t>Anatomy &amp; Physiology  of the breast is an organ whose structure reflects its special function. ( Johns Hopkins Pathology).</a:t>
            </a:r>
          </a:p>
          <a:p>
            <a:r>
              <a:rPr lang="en-US" dirty="0"/>
              <a:t>Breast consists of lobules (milk glands), ducts, fatty and connective tissue and fibrous stroma.</a:t>
            </a:r>
          </a:p>
          <a:p>
            <a:r>
              <a:rPr lang="en-US" dirty="0"/>
              <a:t>Hormones like prolactin and oxytocin.</a:t>
            </a:r>
          </a:p>
          <a:p>
            <a:r>
              <a:rPr lang="en-US" dirty="0"/>
              <a:t>Cancer affect these tissues and may distort normal structure.</a:t>
            </a:r>
          </a:p>
          <a:p>
            <a:endParaRPr lang="en-US" dirty="0"/>
          </a:p>
        </p:txBody>
      </p:sp>
      <p:pic>
        <p:nvPicPr>
          <p:cNvPr id="9" name="Content Placeholder 8" descr="A diagram of a tissue composition&#10;&#10;AI-generated content may be incorrect.">
            <a:extLst>
              <a:ext uri="{FF2B5EF4-FFF2-40B4-BE49-F238E27FC236}">
                <a16:creationId xmlns:a16="http://schemas.microsoft.com/office/drawing/2014/main" id="{CC929D38-0E6F-1E4E-2B6B-ED0260031B3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4874"/>
          <a:stretch>
            <a:fillRect/>
          </a:stretch>
        </p:blipFill>
        <p:spPr>
          <a:xfrm>
            <a:off x="5731933" y="863600"/>
            <a:ext cx="5938859" cy="5482405"/>
          </a:xfrm>
          <a:prstGeom prst="rect">
            <a:avLst/>
          </a:prstGeom>
        </p:spPr>
      </p:pic>
    </p:spTree>
    <p:extLst>
      <p:ext uri="{BB962C8B-B14F-4D97-AF65-F5344CB8AC3E}">
        <p14:creationId xmlns:p14="http://schemas.microsoft.com/office/powerpoint/2010/main" val="469715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4D840B-04EF-7C3D-E40F-AF5749483022}"/>
              </a:ext>
            </a:extLst>
          </p:cNvPr>
          <p:cNvSpPr>
            <a:spLocks noGrp="1"/>
          </p:cNvSpPr>
          <p:nvPr>
            <p:ph type="title"/>
          </p:nvPr>
        </p:nvSpPr>
        <p:spPr>
          <a:xfrm>
            <a:off x="521208" y="978408"/>
            <a:ext cx="6263640" cy="1463040"/>
          </a:xfrm>
        </p:spPr>
        <p:txBody>
          <a:bodyPr>
            <a:normAutofit/>
          </a:bodyPr>
          <a:lstStyle/>
          <a:p>
            <a:r>
              <a:rPr lang="en-US"/>
              <a:t>How Cancer Affects the body</a:t>
            </a:r>
            <a:endParaRPr lang="en-GB"/>
          </a:p>
        </p:txBody>
      </p:sp>
      <p:sp>
        <p:nvSpPr>
          <p:cNvPr id="33" name="Freeform: Shape 32">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F9C9034-95BF-73B4-7C2E-0AF709D74086}"/>
              </a:ext>
            </a:extLst>
          </p:cNvPr>
          <p:cNvSpPr>
            <a:spLocks noGrp="1"/>
          </p:cNvSpPr>
          <p:nvPr>
            <p:ph idx="1"/>
          </p:nvPr>
        </p:nvSpPr>
        <p:spPr>
          <a:xfrm>
            <a:off x="521208" y="2578608"/>
            <a:ext cx="6263640" cy="3767328"/>
          </a:xfrm>
        </p:spPr>
        <p:txBody>
          <a:bodyPr>
            <a:normAutofit/>
          </a:bodyPr>
          <a:lstStyle/>
          <a:p>
            <a:r>
              <a:rPr lang="en-US"/>
              <a:t>Cancer affects the body by causing uncontrolled cell growth that can form tumors, and its effect can be categorized into local effects, where the tumor is, and systemic effects, which impact the entire body.</a:t>
            </a:r>
          </a:p>
          <a:p>
            <a:r>
              <a:rPr lang="en-US"/>
              <a:t>Disruption of normal tissue function.</a:t>
            </a:r>
          </a:p>
          <a:p>
            <a:r>
              <a:rPr lang="en-US"/>
              <a:t>Pain, swelling, fatigue.</a:t>
            </a:r>
          </a:p>
          <a:p>
            <a:r>
              <a:rPr lang="en-US"/>
              <a:t>Spread to lymph nodes and other organs.</a:t>
            </a:r>
          </a:p>
          <a:p>
            <a:r>
              <a:rPr lang="en-US"/>
              <a:t>Emotional and psychological stress.</a:t>
            </a:r>
            <a:endParaRPr lang="en-GB"/>
          </a:p>
        </p:txBody>
      </p:sp>
      <p:pic>
        <p:nvPicPr>
          <p:cNvPr id="5" name="Picture 4" descr="A diagram of a person with different organs&#10;&#10;AI-generated content may be incorrect.">
            <a:extLst>
              <a:ext uri="{FF2B5EF4-FFF2-40B4-BE49-F238E27FC236}">
                <a16:creationId xmlns:a16="http://schemas.microsoft.com/office/drawing/2014/main" id="{5C0FFF5D-7F01-45D4-440D-C1A975BF21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703" r="1850" b="-1"/>
          <a:stretch>
            <a:fillRect/>
          </a:stretch>
        </p:blipFill>
        <p:spPr>
          <a:xfrm>
            <a:off x="7306492" y="976160"/>
            <a:ext cx="4364590" cy="5605114"/>
          </a:xfrm>
          <a:prstGeom prst="rect">
            <a:avLst/>
          </a:prstGeom>
        </p:spPr>
      </p:pic>
    </p:spTree>
    <p:extLst>
      <p:ext uri="{BB962C8B-B14F-4D97-AF65-F5344CB8AC3E}">
        <p14:creationId xmlns:p14="http://schemas.microsoft.com/office/powerpoint/2010/main" val="2910172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B6E82-FC83-0B9D-83BA-F8B5C6002A7F}"/>
              </a:ext>
            </a:extLst>
          </p:cNvPr>
          <p:cNvSpPr>
            <a:spLocks noGrp="1"/>
          </p:cNvSpPr>
          <p:nvPr>
            <p:ph type="title"/>
          </p:nvPr>
        </p:nvSpPr>
        <p:spPr/>
        <p:txBody>
          <a:bodyPr/>
          <a:lstStyle/>
          <a:p>
            <a:r>
              <a:rPr lang="en-US" dirty="0"/>
              <a:t>Case Study: Miss Akthar</a:t>
            </a:r>
            <a:endParaRPr lang="en-GB" dirty="0"/>
          </a:p>
        </p:txBody>
      </p:sp>
      <p:sp>
        <p:nvSpPr>
          <p:cNvPr id="3" name="Content Placeholder 2">
            <a:extLst>
              <a:ext uri="{FF2B5EF4-FFF2-40B4-BE49-F238E27FC236}">
                <a16:creationId xmlns:a16="http://schemas.microsoft.com/office/drawing/2014/main" id="{C26B8A09-B092-9C3C-9D00-8BF2869D7C2F}"/>
              </a:ext>
            </a:extLst>
          </p:cNvPr>
          <p:cNvSpPr>
            <a:spLocks noGrp="1"/>
          </p:cNvSpPr>
          <p:nvPr>
            <p:ph idx="1"/>
          </p:nvPr>
        </p:nvSpPr>
        <p:spPr/>
        <p:txBody>
          <a:bodyPr/>
          <a:lstStyle/>
          <a:p>
            <a:r>
              <a:rPr lang="en-US" dirty="0"/>
              <a:t>95-yerar-old female diagnosed in 2010 with breast cancer.</a:t>
            </a:r>
          </a:p>
          <a:p>
            <a:r>
              <a:rPr lang="en-US" dirty="0"/>
              <a:t>Underwent surgery and hormone therapy.</a:t>
            </a:r>
          </a:p>
          <a:p>
            <a:r>
              <a:rPr lang="en-US" dirty="0"/>
              <a:t>Lives independently with support from healthcare team.</a:t>
            </a:r>
          </a:p>
          <a:p>
            <a:r>
              <a:rPr lang="en-US" dirty="0"/>
              <a:t>Regular check-ups to monitor long-term health</a:t>
            </a:r>
            <a:endParaRPr lang="en-GB" dirty="0"/>
          </a:p>
        </p:txBody>
      </p:sp>
    </p:spTree>
    <p:extLst>
      <p:ext uri="{BB962C8B-B14F-4D97-AF65-F5344CB8AC3E}">
        <p14:creationId xmlns:p14="http://schemas.microsoft.com/office/powerpoint/2010/main" val="674217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7E0BF7-17A1-DBF2-EBC8-D6F07F18A319}"/>
              </a:ext>
            </a:extLst>
          </p:cNvPr>
          <p:cNvSpPr>
            <a:spLocks noGrp="1"/>
          </p:cNvSpPr>
          <p:nvPr>
            <p:ph type="title"/>
          </p:nvPr>
        </p:nvSpPr>
        <p:spPr>
          <a:xfrm>
            <a:off x="521208" y="978408"/>
            <a:ext cx="11155680" cy="1115568"/>
          </a:xfrm>
        </p:spPr>
        <p:txBody>
          <a:bodyPr>
            <a:normAutofit/>
          </a:bodyPr>
          <a:lstStyle/>
          <a:p>
            <a:r>
              <a:rPr lang="en-US" dirty="0"/>
              <a:t>Diagnosis &amp; Symptoms</a:t>
            </a:r>
            <a:endParaRPr lang="en-GB" dirty="0"/>
          </a:p>
        </p:txBody>
      </p:sp>
      <p:sp>
        <p:nvSpPr>
          <p:cNvPr id="11" name="Freeform: Shape 1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oster of a medical diagnostics&#10;&#10;AI-generated content may be incorrect.">
            <a:extLst>
              <a:ext uri="{FF2B5EF4-FFF2-40B4-BE49-F238E27FC236}">
                <a16:creationId xmlns:a16="http://schemas.microsoft.com/office/drawing/2014/main" id="{FDF0D8F3-329D-B746-87A7-28C4ACCECCE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 b="3227"/>
          <a:stretch>
            <a:fillRect/>
          </a:stretch>
        </p:blipFill>
        <p:spPr>
          <a:xfrm>
            <a:off x="517866" y="2299390"/>
            <a:ext cx="5578133" cy="4048568"/>
          </a:xfrm>
          <a:prstGeom prst="rect">
            <a:avLst/>
          </a:prstGeom>
        </p:spPr>
      </p:pic>
      <p:sp>
        <p:nvSpPr>
          <p:cNvPr id="13" name="Content Placeholder 2">
            <a:extLst>
              <a:ext uri="{FF2B5EF4-FFF2-40B4-BE49-F238E27FC236}">
                <a16:creationId xmlns:a16="http://schemas.microsoft.com/office/drawing/2014/main" id="{758135C0-DF65-00C5-2420-E48200006458}"/>
              </a:ext>
            </a:extLst>
          </p:cNvPr>
          <p:cNvSpPr>
            <a:spLocks noGrp="1"/>
          </p:cNvSpPr>
          <p:nvPr>
            <p:ph idx="1"/>
          </p:nvPr>
        </p:nvSpPr>
        <p:spPr>
          <a:xfrm>
            <a:off x="6510528" y="2304288"/>
            <a:ext cx="5157216" cy="4050792"/>
          </a:xfrm>
        </p:spPr>
        <p:txBody>
          <a:bodyPr>
            <a:normAutofit/>
          </a:bodyPr>
          <a:lstStyle/>
          <a:p>
            <a:r>
              <a:rPr lang="en-US"/>
              <a:t>Miss. Akthar diagnosed early due to routine screening.</a:t>
            </a:r>
          </a:p>
          <a:p>
            <a:r>
              <a:rPr lang="en-US"/>
              <a:t>Lump in breast, nipple discharge, and changes in breast shape.</a:t>
            </a:r>
          </a:p>
          <a:p>
            <a:r>
              <a:rPr lang="en-US"/>
              <a:t>Diagnostic tests: mammogram, biopsy, ultrasound.</a:t>
            </a:r>
            <a:endParaRPr lang="en-GB"/>
          </a:p>
        </p:txBody>
      </p:sp>
    </p:spTree>
    <p:extLst>
      <p:ext uri="{BB962C8B-B14F-4D97-AF65-F5344CB8AC3E}">
        <p14:creationId xmlns:p14="http://schemas.microsoft.com/office/powerpoint/2010/main" val="2444384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DC478D-ECA4-A2E8-D6CF-64FEAB32229F}"/>
              </a:ext>
            </a:extLst>
          </p:cNvPr>
          <p:cNvSpPr>
            <a:spLocks noGrp="1"/>
          </p:cNvSpPr>
          <p:nvPr>
            <p:ph type="title"/>
          </p:nvPr>
        </p:nvSpPr>
        <p:spPr>
          <a:xfrm>
            <a:off x="521208" y="978408"/>
            <a:ext cx="11155680" cy="1463040"/>
          </a:xfrm>
        </p:spPr>
        <p:txBody>
          <a:bodyPr>
            <a:normAutofit/>
          </a:bodyPr>
          <a:lstStyle/>
          <a:p>
            <a:r>
              <a:rPr lang="en-US"/>
              <a:t>Care plan and Goals</a:t>
            </a:r>
            <a:endParaRPr lang="en-GB" dirty="0"/>
          </a:p>
        </p:txBody>
      </p:sp>
      <p:sp>
        <p:nvSpPr>
          <p:cNvPr id="17" name="Content Placeholder 2">
            <a:extLst>
              <a:ext uri="{FF2B5EF4-FFF2-40B4-BE49-F238E27FC236}">
                <a16:creationId xmlns:a16="http://schemas.microsoft.com/office/drawing/2014/main" id="{70CF4852-DE93-C7EC-6007-E5149DC4588A}"/>
              </a:ext>
            </a:extLst>
          </p:cNvPr>
          <p:cNvSpPr>
            <a:spLocks noGrp="1"/>
          </p:cNvSpPr>
          <p:nvPr>
            <p:ph idx="1"/>
          </p:nvPr>
        </p:nvSpPr>
        <p:spPr>
          <a:xfrm>
            <a:off x="521208" y="2578608"/>
            <a:ext cx="11155680" cy="3767328"/>
          </a:xfrm>
        </p:spPr>
        <p:txBody>
          <a:bodyPr>
            <a:normAutofit/>
          </a:bodyPr>
          <a:lstStyle/>
          <a:p>
            <a:r>
              <a:rPr lang="en-US" dirty="0"/>
              <a:t>Coordinate long term health monitoring</a:t>
            </a:r>
          </a:p>
          <a:p>
            <a:r>
              <a:rPr lang="en-US" dirty="0"/>
              <a:t>Promote physical recovery and comfort </a:t>
            </a:r>
          </a:p>
          <a:p>
            <a:r>
              <a:rPr lang="en-US" dirty="0"/>
              <a:t>Support Physically and emotional well-being</a:t>
            </a:r>
          </a:p>
          <a:p>
            <a:r>
              <a:rPr lang="en-US" dirty="0"/>
              <a:t>Encourage independence and dignity</a:t>
            </a:r>
            <a:endParaRPr lang="en-GB" dirty="0"/>
          </a:p>
        </p:txBody>
      </p:sp>
      <p:sp>
        <p:nvSpPr>
          <p:cNvPr id="10" name="Freeform: Shape 9">
            <a:extLst>
              <a:ext uri="{FF2B5EF4-FFF2-40B4-BE49-F238E27FC236}">
                <a16:creationId xmlns:a16="http://schemas.microsoft.com/office/drawing/2014/main" id="{C6D5B03A-B780-A698-DFA9-C9932F22D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46094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D9FC74-B4B6-E7A1-0E22-8676D995AE49}"/>
              </a:ext>
            </a:extLst>
          </p:cNvPr>
          <p:cNvSpPr>
            <a:spLocks noGrp="1"/>
          </p:cNvSpPr>
          <p:nvPr>
            <p:ph type="title"/>
          </p:nvPr>
        </p:nvSpPr>
        <p:spPr>
          <a:xfrm>
            <a:off x="521208" y="978408"/>
            <a:ext cx="6263640" cy="1463040"/>
          </a:xfrm>
        </p:spPr>
        <p:txBody>
          <a:bodyPr>
            <a:normAutofit/>
          </a:bodyPr>
          <a:lstStyle/>
          <a:p>
            <a:r>
              <a:rPr lang="en-US" dirty="0"/>
              <a:t>Medical Treatment Plan</a:t>
            </a:r>
            <a:endParaRPr lang="en-GB" dirty="0"/>
          </a:p>
        </p:txBody>
      </p:sp>
      <p:sp>
        <p:nvSpPr>
          <p:cNvPr id="14" name="Freeform: Shape 13">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Content Placeholder 8">
            <a:extLst>
              <a:ext uri="{FF2B5EF4-FFF2-40B4-BE49-F238E27FC236}">
                <a16:creationId xmlns:a16="http://schemas.microsoft.com/office/drawing/2014/main" id="{B5719985-6F89-ADE8-6549-6426093C80BA}"/>
              </a:ext>
            </a:extLst>
          </p:cNvPr>
          <p:cNvSpPr>
            <a:spLocks noGrp="1"/>
          </p:cNvSpPr>
          <p:nvPr>
            <p:ph idx="1"/>
          </p:nvPr>
        </p:nvSpPr>
        <p:spPr>
          <a:xfrm>
            <a:off x="521208" y="2578608"/>
            <a:ext cx="6263640" cy="3767328"/>
          </a:xfrm>
        </p:spPr>
        <p:txBody>
          <a:bodyPr>
            <a:normAutofit/>
          </a:bodyPr>
          <a:lstStyle/>
          <a:p>
            <a:r>
              <a:rPr lang="en-US" dirty="0"/>
              <a:t>Past: Mastectomy:  Removal of the entire breast and reduce the risk of it returning.</a:t>
            </a:r>
          </a:p>
          <a:p>
            <a:r>
              <a:rPr lang="en-US" dirty="0"/>
              <a:t>Typically includes Surgery,  Hormonal Therapy, Targeted Therapy, Radiation Therapy, and  Chemotherapy. </a:t>
            </a:r>
          </a:p>
          <a:p>
            <a:r>
              <a:rPr lang="en-US" dirty="0"/>
              <a:t>Current: Regular  monitoring, medication for bone health .</a:t>
            </a:r>
          </a:p>
          <a:p>
            <a:r>
              <a:rPr lang="en-US" dirty="0"/>
              <a:t>Multidisciplinary team reviews every years and under the treatment.</a:t>
            </a:r>
          </a:p>
        </p:txBody>
      </p:sp>
      <p:pic>
        <p:nvPicPr>
          <p:cNvPr id="5" name="Content Placeholder 4" descr="A diagram of various medical icons&#10;&#10;AI-generated content may be incorrect.">
            <a:extLst>
              <a:ext uri="{FF2B5EF4-FFF2-40B4-BE49-F238E27FC236}">
                <a16:creationId xmlns:a16="http://schemas.microsoft.com/office/drawing/2014/main" id="{F5AF4D7E-E177-B392-59A9-7AC5E5B1190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06492" y="976160"/>
            <a:ext cx="4364590" cy="4718475"/>
          </a:xfrm>
          <a:prstGeom prst="rect">
            <a:avLst/>
          </a:prstGeom>
        </p:spPr>
      </p:pic>
    </p:spTree>
    <p:extLst>
      <p:ext uri="{BB962C8B-B14F-4D97-AF65-F5344CB8AC3E}">
        <p14:creationId xmlns:p14="http://schemas.microsoft.com/office/powerpoint/2010/main" val="340934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D59B6-D83B-019E-1AD7-E209A178C3DE}"/>
              </a:ext>
            </a:extLst>
          </p:cNvPr>
          <p:cNvSpPr>
            <a:spLocks noGrp="1"/>
          </p:cNvSpPr>
          <p:nvPr>
            <p:ph type="title"/>
          </p:nvPr>
        </p:nvSpPr>
        <p:spPr>
          <a:xfrm>
            <a:off x="521208" y="978408"/>
            <a:ext cx="11155680" cy="1187276"/>
          </a:xfrm>
        </p:spPr>
        <p:txBody>
          <a:bodyPr/>
          <a:lstStyle/>
          <a:p>
            <a:r>
              <a:rPr lang="en-US" dirty="0"/>
              <a:t>Lifestyle &amp; Ongoing Monitoring</a:t>
            </a:r>
            <a:endParaRPr lang="en-GB" dirty="0"/>
          </a:p>
        </p:txBody>
      </p:sp>
      <p:sp>
        <p:nvSpPr>
          <p:cNvPr id="3" name="Content Placeholder 2">
            <a:extLst>
              <a:ext uri="{FF2B5EF4-FFF2-40B4-BE49-F238E27FC236}">
                <a16:creationId xmlns:a16="http://schemas.microsoft.com/office/drawing/2014/main" id="{4726CED7-3EAE-D5AF-80F1-D2D2F85D1854}"/>
              </a:ext>
            </a:extLst>
          </p:cNvPr>
          <p:cNvSpPr>
            <a:spLocks noGrp="1"/>
          </p:cNvSpPr>
          <p:nvPr>
            <p:ph idx="1"/>
          </p:nvPr>
        </p:nvSpPr>
        <p:spPr>
          <a:xfrm>
            <a:off x="641524" y="2310063"/>
            <a:ext cx="11155680" cy="3903525"/>
          </a:xfrm>
        </p:spPr>
        <p:txBody>
          <a:bodyPr/>
          <a:lstStyle/>
          <a:p>
            <a:pPr marL="0" indent="0">
              <a:buNone/>
            </a:pPr>
            <a:r>
              <a:rPr lang="en-US" dirty="0"/>
              <a:t>This care is managed by your oncology team and  primary care clinician and generally involves.</a:t>
            </a:r>
          </a:p>
          <a:p>
            <a:pPr marL="0" indent="0">
              <a:buNone/>
            </a:pPr>
            <a:r>
              <a:rPr lang="en-US" dirty="0"/>
              <a:t>Annual breast checks and blood tests.</a:t>
            </a:r>
          </a:p>
          <a:p>
            <a:r>
              <a:rPr lang="en-US" dirty="0"/>
              <a:t>Family and social support networks under the career</a:t>
            </a:r>
          </a:p>
          <a:p>
            <a:r>
              <a:rPr lang="en-US" dirty="0"/>
              <a:t>Light physical activity to maintain mobility</a:t>
            </a:r>
          </a:p>
          <a:p>
            <a:r>
              <a:rPr lang="en-US" dirty="0"/>
              <a:t>Balanced diet rich in calcium and vitamin D.</a:t>
            </a:r>
          </a:p>
          <a:p>
            <a:r>
              <a:rPr lang="en-US" dirty="0"/>
              <a:t>Screening for other health conditions.</a:t>
            </a:r>
          </a:p>
          <a:p>
            <a:r>
              <a:rPr lang="en-US" dirty="0"/>
              <a:t>Regular Physical exams to check the breast , chest wall, and other areas for abnormalities.</a:t>
            </a:r>
            <a:endParaRPr lang="en-GB" dirty="0"/>
          </a:p>
        </p:txBody>
      </p:sp>
    </p:spTree>
    <p:extLst>
      <p:ext uri="{BB962C8B-B14F-4D97-AF65-F5344CB8AC3E}">
        <p14:creationId xmlns:p14="http://schemas.microsoft.com/office/powerpoint/2010/main" val="1662924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B5DE6-91D1-70C0-1397-3463FCCAC573}"/>
              </a:ext>
            </a:extLst>
          </p:cNvPr>
          <p:cNvSpPr>
            <a:spLocks noGrp="1"/>
          </p:cNvSpPr>
          <p:nvPr>
            <p:ph type="title"/>
          </p:nvPr>
        </p:nvSpPr>
        <p:spPr/>
        <p:txBody>
          <a:bodyPr/>
          <a:lstStyle/>
          <a:p>
            <a:r>
              <a:rPr lang="en-US" dirty="0"/>
              <a:t>Communication &amp; Ethics in Care:</a:t>
            </a:r>
            <a:endParaRPr lang="en-GB" dirty="0"/>
          </a:p>
        </p:txBody>
      </p:sp>
      <p:sp>
        <p:nvSpPr>
          <p:cNvPr id="3" name="Content Placeholder 2">
            <a:extLst>
              <a:ext uri="{FF2B5EF4-FFF2-40B4-BE49-F238E27FC236}">
                <a16:creationId xmlns:a16="http://schemas.microsoft.com/office/drawing/2014/main" id="{20480963-0A07-91A3-0FA7-F5BD38AC5DF0}"/>
              </a:ext>
            </a:extLst>
          </p:cNvPr>
          <p:cNvSpPr>
            <a:spLocks noGrp="1"/>
          </p:cNvSpPr>
          <p:nvPr>
            <p:ph idx="1"/>
          </p:nvPr>
        </p:nvSpPr>
        <p:spPr/>
        <p:txBody>
          <a:bodyPr/>
          <a:lstStyle/>
          <a:p>
            <a:r>
              <a:rPr lang="en-US" dirty="0"/>
              <a:t>Respect confidentiality and consent.</a:t>
            </a:r>
          </a:p>
          <a:p>
            <a:r>
              <a:rPr lang="en-US" dirty="0"/>
              <a:t>Maintain dignity during care.</a:t>
            </a:r>
          </a:p>
          <a:p>
            <a:r>
              <a:rPr lang="en-US" dirty="0"/>
              <a:t>Use clear and empathetic communication.</a:t>
            </a:r>
          </a:p>
          <a:p>
            <a:r>
              <a:rPr lang="en-US" dirty="0"/>
              <a:t>Cultural sensitivity and trust-building</a:t>
            </a:r>
            <a:endParaRPr lang="en-GB" dirty="0"/>
          </a:p>
        </p:txBody>
      </p:sp>
    </p:spTree>
    <p:extLst>
      <p:ext uri="{BB962C8B-B14F-4D97-AF65-F5344CB8AC3E}">
        <p14:creationId xmlns:p14="http://schemas.microsoft.com/office/powerpoint/2010/main" val="11259918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90016-0759-DCA7-1F80-E3A7DDEFCECC}"/>
              </a:ext>
            </a:extLst>
          </p:cNvPr>
          <p:cNvSpPr>
            <a:spLocks noGrp="1"/>
          </p:cNvSpPr>
          <p:nvPr>
            <p:ph type="title"/>
          </p:nvPr>
        </p:nvSpPr>
        <p:spPr/>
        <p:txBody>
          <a:bodyPr/>
          <a:lstStyle/>
          <a:p>
            <a:r>
              <a:rPr lang="en-US" dirty="0"/>
              <a:t>Multidisciplinary Team Roles</a:t>
            </a:r>
            <a:endParaRPr lang="en-GB" dirty="0"/>
          </a:p>
        </p:txBody>
      </p:sp>
      <p:sp>
        <p:nvSpPr>
          <p:cNvPr id="3" name="Content Placeholder 2">
            <a:extLst>
              <a:ext uri="{FF2B5EF4-FFF2-40B4-BE49-F238E27FC236}">
                <a16:creationId xmlns:a16="http://schemas.microsoft.com/office/drawing/2014/main" id="{5C051813-F8BB-8D3F-ADF8-7D86EE291972}"/>
              </a:ext>
            </a:extLst>
          </p:cNvPr>
          <p:cNvSpPr>
            <a:spLocks noGrp="1"/>
          </p:cNvSpPr>
          <p:nvPr>
            <p:ph idx="1"/>
          </p:nvPr>
        </p:nvSpPr>
        <p:spPr/>
        <p:txBody>
          <a:bodyPr/>
          <a:lstStyle/>
          <a:p>
            <a:r>
              <a:rPr lang="en-US" dirty="0"/>
              <a:t>Oncologist-medical treatment</a:t>
            </a:r>
          </a:p>
          <a:p>
            <a:r>
              <a:rPr lang="en-US" dirty="0"/>
              <a:t>Nurse-daily care and  monitoring.</a:t>
            </a:r>
          </a:p>
          <a:p>
            <a:r>
              <a:rPr lang="en-US" dirty="0"/>
              <a:t>Physiotherapist-physical rehabilitation.</a:t>
            </a:r>
          </a:p>
          <a:p>
            <a:r>
              <a:rPr lang="en-US" dirty="0"/>
              <a:t>Psychologist-emotional support.</a:t>
            </a:r>
          </a:p>
          <a:p>
            <a:r>
              <a:rPr lang="en-US" dirty="0"/>
              <a:t>Family- personal  encouragement</a:t>
            </a:r>
          </a:p>
          <a:p>
            <a:endParaRPr lang="en-US" dirty="0"/>
          </a:p>
          <a:p>
            <a:endParaRPr lang="en-GB" dirty="0"/>
          </a:p>
        </p:txBody>
      </p:sp>
    </p:spTree>
    <p:extLst>
      <p:ext uri="{BB962C8B-B14F-4D97-AF65-F5344CB8AC3E}">
        <p14:creationId xmlns:p14="http://schemas.microsoft.com/office/powerpoint/2010/main" val="190435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E3F05E-EC4B-0344-9424-CC64EE8B86ED}"/>
              </a:ext>
            </a:extLst>
          </p:cNvPr>
          <p:cNvSpPr>
            <a:spLocks noGrp="1"/>
          </p:cNvSpPr>
          <p:nvPr>
            <p:ph type="title"/>
          </p:nvPr>
        </p:nvSpPr>
        <p:spPr>
          <a:xfrm>
            <a:off x="521208" y="978408"/>
            <a:ext cx="6263640" cy="1463040"/>
          </a:xfrm>
        </p:spPr>
        <p:txBody>
          <a:bodyPr>
            <a:normAutofit/>
          </a:bodyPr>
          <a:lstStyle/>
          <a:p>
            <a:r>
              <a:rPr lang="en-US" dirty="0"/>
              <a:t>Evidence-Based  Practice</a:t>
            </a:r>
            <a:endParaRPr lang="en-GB" dirty="0"/>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0BEC4FA-A7DD-5C65-33AD-8A0AF0FCF222}"/>
              </a:ext>
            </a:extLst>
          </p:cNvPr>
          <p:cNvSpPr>
            <a:spLocks noGrp="1"/>
          </p:cNvSpPr>
          <p:nvPr>
            <p:ph idx="1"/>
          </p:nvPr>
        </p:nvSpPr>
        <p:spPr>
          <a:xfrm>
            <a:off x="521208" y="2578608"/>
            <a:ext cx="6263640" cy="3767328"/>
          </a:xfrm>
        </p:spPr>
        <p:txBody>
          <a:bodyPr>
            <a:normAutofit/>
          </a:bodyPr>
          <a:lstStyle/>
          <a:p>
            <a:r>
              <a:rPr lang="en-US" dirty="0"/>
              <a:t>Guided by NHS and NICE standards.</a:t>
            </a:r>
          </a:p>
          <a:p>
            <a:r>
              <a:rPr lang="en-US" dirty="0"/>
              <a:t>Regularly updated guidelines improve care quality.</a:t>
            </a:r>
          </a:p>
          <a:p>
            <a:r>
              <a:rPr lang="en-US" dirty="0"/>
              <a:t>Example: NICE guideline [NG101]- Early and locally advanced   breast cancer.</a:t>
            </a:r>
          </a:p>
          <a:p>
            <a:r>
              <a:rPr lang="en-US" dirty="0"/>
              <a:t>Promotes patient safety and better recovery.</a:t>
            </a:r>
          </a:p>
          <a:p>
            <a:r>
              <a:rPr lang="en-US" dirty="0"/>
              <a:t>Encourages use of the most effective screening and treatment methods.</a:t>
            </a:r>
          </a:p>
          <a:p>
            <a:r>
              <a:rPr lang="en-US" dirty="0"/>
              <a:t>Supports personalized care plans based on evidence.</a:t>
            </a:r>
          </a:p>
          <a:p>
            <a:endParaRPr lang="en-GB" dirty="0"/>
          </a:p>
        </p:txBody>
      </p:sp>
      <p:pic>
        <p:nvPicPr>
          <p:cNvPr id="5" name="Picture 4" descr="A pink ribbon around a globe">
            <a:extLst>
              <a:ext uri="{FF2B5EF4-FFF2-40B4-BE49-F238E27FC236}">
                <a16:creationId xmlns:a16="http://schemas.microsoft.com/office/drawing/2014/main" id="{0CB9B7C5-07F8-3F29-ACE8-94170A55EC6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06492" y="976159"/>
            <a:ext cx="4364590" cy="4774935"/>
          </a:xfrm>
          <a:prstGeom prst="rect">
            <a:avLst/>
          </a:prstGeom>
        </p:spPr>
      </p:pic>
    </p:spTree>
    <p:extLst>
      <p:ext uri="{BB962C8B-B14F-4D97-AF65-F5344CB8AC3E}">
        <p14:creationId xmlns:p14="http://schemas.microsoft.com/office/powerpoint/2010/main" val="23890724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D97C-538B-CF07-42FF-2809BBE21B1D}"/>
              </a:ext>
            </a:extLst>
          </p:cNvPr>
          <p:cNvSpPr>
            <a:spLocks noGrp="1"/>
          </p:cNvSpPr>
          <p:nvPr>
            <p:ph type="title"/>
          </p:nvPr>
        </p:nvSpPr>
        <p:spPr/>
        <p:txBody>
          <a:bodyPr/>
          <a:lstStyle/>
          <a:p>
            <a:r>
              <a:rPr lang="en-US" dirty="0"/>
              <a:t>Conclusion</a:t>
            </a:r>
            <a:br>
              <a:rPr lang="en-US" dirty="0"/>
            </a:br>
            <a:endParaRPr lang="en-GB" dirty="0"/>
          </a:p>
        </p:txBody>
      </p:sp>
      <p:sp>
        <p:nvSpPr>
          <p:cNvPr id="3" name="Content Placeholder 2">
            <a:extLst>
              <a:ext uri="{FF2B5EF4-FFF2-40B4-BE49-F238E27FC236}">
                <a16:creationId xmlns:a16="http://schemas.microsoft.com/office/drawing/2014/main" id="{FD69D65B-ACBE-BD4A-D858-F34EF3D173CB}"/>
              </a:ext>
            </a:extLst>
          </p:cNvPr>
          <p:cNvSpPr>
            <a:spLocks noGrp="1"/>
          </p:cNvSpPr>
          <p:nvPr>
            <p:ph idx="1"/>
          </p:nvPr>
        </p:nvSpPr>
        <p:spPr/>
        <p:txBody>
          <a:bodyPr/>
          <a:lstStyle/>
          <a:p>
            <a:r>
              <a:rPr lang="en-US" dirty="0"/>
              <a:t>Breast cancer remains a major health challenge, but early detection, evidence-based treatment, and continuous research have greatly improved survival rates. By following national guidelines like NICE and promoting awareness, healthcare professionals can provide safer more effective care. </a:t>
            </a:r>
          </a:p>
          <a:p>
            <a:pPr marL="0" indent="0">
              <a:buNone/>
            </a:pPr>
            <a:r>
              <a:rPr lang="en-US" dirty="0"/>
              <a:t>Breast cancer care involves medical; emotional, and ethical considerations.</a:t>
            </a:r>
            <a:endParaRPr lang="en-GB" dirty="0"/>
          </a:p>
          <a:p>
            <a:pPr marL="0" indent="0">
              <a:buNone/>
            </a:pPr>
            <a:r>
              <a:rPr lang="en-GB" dirty="0"/>
              <a:t>Miss. Akthar case shows the value of early detection and holistic support.</a:t>
            </a:r>
          </a:p>
          <a:p>
            <a:pPr marL="0" indent="0">
              <a:buNone/>
            </a:pPr>
            <a:r>
              <a:rPr lang="en-GB" dirty="0"/>
              <a:t>Ongoing monitoring ensures her well-being at 95 years old.</a:t>
            </a:r>
            <a:endParaRPr lang="en-US" dirty="0"/>
          </a:p>
        </p:txBody>
      </p:sp>
    </p:spTree>
    <p:extLst>
      <p:ext uri="{BB962C8B-B14F-4D97-AF65-F5344CB8AC3E}">
        <p14:creationId xmlns:p14="http://schemas.microsoft.com/office/powerpoint/2010/main" val="2700433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B31F0-0D88-75AA-8E03-BD20C5EE91E1}"/>
              </a:ext>
            </a:extLst>
          </p:cNvPr>
          <p:cNvSpPr>
            <a:spLocks noGrp="1"/>
          </p:cNvSpPr>
          <p:nvPr>
            <p:ph type="title"/>
          </p:nvPr>
        </p:nvSpPr>
        <p:spPr/>
        <p:txBody>
          <a:bodyPr/>
          <a:lstStyle/>
          <a:p>
            <a:r>
              <a:rPr lang="en-US" dirty="0"/>
              <a:t>References &amp; Thank YOU</a:t>
            </a:r>
            <a:br>
              <a:rPr lang="en-US" dirty="0"/>
            </a:br>
            <a:endParaRPr lang="en-GB" dirty="0"/>
          </a:p>
        </p:txBody>
      </p:sp>
      <p:sp>
        <p:nvSpPr>
          <p:cNvPr id="3" name="Content Placeholder 2">
            <a:extLst>
              <a:ext uri="{FF2B5EF4-FFF2-40B4-BE49-F238E27FC236}">
                <a16:creationId xmlns:a16="http://schemas.microsoft.com/office/drawing/2014/main" id="{84FC5D58-6A18-4D93-6E7F-C5F79B9DEF56}"/>
              </a:ext>
            </a:extLst>
          </p:cNvPr>
          <p:cNvSpPr>
            <a:spLocks noGrp="1"/>
          </p:cNvSpPr>
          <p:nvPr>
            <p:ph idx="1"/>
          </p:nvPr>
        </p:nvSpPr>
        <p:spPr/>
        <p:txBody>
          <a:bodyPr>
            <a:normAutofit fontScale="70000" lnSpcReduction="20000"/>
          </a:bodyPr>
          <a:lstStyle/>
          <a:p>
            <a:pPr marL="0" indent="0">
              <a:buNone/>
            </a:pPr>
            <a:r>
              <a:rPr lang="en-US" dirty="0"/>
              <a:t>Early Breast Cancer Trialists’ Collaborative Group (EBCTCG) (2021) Long –term outcomes of breast cancer treatments’, The Lancet, 398 (10297),pp.168-180.</a:t>
            </a:r>
          </a:p>
          <a:p>
            <a:pPr marL="0" indent="0">
              <a:buNone/>
            </a:pPr>
            <a:r>
              <a:rPr lang="en-US" dirty="0"/>
              <a:t>Johns Hopkins Surgical Pathology.  https://sp.pathology.jhu.edu</a:t>
            </a:r>
          </a:p>
          <a:p>
            <a:pPr marL="0" indent="0">
              <a:buNone/>
            </a:pPr>
            <a:r>
              <a:rPr lang="en-US" dirty="0"/>
              <a:t>Macmillan cancer support (2023). Living with and Beyond Cancer. S Raptis-2023 Abertay University </a:t>
            </a:r>
          </a:p>
          <a:p>
            <a:pPr marL="0" indent="0">
              <a:buNone/>
            </a:pPr>
            <a:r>
              <a:rPr lang="en-US" dirty="0"/>
              <a:t>Macmillan Cancer Support website</a:t>
            </a:r>
          </a:p>
          <a:p>
            <a:pPr marL="0" indent="0">
              <a:buNone/>
            </a:pPr>
            <a:r>
              <a:rPr lang="en-US" dirty="0"/>
              <a:t>Breast Cancer Awareness (2024) </a:t>
            </a:r>
            <a:r>
              <a:rPr lang="en-US" dirty="0">
                <a:hlinkClick r:id="rId2"/>
              </a:rPr>
              <a:t>https://www.breastcancer.org</a:t>
            </a:r>
            <a:r>
              <a:rPr lang="en-US" dirty="0"/>
              <a:t> ( Accessed: 10 November 2025</a:t>
            </a:r>
          </a:p>
          <a:p>
            <a:pPr marL="0" indent="0">
              <a:buNone/>
            </a:pPr>
            <a:r>
              <a:rPr lang="en-US" dirty="0"/>
              <a:t>Cancer Research UK (2024) Breast cancer Statistics. Rebecca L, Angela N Giaquinto,  Ahmedin  Jemal CA: a cancer journal for clinicians 74(1), 2024.</a:t>
            </a:r>
          </a:p>
          <a:p>
            <a:r>
              <a:rPr lang="en-US" dirty="0"/>
              <a:t>NHS (2023). Breast Cancer Overview. NHS England Digital </a:t>
            </a:r>
            <a:r>
              <a:rPr lang="en-US" dirty="0">
                <a:hlinkClick r:id="rId3"/>
              </a:rPr>
              <a:t>https://digital.nhs.uk</a:t>
            </a:r>
            <a:endParaRPr lang="en-US" dirty="0"/>
          </a:p>
          <a:p>
            <a:r>
              <a:rPr lang="en-US" dirty="0"/>
              <a:t>NICE (2023). NG101: Early and locally Advanced Breast cancer: Diagnosis and Management. NICE Guideline NG101 PUBLISHED: 18 July 2018 </a:t>
            </a:r>
            <a:r>
              <a:rPr lang="en-US" dirty="0">
                <a:hlinkClick r:id="rId4"/>
              </a:rPr>
              <a:t>https://www.nice.org.uk</a:t>
            </a:r>
            <a:endParaRPr lang="en-US" dirty="0"/>
          </a:p>
          <a:p>
            <a:r>
              <a:rPr lang="en-US" dirty="0"/>
              <a:t>Ogden, J. (2021) </a:t>
            </a:r>
            <a:r>
              <a:rPr lang="en-US" i="1" dirty="0"/>
              <a:t>Health Psychology</a:t>
            </a:r>
            <a:r>
              <a:rPr lang="en-US" dirty="0"/>
              <a:t>: </a:t>
            </a:r>
            <a:r>
              <a:rPr lang="en-US" i="1" dirty="0"/>
              <a:t>A Textbook. 7</a:t>
            </a:r>
            <a:r>
              <a:rPr lang="en-US" i="1" baseline="30000" dirty="0"/>
              <a:t>th</a:t>
            </a:r>
            <a:r>
              <a:rPr lang="en-US" i="1" dirty="0"/>
              <a:t> </a:t>
            </a:r>
            <a:r>
              <a:rPr lang="en-US" i="1" dirty="0" err="1"/>
              <a:t>edn</a:t>
            </a:r>
            <a:r>
              <a:rPr lang="en-US" i="1" dirty="0"/>
              <a:t>. London: McGraw-Hill Education.</a:t>
            </a:r>
          </a:p>
          <a:p>
            <a:r>
              <a:rPr lang="en-US" i="1" dirty="0"/>
              <a:t>Coleman, M and Lyden, M (2020) Breast Cancer: Causes Treatment and Prevention. London: Routledge.</a:t>
            </a:r>
          </a:p>
          <a:p>
            <a:r>
              <a:rPr lang="en-US" dirty="0"/>
              <a:t>World Health  Organization(WHO) (2023) Breast cancer statistics. Available at: https://www.cancerresearchuk.org</a:t>
            </a:r>
          </a:p>
          <a:p>
            <a:endParaRPr lang="en-US" dirty="0"/>
          </a:p>
          <a:p>
            <a:endParaRPr lang="en-US" dirty="0"/>
          </a:p>
          <a:p>
            <a:endParaRPr lang="en-US" dirty="0"/>
          </a:p>
          <a:p>
            <a:pPr marL="0" indent="0">
              <a:buNone/>
            </a:pPr>
            <a:endParaRPr lang="en-US" dirty="0"/>
          </a:p>
          <a:p>
            <a:endParaRPr lang="en-GB" dirty="0"/>
          </a:p>
        </p:txBody>
      </p:sp>
    </p:spTree>
    <p:extLst>
      <p:ext uri="{BB962C8B-B14F-4D97-AF65-F5344CB8AC3E}">
        <p14:creationId xmlns:p14="http://schemas.microsoft.com/office/powerpoint/2010/main" val="152762269"/>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58f99c8ec3d0bbc4fa276e783be6c393">
  <xsd:schema xmlns:xsd="http://www.w3.org/2001/XMLSchema" xmlns:xs="http://www.w3.org/2001/XMLSchema" xmlns:p="http://schemas.microsoft.com/office/2006/metadata/properties" xmlns:ns3="0085e1a2-9cbf-4b92-866b-21f3c89040b6" targetNamespace="http://schemas.microsoft.com/office/2006/metadata/properties" ma:root="true" ma:fieldsID="ffb5d6aa5d77b5187f8d50c1d4be0743"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012073D1-9CC3-49AB-BBD3-71028DA7DFE9}">
  <ds:schemaRefs>
    <ds:schemaRef ds:uri="http://schemas.microsoft.com/sharepoint/v3/contenttype/forms"/>
  </ds:schemaRefs>
</ds:datastoreItem>
</file>

<file path=customXml/itemProps2.xml><?xml version="1.0" encoding="utf-8"?>
<ds:datastoreItem xmlns:ds="http://schemas.openxmlformats.org/officeDocument/2006/customXml" ds:itemID="{7956E7E0-7B78-4448-BD92-AF09659E6F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AC39D30-D736-44A2-9500-0BD0328EDE26}">
  <ds:schemaRefs>
    <ds:schemaRef ds:uri="http://www.w3.org/XML/1998/namespace"/>
    <ds:schemaRef ds:uri="http://schemas.microsoft.com/office/infopath/2007/PartnerControls"/>
    <ds:schemaRef ds:uri="http://purl.org/dc/elements/1.1/"/>
    <ds:schemaRef ds:uri="http://schemas.microsoft.com/office/2006/metadata/properties"/>
    <ds:schemaRef ds:uri="http://purl.org/dc/dcmitype/"/>
    <ds:schemaRef ds:uri="http://purl.org/dc/terms/"/>
    <ds:schemaRef ds:uri="http://schemas.microsoft.com/office/2006/documentManagement/types"/>
    <ds:schemaRef ds:uri="http://schemas.openxmlformats.org/package/2006/metadata/core-properties"/>
    <ds:schemaRef ds:uri="0085e1a2-9cbf-4b92-866b-21f3c89040b6"/>
  </ds:schemaRefs>
</ds:datastoreItem>
</file>

<file path=docProps/app.xml><?xml version="1.0" encoding="utf-8"?>
<Properties xmlns="http://schemas.openxmlformats.org/officeDocument/2006/extended-properties" xmlns:vt="http://schemas.openxmlformats.org/officeDocument/2006/docPropsVTypes">
  <Template/>
  <TotalTime>1614</TotalTime>
  <Words>1093</Words>
  <Application>Microsoft Office PowerPoint</Application>
  <PresentationFormat>Widescreen</PresentationFormat>
  <Paragraphs>108</Paragraphs>
  <Slides>16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Abadi</vt:lpstr>
      <vt:lpstr>Aptos</vt:lpstr>
      <vt:lpstr>Arial</vt:lpstr>
      <vt:lpstr>Bierstadt</vt:lpstr>
      <vt:lpstr>GestaltVTI</vt:lpstr>
      <vt:lpstr>Introduction to Physiology Module: BMHP5023 Component 2: Presentation (Power point with Voice Over) Care Plan for a Patient with Breast Cancer Case Study-Miss Akthar(Age 95) </vt:lpstr>
      <vt:lpstr>Introduction:                                                </vt:lpstr>
      <vt:lpstr>What is Cancer?</vt:lpstr>
      <vt:lpstr>Understanding Breast Cancer</vt:lpstr>
      <vt:lpstr>Anatomy &amp; Physiology of the Breast</vt:lpstr>
      <vt:lpstr>How Cancer Affects the body</vt:lpstr>
      <vt:lpstr>Case Study: Miss Akthar</vt:lpstr>
      <vt:lpstr>Diagnosis &amp; Symptoms</vt:lpstr>
      <vt:lpstr>Care plan and Goals</vt:lpstr>
      <vt:lpstr>Medical Treatment Plan</vt:lpstr>
      <vt:lpstr>Lifestyle &amp; Ongoing Monitoring</vt:lpstr>
      <vt:lpstr>Communication &amp; Ethics in Care:</vt:lpstr>
      <vt:lpstr>Multidisciplinary Team Roles</vt:lpstr>
      <vt:lpstr>Evidence-Based  Practice</vt:lpstr>
      <vt:lpstr>Conclusion </vt:lpstr>
      <vt:lpstr>References &amp;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Rana Fatima (2407474)</dc:creator>
  <cp:lastModifiedBy>Rana Fatima (2407474)</cp:lastModifiedBy>
  <cp:revision>3</cp:revision>
  <dcterms:created xsi:type="dcterms:W3CDTF">2025-11-14T21:37:44Z</dcterms:created>
  <dcterms:modified xsi:type="dcterms:W3CDTF">2025-11-16T22:11:56Z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