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Geist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7" d="100"/>
          <a:sy n="47" d="100"/>
        </p:scale>
        <p:origin x="103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2291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E5F9F2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793790" y="2877622"/>
            <a:ext cx="2433280" cy="426244"/>
          </a:xfrm>
          <a:prstGeom prst="roundRect">
            <a:avLst>
              <a:gd name="adj" fmla="val 38315"/>
            </a:avLst>
          </a:prstGeom>
          <a:solidFill>
            <a:srgbClr val="CCFFE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29878" y="2945606"/>
            <a:ext cx="216110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KNOWLEDGE AND BELIEF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793790" y="3394591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What Is Religion?</a:t>
            </a:r>
            <a:endParaRPr lang="en-US" sz="4450" dirty="0"/>
          </a:p>
        </p:txBody>
      </p:sp>
      <p:sp>
        <p:nvSpPr>
          <p:cNvPr id="6" name="Text 3"/>
          <p:cNvSpPr/>
          <p:nvPr/>
        </p:nvSpPr>
        <p:spPr>
          <a:xfrm>
            <a:off x="793790" y="4443532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Critical Engagement with Chapters 1–2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793790" y="5061585"/>
            <a:ext cx="755642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Jack Brown · Bible and Theology · University of Wales Trinity Saint David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509355"/>
            <a:ext cx="615065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Framing the Problem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1133951" y="2813447"/>
            <a:ext cx="721625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Can religion be defined?</a:t>
            </a:r>
            <a:endParaRPr lang="en-US" sz="1750" dirty="0"/>
          </a:p>
        </p:txBody>
      </p:sp>
      <p:sp>
        <p:nvSpPr>
          <p:cNvPr id="5" name="Shape 2"/>
          <p:cNvSpPr/>
          <p:nvPr/>
        </p:nvSpPr>
        <p:spPr>
          <a:xfrm>
            <a:off x="793790" y="2558296"/>
            <a:ext cx="30480" cy="873204"/>
          </a:xfrm>
          <a:prstGeom prst="rect">
            <a:avLst/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793790" y="3686651"/>
            <a:ext cx="755642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opens with this deceptively simple question, surveying definitions drawn from </a:t>
            </a:r>
            <a:r>
              <a:rPr lang="en-US" sz="175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sociology, psychology, theology, and philosophy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to expose the concept's inherent instability.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793790" y="5030510"/>
            <a:ext cx="7556421" cy="1689616"/>
          </a:xfrm>
          <a:prstGeom prst="roundRect">
            <a:avLst>
              <a:gd name="adj" fmla="val 12082"/>
            </a:avLst>
          </a:prstGeom>
          <a:solidFill>
            <a:srgbClr val="B3FFE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604" y="5374600"/>
            <a:ext cx="283488" cy="226814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530906" y="5313998"/>
            <a:ext cx="659249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The multiplicity of definitions is deliberate. Crawford constructs tension to demonstrate that religion resists essentialism — no single formulation captures its full range.</a:t>
            </a:r>
            <a:endParaRPr lang="en-US" sz="1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50933"/>
            <a:ext cx="1078218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Substantive vs Functional Definitions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91334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draws a foundational methodological distinction between two dominant approaches to defining religion: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531394"/>
            <a:ext cx="13042821" cy="2111454"/>
          </a:xfrm>
          <a:prstGeom prst="roundRect">
            <a:avLst>
              <a:gd name="adj" fmla="val 9668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01410" y="3539014"/>
            <a:ext cx="6513790" cy="2096214"/>
          </a:xfrm>
          <a:prstGeom prst="roundRect">
            <a:avLst>
              <a:gd name="adj" fmla="val 9739"/>
            </a:avLst>
          </a:prstGeom>
          <a:solidFill>
            <a:srgbClr val="D1EF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028224" y="376582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Substantive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028224" y="4256246"/>
            <a:ext cx="606016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Defines what religion </a:t>
            </a:r>
            <a:r>
              <a:rPr lang="en-US" sz="175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is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— typically centred on belief in supernatural beings or sacred realities.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1028224" y="5118140"/>
            <a:ext cx="606016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Key figure: </a:t>
            </a:r>
            <a:r>
              <a:rPr lang="en-US" sz="140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E. B. Tylor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— "belief in spiritual beings"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7315200" y="3539014"/>
            <a:ext cx="6513790" cy="2096214"/>
          </a:xfrm>
          <a:prstGeom prst="rect">
            <a:avLst/>
          </a:prstGeom>
          <a:solidFill>
            <a:srgbClr val="D1EF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315200" y="3539014"/>
            <a:ext cx="30480" cy="2096214"/>
          </a:xfrm>
          <a:prstGeom prst="roundRect">
            <a:avLst>
              <a:gd name="adj" fmla="val 669768"/>
            </a:avLst>
          </a:prstGeom>
          <a:solidFill>
            <a:srgbClr val="B7D5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542014" y="376582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Functional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542014" y="4256246"/>
            <a:ext cx="606016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Defines what religion </a:t>
            </a:r>
            <a:r>
              <a:rPr lang="en-US" sz="175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does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— its role in sustaining social cohesion, moral regulation, and collective identity.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542014" y="5118140"/>
            <a:ext cx="606016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Key figure: </a:t>
            </a:r>
            <a:r>
              <a:rPr lang="en-US" sz="140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Émile Durkheim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— religion as social solidarity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93790" y="5897999"/>
            <a:ext cx="13042821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b="1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Critical Point:</a:t>
            </a:r>
            <a:r>
              <a:rPr lang="en-US" sz="14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Each approach excludes something important. Substantive definitions may marginalise non-theistic traditions; functional definitions risk over-extension.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471" y="1030486"/>
            <a:ext cx="8402003" cy="4761071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9627156" y="1385530"/>
            <a:ext cx="1528167" cy="387787"/>
          </a:xfrm>
          <a:prstGeom prst="roundRect">
            <a:avLst>
              <a:gd name="adj" fmla="val 38062"/>
            </a:avLst>
          </a:prstGeom>
          <a:noFill/>
          <a:ln w="7620">
            <a:solidFill>
              <a:srgbClr val="0067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757767" y="1454587"/>
            <a:ext cx="1266944" cy="2496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50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CLOSE READING</a:t>
            </a:r>
            <a:endParaRPr lang="en-US" sz="1250" dirty="0"/>
          </a:p>
        </p:txBody>
      </p:sp>
      <p:sp>
        <p:nvSpPr>
          <p:cNvPr id="5" name="Text 2"/>
          <p:cNvSpPr/>
          <p:nvPr/>
        </p:nvSpPr>
        <p:spPr>
          <a:xfrm>
            <a:off x="9627156" y="1847374"/>
            <a:ext cx="4293275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000"/>
              </a:lnSpc>
              <a:buNone/>
            </a:pPr>
            <a:r>
              <a:rPr lang="en-US" sz="40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 Risk of Over-Extension</a:t>
            </a:r>
            <a:endParaRPr lang="en-US" sz="4000" dirty="0"/>
          </a:p>
        </p:txBody>
      </p:sp>
      <p:sp>
        <p:nvSpPr>
          <p:cNvPr id="6" name="Text 3"/>
          <p:cNvSpPr/>
          <p:nvPr/>
        </p:nvSpPr>
        <p:spPr>
          <a:xfrm>
            <a:off x="9627156" y="3313748"/>
            <a:ext cx="4293275" cy="12487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tests broad functional definitions by posing a pointed question: if religion is defined as </a:t>
            </a:r>
            <a:r>
              <a:rPr lang="en-US" sz="160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"ultimate concern"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or a </a:t>
            </a:r>
            <a:r>
              <a:rPr lang="en-US" sz="160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"way of life,"</a:t>
            </a: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do nationalism or Marxism qualify?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9627156" y="4729163"/>
            <a:ext cx="4293275" cy="749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reveals how definitions can become either too narrow to be meaningful or too expansive to retain analytical precision.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717471" y="6208276"/>
            <a:ext cx="6505099" cy="1199078"/>
          </a:xfrm>
          <a:prstGeom prst="roundRect">
            <a:avLst>
              <a:gd name="adj" fmla="val 15387"/>
            </a:avLst>
          </a:prstGeom>
          <a:solidFill>
            <a:srgbClr val="E5F9F2">
              <a:alpha val="95000"/>
            </a:srgbClr>
          </a:solidFill>
          <a:ln w="2286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945237" y="6436043"/>
            <a:ext cx="2562463" cy="320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Karl Marx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945237" y="6867406"/>
            <a:ext cx="6049566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Religion as ideological critique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7407831" y="6208276"/>
            <a:ext cx="6505099" cy="1199078"/>
          </a:xfrm>
          <a:prstGeom prst="roundRect">
            <a:avLst>
              <a:gd name="adj" fmla="val 15387"/>
            </a:avLst>
          </a:prstGeom>
          <a:solidFill>
            <a:srgbClr val="E5F9F2">
              <a:alpha val="95000"/>
            </a:srgbClr>
          </a:solidFill>
          <a:ln w="2286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635597" y="6436043"/>
            <a:ext cx="2562463" cy="320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Ninian Smart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7635597" y="6867406"/>
            <a:ext cx="6049566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Multi-dimensional framework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014061"/>
            <a:ext cx="7965519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Methodological Suspension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3267075"/>
            <a:ext cx="6244709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deliberately refrains from settling on a final definition. He implies that defining religion </a:t>
            </a:r>
            <a:r>
              <a:rPr lang="en-US" sz="175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prematurely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risks distorting scholarly investigation — a posture reminiscent of </a:t>
            </a:r>
            <a:r>
              <a:rPr lang="en-US" sz="175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Max Weber's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caution against early conceptual closure.</a:t>
            </a:r>
            <a:endParaRPr lang="en-US" sz="1750" dirty="0"/>
          </a:p>
        </p:txBody>
      </p:sp>
      <p:sp>
        <p:nvSpPr>
          <p:cNvPr id="4" name="Text 2"/>
          <p:cNvSpPr/>
          <p:nvPr/>
        </p:nvSpPr>
        <p:spPr>
          <a:xfrm>
            <a:off x="793790" y="4922758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This methodological restraint signals </a:t>
            </a:r>
            <a:r>
              <a:rPr lang="en-US" sz="175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epistemological humility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: an acknowledgement that the object of study shapes the tools used to study it.</a:t>
            </a:r>
            <a:endParaRPr lang="en-US" sz="1750" dirty="0"/>
          </a:p>
        </p:txBody>
      </p:sp>
      <p:sp>
        <p:nvSpPr>
          <p:cNvPr id="5" name="Shape 3"/>
          <p:cNvSpPr/>
          <p:nvPr/>
        </p:nvSpPr>
        <p:spPr>
          <a:xfrm>
            <a:off x="7436168" y="3063002"/>
            <a:ext cx="6571417" cy="3152537"/>
          </a:xfrm>
          <a:prstGeom prst="roundRect">
            <a:avLst>
              <a:gd name="adj" fmla="val 10361"/>
            </a:avLst>
          </a:prstGeom>
          <a:solidFill>
            <a:srgbClr val="006747">
              <a:alpha val="95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662982" y="3289816"/>
            <a:ext cx="306157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 Central Question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662982" y="3870960"/>
            <a:ext cx="611778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Can Religious Studies function rigorously </a:t>
            </a:r>
            <a:r>
              <a:rPr lang="en-US" sz="1750" i="1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without</a:t>
            </a:r>
            <a:r>
              <a:rPr lang="en-US" sz="175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a working definition of its primary subject?</a:t>
            </a:r>
            <a:endParaRPr lang="en-US" sz="1750" dirty="0"/>
          </a:p>
        </p:txBody>
      </p:sp>
      <p:sp>
        <p:nvSpPr>
          <p:cNvPr id="8" name="Text 6"/>
          <p:cNvSpPr/>
          <p:nvPr/>
        </p:nvSpPr>
        <p:spPr>
          <a:xfrm>
            <a:off x="7662982" y="4800838"/>
            <a:ext cx="6117788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leaves this productively open — inviting the reader into the discipline's foundational uncertainty.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463522" y="686395"/>
            <a:ext cx="771287" cy="230029"/>
          </a:xfrm>
          <a:prstGeom prst="roundRect">
            <a:avLst>
              <a:gd name="adj" fmla="val 44017"/>
            </a:avLst>
          </a:prstGeom>
          <a:solidFill>
            <a:srgbClr val="CCFFE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547818" y="728543"/>
            <a:ext cx="602694" cy="1457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8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CHAPTER 2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2463522" y="951190"/>
            <a:ext cx="4789170" cy="439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27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From Definition to Method</a:t>
            </a:r>
            <a:endParaRPr lang="en-US" sz="2750" dirty="0"/>
          </a:p>
        </p:txBody>
      </p:sp>
      <p:sp>
        <p:nvSpPr>
          <p:cNvPr id="5" name="Text 3"/>
          <p:cNvSpPr/>
          <p:nvPr/>
        </p:nvSpPr>
        <p:spPr>
          <a:xfrm>
            <a:off x="2463522" y="1521381"/>
            <a:ext cx="9703237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Chapter 2 reorients the inquiry: not </a:t>
            </a:r>
            <a:r>
              <a:rPr lang="en-US" sz="110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What is religion?</a:t>
            </a: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but </a:t>
            </a:r>
            <a:r>
              <a:rPr lang="en-US" sz="110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How should religion be studied?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2463522" y="1801535"/>
            <a:ext cx="562451" cy="843677"/>
          </a:xfrm>
          <a:prstGeom prst="roundRect">
            <a:avLst>
              <a:gd name="adj" fmla="val 36004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639258" y="2091571"/>
            <a:ext cx="210860" cy="263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1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3113127" y="1942148"/>
            <a:ext cx="1757839" cy="219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Evolutionary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2463522" y="2732365"/>
            <a:ext cx="562451" cy="843677"/>
          </a:xfrm>
          <a:prstGeom prst="roundRect">
            <a:avLst>
              <a:gd name="adj" fmla="val 36004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2639258" y="3022402"/>
            <a:ext cx="210860" cy="263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2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3113127" y="2872978"/>
            <a:ext cx="1757839" cy="219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Historical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2463522" y="3663196"/>
            <a:ext cx="562451" cy="843677"/>
          </a:xfrm>
          <a:prstGeom prst="roundRect">
            <a:avLst>
              <a:gd name="adj" fmla="val 36004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2639258" y="3953232"/>
            <a:ext cx="210860" cy="263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3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3113127" y="3803809"/>
            <a:ext cx="1757839" cy="219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Theological</a:t>
            </a:r>
            <a:endParaRPr lang="en-US" sz="1350" dirty="0"/>
          </a:p>
        </p:txBody>
      </p:sp>
      <p:sp>
        <p:nvSpPr>
          <p:cNvPr id="15" name="Shape 13"/>
          <p:cNvSpPr/>
          <p:nvPr/>
        </p:nvSpPr>
        <p:spPr>
          <a:xfrm>
            <a:off x="2463522" y="4594027"/>
            <a:ext cx="562451" cy="843677"/>
          </a:xfrm>
          <a:prstGeom prst="roundRect">
            <a:avLst>
              <a:gd name="adj" fmla="val 36004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2639258" y="4884063"/>
            <a:ext cx="210860" cy="263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4</a:t>
            </a:r>
            <a:endParaRPr lang="en-US" sz="1650" dirty="0"/>
          </a:p>
        </p:txBody>
      </p:sp>
      <p:sp>
        <p:nvSpPr>
          <p:cNvPr id="17" name="Text 15"/>
          <p:cNvSpPr/>
          <p:nvPr/>
        </p:nvSpPr>
        <p:spPr>
          <a:xfrm>
            <a:off x="3113127" y="4734639"/>
            <a:ext cx="1757839" cy="219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Psychological</a:t>
            </a:r>
            <a:endParaRPr lang="en-US" sz="1350" dirty="0"/>
          </a:p>
        </p:txBody>
      </p:sp>
      <p:sp>
        <p:nvSpPr>
          <p:cNvPr id="18" name="Shape 16"/>
          <p:cNvSpPr/>
          <p:nvPr/>
        </p:nvSpPr>
        <p:spPr>
          <a:xfrm>
            <a:off x="2463522" y="5524857"/>
            <a:ext cx="562451" cy="843677"/>
          </a:xfrm>
          <a:prstGeom prst="roundRect">
            <a:avLst>
              <a:gd name="adj" fmla="val 36004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2639258" y="5814893"/>
            <a:ext cx="210860" cy="263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5</a:t>
            </a: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3113127" y="5665470"/>
            <a:ext cx="1757839" cy="219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Sociological</a:t>
            </a:r>
            <a:endParaRPr lang="en-US" sz="1350" dirty="0"/>
          </a:p>
        </p:txBody>
      </p:sp>
      <p:sp>
        <p:nvSpPr>
          <p:cNvPr id="21" name="Shape 19"/>
          <p:cNvSpPr/>
          <p:nvPr/>
        </p:nvSpPr>
        <p:spPr>
          <a:xfrm>
            <a:off x="2463522" y="6455688"/>
            <a:ext cx="562451" cy="843677"/>
          </a:xfrm>
          <a:prstGeom prst="roundRect">
            <a:avLst>
              <a:gd name="adj" fmla="val 360040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2639258" y="6745724"/>
            <a:ext cx="210860" cy="2636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6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6</a:t>
            </a:r>
            <a:endParaRPr lang="en-US" sz="1650" dirty="0"/>
          </a:p>
        </p:txBody>
      </p:sp>
      <p:sp>
        <p:nvSpPr>
          <p:cNvPr id="23" name="Text 21"/>
          <p:cNvSpPr/>
          <p:nvPr/>
        </p:nvSpPr>
        <p:spPr>
          <a:xfrm>
            <a:off x="3113127" y="6596301"/>
            <a:ext cx="1757839" cy="219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Phenomenological</a:t>
            </a:r>
            <a:endParaRPr lang="en-US" sz="1350" dirty="0"/>
          </a:p>
        </p:txBody>
      </p:sp>
      <p:sp>
        <p:nvSpPr>
          <p:cNvPr id="24" name="Text 22"/>
          <p:cNvSpPr/>
          <p:nvPr/>
        </p:nvSpPr>
        <p:spPr>
          <a:xfrm>
            <a:off x="2463522" y="7397353"/>
            <a:ext cx="9703237" cy="1457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850" b="1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Key Insight:</a:t>
            </a:r>
            <a:r>
              <a:rPr lang="en-US" sz="8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Method is never neutral — the disciplinary lens chosen fundamentally shapes what religion is seen to be.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89503" y="800695"/>
            <a:ext cx="9128641" cy="7048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Critique of Evolutionary Models</a:t>
            </a:r>
            <a:endParaRPr lang="en-US" sz="4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503" y="2094309"/>
            <a:ext cx="8290798" cy="327076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2079209" y="3227070"/>
            <a:ext cx="1649318" cy="4487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Eurocentric Assumptions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2079209" y="3739692"/>
            <a:ext cx="1649318" cy="3580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Comte's positivism centers Europe</a:t>
            </a:r>
            <a:endParaRPr lang="en-US" sz="1100" dirty="0"/>
          </a:p>
        </p:txBody>
      </p:sp>
      <p:sp>
        <p:nvSpPr>
          <p:cNvPr id="6" name="Text 3"/>
          <p:cNvSpPr/>
          <p:nvPr/>
        </p:nvSpPr>
        <p:spPr>
          <a:xfrm>
            <a:off x="4129700" y="3137062"/>
            <a:ext cx="1649318" cy="6731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Linear Oversimplification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4129700" y="3874081"/>
            <a:ext cx="1649318" cy="3580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Primitive-to-advanced trajectory misrepresents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6204125" y="3227070"/>
            <a:ext cx="1649317" cy="6731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Armchair Anthropology Exposed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204125" y="3964089"/>
            <a:ext cx="1649317" cy="3580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0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Speculation lacked field-based evidence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9638228" y="2549009"/>
            <a:ext cx="4210288" cy="14397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Nineteenth-century thinkers such as </a:t>
            </a:r>
            <a:r>
              <a:rPr lang="en-US" sz="175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Auguste Comte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proposed that societies progress through fixed religious stages, culminating in scientific rationality.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9638228" y="4190524"/>
            <a:ext cx="4210288" cy="719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identifies three critical failures in these models:</a:t>
            </a:r>
            <a:endParaRPr lang="en-US" sz="1750" dirty="0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4038" y="5876687"/>
            <a:ext cx="338257" cy="338257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522452" y="5869662"/>
            <a:ext cx="2819638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Eurocentrism</a:t>
            </a:r>
            <a:endParaRPr lang="en-US" sz="2200" dirty="0"/>
          </a:p>
        </p:txBody>
      </p:sp>
      <p:sp>
        <p:nvSpPr>
          <p:cNvPr id="14" name="Text 10"/>
          <p:cNvSpPr/>
          <p:nvPr/>
        </p:nvSpPr>
        <p:spPr>
          <a:xfrm>
            <a:off x="1522452" y="6356628"/>
            <a:ext cx="3430548" cy="719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Western development treated as universal norm</a:t>
            </a:r>
            <a:endParaRPr lang="en-US" sz="1750" dirty="0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17927" y="5876687"/>
            <a:ext cx="338257" cy="338257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5966341" y="5869662"/>
            <a:ext cx="2819638" cy="3524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Oversimplification</a:t>
            </a:r>
            <a:endParaRPr lang="en-US" sz="2200" dirty="0"/>
          </a:p>
        </p:txBody>
      </p:sp>
      <p:sp>
        <p:nvSpPr>
          <p:cNvPr id="17" name="Text 12"/>
          <p:cNvSpPr/>
          <p:nvPr/>
        </p:nvSpPr>
        <p:spPr>
          <a:xfrm>
            <a:off x="5966341" y="6356628"/>
            <a:ext cx="3430548" cy="719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"Primitive → advanced" schema ignores complexity</a:t>
            </a:r>
            <a:endParaRPr lang="en-US" sz="1750" dirty="0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61815" y="5876687"/>
            <a:ext cx="338257" cy="338257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0410230" y="5869662"/>
            <a:ext cx="3430548" cy="704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Armchair Anthropology</a:t>
            </a:r>
            <a:endParaRPr lang="en-US" sz="2200" dirty="0"/>
          </a:p>
        </p:txBody>
      </p:sp>
      <p:sp>
        <p:nvSpPr>
          <p:cNvPr id="20" name="Text 14"/>
          <p:cNvSpPr/>
          <p:nvPr/>
        </p:nvSpPr>
        <p:spPr>
          <a:xfrm>
            <a:off x="10410230" y="6709053"/>
            <a:ext cx="3430548" cy="719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Conclusions drawn without fieldwork or cultural engagement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28130"/>
            <a:ext cx="657808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Sociology and Religion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390537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places two towering sociological voices in productive tension: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008590"/>
            <a:ext cx="4196358" cy="2410897"/>
          </a:xfrm>
          <a:prstGeom prst="roundRect">
            <a:avLst>
              <a:gd name="adj" fmla="val 8468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28224" y="324302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Émile Durkheim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028224" y="3733443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Religion </a:t>
            </a:r>
            <a:r>
              <a:rPr lang="en-US" sz="175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creates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social unity. Sacred symbols bind communities together, reinforcing shared values and collective identity.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5216962" y="3008590"/>
            <a:ext cx="4196358" cy="2410897"/>
          </a:xfrm>
          <a:prstGeom prst="roundRect">
            <a:avLst>
              <a:gd name="adj" fmla="val 8468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51396" y="324302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Max Weber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5451396" y="3733443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Religion </a:t>
            </a:r>
            <a:r>
              <a:rPr lang="en-US" sz="175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drives</a:t>
            </a: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social change. The Protestant ethic, for instance, shaped the conditions for modern capitalism.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9640133" y="3008590"/>
            <a:ext cx="4196358" cy="2410897"/>
          </a:xfrm>
          <a:prstGeom prst="roundRect">
            <a:avLst>
              <a:gd name="adj" fmla="val 8468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874568" y="3243024"/>
            <a:ext cx="315277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Secularisation Debate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9874568" y="3733443"/>
            <a:ext cx="372749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Crawford addresses whether modernity inevitably diminishes religious authority — a thesis now widely contested.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793790" y="5674638"/>
            <a:ext cx="13042821" cy="1326713"/>
          </a:xfrm>
          <a:prstGeom prst="roundRect">
            <a:avLst>
              <a:gd name="adj" fmla="val 15387"/>
            </a:avLst>
          </a:prstGeom>
          <a:solidFill>
            <a:srgbClr val="B3FFE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604" y="6018728"/>
            <a:ext cx="283488" cy="226814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1530906" y="5958126"/>
            <a:ext cx="1207889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Religion appears simultaneously </a:t>
            </a:r>
            <a:r>
              <a:rPr lang="en-US" sz="1750" b="1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socially constructed</a:t>
            </a:r>
            <a:r>
              <a:rPr lang="en-US" sz="1750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and </a:t>
            </a:r>
            <a:r>
              <a:rPr lang="en-US" sz="1750" b="1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socially transformative</a:t>
            </a:r>
            <a:r>
              <a:rPr lang="en-US" sz="1750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— a duality that resists any single reductive explanation.</a:t>
            </a:r>
            <a:endParaRPr lang="en-US" sz="1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326" y="748903"/>
            <a:ext cx="8428434" cy="4776073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9624536" y="1545431"/>
            <a:ext cx="2293025" cy="376357"/>
          </a:xfrm>
          <a:prstGeom prst="roundRect">
            <a:avLst>
              <a:gd name="adj" fmla="val 38284"/>
            </a:avLst>
          </a:prstGeom>
          <a:noFill/>
          <a:ln w="7620">
            <a:solidFill>
              <a:srgbClr val="0067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752171" y="1613059"/>
            <a:ext cx="2037755" cy="2411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50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PSYCHOLOGY OF RELIGION</a:t>
            </a:r>
            <a:endParaRPr lang="en-US" sz="1250" dirty="0"/>
          </a:p>
        </p:txBody>
      </p:sp>
      <p:sp>
        <p:nvSpPr>
          <p:cNvPr id="5" name="Text 2"/>
          <p:cNvSpPr/>
          <p:nvPr/>
        </p:nvSpPr>
        <p:spPr>
          <a:xfrm>
            <a:off x="9624536" y="1992392"/>
            <a:ext cx="4313039" cy="18759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Religious Experience Under Scrutiny</a:t>
            </a:r>
            <a:endParaRPr lang="en-US" sz="3900" dirty="0"/>
          </a:p>
        </p:txBody>
      </p:sp>
      <p:sp>
        <p:nvSpPr>
          <p:cNvPr id="6" name="Text 3"/>
          <p:cNvSpPr/>
          <p:nvPr/>
        </p:nvSpPr>
        <p:spPr>
          <a:xfrm>
            <a:off x="9624536" y="4044791"/>
            <a:ext cx="4313039" cy="723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250" b="1" dirty="0">
                <a:solidFill>
                  <a:srgbClr val="006747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Analytical Question:</a:t>
            </a:r>
            <a:r>
              <a:rPr lang="en-US" sz="12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Can psychology explain religious experience without explaining it away? Crawford neither endorses nor dismisses these accounts.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700326" y="5922169"/>
            <a:ext cx="4292203" cy="1768316"/>
          </a:xfrm>
          <a:prstGeom prst="roundRect">
            <a:avLst>
              <a:gd name="adj" fmla="val 6205"/>
            </a:avLst>
          </a:prstGeom>
          <a:solidFill>
            <a:srgbClr val="E5F9F2">
              <a:alpha val="95000"/>
            </a:srgbClr>
          </a:solidFill>
          <a:ln w="2286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677466" y="5922169"/>
            <a:ext cx="91440" cy="1768316"/>
          </a:xfrm>
          <a:prstGeom prst="roundRect">
            <a:avLst>
              <a:gd name="adj" fmla="val 196964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991791" y="6145054"/>
            <a:ext cx="2501384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William James</a:t>
            </a:r>
            <a:endParaRPr lang="en-US" sz="1950" dirty="0"/>
          </a:p>
        </p:txBody>
      </p:sp>
      <p:sp>
        <p:nvSpPr>
          <p:cNvPr id="10" name="Text 7"/>
          <p:cNvSpPr/>
          <p:nvPr/>
        </p:nvSpPr>
        <p:spPr>
          <a:xfrm>
            <a:off x="991791" y="6563558"/>
            <a:ext cx="3777853" cy="9040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Pragmatic value of belief — religious experience is valid insofar as it transforms the believer.</a:t>
            </a:r>
            <a:endParaRPr lang="en-US" sz="1550" dirty="0"/>
          </a:p>
        </p:txBody>
      </p:sp>
      <p:sp>
        <p:nvSpPr>
          <p:cNvPr id="11" name="Shape 8"/>
          <p:cNvSpPr/>
          <p:nvPr/>
        </p:nvSpPr>
        <p:spPr>
          <a:xfrm>
            <a:off x="5168979" y="5922169"/>
            <a:ext cx="4292322" cy="1768316"/>
          </a:xfrm>
          <a:prstGeom prst="roundRect">
            <a:avLst>
              <a:gd name="adj" fmla="val 6205"/>
            </a:avLst>
          </a:prstGeom>
          <a:solidFill>
            <a:srgbClr val="E5F9F2">
              <a:alpha val="95000"/>
            </a:srgbClr>
          </a:solidFill>
          <a:ln w="2286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5146119" y="5922169"/>
            <a:ext cx="91440" cy="1768316"/>
          </a:xfrm>
          <a:prstGeom prst="roundRect">
            <a:avLst>
              <a:gd name="adj" fmla="val 196964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460444" y="6145054"/>
            <a:ext cx="2501384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Sigmund Freud</a:t>
            </a:r>
            <a:endParaRPr lang="en-US" sz="1950" dirty="0"/>
          </a:p>
        </p:txBody>
      </p:sp>
      <p:sp>
        <p:nvSpPr>
          <p:cNvPr id="14" name="Text 11"/>
          <p:cNvSpPr/>
          <p:nvPr/>
        </p:nvSpPr>
        <p:spPr>
          <a:xfrm>
            <a:off x="5460444" y="6563558"/>
            <a:ext cx="3777972" cy="9040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Religion as illusion — a projection of wish-fulfilment and unresolved psychological conflict.</a:t>
            </a:r>
            <a:endParaRPr lang="en-US" sz="1550" dirty="0"/>
          </a:p>
        </p:txBody>
      </p:sp>
      <p:sp>
        <p:nvSpPr>
          <p:cNvPr id="15" name="Shape 12"/>
          <p:cNvSpPr/>
          <p:nvPr/>
        </p:nvSpPr>
        <p:spPr>
          <a:xfrm>
            <a:off x="9637752" y="5922169"/>
            <a:ext cx="4292203" cy="1768316"/>
          </a:xfrm>
          <a:prstGeom prst="roundRect">
            <a:avLst>
              <a:gd name="adj" fmla="val 6205"/>
            </a:avLst>
          </a:prstGeom>
          <a:solidFill>
            <a:srgbClr val="E5F9F2">
              <a:alpha val="95000"/>
            </a:srgbClr>
          </a:solidFill>
          <a:ln w="2286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9614892" y="5922169"/>
            <a:ext cx="91440" cy="1768316"/>
          </a:xfrm>
          <a:prstGeom prst="roundRect">
            <a:avLst>
              <a:gd name="adj" fmla="val 196964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929217" y="6145054"/>
            <a:ext cx="2501384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Rudolf Otto</a:t>
            </a:r>
            <a:endParaRPr lang="en-US" sz="1950" dirty="0"/>
          </a:p>
        </p:txBody>
      </p:sp>
      <p:sp>
        <p:nvSpPr>
          <p:cNvPr id="18" name="Text 15"/>
          <p:cNvSpPr/>
          <p:nvPr/>
        </p:nvSpPr>
        <p:spPr>
          <a:xfrm>
            <a:off x="9929217" y="6563558"/>
            <a:ext cx="3777853" cy="9040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The </a:t>
            </a:r>
            <a:r>
              <a:rPr lang="en-US" sz="1550" i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numinous</a:t>
            </a:r>
            <a:r>
              <a:rPr lang="en-US" sz="15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— an irreducible experience of awe and mystery beyond rational explanation.</a:t>
            </a:r>
            <a:endParaRPr lang="en-US" sz="1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9719" y="1447086"/>
            <a:ext cx="6073973" cy="5443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Overall Critical Assessment</a:t>
            </a:r>
            <a:endParaRPr lang="en-US" sz="3400" dirty="0"/>
          </a:p>
        </p:txBody>
      </p:sp>
      <p:sp>
        <p:nvSpPr>
          <p:cNvPr id="4" name="Shape 1"/>
          <p:cNvSpPr/>
          <p:nvPr/>
        </p:nvSpPr>
        <p:spPr>
          <a:xfrm>
            <a:off x="609719" y="2192179"/>
            <a:ext cx="3895368" cy="1973580"/>
          </a:xfrm>
          <a:prstGeom prst="roundRect">
            <a:avLst>
              <a:gd name="adj" fmla="val 7946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91528" y="2373987"/>
            <a:ext cx="3531751" cy="544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Crawford's Central Contribution</a:t>
            </a:r>
            <a:endParaRPr lang="en-US" sz="1700" dirty="0"/>
          </a:p>
        </p:txBody>
      </p:sp>
      <p:sp>
        <p:nvSpPr>
          <p:cNvPr id="6" name="Text 3"/>
          <p:cNvSpPr/>
          <p:nvPr/>
        </p:nvSpPr>
        <p:spPr>
          <a:xfrm>
            <a:off x="791528" y="2998589"/>
            <a:ext cx="3531751" cy="985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Religion resists singular definition. No single discipline explains it fully. </a:t>
            </a:r>
            <a:r>
              <a:rPr lang="en-US" sz="1350" b="1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Methodological pluralism</a:t>
            </a: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is not a weakness — it is a necessity.</a:t>
            </a:r>
            <a:endParaRPr lang="en-US" sz="1350" dirty="0"/>
          </a:p>
        </p:txBody>
      </p:sp>
      <p:sp>
        <p:nvSpPr>
          <p:cNvPr id="7" name="Shape 4"/>
          <p:cNvSpPr/>
          <p:nvPr/>
        </p:nvSpPr>
        <p:spPr>
          <a:xfrm>
            <a:off x="4638913" y="2192179"/>
            <a:ext cx="3895368" cy="1973580"/>
          </a:xfrm>
          <a:prstGeom prst="roundRect">
            <a:avLst>
              <a:gd name="adj" fmla="val 7946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820722" y="2373987"/>
            <a:ext cx="217789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Strengths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4820722" y="2726412"/>
            <a:ext cx="3531751" cy="985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Balanced engagement with classical theorists; acute awareness of reductionism; sustained emphasis on interdisciplinary analysis.</a:t>
            </a:r>
            <a:endParaRPr lang="en-US" sz="1350" dirty="0"/>
          </a:p>
        </p:txBody>
      </p:sp>
      <p:sp>
        <p:nvSpPr>
          <p:cNvPr id="10" name="Shape 7"/>
          <p:cNvSpPr/>
          <p:nvPr/>
        </p:nvSpPr>
        <p:spPr>
          <a:xfrm>
            <a:off x="609719" y="4299585"/>
            <a:ext cx="7924562" cy="1208723"/>
          </a:xfrm>
          <a:prstGeom prst="roundRect">
            <a:avLst>
              <a:gd name="adj" fmla="val 12973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91528" y="4481393"/>
            <a:ext cx="2177891" cy="2721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4B4A4A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Critical Limitations</a:t>
            </a:r>
            <a:endParaRPr lang="en-US" sz="1700" dirty="0"/>
          </a:p>
        </p:txBody>
      </p:sp>
      <p:sp>
        <p:nvSpPr>
          <p:cNvPr id="12" name="Text 9"/>
          <p:cNvSpPr/>
          <p:nvPr/>
        </p:nvSpPr>
        <p:spPr>
          <a:xfrm>
            <a:off x="791528" y="4833818"/>
            <a:ext cx="7560945" cy="4926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dirty="0">
                <a:solidFill>
                  <a:srgbClr val="4B4A4A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Heavy reliance on Western frameworks; limited constructive proposal for how Religious Studies should proceed.</a:t>
            </a:r>
            <a:endParaRPr lang="en-US" sz="1350" dirty="0"/>
          </a:p>
        </p:txBody>
      </p:sp>
      <p:sp>
        <p:nvSpPr>
          <p:cNvPr id="13" name="Shape 10"/>
          <p:cNvSpPr/>
          <p:nvPr/>
        </p:nvSpPr>
        <p:spPr>
          <a:xfrm>
            <a:off x="609719" y="5658803"/>
            <a:ext cx="7924562" cy="1123712"/>
          </a:xfrm>
          <a:prstGeom prst="roundRect">
            <a:avLst>
              <a:gd name="adj" fmla="val 13955"/>
            </a:avLst>
          </a:prstGeom>
          <a:solidFill>
            <a:srgbClr val="B3FFE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908" y="5906810"/>
            <a:ext cx="217765" cy="174188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1175861" y="5836087"/>
            <a:ext cx="7184231" cy="739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Final Reflection:</a:t>
            </a:r>
            <a:r>
              <a:rPr lang="en-US" sz="1350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 Crawford's refusal to define religion conclusively may itself be a methodological statement — religion must be approached as a </a:t>
            </a:r>
            <a:r>
              <a:rPr lang="en-US" sz="1350" i="1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contested and evolving category</a:t>
            </a:r>
            <a:r>
              <a:rPr lang="en-US" sz="1350" dirty="0">
                <a:solidFill>
                  <a:srgbClr val="000000"/>
                </a:solidFill>
                <a:latin typeface="Geist" pitchFamily="34" charset="0"/>
                <a:ea typeface="Geist" pitchFamily="34" charset="-122"/>
                <a:cs typeface="Geist" pitchFamily="34" charset="-120"/>
              </a:rPr>
              <a:t>, not a settled object of enquiry.</a:t>
            </a:r>
            <a:endParaRPr lang="en-US" sz="13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753</Words>
  <Application>Microsoft Office PowerPoint</Application>
  <PresentationFormat>Custom</PresentationFormat>
  <Paragraphs>98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Geist</vt:lpstr>
      <vt:lpstr>Noto Serif SC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2026-02-19T20:21:32Z</dcterms:created>
  <dcterms:modified xsi:type="dcterms:W3CDTF">2026-02-19T20:22:41Z</dcterms:modified>
</cp:coreProperties>
</file>