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C1FB2E-906C-4CCC-9E65-5688E120173B}" v="1" dt="2026-07-13T21:23:43.6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48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762D4-7CBB-7104-A00C-A99A5C470E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97CACC-412B-2EDE-4D9E-EE096EA22E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518EF-6F07-6801-BFC1-D9219A457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F7C9F-B45C-30EA-636A-474125489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BC014-EABF-7CBE-EF5E-8E9C1C567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65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0F5DB-3486-51B6-9E03-10A35B16D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2CFF6-CFB9-D677-DECF-CE62CA0ED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DAF6D-56EE-B327-9C75-2C0331D80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A69177-CD74-B659-3FDC-1426AC2F9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1BE1F-7212-6683-1D35-75D0A9A65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0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99B19-0D24-8303-5881-878983AF1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6B6D41-E5DB-A29F-EAEC-59F37AE52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23D65-B06F-43F2-62A1-26F5A963A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1B192-5590-26F1-FE84-3ACDC9EBC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AE90E-E09D-A0CD-8A48-1EC16B7F7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36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1A700-52E1-9FFD-2376-DB46133E8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1DBF3-1B37-DBB1-3286-407FA60191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615AFF-7362-46AB-75AC-30A702E57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F714B-4FEE-612C-BDFF-DED79CC01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01F8AA-0E43-0BBD-8CC6-F545D2B68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94857-7333-E2A1-4D88-42E4F6F14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2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7C797-9137-FAF1-5401-ECA90AB6A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118B22-C264-1BD0-EED9-A43FBED3A3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1E2486-4887-9C2A-3EEA-C9396F999C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C879F5-E7E2-275C-31FA-0B050C7AB5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17241E-F1EC-DC28-9478-898783184E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BFAA9F-0F25-D950-B0FD-4DD7751E4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A3A97A-454B-4FD5-4B07-C868EC7A9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E461D8-8311-3A40-607B-1E0081DD8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215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69D01-AF43-48F9-6FDC-957FB14EF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A821DC-0A80-A800-AE1E-3FFF49152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DA2A81-E9F3-F6EE-81ED-205EFAE2A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BD9CA-2AC1-F346-0F68-E7714B36F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661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18E630-564C-93A8-92E0-58F31F9CA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64590A-C635-AFDF-3049-F6FAE7A7E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FA66D7-814B-990E-C324-6942DE357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30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17E0B-B88E-4131-71E6-8F39C1AFF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1E6D9-A906-9BF4-C270-CB8FAA45E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83B30D-272A-45FB-E52B-9FEA2FC9CF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636967-A830-BCE4-CD70-553DEB100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22AD46-5544-0472-0AA4-916CE3BC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94CD3-6398-2FD3-686A-E44D3844F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30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CFD8-E1C3-8FC7-964E-62F6F0DFB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A244CC-9F96-F5A3-361A-785CEC7D6F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161FE-8286-4D5B-96E9-ACD99AE7E9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D28F72-EC6A-63E2-337A-883075E96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FE8FA3-CFDC-BECA-2B63-EDE3C529FB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7AB86-9BB7-CB49-7E4A-F2C0947A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18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A202-F734-BCA2-4E04-9A72D4757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5CD37-FE72-60F2-5C80-741BED0201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1C98B-D5A5-1558-FAD6-E1BCD2CF5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6D409-A692-E9BA-395D-26943AE29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FABA2-BEFF-099C-A089-A027C57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465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2A21CA-13AE-3547-7400-51FE619CDC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47F20-6609-145A-6629-F71F7928F9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1D95-CE26-5BA8-2AA5-8FC2C9229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B75B5-1B7E-C050-5A26-76E05185E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BA324-78DC-EE83-C2C6-1843FB82D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89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948DE3-9B02-8425-F48E-EAD1910E3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F05FD-AA13-50BD-F440-5081B4D88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7EFB2-01FF-6496-D9F4-B11D92F7B8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4D9F6E-2F61-4C65-A0D6-F0E309583633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A828F-A107-C79F-16E9-7FC6BD4CDA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72298-B4B9-8A2A-8E33-5A3217D5B9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57E004-1C75-4CC6-A34C-36BED9BDB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32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ir" TargetMode="External"/><Relationship Id="rId2" Type="http://schemas.openxmlformats.org/officeDocument/2006/relationships/hyperlink" Target="https://corporate.asd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D2E28-62EB-2871-D557-5C7EADFBB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1453"/>
            <a:ext cx="10730218" cy="54555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University of Wales Trinity Saint David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Managing Business Information</a:t>
            </a:r>
          </a:p>
          <a:p>
            <a:pPr marL="0" indent="0">
              <a:buNone/>
            </a:pPr>
            <a:r>
              <a:rPr lang="en-GB" sz="2600" dirty="0"/>
              <a:t>Student Name- Jeferson Baston Lioni</a:t>
            </a:r>
          </a:p>
          <a:p>
            <a:pPr marL="0" indent="0">
              <a:buNone/>
            </a:pPr>
            <a:r>
              <a:rPr lang="en-GB" sz="2600" dirty="0"/>
              <a:t>Student Id-2414922</a:t>
            </a:r>
          </a:p>
          <a:p>
            <a:pPr marL="0" indent="0">
              <a:buNone/>
            </a:pPr>
            <a:r>
              <a:rPr lang="en-GB" sz="2600" dirty="0"/>
              <a:t>Lecture Name-Amitave Banik</a:t>
            </a:r>
          </a:p>
          <a:p>
            <a:pPr marL="0" indent="0" algn="just">
              <a:buNone/>
            </a:pPr>
            <a:r>
              <a:rPr lang="en-US" sz="2600" dirty="0"/>
              <a:t>Real-World Case Studies: Present examples of companies using these systems, detailing challenges, solutions, and ethical issues. Assess their impact on business performance and key takeaways.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377384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028FD-90CB-22F6-FAA4-1A733A4B4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Information Systems Transform Business Performance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01FD2-913F-DB91-47C7-8917A6B36D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presentation examines:</a:t>
            </a:r>
          </a:p>
          <a:p>
            <a:pPr lvl="0"/>
            <a:r>
              <a:rPr lang="en-GB" dirty="0"/>
              <a:t>Enterprise Resource Planning (ERP) </a:t>
            </a:r>
          </a:p>
          <a:p>
            <a:pPr lvl="0"/>
            <a:r>
              <a:rPr lang="en-GB" dirty="0"/>
              <a:t>Customer Relationship Management (CRM) </a:t>
            </a:r>
          </a:p>
          <a:p>
            <a:pPr lvl="0"/>
            <a:r>
              <a:rPr lang="en-GB" dirty="0"/>
              <a:t>Business Intelligence (BI) </a:t>
            </a:r>
          </a:p>
          <a:p>
            <a:pPr lvl="0"/>
            <a:r>
              <a:rPr lang="en-GB" dirty="0"/>
              <a:t>Ethical considerations </a:t>
            </a:r>
          </a:p>
          <a:p>
            <a:pPr lvl="0"/>
            <a:r>
              <a:rPr lang="en-GB" dirty="0"/>
              <a:t>Business performance outcomes </a:t>
            </a:r>
          </a:p>
          <a:p>
            <a:r>
              <a:rPr lang="en-GB" b="1" dirty="0"/>
              <a:t>Companies analysed</a:t>
            </a:r>
            <a:endParaRPr lang="en-GB" dirty="0"/>
          </a:p>
          <a:p>
            <a:pPr lvl="0"/>
            <a:r>
              <a:rPr lang="en-GB" dirty="0"/>
              <a:t>ASDA </a:t>
            </a:r>
          </a:p>
          <a:p>
            <a:pPr lvl="0"/>
            <a:r>
              <a:rPr lang="en-GB" dirty="0"/>
              <a:t>Amazon </a:t>
            </a:r>
          </a:p>
          <a:p>
            <a:pPr lvl="0"/>
            <a:r>
              <a:rPr lang="en-GB" dirty="0"/>
              <a:t>Starbucks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293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F1FC0-6D6F-53DA-D0D7-C0FD2B37B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ASDA – ERP and Supply Chain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6C75D-CAA2-9E25-594E-F6F3999E7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b="1" dirty="0"/>
              <a:t>Challenge</a:t>
            </a:r>
            <a:endParaRPr lang="en-GB" dirty="0"/>
          </a:p>
          <a:p>
            <a:pPr lvl="0"/>
            <a:r>
              <a:rPr lang="en-GB" dirty="0"/>
              <a:t>Inventory inaccuracies </a:t>
            </a:r>
          </a:p>
          <a:p>
            <a:pPr lvl="0"/>
            <a:r>
              <a:rPr lang="en-GB" dirty="0"/>
              <a:t>Stock shortages </a:t>
            </a:r>
          </a:p>
          <a:p>
            <a:pPr lvl="0"/>
            <a:r>
              <a:rPr lang="en-GB" dirty="0"/>
              <a:t>Slow replenishment </a:t>
            </a:r>
          </a:p>
          <a:p>
            <a:pPr lvl="0"/>
            <a:r>
              <a:rPr lang="en-GB" dirty="0"/>
              <a:t>Rising operational costs </a:t>
            </a:r>
          </a:p>
          <a:p>
            <a:r>
              <a:rPr lang="en-GB" b="1" dirty="0"/>
              <a:t>Solution</a:t>
            </a:r>
            <a:endParaRPr lang="en-GB" dirty="0"/>
          </a:p>
          <a:p>
            <a:r>
              <a:rPr lang="en-GB" dirty="0"/>
              <a:t>Implementation of ERP integrated with Supply Chain Management.</a:t>
            </a:r>
          </a:p>
          <a:p>
            <a:r>
              <a:rPr lang="en-GB" b="1" dirty="0"/>
              <a:t>Results</a:t>
            </a:r>
            <a:endParaRPr lang="en-GB" dirty="0"/>
          </a:p>
          <a:p>
            <a:pPr lvl="0"/>
            <a:r>
              <a:rPr lang="en-GB" dirty="0"/>
              <a:t>Better inventory visibility </a:t>
            </a:r>
          </a:p>
          <a:p>
            <a:pPr lvl="0"/>
            <a:r>
              <a:rPr lang="en-GB" dirty="0"/>
              <a:t>Faster stock replenishment </a:t>
            </a:r>
          </a:p>
          <a:p>
            <a:pPr lvl="0"/>
            <a:r>
              <a:rPr lang="en-GB" dirty="0"/>
              <a:t>Improved supplier coordination </a:t>
            </a:r>
          </a:p>
          <a:p>
            <a:pPr lvl="0"/>
            <a:r>
              <a:rPr lang="en-GB" dirty="0"/>
              <a:t>Higher customer satisfaction </a:t>
            </a:r>
          </a:p>
          <a:p>
            <a:pPr lvl="0"/>
            <a:r>
              <a:rPr lang="en-GB" dirty="0"/>
              <a:t>Reduced operating costs </a:t>
            </a:r>
          </a:p>
          <a:p>
            <a:r>
              <a:rPr lang="en-GB" b="1" dirty="0"/>
              <a:t>Ethical Considerations</a:t>
            </a:r>
            <a:endParaRPr lang="en-GB" dirty="0"/>
          </a:p>
          <a:p>
            <a:pPr lvl="0"/>
            <a:r>
              <a:rPr lang="en-GB" dirty="0"/>
              <a:t>Customer data protection </a:t>
            </a:r>
          </a:p>
          <a:p>
            <a:pPr lvl="0"/>
            <a:r>
              <a:rPr lang="en-GB" dirty="0"/>
              <a:t>Cybersecurity </a:t>
            </a:r>
          </a:p>
          <a:p>
            <a:pPr lvl="0"/>
            <a:r>
              <a:rPr lang="en-GB" dirty="0"/>
              <a:t>Employee monitoring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689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F0F2A-426A-AAB2-C74B-2125416F7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 Amazon – Business Intelligence and Artificial Intelligence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F62B4-A2A0-BACE-FB71-4F9DEDEB84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Challenge</a:t>
            </a:r>
            <a:endParaRPr lang="en-GB" dirty="0"/>
          </a:p>
          <a:p>
            <a:r>
              <a:rPr lang="en-GB" dirty="0"/>
              <a:t>Managing millions of daily transactions worldwide.</a:t>
            </a:r>
          </a:p>
          <a:p>
            <a:r>
              <a:rPr lang="en-GB" b="1" dirty="0"/>
              <a:t>Solution</a:t>
            </a:r>
            <a:endParaRPr lang="en-GB" dirty="0"/>
          </a:p>
          <a:p>
            <a:r>
              <a:rPr lang="en-GB" dirty="0"/>
              <a:t>Business Intelligence integrated with Artificial Intelligence.</a:t>
            </a:r>
          </a:p>
          <a:p>
            <a:r>
              <a:rPr lang="en-GB" b="1" dirty="0"/>
              <a:t>Results</a:t>
            </a:r>
            <a:endParaRPr lang="en-GB" dirty="0"/>
          </a:p>
          <a:p>
            <a:pPr lvl="0"/>
            <a:r>
              <a:rPr lang="en-GB" dirty="0"/>
              <a:t>Real-time analytics </a:t>
            </a:r>
          </a:p>
          <a:p>
            <a:pPr lvl="0"/>
            <a:r>
              <a:rPr lang="en-GB" dirty="0"/>
              <a:t>Personalised recommendations </a:t>
            </a:r>
          </a:p>
          <a:p>
            <a:pPr lvl="0"/>
            <a:r>
              <a:rPr lang="en-GB" dirty="0"/>
              <a:t>Demand forecasting </a:t>
            </a:r>
          </a:p>
          <a:p>
            <a:pPr lvl="0"/>
            <a:r>
              <a:rPr lang="en-GB" dirty="0"/>
              <a:t>Warehouse optimisation </a:t>
            </a:r>
          </a:p>
          <a:p>
            <a:pPr lvl="0"/>
            <a:r>
              <a:rPr lang="en-GB" dirty="0"/>
              <a:t>Faster deliveries </a:t>
            </a:r>
          </a:p>
          <a:p>
            <a:r>
              <a:rPr lang="en-GB" b="1" dirty="0"/>
              <a:t>Ethical Issues</a:t>
            </a:r>
            <a:endParaRPr lang="en-GB" dirty="0"/>
          </a:p>
          <a:p>
            <a:pPr lvl="0"/>
            <a:r>
              <a:rPr lang="en-GB" dirty="0"/>
              <a:t>AI bias </a:t>
            </a:r>
          </a:p>
          <a:p>
            <a:pPr lvl="0"/>
            <a:r>
              <a:rPr lang="en-GB" dirty="0"/>
              <a:t>Customer privacy </a:t>
            </a:r>
          </a:p>
          <a:p>
            <a:pPr lvl="0"/>
            <a:r>
              <a:rPr lang="en-GB" dirty="0"/>
              <a:t>Employee monitoring </a:t>
            </a:r>
          </a:p>
          <a:p>
            <a:pPr lvl="0"/>
            <a:r>
              <a:rPr lang="en-GB" dirty="0"/>
              <a:t>Algorithm transparency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689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E0C20-71CD-7B00-2BA0-E1A2342CB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0962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Starbucks – Customer Relationship Management (CRM) and Mobile Information Systems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E5771-890A-8FE1-6F99-0B54F169D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79802"/>
            <a:ext cx="10515600" cy="4588777"/>
          </a:xfrm>
        </p:spPr>
        <p:txBody>
          <a:bodyPr>
            <a:normAutofit fontScale="40000" lnSpcReduction="20000"/>
          </a:bodyPr>
          <a:lstStyle/>
          <a:p>
            <a:r>
              <a:rPr lang="en-GB" b="1" dirty="0"/>
              <a:t>Challenge</a:t>
            </a:r>
            <a:endParaRPr lang="en-GB" dirty="0"/>
          </a:p>
          <a:p>
            <a:pPr lvl="0"/>
            <a:r>
              <a:rPr lang="en-GB" dirty="0"/>
              <a:t>Increasing customer loyalty in a highly competitive coffee market. </a:t>
            </a:r>
          </a:p>
          <a:p>
            <a:pPr lvl="0"/>
            <a:r>
              <a:rPr lang="en-GB" dirty="0"/>
              <a:t>Delivering a personalised customer experience across thousands of stores worldwide. </a:t>
            </a:r>
          </a:p>
          <a:p>
            <a:r>
              <a:rPr lang="en-GB" b="1" dirty="0"/>
              <a:t>Solution</a:t>
            </a:r>
            <a:endParaRPr lang="en-GB" dirty="0"/>
          </a:p>
          <a:p>
            <a:r>
              <a:rPr lang="en-GB" dirty="0"/>
              <a:t>Implementation of an integrated </a:t>
            </a:r>
            <a:r>
              <a:rPr lang="en-GB" b="1" dirty="0"/>
              <a:t>Customer Relationship Management (CRM)</a:t>
            </a:r>
            <a:r>
              <a:rPr lang="en-GB" dirty="0"/>
              <a:t> system combined with the </a:t>
            </a:r>
            <a:r>
              <a:rPr lang="en-GB" b="1" dirty="0"/>
              <a:t>Starbucks Rewards</a:t>
            </a:r>
            <a:r>
              <a:rPr lang="en-GB" dirty="0"/>
              <a:t> mobile application.</a:t>
            </a:r>
          </a:p>
          <a:p>
            <a:r>
              <a:rPr lang="en-GB" b="1" dirty="0"/>
              <a:t>Results</a:t>
            </a:r>
            <a:endParaRPr lang="en-GB" dirty="0"/>
          </a:p>
          <a:p>
            <a:pPr lvl="0"/>
            <a:r>
              <a:rPr lang="en-GB" dirty="0"/>
              <a:t>Personalised offers based on purchasing behaviour. </a:t>
            </a:r>
          </a:p>
          <a:p>
            <a:pPr lvl="0"/>
            <a:r>
              <a:rPr lang="en-GB" dirty="0"/>
              <a:t>Increased customer loyalty and repeat purchases. </a:t>
            </a:r>
          </a:p>
          <a:p>
            <a:pPr lvl="0"/>
            <a:r>
              <a:rPr lang="en-GB" dirty="0"/>
              <a:t>Faster mobile ordering and payment. </a:t>
            </a:r>
          </a:p>
          <a:p>
            <a:pPr lvl="0"/>
            <a:r>
              <a:rPr lang="en-GB" dirty="0"/>
              <a:t>Improved customer engagement through digital services. </a:t>
            </a:r>
          </a:p>
          <a:p>
            <a:pPr lvl="0"/>
            <a:r>
              <a:rPr lang="en-GB" dirty="0"/>
              <a:t>Better decision-making using customer data analytics. </a:t>
            </a:r>
          </a:p>
          <a:p>
            <a:r>
              <a:rPr lang="en-GB" b="1" dirty="0"/>
              <a:t>Ethical Considerations</a:t>
            </a:r>
            <a:endParaRPr lang="en-GB" dirty="0"/>
          </a:p>
          <a:p>
            <a:pPr lvl="0"/>
            <a:r>
              <a:rPr lang="en-GB" dirty="0"/>
              <a:t>Protection of customer personal data. </a:t>
            </a:r>
          </a:p>
          <a:p>
            <a:pPr lvl="0"/>
            <a:r>
              <a:rPr lang="en-GB" dirty="0"/>
              <a:t>Responsible use of purchasing behaviour data. </a:t>
            </a:r>
          </a:p>
          <a:p>
            <a:pPr lvl="0"/>
            <a:r>
              <a:rPr lang="en-GB" dirty="0"/>
              <a:t>Cybersecurity risks associated with mobile applications. </a:t>
            </a:r>
          </a:p>
          <a:p>
            <a:pPr lvl="0"/>
            <a:r>
              <a:rPr lang="en-GB" dirty="0"/>
              <a:t>Compliance with GDPR and other privacy regulations. </a:t>
            </a: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62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52739-386A-68E4-5305-A2B712F5E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Comparison and Key Findings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68F360-B74A-D899-24DA-CAE26A6253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542936"/>
              </p:ext>
            </p:extLst>
          </p:nvPr>
        </p:nvGraphicFramePr>
        <p:xfrm>
          <a:off x="838200" y="1523441"/>
          <a:ext cx="10515600" cy="16967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57117734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269072061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77436662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726825385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984440206"/>
                    </a:ext>
                  </a:extLst>
                </a:gridCol>
              </a:tblGrid>
              <a:tr h="3439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Company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Industry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Information System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Main Benefit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Ethical Challenge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94323592"/>
                  </a:ext>
                </a:extLst>
              </a:tr>
              <a:tr h="66485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ASDA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Retail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ERP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Inventory &amp; Supply Chain Efficiency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Data Security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13584777"/>
                  </a:ext>
                </a:extLst>
              </a:tr>
              <a:tr h="3439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Amazon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E-commerce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BI &amp; AI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Real-time Decision Making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AI Bias &amp; Privacy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68954487"/>
                  </a:ext>
                </a:extLst>
              </a:tr>
              <a:tr h="3439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Starbucks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Food &amp; Beverage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CRM &amp; Mobile Systems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Customer Loyalty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Personal Data Protection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095922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D6F7C0A-867D-C96A-9D3E-4FD650AA0755}"/>
              </a:ext>
            </a:extLst>
          </p:cNvPr>
          <p:cNvSpPr txBox="1"/>
          <p:nvPr/>
        </p:nvSpPr>
        <p:spPr>
          <a:xfrm>
            <a:off x="838199" y="3429000"/>
            <a:ext cx="10515601" cy="1685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Findings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Different industries require different information systems.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ERP improves operational efficiency.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 and AI support strategic decision-making.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CRM strengthens customer relationships and loyalty.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Ethical governance and data protection are essential for sustainable digital transformation. </a:t>
            </a:r>
          </a:p>
        </p:txBody>
      </p:sp>
    </p:spTree>
    <p:extLst>
      <p:ext uri="{BB962C8B-B14F-4D97-AF65-F5344CB8AC3E}">
        <p14:creationId xmlns:p14="http://schemas.microsoft.com/office/powerpoint/2010/main" val="261813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CAA96-89D6-5173-8C9E-A22EF41D7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F7CFF-26FB-0CFD-0BE9-4027522E5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three case studies demonstrate that Information Systems play different strategic roles depending on the industry.</a:t>
            </a:r>
          </a:p>
          <a:p>
            <a:pPr lvl="0"/>
            <a:r>
              <a:rPr lang="en-GB" b="1" dirty="0"/>
              <a:t>ASDA</a:t>
            </a:r>
            <a:r>
              <a:rPr lang="en-GB" dirty="0"/>
              <a:t> improves operational efficiency through ERP. </a:t>
            </a:r>
          </a:p>
          <a:p>
            <a:pPr lvl="0"/>
            <a:r>
              <a:rPr lang="en-GB" b="1" dirty="0"/>
              <a:t>Amazon</a:t>
            </a:r>
            <a:r>
              <a:rPr lang="en-GB" dirty="0"/>
              <a:t> gains competitive advantage using Business Intelligence and Artificial Intelligence. </a:t>
            </a:r>
          </a:p>
          <a:p>
            <a:pPr lvl="0"/>
            <a:r>
              <a:rPr lang="en-GB" b="1" dirty="0"/>
              <a:t>Starbucks</a:t>
            </a:r>
            <a:r>
              <a:rPr lang="en-GB" dirty="0"/>
              <a:t> enhances customer experience through CRM and mobile technologies. </a:t>
            </a:r>
          </a:p>
          <a:p>
            <a:r>
              <a:rPr lang="en-GB" dirty="0"/>
              <a:t>Although each organisation uses different systems, all rely on accurate information, digital innovation and ethical data management to achieve long-term business success.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917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E167-1D06-6262-440A-366164405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r>
              <a:rPr lang="en-GB" b="1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6EAFB-E8AA-C478-424E-0FC87808A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24" y="1394802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Laudon, K.C. and Laudon, J.P. (2024) Management Information Systems: Managing the Digital Firm. 18th ed. Harlow: Pearson. </a:t>
            </a:r>
          </a:p>
          <a:p>
            <a:pPr>
              <a:lnSpc>
                <a:spcPct val="110000"/>
              </a:lnSpc>
            </a:pPr>
            <a:r>
              <a:rPr lang="en-GB" dirty="0"/>
              <a:t>ASDA Stores Ltd. (2025) Annual Report and Financial Statements 2024. Leeds: ASDA Stores Ltd. Available at: 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https://corporate.asda.com</a:t>
            </a:r>
            <a:r>
              <a:rPr lang="en-GB" dirty="0"/>
              <a:t> (Accessed: 13 July 2026). </a:t>
            </a:r>
          </a:p>
          <a:p>
            <a:pPr>
              <a:lnSpc>
                <a:spcPct val="110000"/>
              </a:lnSpc>
            </a:pPr>
            <a:r>
              <a:rPr lang="en-GB" dirty="0"/>
              <a:t>Amazon.com, Inc. (2025) Annual Report 2024 (Form 10-K). Seattle, WA: Amazon.com, Inc. Available at: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https://www.amazon.com/ir</a:t>
            </a:r>
            <a:r>
              <a:rPr lang="en-GB" dirty="0"/>
              <a:t> (Accessed: 13 July 2026). </a:t>
            </a:r>
          </a:p>
          <a:p>
            <a:pPr>
              <a:lnSpc>
                <a:spcPct val="110000"/>
              </a:lnSpc>
            </a:pPr>
            <a:r>
              <a:rPr lang="en-GB" dirty="0"/>
              <a:t>Starbucks Corporation (2025) Annual Report 2024. Seattle, WA: Starbucks Corporation. Available at: https://investor.starbucks.com/financial-data/annual-reports/ (Accessed: 13 July 2026). </a:t>
            </a:r>
          </a:p>
          <a:p>
            <a:pPr>
              <a:lnSpc>
                <a:spcPct val="110000"/>
              </a:lnSpc>
            </a:pPr>
            <a:r>
              <a:rPr lang="en-GB" dirty="0"/>
              <a:t>Starbucks Corporation (2025) Global Environmental and Social Impact Report 2024. Seattle, WA: Starbucks Corporation. Available at: https://stories.starbucks.com/impact/ (Accessed: 13 July 2026). </a:t>
            </a:r>
          </a:p>
          <a:p>
            <a:pPr>
              <a:lnSpc>
                <a:spcPct val="110000"/>
              </a:lnSpc>
            </a:pPr>
            <a:r>
              <a:rPr lang="en-GB" dirty="0"/>
              <a:t>Davenport, T.H. and Harris, J.G. (2017) Competing on Analytics: The New Science of Winning. </a:t>
            </a:r>
            <a:r>
              <a:rPr lang="en-GB"/>
              <a:t>Boston, MA: Harvard Business Review Press.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2859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698</Words>
  <Application>Microsoft Office PowerPoint</Application>
  <PresentationFormat>Widescreen</PresentationFormat>
  <Paragraphs>110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Symbol</vt:lpstr>
      <vt:lpstr>Office Theme</vt:lpstr>
      <vt:lpstr>PowerPoint Presentation</vt:lpstr>
      <vt:lpstr>How Information Systems Transform Business Performance </vt:lpstr>
      <vt:lpstr>ASDA – ERP and Supply Chain Management </vt:lpstr>
      <vt:lpstr>  Amazon – Business Intelligence and Artificial Intelligence </vt:lpstr>
      <vt:lpstr>Starbucks – Customer Relationship Management (CRM) and Mobile Information Systems </vt:lpstr>
      <vt:lpstr>Comparison and Key Findings </vt:lpstr>
      <vt:lpstr>Conclusion</vt:lpstr>
      <vt:lpstr> 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Jeferson Baston Lioni (2414922)</dc:creator>
  <cp:lastModifiedBy>Jeferson Baston Lioni (2414922)</cp:lastModifiedBy>
  <cp:revision>2</cp:revision>
  <dcterms:created xsi:type="dcterms:W3CDTF">2026-07-12T18:38:28Z</dcterms:created>
  <dcterms:modified xsi:type="dcterms:W3CDTF">2026-07-13T21:23:47Z</dcterms:modified>
</cp:coreProperties>
</file>