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63" r:id="rId3"/>
    <p:sldId id="268" r:id="rId4"/>
    <p:sldId id="269" r:id="rId5"/>
    <p:sldId id="270" r:id="rId6"/>
    <p:sldId id="262" r:id="rId7"/>
    <p:sldId id="265" r:id="rId8"/>
    <p:sldId id="266" r:id="rId9"/>
    <p:sldId id="267"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71" autoAdjust="0"/>
    <p:restoredTop sz="94660"/>
  </p:normalViewPr>
  <p:slideViewPr>
    <p:cSldViewPr snapToGrid="0">
      <p:cViewPr varScale="1">
        <p:scale>
          <a:sx n="94" d="100"/>
          <a:sy n="94" d="100"/>
        </p:scale>
        <p:origin x="8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500327-48E3-49C5-987D-EA41BFE4A0D2}" type="datetimeFigureOut">
              <a:rPr lang="en-GB" smtClean="0"/>
              <a:t>24/03/2016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80137C-CCA5-4020-8B55-8C685AFD5DBB}" type="slidenum">
              <a:rPr lang="en-GB" smtClean="0"/>
              <a:t>‹#›</a:t>
            </a:fld>
            <a:endParaRPr lang="en-GB"/>
          </a:p>
        </p:txBody>
      </p:sp>
    </p:spTree>
    <p:extLst>
      <p:ext uri="{BB962C8B-B14F-4D97-AF65-F5344CB8AC3E}">
        <p14:creationId xmlns:p14="http://schemas.microsoft.com/office/powerpoint/2010/main" val="21245940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4697AEB-550D-451C-BADB-DA64ED1168D2}" type="datetimeFigureOut">
              <a:rPr lang="en-GB" smtClean="0"/>
              <a:t>24/03/2016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5CF7EA-E043-43CD-922F-AF46823EF74E}" type="slidenum">
              <a:rPr lang="en-GB" smtClean="0"/>
              <a:t>‹#›</a:t>
            </a:fld>
            <a:endParaRPr lang="en-GB"/>
          </a:p>
        </p:txBody>
      </p:sp>
    </p:spTree>
    <p:extLst>
      <p:ext uri="{BB962C8B-B14F-4D97-AF65-F5344CB8AC3E}">
        <p14:creationId xmlns:p14="http://schemas.microsoft.com/office/powerpoint/2010/main" val="35762961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84697AEB-550D-451C-BADB-DA64ED1168D2}" type="datetimeFigureOut">
              <a:rPr lang="en-GB" smtClean="0"/>
              <a:t>24/03/2016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5CF7EA-E043-43CD-922F-AF46823EF74E}" type="slidenum">
              <a:rPr lang="en-GB" smtClean="0"/>
              <a:t>‹#›</a:t>
            </a:fld>
            <a:endParaRPr lang="en-GB"/>
          </a:p>
        </p:txBody>
      </p:sp>
    </p:spTree>
    <p:extLst>
      <p:ext uri="{BB962C8B-B14F-4D97-AF65-F5344CB8AC3E}">
        <p14:creationId xmlns:p14="http://schemas.microsoft.com/office/powerpoint/2010/main" val="7045612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697AEB-550D-451C-BADB-DA64ED1168D2}" type="datetimeFigureOut">
              <a:rPr lang="en-GB" smtClean="0"/>
              <a:t>24/03/2016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5CF7EA-E043-43CD-922F-AF46823EF74E}" type="slidenum">
              <a:rPr lang="en-GB" smtClean="0"/>
              <a:t>‹#›</a:t>
            </a:fld>
            <a:endParaRPr lang="en-GB"/>
          </a:p>
        </p:txBody>
      </p:sp>
    </p:spTree>
    <p:extLst>
      <p:ext uri="{BB962C8B-B14F-4D97-AF65-F5344CB8AC3E}">
        <p14:creationId xmlns:p14="http://schemas.microsoft.com/office/powerpoint/2010/main" val="14475780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4697AEB-550D-451C-BADB-DA64ED1168D2}" type="datetimeFigureOut">
              <a:rPr lang="en-GB" smtClean="0"/>
              <a:t>24/03/2016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35CF7EA-E043-43CD-922F-AF46823EF74E}" type="slidenum">
              <a:rPr lang="en-GB" smtClean="0"/>
              <a:t>‹#›</a:t>
            </a:fld>
            <a:endParaRPr lang="en-GB"/>
          </a:p>
        </p:txBody>
      </p:sp>
    </p:spTree>
    <p:extLst>
      <p:ext uri="{BB962C8B-B14F-4D97-AF65-F5344CB8AC3E}">
        <p14:creationId xmlns:p14="http://schemas.microsoft.com/office/powerpoint/2010/main" val="2983261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4697AEB-550D-451C-BADB-DA64ED1168D2}" type="datetimeFigureOut">
              <a:rPr lang="en-GB" smtClean="0"/>
              <a:t>24/03/2016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35CF7EA-E043-43CD-922F-AF46823EF74E}" type="slidenum">
              <a:rPr lang="en-GB" smtClean="0"/>
              <a:t>‹#›</a:t>
            </a:fld>
            <a:endParaRPr lang="en-GB"/>
          </a:p>
        </p:txBody>
      </p:sp>
    </p:spTree>
    <p:extLst>
      <p:ext uri="{BB962C8B-B14F-4D97-AF65-F5344CB8AC3E}">
        <p14:creationId xmlns:p14="http://schemas.microsoft.com/office/powerpoint/2010/main" val="9844913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84697AEB-550D-451C-BADB-DA64ED1168D2}" type="datetimeFigureOut">
              <a:rPr lang="en-GB" smtClean="0"/>
              <a:t>24/03/2016</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835CF7EA-E043-43CD-922F-AF46823EF74E}" type="slidenum">
              <a:rPr lang="en-GB" smtClean="0"/>
              <a:t>‹#›</a:t>
            </a:fld>
            <a:endParaRPr lang="en-GB"/>
          </a:p>
        </p:txBody>
      </p:sp>
    </p:spTree>
    <p:extLst>
      <p:ext uri="{BB962C8B-B14F-4D97-AF65-F5344CB8AC3E}">
        <p14:creationId xmlns:p14="http://schemas.microsoft.com/office/powerpoint/2010/main" val="36704229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4697AEB-550D-451C-BADB-DA64ED1168D2}" type="datetimeFigureOut">
              <a:rPr lang="en-GB" smtClean="0"/>
              <a:t>24/03/2016</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835CF7EA-E043-43CD-922F-AF46823EF74E}" type="slidenum">
              <a:rPr lang="en-GB" smtClean="0"/>
              <a:t>‹#›</a:t>
            </a:fld>
            <a:endParaRPr lang="en-GB"/>
          </a:p>
        </p:txBody>
      </p:sp>
    </p:spTree>
    <p:extLst>
      <p:ext uri="{BB962C8B-B14F-4D97-AF65-F5344CB8AC3E}">
        <p14:creationId xmlns:p14="http://schemas.microsoft.com/office/powerpoint/2010/main" val="25088457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84697AEB-550D-451C-BADB-DA64ED1168D2}" type="datetimeFigureOut">
              <a:rPr lang="en-GB" smtClean="0"/>
              <a:t>24/03/2016</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835CF7EA-E043-43CD-922F-AF46823EF74E}" type="slidenum">
              <a:rPr lang="en-GB" smtClean="0"/>
              <a:t>‹#›</a:t>
            </a:fld>
            <a:endParaRPr lang="en-GB"/>
          </a:p>
        </p:txBody>
      </p:sp>
    </p:spTree>
    <p:extLst>
      <p:ext uri="{BB962C8B-B14F-4D97-AF65-F5344CB8AC3E}">
        <p14:creationId xmlns:p14="http://schemas.microsoft.com/office/powerpoint/2010/main" val="9419306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697AEB-550D-451C-BADB-DA64ED1168D2}" type="datetimeFigureOut">
              <a:rPr lang="en-GB" smtClean="0"/>
              <a:t>24/03/2016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35CF7EA-E043-43CD-922F-AF46823EF74E}" type="slidenum">
              <a:rPr lang="en-GB" smtClean="0"/>
              <a:t>‹#›</a:t>
            </a:fld>
            <a:endParaRPr lang="en-GB"/>
          </a:p>
        </p:txBody>
      </p:sp>
    </p:spTree>
    <p:extLst>
      <p:ext uri="{BB962C8B-B14F-4D97-AF65-F5344CB8AC3E}">
        <p14:creationId xmlns:p14="http://schemas.microsoft.com/office/powerpoint/2010/main" val="5657655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697AEB-550D-451C-BADB-DA64ED1168D2}" type="datetimeFigureOut">
              <a:rPr lang="en-GB" smtClean="0"/>
              <a:t>24/03/2016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35CF7EA-E043-43CD-922F-AF46823EF74E}" type="slidenum">
              <a:rPr lang="en-GB" smtClean="0"/>
              <a:t>‹#›</a:t>
            </a:fld>
            <a:endParaRPr lang="en-GB"/>
          </a:p>
        </p:txBody>
      </p:sp>
    </p:spTree>
    <p:extLst>
      <p:ext uri="{BB962C8B-B14F-4D97-AF65-F5344CB8AC3E}">
        <p14:creationId xmlns:p14="http://schemas.microsoft.com/office/powerpoint/2010/main" val="23997184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697AEB-550D-451C-BADB-DA64ED1168D2}" type="datetimeFigureOut">
              <a:rPr lang="en-GB" smtClean="0"/>
              <a:t>24/03/2016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5CF7EA-E043-43CD-922F-AF46823EF74E}" type="slidenum">
              <a:rPr lang="en-GB" smtClean="0"/>
              <a:t>‹#›</a:t>
            </a:fld>
            <a:endParaRPr lang="en-GB"/>
          </a:p>
        </p:txBody>
      </p:sp>
    </p:spTree>
    <p:extLst>
      <p:ext uri="{BB962C8B-B14F-4D97-AF65-F5344CB8AC3E}">
        <p14:creationId xmlns:p14="http://schemas.microsoft.com/office/powerpoint/2010/main" val="35912360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697AEB-550D-451C-BADB-DA64ED1168D2}" type="datetimeFigureOut">
              <a:rPr lang="en-GB" smtClean="0"/>
              <a:t>24/03/2016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5CF7EA-E043-43CD-922F-AF46823EF74E}"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0537591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697AEB-550D-451C-BADB-DA64ED1168D2}" type="datetimeFigureOut">
              <a:rPr lang="en-GB" smtClean="0"/>
              <a:t>24/03/2016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5CF7EA-E043-43CD-922F-AF46823EF74E}" type="slidenum">
              <a:rPr lang="en-GB" smtClean="0"/>
              <a:t>‹#›</a:t>
            </a:fld>
            <a:endParaRPr lang="en-GB"/>
          </a:p>
        </p:txBody>
      </p:sp>
    </p:spTree>
    <p:extLst>
      <p:ext uri="{BB962C8B-B14F-4D97-AF65-F5344CB8AC3E}">
        <p14:creationId xmlns:p14="http://schemas.microsoft.com/office/powerpoint/2010/main" val="19366275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4697AEB-550D-451C-BADB-DA64ED1168D2}" type="datetimeFigureOut">
              <a:rPr lang="en-GB" smtClean="0"/>
              <a:t>24/03/2016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5CF7EA-E043-43CD-922F-AF46823EF74E}" type="slidenum">
              <a:rPr lang="en-GB" smtClean="0"/>
              <a:t>‹#›</a:t>
            </a:fld>
            <a:endParaRPr lang="en-GB"/>
          </a:p>
        </p:txBody>
      </p:sp>
    </p:spTree>
    <p:extLst>
      <p:ext uri="{BB962C8B-B14F-4D97-AF65-F5344CB8AC3E}">
        <p14:creationId xmlns:p14="http://schemas.microsoft.com/office/powerpoint/2010/main" val="16137122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4697AEB-550D-451C-BADB-DA64ED1168D2}" type="datetimeFigureOut">
              <a:rPr lang="en-GB" smtClean="0"/>
              <a:t>24/03/2016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5CF7EA-E043-43CD-922F-AF46823EF74E}" type="slidenum">
              <a:rPr lang="en-GB" smtClean="0"/>
              <a:t>‹#›</a:t>
            </a:fld>
            <a:endParaRPr lang="en-GB"/>
          </a:p>
        </p:txBody>
      </p:sp>
    </p:spTree>
    <p:extLst>
      <p:ext uri="{BB962C8B-B14F-4D97-AF65-F5344CB8AC3E}">
        <p14:creationId xmlns:p14="http://schemas.microsoft.com/office/powerpoint/2010/main" val="21685526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697AEB-550D-451C-BADB-DA64ED1168D2}" type="datetimeFigureOut">
              <a:rPr lang="en-GB" smtClean="0"/>
              <a:t>24/03/2016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5CF7EA-E043-43CD-922F-AF46823EF74E}" type="slidenum">
              <a:rPr lang="en-GB" smtClean="0"/>
              <a:t>‹#›</a:t>
            </a:fld>
            <a:endParaRPr lang="en-GB"/>
          </a:p>
        </p:txBody>
      </p:sp>
    </p:spTree>
    <p:extLst>
      <p:ext uri="{BB962C8B-B14F-4D97-AF65-F5344CB8AC3E}">
        <p14:creationId xmlns:p14="http://schemas.microsoft.com/office/powerpoint/2010/main" val="5366756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697AEB-550D-451C-BADB-DA64ED1168D2}" type="datetimeFigureOut">
              <a:rPr lang="en-GB" smtClean="0"/>
              <a:t>24/03/2016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5CF7EA-E043-43CD-922F-AF46823EF74E}" type="slidenum">
              <a:rPr lang="en-GB" smtClean="0"/>
              <a:t>‹#›</a:t>
            </a:fld>
            <a:endParaRPr lang="en-GB"/>
          </a:p>
        </p:txBody>
      </p:sp>
    </p:spTree>
    <p:extLst>
      <p:ext uri="{BB962C8B-B14F-4D97-AF65-F5344CB8AC3E}">
        <p14:creationId xmlns:p14="http://schemas.microsoft.com/office/powerpoint/2010/main" val="7370804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4697AEB-550D-451C-BADB-DA64ED1168D2}" type="datetimeFigureOut">
              <a:rPr lang="en-GB" smtClean="0"/>
              <a:t>24/03/2016</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835CF7EA-E043-43CD-922F-AF46823EF74E}" type="slidenum">
              <a:rPr lang="en-GB" smtClean="0"/>
              <a:t>‹#›</a:t>
            </a:fld>
            <a:endParaRPr lang="en-GB"/>
          </a:p>
        </p:txBody>
      </p:sp>
    </p:spTree>
    <p:extLst>
      <p:ext uri="{BB962C8B-B14F-4D97-AF65-F5344CB8AC3E}">
        <p14:creationId xmlns:p14="http://schemas.microsoft.com/office/powerpoint/2010/main" val="300931835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23915" y="3505200"/>
            <a:ext cx="8825658" cy="2247541"/>
          </a:xfrm>
        </p:spPr>
        <p:txBody>
          <a:bodyPr/>
          <a:lstStyle/>
          <a:p>
            <a:pPr algn="ctr"/>
            <a:r>
              <a:rPr lang="en-GB" dirty="0" smtClean="0"/>
              <a:t>Assignment 2 Preparation</a:t>
            </a:r>
            <a:endParaRPr lang="en-GB" dirty="0"/>
          </a:p>
        </p:txBody>
      </p:sp>
      <p:sp>
        <p:nvSpPr>
          <p:cNvPr id="3" name="Subtitle 2"/>
          <p:cNvSpPr>
            <a:spLocks noGrp="1"/>
          </p:cNvSpPr>
          <p:nvPr>
            <p:ph type="subTitle" idx="1"/>
          </p:nvPr>
        </p:nvSpPr>
        <p:spPr>
          <a:xfrm>
            <a:off x="921275" y="804820"/>
            <a:ext cx="8825658" cy="861420"/>
          </a:xfrm>
        </p:spPr>
        <p:txBody>
          <a:bodyPr>
            <a:noAutofit/>
          </a:bodyPr>
          <a:lstStyle/>
          <a:p>
            <a:r>
              <a:rPr lang="en-GB" sz="4000" dirty="0" smtClean="0"/>
              <a:t>SBUS5105</a:t>
            </a:r>
          </a:p>
          <a:p>
            <a:endParaRPr lang="en-GB" sz="4000" dirty="0" smtClean="0"/>
          </a:p>
          <a:p>
            <a:r>
              <a:rPr lang="en-GB" sz="4000" dirty="0" smtClean="0"/>
              <a:t>Lecture 19</a:t>
            </a:r>
            <a:endParaRPr lang="en-GB" sz="4000" dirty="0"/>
          </a:p>
        </p:txBody>
      </p:sp>
    </p:spTree>
    <p:extLst>
      <p:ext uri="{BB962C8B-B14F-4D97-AF65-F5344CB8AC3E}">
        <p14:creationId xmlns:p14="http://schemas.microsoft.com/office/powerpoint/2010/main" val="167587797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 1</a:t>
            </a:r>
            <a:br>
              <a:rPr lang="en-GB" dirty="0" smtClean="0"/>
            </a:br>
            <a:r>
              <a:rPr lang="en-GB" dirty="0"/>
              <a:t/>
            </a:r>
            <a:br>
              <a:rPr lang="en-GB" dirty="0"/>
            </a:br>
            <a:r>
              <a:rPr lang="en-GB" dirty="0" smtClean="0"/>
              <a:t>Submission Deadline</a:t>
            </a:r>
            <a:endParaRPr lang="en-GB" dirty="0"/>
          </a:p>
        </p:txBody>
      </p:sp>
      <p:sp>
        <p:nvSpPr>
          <p:cNvPr id="3" name="Content Placeholder 2"/>
          <p:cNvSpPr>
            <a:spLocks noGrp="1"/>
          </p:cNvSpPr>
          <p:nvPr>
            <p:ph idx="1"/>
          </p:nvPr>
        </p:nvSpPr>
        <p:spPr>
          <a:xfrm>
            <a:off x="1103312" y="2814320"/>
            <a:ext cx="8946541" cy="3434079"/>
          </a:xfrm>
        </p:spPr>
        <p:txBody>
          <a:bodyPr/>
          <a:lstStyle/>
          <a:p>
            <a:r>
              <a:rPr lang="en-GB" dirty="0" smtClean="0"/>
              <a:t>Thursday </a:t>
            </a:r>
            <a:r>
              <a:rPr lang="en-GB" b="1" dirty="0"/>
              <a:t>12</a:t>
            </a:r>
            <a:r>
              <a:rPr lang="en-GB" b="1" baseline="30000" dirty="0"/>
              <a:t>th</a:t>
            </a:r>
            <a:r>
              <a:rPr lang="en-GB" b="1" dirty="0"/>
              <a:t> May </a:t>
            </a:r>
            <a:r>
              <a:rPr lang="en-GB" b="1" dirty="0" smtClean="0"/>
              <a:t>2016</a:t>
            </a:r>
            <a:r>
              <a:rPr lang="en-GB" dirty="0" smtClean="0"/>
              <a:t>, 11:59</a:t>
            </a:r>
          </a:p>
          <a:p>
            <a:r>
              <a:rPr lang="en-GB" dirty="0" smtClean="0"/>
              <a:t>Upload to </a:t>
            </a:r>
            <a:r>
              <a:rPr lang="en-GB" dirty="0" err="1" smtClean="0"/>
              <a:t>moodle</a:t>
            </a:r>
            <a:r>
              <a:rPr lang="en-GB" dirty="0" smtClean="0"/>
              <a:t> – instructions will be provided on </a:t>
            </a:r>
            <a:r>
              <a:rPr lang="en-GB" dirty="0" err="1" smtClean="0"/>
              <a:t>moodle</a:t>
            </a:r>
            <a:r>
              <a:rPr lang="en-GB" dirty="0" smtClean="0"/>
              <a:t>. </a:t>
            </a:r>
          </a:p>
        </p:txBody>
      </p:sp>
    </p:spTree>
    <p:extLst>
      <p:ext uri="{BB962C8B-B14F-4D97-AF65-F5344CB8AC3E}">
        <p14:creationId xmlns:p14="http://schemas.microsoft.com/office/powerpoint/2010/main" val="331372165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FFFF00"/>
                </a:solidFill>
                <a:latin typeface="Calibri" panose="020F0502020204030204" pitchFamily="34" charset="0"/>
                <a:ea typeface="Times New Roman" panose="02020603050405020304" pitchFamily="18" charset="0"/>
                <a:cs typeface="Arial" panose="020B0604020202020204" pitchFamily="34" charset="0"/>
              </a:rPr>
              <a:t>Assessment Component 2 – 25%</a:t>
            </a:r>
            <a:r>
              <a:rPr lang="en-GB" sz="4000" dirty="0">
                <a:solidFill>
                  <a:srgbClr val="FFFF00"/>
                </a:solidFill>
                <a:latin typeface="Arial" panose="020B0604020202020204" pitchFamily="34" charset="0"/>
                <a:ea typeface="Times New Roman" panose="02020603050405020304" pitchFamily="18" charset="0"/>
                <a:cs typeface="Times New Roman" panose="02020603050405020304" pitchFamily="18" charset="0"/>
              </a:rPr>
              <a:t/>
            </a:r>
            <a:br>
              <a:rPr lang="en-GB" sz="4000" dirty="0">
                <a:solidFill>
                  <a:srgbClr val="FFFF00"/>
                </a:solidFill>
                <a:latin typeface="Arial" panose="020B0604020202020204" pitchFamily="34" charset="0"/>
                <a:ea typeface="Times New Roman" panose="02020603050405020304" pitchFamily="18" charset="0"/>
                <a:cs typeface="Times New Roman" panose="02020603050405020304" pitchFamily="18" charset="0"/>
              </a:rPr>
            </a:br>
            <a:endParaRPr lang="en-GB" dirty="0">
              <a:solidFill>
                <a:srgbClr val="FFFF00"/>
              </a:solidFill>
            </a:endParaRPr>
          </a:p>
        </p:txBody>
      </p:sp>
      <p:sp>
        <p:nvSpPr>
          <p:cNvPr id="3" name="Content Placeholder 2"/>
          <p:cNvSpPr>
            <a:spLocks noGrp="1"/>
          </p:cNvSpPr>
          <p:nvPr>
            <p:ph idx="1"/>
          </p:nvPr>
        </p:nvSpPr>
        <p:spPr>
          <a:xfrm>
            <a:off x="646111" y="1341120"/>
            <a:ext cx="10682288" cy="5405120"/>
          </a:xfrm>
        </p:spPr>
        <p:txBody>
          <a:bodyPr>
            <a:noAutofit/>
          </a:bodyPr>
          <a:lstStyle/>
          <a:p>
            <a:pPr marL="0" indent="0">
              <a:buNone/>
            </a:pPr>
            <a:r>
              <a:rPr lang="en-GB" sz="3000" dirty="0"/>
              <a:t>Written	Report (</a:t>
            </a:r>
            <a:r>
              <a:rPr lang="en-GB" sz="3000" dirty="0">
                <a:solidFill>
                  <a:srgbClr val="FFFF00"/>
                </a:solidFill>
              </a:rPr>
              <a:t>1000</a:t>
            </a:r>
            <a:r>
              <a:rPr lang="en-GB" sz="3000" dirty="0"/>
              <a:t> words)</a:t>
            </a:r>
          </a:p>
          <a:p>
            <a:pPr marL="0" indent="0">
              <a:buNone/>
            </a:pPr>
            <a:endParaRPr lang="en-GB" sz="3000" dirty="0"/>
          </a:p>
          <a:p>
            <a:pPr marL="0" indent="0">
              <a:lnSpc>
                <a:spcPts val="1440"/>
              </a:lnSpc>
              <a:spcAft>
                <a:spcPts val="1500"/>
              </a:spcAft>
              <a:buNone/>
            </a:pPr>
            <a:r>
              <a:rPr lang="en-GB" sz="3000" dirty="0" smtClean="0"/>
              <a:t>Write </a:t>
            </a:r>
            <a:r>
              <a:rPr lang="en-GB" sz="3000" dirty="0"/>
              <a:t>a journal review on </a:t>
            </a:r>
            <a:r>
              <a:rPr lang="en-GB" sz="3000" b="1" dirty="0"/>
              <a:t>one current trend </a:t>
            </a:r>
            <a:r>
              <a:rPr lang="en-GB" sz="3000" dirty="0"/>
              <a:t>in </a:t>
            </a:r>
            <a:endParaRPr lang="en-GB" sz="3000" dirty="0" smtClean="0"/>
          </a:p>
          <a:p>
            <a:pPr marL="0" indent="0">
              <a:lnSpc>
                <a:spcPts val="1440"/>
              </a:lnSpc>
              <a:spcAft>
                <a:spcPts val="1500"/>
              </a:spcAft>
              <a:buNone/>
            </a:pPr>
            <a:r>
              <a:rPr lang="en-GB" sz="3000" dirty="0" smtClean="0"/>
              <a:t>Business </a:t>
            </a:r>
            <a:r>
              <a:rPr lang="en-GB" sz="3000" dirty="0"/>
              <a:t>Intelligence that you will have covered over </a:t>
            </a:r>
            <a:endParaRPr lang="en-GB" sz="3000" dirty="0" smtClean="0"/>
          </a:p>
          <a:p>
            <a:pPr marL="0" indent="0">
              <a:lnSpc>
                <a:spcPts val="1440"/>
              </a:lnSpc>
              <a:spcAft>
                <a:spcPts val="1500"/>
              </a:spcAft>
              <a:buNone/>
            </a:pPr>
            <a:r>
              <a:rPr lang="en-GB" sz="3000" dirty="0" smtClean="0"/>
              <a:t>the </a:t>
            </a:r>
            <a:r>
              <a:rPr lang="en-GB" sz="3000" dirty="0"/>
              <a:t>course of the semester which you will need to </a:t>
            </a:r>
            <a:endParaRPr lang="en-GB" sz="3000" dirty="0" smtClean="0"/>
          </a:p>
          <a:p>
            <a:pPr marL="0" indent="0">
              <a:lnSpc>
                <a:spcPts val="1440"/>
              </a:lnSpc>
              <a:spcAft>
                <a:spcPts val="1500"/>
              </a:spcAft>
              <a:buNone/>
            </a:pPr>
            <a:r>
              <a:rPr lang="en-GB" sz="3000" dirty="0" smtClean="0"/>
              <a:t>agree </a:t>
            </a:r>
            <a:r>
              <a:rPr lang="en-GB" sz="3000" dirty="0"/>
              <a:t>with your tutor. </a:t>
            </a:r>
            <a:endParaRPr lang="en-GB" sz="3000" dirty="0" smtClean="0"/>
          </a:p>
          <a:p>
            <a:pPr marL="0" indent="0">
              <a:lnSpc>
                <a:spcPts val="1440"/>
              </a:lnSpc>
              <a:spcAft>
                <a:spcPts val="1500"/>
              </a:spcAft>
              <a:buNone/>
            </a:pPr>
            <a:endParaRPr lang="en-GB" sz="3000" dirty="0"/>
          </a:p>
          <a:p>
            <a:pPr marL="0" indent="0">
              <a:lnSpc>
                <a:spcPts val="1440"/>
              </a:lnSpc>
              <a:spcAft>
                <a:spcPts val="1500"/>
              </a:spcAft>
              <a:buNone/>
            </a:pPr>
            <a:r>
              <a:rPr lang="en-GB" sz="3000" dirty="0" smtClean="0"/>
              <a:t>Your </a:t>
            </a:r>
            <a:r>
              <a:rPr lang="en-GB" sz="3000" dirty="0"/>
              <a:t>tutor is not only interested </a:t>
            </a:r>
            <a:r>
              <a:rPr lang="en-GB" sz="3000" dirty="0" smtClean="0"/>
              <a:t>in </a:t>
            </a:r>
            <a:r>
              <a:rPr lang="en-GB" sz="3000" dirty="0"/>
              <a:t>the coverage and </a:t>
            </a:r>
            <a:endParaRPr lang="en-GB" sz="3000" dirty="0" smtClean="0"/>
          </a:p>
          <a:p>
            <a:pPr marL="0" indent="0">
              <a:lnSpc>
                <a:spcPts val="1440"/>
              </a:lnSpc>
              <a:spcAft>
                <a:spcPts val="1500"/>
              </a:spcAft>
              <a:buNone/>
            </a:pPr>
            <a:r>
              <a:rPr lang="en-GB" sz="3000" dirty="0" smtClean="0"/>
              <a:t>content </a:t>
            </a:r>
            <a:r>
              <a:rPr lang="en-GB" sz="3000" dirty="0"/>
              <a:t>of the article being </a:t>
            </a:r>
            <a:r>
              <a:rPr lang="en-GB" sz="3000" dirty="0" smtClean="0"/>
              <a:t>reviewed </a:t>
            </a:r>
            <a:r>
              <a:rPr lang="en-US" sz="3000" dirty="0"/>
              <a:t>but also in your </a:t>
            </a:r>
            <a:endParaRPr lang="en-US" sz="3000" dirty="0" smtClean="0"/>
          </a:p>
          <a:p>
            <a:pPr marL="0" indent="0">
              <a:lnSpc>
                <a:spcPts val="1440"/>
              </a:lnSpc>
              <a:spcAft>
                <a:spcPts val="1500"/>
              </a:spcAft>
              <a:buNone/>
            </a:pPr>
            <a:r>
              <a:rPr lang="en-US" sz="3000" dirty="0" smtClean="0"/>
              <a:t>critical </a:t>
            </a:r>
            <a:r>
              <a:rPr lang="en-US" sz="3000" dirty="0"/>
              <a:t>assessment of the </a:t>
            </a:r>
            <a:r>
              <a:rPr lang="en-US" sz="3000" dirty="0" smtClean="0"/>
              <a:t>ideas and </a:t>
            </a:r>
            <a:r>
              <a:rPr lang="en-US" sz="3000" dirty="0"/>
              <a:t>argument that </a:t>
            </a:r>
            <a:endParaRPr lang="en-US" sz="3000" dirty="0" smtClean="0"/>
          </a:p>
          <a:p>
            <a:pPr marL="0" indent="0">
              <a:lnSpc>
                <a:spcPts val="1440"/>
              </a:lnSpc>
              <a:spcAft>
                <a:spcPts val="1500"/>
              </a:spcAft>
              <a:buNone/>
            </a:pPr>
            <a:r>
              <a:rPr lang="en-US" sz="3000" dirty="0" smtClean="0"/>
              <a:t>are </a:t>
            </a:r>
            <a:r>
              <a:rPr lang="en-US" sz="3000" dirty="0"/>
              <a:t>being presented by </a:t>
            </a:r>
            <a:r>
              <a:rPr lang="en-US" sz="3000" dirty="0" smtClean="0"/>
              <a:t>published authors.</a:t>
            </a:r>
            <a:endParaRPr lang="en-GB" sz="3000" dirty="0"/>
          </a:p>
          <a:p>
            <a:endParaRPr lang="en-GB" sz="3000" dirty="0"/>
          </a:p>
        </p:txBody>
      </p:sp>
      <p:sp>
        <p:nvSpPr>
          <p:cNvPr id="4" name="Rectangle 3"/>
          <p:cNvSpPr/>
          <p:nvPr/>
        </p:nvSpPr>
        <p:spPr>
          <a:xfrm>
            <a:off x="3048000" y="2290227"/>
            <a:ext cx="6096000" cy="369332"/>
          </a:xfrm>
          <a:prstGeom prst="rect">
            <a:avLst/>
          </a:prstGeom>
        </p:spPr>
        <p:txBody>
          <a:bodyPr>
            <a:spAutoFit/>
          </a:bodyPr>
          <a:lstStyle/>
          <a:p>
            <a:pPr>
              <a:spcAft>
                <a:spcPts val="0"/>
              </a:spcAft>
            </a:pPr>
            <a:r>
              <a:rPr lang="en-GB" b="1" dirty="0">
                <a:solidFill>
                  <a:srgbClr val="000000"/>
                </a:solidFill>
                <a:latin typeface="Calibri" panose="020F0502020204030204" pitchFamily="34" charset="0"/>
                <a:ea typeface="Times New Roman" panose="02020603050405020304" pitchFamily="18" charset="0"/>
                <a:cs typeface="Arial" panose="020B0604020202020204" pitchFamily="34" charset="0"/>
              </a:rPr>
              <a:t> </a:t>
            </a:r>
            <a:endParaRPr lang="en-GB" sz="1600" dirty="0">
              <a:latin typeface="Arial" panose="020B06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698444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3071" y="-101599"/>
            <a:ext cx="9404723" cy="508000"/>
          </a:xfrm>
        </p:spPr>
        <p:txBody>
          <a:bodyPr/>
          <a:lstStyle/>
          <a:p>
            <a:r>
              <a:rPr lang="en-GB" b="1" dirty="0">
                <a:solidFill>
                  <a:srgbClr val="FFFF00"/>
                </a:solidFill>
                <a:latin typeface="Calibri" panose="020F0502020204030204" pitchFamily="34" charset="0"/>
                <a:ea typeface="Times New Roman" panose="02020603050405020304" pitchFamily="18" charset="0"/>
                <a:cs typeface="Arial" panose="020B0604020202020204" pitchFamily="34" charset="0"/>
              </a:rPr>
              <a:t>Instructions on </a:t>
            </a:r>
            <a:r>
              <a:rPr lang="en-GB" b="1" dirty="0" smtClean="0">
                <a:solidFill>
                  <a:srgbClr val="FFFF00"/>
                </a:solidFill>
                <a:latin typeface="Calibri" panose="020F0502020204030204" pitchFamily="34" charset="0"/>
                <a:ea typeface="Times New Roman" panose="02020603050405020304" pitchFamily="18" charset="0"/>
                <a:cs typeface="Arial" panose="020B0604020202020204" pitchFamily="34" charset="0"/>
              </a:rPr>
              <a:t>Paper Format</a:t>
            </a:r>
            <a:r>
              <a:rPr lang="en-GB" sz="4000" dirty="0">
                <a:solidFill>
                  <a:srgbClr val="FFFF00"/>
                </a:solidFill>
                <a:latin typeface="Arial" panose="020B0604020202020204" pitchFamily="34" charset="0"/>
                <a:ea typeface="Times New Roman" panose="02020603050405020304" pitchFamily="18" charset="0"/>
                <a:cs typeface="Times New Roman" panose="02020603050405020304" pitchFamily="18" charset="0"/>
              </a:rPr>
              <a:t/>
            </a:r>
            <a:br>
              <a:rPr lang="en-GB" sz="4000" dirty="0">
                <a:solidFill>
                  <a:srgbClr val="FFFF00"/>
                </a:solidFill>
                <a:latin typeface="Arial" panose="020B0604020202020204" pitchFamily="34" charset="0"/>
                <a:ea typeface="Times New Roman" panose="02020603050405020304" pitchFamily="18" charset="0"/>
                <a:cs typeface="Times New Roman" panose="02020603050405020304" pitchFamily="18" charset="0"/>
              </a:rPr>
            </a:br>
            <a:endParaRPr lang="en-GB" dirty="0">
              <a:solidFill>
                <a:srgbClr val="FFFF00"/>
              </a:solidFill>
            </a:endParaRPr>
          </a:p>
        </p:txBody>
      </p:sp>
      <p:sp>
        <p:nvSpPr>
          <p:cNvPr id="3" name="Content Placeholder 2"/>
          <p:cNvSpPr>
            <a:spLocks noGrp="1"/>
          </p:cNvSpPr>
          <p:nvPr>
            <p:ph idx="1"/>
          </p:nvPr>
        </p:nvSpPr>
        <p:spPr>
          <a:xfrm>
            <a:off x="71121" y="508000"/>
            <a:ext cx="12120879" cy="4906682"/>
          </a:xfrm>
        </p:spPr>
        <p:txBody>
          <a:bodyPr>
            <a:noAutofit/>
          </a:bodyPr>
          <a:lstStyle/>
          <a:p>
            <a:pPr>
              <a:buFont typeface="Arial" panose="020B0604020202020204" pitchFamily="34" charset="0"/>
              <a:buChar char="•"/>
            </a:pPr>
            <a:r>
              <a:rPr lang="en-GB" sz="2400" b="1" dirty="0"/>
              <a:t>Title</a:t>
            </a:r>
            <a:r>
              <a:rPr lang="en-GB" sz="2400" dirty="0"/>
              <a:t>: The title must be in Times New Roman 12-point bold type and </a:t>
            </a:r>
            <a:r>
              <a:rPr lang="en-GB" sz="2400" dirty="0" err="1"/>
              <a:t>centered</a:t>
            </a:r>
            <a:r>
              <a:rPr lang="en-GB" sz="2400" dirty="0"/>
              <a:t> across the top of the page.</a:t>
            </a:r>
          </a:p>
          <a:p>
            <a:pPr>
              <a:buFont typeface="Arial" panose="020B0604020202020204" pitchFamily="34" charset="0"/>
              <a:buChar char="•"/>
            </a:pPr>
            <a:r>
              <a:rPr lang="en-GB" sz="2400" b="1" dirty="0"/>
              <a:t>Author</a:t>
            </a:r>
            <a:r>
              <a:rPr lang="en-GB" sz="2400" dirty="0"/>
              <a:t>: The name should be </a:t>
            </a:r>
            <a:r>
              <a:rPr lang="en-GB" sz="2400" dirty="0" err="1"/>
              <a:t>centered</a:t>
            </a:r>
            <a:r>
              <a:rPr lang="en-GB" sz="2400" dirty="0"/>
              <a:t> across the page</a:t>
            </a:r>
          </a:p>
          <a:p>
            <a:pPr>
              <a:buFont typeface="Arial" panose="020B0604020202020204" pitchFamily="34" charset="0"/>
              <a:buChar char="•"/>
            </a:pPr>
            <a:r>
              <a:rPr lang="en-GB" sz="2400" b="1" dirty="0"/>
              <a:t>Abstract</a:t>
            </a:r>
            <a:r>
              <a:rPr lang="en-GB" sz="2400" dirty="0"/>
              <a:t>: One paragraph (100 words maximum) in Times New Roman 12-point italics type immediately following the names of the author.</a:t>
            </a:r>
          </a:p>
          <a:p>
            <a:pPr>
              <a:buFont typeface="Arial" panose="020B0604020202020204" pitchFamily="34" charset="0"/>
              <a:buChar char="•"/>
            </a:pPr>
            <a:r>
              <a:rPr lang="en-GB" sz="2400" b="1" dirty="0"/>
              <a:t>Keywords</a:t>
            </a:r>
            <a:r>
              <a:rPr lang="en-GB" sz="2400" dirty="0"/>
              <a:t>: Select two to five keywords that capture the essence of your paper.</a:t>
            </a:r>
          </a:p>
          <a:p>
            <a:pPr>
              <a:buFont typeface="Arial" panose="020B0604020202020204" pitchFamily="34" charset="0"/>
              <a:buChar char="•"/>
            </a:pPr>
            <a:r>
              <a:rPr lang="en-GB" sz="2400" b="1" dirty="0"/>
              <a:t>Length</a:t>
            </a:r>
            <a:r>
              <a:rPr lang="en-GB" sz="2400" dirty="0"/>
              <a:t>: Papers must be, single-spaced including tables, figures, references, abstract and keywords list.</a:t>
            </a:r>
          </a:p>
          <a:p>
            <a:pPr>
              <a:buFont typeface="Arial" panose="020B0604020202020204" pitchFamily="34" charset="0"/>
              <a:buChar char="•"/>
            </a:pPr>
            <a:r>
              <a:rPr lang="en-GB" sz="2400" b="1" dirty="0"/>
              <a:t>Headings</a:t>
            </a:r>
            <a:r>
              <a:rPr lang="en-GB" sz="2400" dirty="0"/>
              <a:t>: Must be in Times New Roman 12-point bold type and </a:t>
            </a:r>
            <a:r>
              <a:rPr lang="en-GB" sz="2400" dirty="0" smtClean="0"/>
              <a:t>centred.</a:t>
            </a:r>
            <a:endParaRPr lang="en-GB" sz="2400" dirty="0"/>
          </a:p>
          <a:p>
            <a:pPr>
              <a:buFont typeface="Arial" panose="020B0604020202020204" pitchFamily="34" charset="0"/>
              <a:buChar char="•"/>
            </a:pPr>
            <a:r>
              <a:rPr lang="en-GB" sz="2400" b="1" dirty="0"/>
              <a:t>Tables and Figures</a:t>
            </a:r>
            <a:r>
              <a:rPr lang="en-GB" sz="2400" dirty="0"/>
              <a:t>: The formatting of tables and figures is left largely up to the author. Tables and figures should be sized and placed within the body of the paper. Care should be taken so that tables and figures are not separated between pages. Generally, tables and figures should be in Times New Roman 9- to 12-point type, and table column headings should be in bold.</a:t>
            </a:r>
          </a:p>
          <a:p>
            <a:pPr>
              <a:buFont typeface="Arial" panose="020B0604020202020204" pitchFamily="34" charset="0"/>
              <a:buChar char="•"/>
            </a:pPr>
            <a:endParaRPr lang="en-GB" sz="2400" dirty="0"/>
          </a:p>
        </p:txBody>
      </p:sp>
    </p:spTree>
    <p:extLst>
      <p:ext uri="{BB962C8B-B14F-4D97-AF65-F5344CB8AC3E}">
        <p14:creationId xmlns:p14="http://schemas.microsoft.com/office/powerpoint/2010/main" val="141557408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FFFF00"/>
                </a:solidFill>
              </a:rPr>
              <a:t>Suggested Structure</a:t>
            </a:r>
            <a:r>
              <a:rPr lang="en-GB" dirty="0">
                <a:solidFill>
                  <a:srgbClr val="FFFF00"/>
                </a:solidFill>
              </a:rPr>
              <a:t/>
            </a:r>
            <a:br>
              <a:rPr lang="en-GB" dirty="0">
                <a:solidFill>
                  <a:srgbClr val="FFFF00"/>
                </a:solidFill>
              </a:rPr>
            </a:br>
            <a:endParaRPr lang="en-GB" dirty="0">
              <a:solidFill>
                <a:srgbClr val="FFFF00"/>
              </a:solidFill>
            </a:endParaRPr>
          </a:p>
        </p:txBody>
      </p:sp>
      <p:sp>
        <p:nvSpPr>
          <p:cNvPr id="3" name="Content Placeholder 2"/>
          <p:cNvSpPr>
            <a:spLocks noGrp="1"/>
          </p:cNvSpPr>
          <p:nvPr>
            <p:ph idx="1"/>
          </p:nvPr>
        </p:nvSpPr>
        <p:spPr>
          <a:xfrm>
            <a:off x="646111" y="1853248"/>
            <a:ext cx="9798368" cy="4195481"/>
          </a:xfrm>
        </p:spPr>
        <p:txBody>
          <a:bodyPr>
            <a:normAutofit/>
          </a:bodyPr>
          <a:lstStyle/>
          <a:p>
            <a:pPr lvl="0"/>
            <a:r>
              <a:rPr lang="en-GB" sz="2600" dirty="0" smtClean="0"/>
              <a:t>Briefly </a:t>
            </a:r>
            <a:r>
              <a:rPr lang="en-GB" sz="2600" dirty="0"/>
              <a:t>describe the issue, topic or problem that is the basis of the research.</a:t>
            </a:r>
          </a:p>
          <a:p>
            <a:pPr lvl="0"/>
            <a:r>
              <a:rPr lang="en-GB" sz="2600" dirty="0"/>
              <a:t>Briefly describe why this is an important topic.</a:t>
            </a:r>
          </a:p>
          <a:p>
            <a:pPr lvl="0"/>
            <a:r>
              <a:rPr lang="en-GB" sz="2600" dirty="0"/>
              <a:t>Explain the basis of the study.</a:t>
            </a:r>
          </a:p>
          <a:p>
            <a:pPr lvl="0"/>
            <a:r>
              <a:rPr lang="en-GB" sz="2600" dirty="0"/>
              <a:t>Discuss the implications. </a:t>
            </a:r>
          </a:p>
          <a:p>
            <a:pPr lvl="0"/>
            <a:r>
              <a:rPr lang="en-GB" sz="2600" dirty="0"/>
              <a:t>Provide conclusions. Limit to one paragraph. May be combined in a paragraph with implications.</a:t>
            </a:r>
          </a:p>
          <a:p>
            <a:pPr lvl="0"/>
            <a:r>
              <a:rPr lang="en-GB" sz="2600" dirty="0"/>
              <a:t>References used </a:t>
            </a:r>
            <a:r>
              <a:rPr lang="en-GB" sz="2600" dirty="0" smtClean="0"/>
              <a:t>/ cited</a:t>
            </a:r>
            <a:r>
              <a:rPr lang="en-GB" sz="2600" dirty="0"/>
              <a:t>.</a:t>
            </a:r>
          </a:p>
          <a:p>
            <a:endParaRPr lang="en-GB" sz="2600" dirty="0"/>
          </a:p>
        </p:txBody>
      </p:sp>
    </p:spTree>
    <p:extLst>
      <p:ext uri="{BB962C8B-B14F-4D97-AF65-F5344CB8AC3E}">
        <p14:creationId xmlns:p14="http://schemas.microsoft.com/office/powerpoint/2010/main" val="73930943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Topic Selection</a:t>
            </a:r>
            <a:endParaRPr lang="en-GB" dirty="0"/>
          </a:p>
        </p:txBody>
      </p:sp>
      <p:sp>
        <p:nvSpPr>
          <p:cNvPr id="3" name="Content Placeholder 2"/>
          <p:cNvSpPr>
            <a:spLocks noGrp="1"/>
          </p:cNvSpPr>
          <p:nvPr>
            <p:ph idx="1"/>
          </p:nvPr>
        </p:nvSpPr>
        <p:spPr>
          <a:xfrm>
            <a:off x="1103312" y="2052918"/>
            <a:ext cx="10164128" cy="4195481"/>
          </a:xfrm>
        </p:spPr>
        <p:txBody>
          <a:bodyPr>
            <a:normAutofit/>
          </a:bodyPr>
          <a:lstStyle/>
          <a:p>
            <a:r>
              <a:rPr lang="en-GB" sz="3000" dirty="0" smtClean="0"/>
              <a:t>Explain the topic</a:t>
            </a:r>
          </a:p>
          <a:p>
            <a:r>
              <a:rPr lang="en-GB" sz="3000" dirty="0" smtClean="0"/>
              <a:t>The title of the paper</a:t>
            </a:r>
          </a:p>
          <a:p>
            <a:r>
              <a:rPr lang="en-GB" sz="3000" dirty="0" smtClean="0"/>
              <a:t>Reason for selecting the topic</a:t>
            </a:r>
            <a:endParaRPr lang="en-GB" sz="3000" dirty="0"/>
          </a:p>
        </p:txBody>
      </p:sp>
    </p:spTree>
    <p:extLst>
      <p:ext uri="{BB962C8B-B14F-4D97-AF65-F5344CB8AC3E}">
        <p14:creationId xmlns:p14="http://schemas.microsoft.com/office/powerpoint/2010/main" val="366892184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Presentation</a:t>
            </a:r>
            <a:endParaRPr lang="en-GB" dirty="0"/>
          </a:p>
        </p:txBody>
      </p:sp>
      <p:sp>
        <p:nvSpPr>
          <p:cNvPr id="3" name="Content Placeholder 2"/>
          <p:cNvSpPr>
            <a:spLocks noGrp="1"/>
          </p:cNvSpPr>
          <p:nvPr>
            <p:ph idx="1"/>
          </p:nvPr>
        </p:nvSpPr>
        <p:spPr/>
        <p:txBody>
          <a:bodyPr/>
          <a:lstStyle/>
          <a:p>
            <a:r>
              <a:rPr lang="en-GB" dirty="0" smtClean="0"/>
              <a:t>Clearly written.</a:t>
            </a:r>
          </a:p>
          <a:p>
            <a:r>
              <a:rPr lang="en-GB" dirty="0" smtClean="0"/>
              <a:t>Strong academic English.</a:t>
            </a:r>
          </a:p>
          <a:p>
            <a:r>
              <a:rPr lang="en-GB" dirty="0" smtClean="0"/>
              <a:t>Checked for spelling and grammar.</a:t>
            </a:r>
          </a:p>
          <a:p>
            <a:r>
              <a:rPr lang="en-GB" dirty="0" smtClean="0"/>
              <a:t>Must include good citations</a:t>
            </a:r>
          </a:p>
          <a:p>
            <a:r>
              <a:rPr lang="en-GB" dirty="0" smtClean="0"/>
              <a:t>Full reference list  -  use Harvard reference style</a:t>
            </a:r>
          </a:p>
          <a:p>
            <a:pPr marL="0" indent="0">
              <a:buNone/>
            </a:pPr>
            <a:endParaRPr lang="en-GB" dirty="0"/>
          </a:p>
        </p:txBody>
      </p:sp>
    </p:spTree>
    <p:extLst>
      <p:ext uri="{BB962C8B-B14F-4D97-AF65-F5344CB8AC3E}">
        <p14:creationId xmlns:p14="http://schemas.microsoft.com/office/powerpoint/2010/main" val="363393077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246395" y="1922420"/>
            <a:ext cx="8825658" cy="861420"/>
          </a:xfrm>
        </p:spPr>
        <p:txBody>
          <a:bodyPr>
            <a:noAutofit/>
          </a:bodyPr>
          <a:lstStyle/>
          <a:p>
            <a:r>
              <a:rPr lang="en-GB" dirty="0" smtClean="0"/>
              <a:t>Remember – The word count is limited – stay within the word count.</a:t>
            </a:r>
          </a:p>
          <a:p>
            <a:endParaRPr lang="en-GB" dirty="0"/>
          </a:p>
          <a:p>
            <a:r>
              <a:rPr lang="en-GB" dirty="0" smtClean="0"/>
              <a:t>Do NOT Include </a:t>
            </a:r>
            <a:r>
              <a:rPr lang="en-GB" dirty="0" smtClean="0"/>
              <a:t>Appendices with the report.</a:t>
            </a:r>
            <a:endParaRPr lang="en-GB" dirty="0"/>
          </a:p>
        </p:txBody>
      </p:sp>
    </p:spTree>
    <p:extLst>
      <p:ext uri="{BB962C8B-B14F-4D97-AF65-F5344CB8AC3E}">
        <p14:creationId xmlns:p14="http://schemas.microsoft.com/office/powerpoint/2010/main" val="248039583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469915" y="2047240"/>
            <a:ext cx="8825658" cy="3329581"/>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smtClean="0"/>
              <a:t>Good Luck with the Assignment</a:t>
            </a:r>
            <a:br>
              <a:rPr lang="en-GB" dirty="0" smtClean="0"/>
            </a:br>
            <a:r>
              <a:rPr lang="en-GB" dirty="0" smtClean="0"/>
              <a:t/>
            </a:r>
            <a:br>
              <a:rPr lang="en-GB" dirty="0" smtClean="0"/>
            </a:br>
            <a:r>
              <a:rPr lang="en-GB" dirty="0" smtClean="0"/>
              <a:t>Questions Now Please</a:t>
            </a:r>
          </a:p>
        </p:txBody>
      </p:sp>
    </p:spTree>
    <p:extLst>
      <p:ext uri="{BB962C8B-B14F-4D97-AF65-F5344CB8AC3E}">
        <p14:creationId xmlns:p14="http://schemas.microsoft.com/office/powerpoint/2010/main" val="2923514367"/>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36</TotalTime>
  <Words>341</Words>
  <Application>Microsoft Office PowerPoint</Application>
  <PresentationFormat>Widescreen</PresentationFormat>
  <Paragraphs>49</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Century Gothic</vt:lpstr>
      <vt:lpstr>Times New Roman</vt:lpstr>
      <vt:lpstr>Wingdings 3</vt:lpstr>
      <vt:lpstr>Ion</vt:lpstr>
      <vt:lpstr>Assignment 2 Preparation</vt:lpstr>
      <vt:lpstr>Assignment 1  Submission Deadline</vt:lpstr>
      <vt:lpstr>Assessment Component 2 – 25% </vt:lpstr>
      <vt:lpstr>Instructions on Paper Format </vt:lpstr>
      <vt:lpstr>Suggested Structure </vt:lpstr>
      <vt:lpstr>Topic Selection</vt:lpstr>
      <vt:lpstr>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preparation</dc:title>
  <dc:creator>SAW-1</dc:creator>
  <cp:lastModifiedBy>SAW-1</cp:lastModifiedBy>
  <cp:revision>15</cp:revision>
  <dcterms:created xsi:type="dcterms:W3CDTF">2016-03-18T12:34:57Z</dcterms:created>
  <dcterms:modified xsi:type="dcterms:W3CDTF">2016-03-24T12:03:45Z</dcterms:modified>
</cp:coreProperties>
</file>