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8"/>
  </p:normalViewPr>
  <p:slideViewPr>
    <p:cSldViewPr snapToGrid="0">
      <p:cViewPr varScale="1">
        <p:scale>
          <a:sx n="120" d="100"/>
          <a:sy n="120" d="100"/>
        </p:scale>
        <p:origin x="80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5/14/26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5/14/26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5/14/26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69E8A-6F01-C8F1-1E1B-94AD256C185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Strengthening Cyber Resilience at VTAM: A Zero Trust Strategy</a:t>
            </a:r>
            <a:br>
              <a:rPr lang="en-GB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DBCC11-2CB8-9391-0F1D-83AE42AC514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Daniel Jones - 0300760</a:t>
            </a:r>
          </a:p>
          <a:p>
            <a:r>
              <a:rPr lang="en-GB" dirty="0"/>
              <a:t> ACCA4024 – Networks &amp; Cyber Security Essentials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619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268F0-C47C-35DA-CF5A-A7B04D5A54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This Matters to VTAM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767AF-9DB9-408E-E024-0B51016401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 in cyber attacks targeting financial sector</a:t>
            </a:r>
          </a:p>
          <a:p>
            <a:r>
              <a:rPr lang="en-GB" dirty="0"/>
              <a:t>Recent phishing and ransomware incidents at VTAM</a:t>
            </a:r>
          </a:p>
          <a:p>
            <a:r>
              <a:rPr lang="en-GB" dirty="0"/>
              <a:t>Hybrid work and cloud services expand attack surface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441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7E5F9E-FA89-F3F7-3B48-8A8FDF516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Business Impact of Cyber Attacks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46D6E3-693A-DB1C-8AC5-8718F27706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Financial losses (fraud, recovery costs) </a:t>
            </a:r>
          </a:p>
          <a:p>
            <a:r>
              <a:rPr lang="en-GB" dirty="0"/>
              <a:t>Operational disruption (system downtime)</a:t>
            </a:r>
          </a:p>
          <a:p>
            <a:r>
              <a:rPr lang="en-GB" dirty="0"/>
              <a:t>Reputational damage (loss of client trust)</a:t>
            </a:r>
          </a:p>
          <a:p>
            <a:r>
              <a:rPr lang="en-GB" dirty="0"/>
              <a:t>Regulatory penalties (data breaches)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756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CBB1C-FC31-A7BB-8A30-DA79197A6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Threats Facing VTAM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371656-B285-596B-7671-1B8B55715D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Ransomware-as-a-Service (RaaS) </a:t>
            </a:r>
          </a:p>
          <a:p>
            <a:r>
              <a:rPr lang="en-GB" dirty="0"/>
              <a:t>AI-powered phishing &amp; vishing attacks </a:t>
            </a:r>
          </a:p>
          <a:p>
            <a:r>
              <a:rPr lang="en-GB" dirty="0"/>
              <a:t>Supply chain vulnerabilities (e.g. </a:t>
            </a:r>
            <a:r>
              <a:rPr lang="en-GB" dirty="0" err="1"/>
              <a:t>MOVEit</a:t>
            </a:r>
            <a:r>
              <a:rPr lang="en-GB" dirty="0"/>
              <a:t> breach) </a:t>
            </a:r>
          </a:p>
          <a:p>
            <a:r>
              <a:rPr lang="en-GB" dirty="0"/>
              <a:t>Cloud misconfiguration &amp; insider threats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381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3F969-2ECE-BA45-F376-10317BB64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Modern Security Approach: Zero Trust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8286C-02AC-0E74-6723-6DADCA9E2E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“Never trust, always verify” </a:t>
            </a:r>
          </a:p>
          <a:p>
            <a:r>
              <a:rPr lang="en-GB" dirty="0"/>
              <a:t>Continuous authentication </a:t>
            </a:r>
          </a:p>
          <a:p>
            <a:r>
              <a:rPr lang="en-GB" dirty="0"/>
              <a:t>Least privilege access </a:t>
            </a:r>
          </a:p>
          <a:p>
            <a:r>
              <a:rPr lang="en-GB" dirty="0"/>
              <a:t>Verification of users and devices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37221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69C3D-F48C-FA29-D2EB-A0DF7C9DFA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How We Reduce Risk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CEE4D-61BF-4108-CE19-E476ED0F3B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fontAlgn="t"/>
            <a:r>
              <a:rPr lang="en-GB" b="1" dirty="0"/>
              <a:t>Identity &amp; Access</a:t>
            </a:r>
            <a:endParaRPr lang="en-GB" dirty="0"/>
          </a:p>
          <a:p>
            <a:pPr lvl="1" fontAlgn="t"/>
            <a:r>
              <a:rPr lang="en-GB" dirty="0"/>
              <a:t>Multi-Factor Authentication (MFA)</a:t>
            </a:r>
          </a:p>
          <a:p>
            <a:pPr lvl="1" fontAlgn="t"/>
            <a:r>
              <a:rPr lang="en-GB" dirty="0"/>
              <a:t>Privileged Access Management (PAM)</a:t>
            </a:r>
          </a:p>
          <a:p>
            <a:pPr fontAlgn="t"/>
            <a:r>
              <a:rPr lang="en-GB" b="1" dirty="0"/>
              <a:t>Monitoring</a:t>
            </a:r>
            <a:endParaRPr lang="en-GB" dirty="0"/>
          </a:p>
          <a:p>
            <a:pPr lvl="1" fontAlgn="t"/>
            <a:r>
              <a:rPr lang="en-GB" dirty="0"/>
              <a:t>SIEM</a:t>
            </a:r>
          </a:p>
          <a:p>
            <a:pPr lvl="1" fontAlgn="t"/>
            <a:r>
              <a:rPr lang="en-GB" dirty="0"/>
              <a:t>SOAR</a:t>
            </a:r>
          </a:p>
          <a:p>
            <a:pPr fontAlgn="t"/>
            <a:r>
              <a:rPr lang="en-GB" b="1" dirty="0"/>
              <a:t>Devices</a:t>
            </a:r>
            <a:endParaRPr lang="en-GB" dirty="0"/>
          </a:p>
          <a:p>
            <a:pPr lvl="1" fontAlgn="t"/>
            <a:r>
              <a:rPr lang="en-GB" dirty="0"/>
              <a:t>EDR / XDR</a:t>
            </a:r>
          </a:p>
          <a:p>
            <a:pPr fontAlgn="t"/>
            <a:r>
              <a:rPr lang="en-GB" b="1" dirty="0"/>
              <a:t>Cloud &amp; Data</a:t>
            </a:r>
            <a:endParaRPr lang="en-GB" dirty="0"/>
          </a:p>
          <a:p>
            <a:pPr lvl="1" fontAlgn="t"/>
            <a:r>
              <a:rPr lang="en-GB" dirty="0"/>
              <a:t>CSPM</a:t>
            </a:r>
          </a:p>
          <a:p>
            <a:pPr lvl="1" fontAlgn="t"/>
            <a:r>
              <a:rPr lang="en-GB" dirty="0"/>
              <a:t>Encryption &amp; backups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1919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4FAFD-028D-4605-7433-6E123A103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746" y="609600"/>
            <a:ext cx="3729076" cy="13208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b="1"/>
              <a:t>Continuous Monitoring &amp; Incident Response</a:t>
            </a:r>
            <a:br>
              <a:rPr lang="en-GB" sz="2500"/>
            </a:br>
            <a:endParaRPr lang="en-US" sz="2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EF4214-F4BC-364D-8839-3D3453E602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167" y="2160589"/>
            <a:ext cx="3720916" cy="3560733"/>
          </a:xfrm>
        </p:spPr>
        <p:txBody>
          <a:bodyPr>
            <a:normAutofit/>
          </a:bodyPr>
          <a:lstStyle/>
          <a:p>
            <a:r>
              <a:rPr lang="en-GB" dirty="0"/>
              <a:t>24/7 monitoring (Security Operations Centre) </a:t>
            </a:r>
          </a:p>
          <a:p>
            <a:r>
              <a:rPr lang="en-GB" dirty="0"/>
              <a:t>Real-time detection (SIEM) </a:t>
            </a:r>
          </a:p>
          <a:p>
            <a:r>
              <a:rPr lang="en-GB" dirty="0"/>
              <a:t>Automated response (SOAR) </a:t>
            </a:r>
          </a:p>
          <a:p>
            <a:r>
              <a:rPr lang="en-GB" dirty="0"/>
              <a:t>Structured incident response lifecycle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6AD335-975B-06D4-017D-F5865F51B6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73796" y="632145"/>
            <a:ext cx="2363225" cy="508917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72817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E26CA-0FC8-0A44-5751-83CCC3963D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People: The First Line of Defence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3BC615-18B4-DA39-7C9E-8007A7DDFA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Monthly security awareness training </a:t>
            </a:r>
          </a:p>
          <a:p>
            <a:r>
              <a:rPr lang="en-GB" dirty="0"/>
              <a:t>Phishing &amp; vishing simulations </a:t>
            </a:r>
          </a:p>
          <a:p>
            <a:r>
              <a:rPr lang="en-GB" dirty="0"/>
              <a:t>Security Champions programme </a:t>
            </a:r>
          </a:p>
          <a:p>
            <a:r>
              <a:rPr lang="en-GB" dirty="0"/>
              <a:t>Clear reporting processes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0491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106C8-DD48-5BF6-FE4B-45B187A23D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Why Invest in This Strategy?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B805A-92B5-76CB-632E-41BF7FBECD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Reduced risk of cyber attacks </a:t>
            </a:r>
          </a:p>
          <a:p>
            <a:r>
              <a:rPr lang="en-GB" dirty="0"/>
              <a:t>Faster detection and response </a:t>
            </a:r>
          </a:p>
          <a:p>
            <a:r>
              <a:rPr lang="en-GB" dirty="0"/>
              <a:t>Improved regulatory compliance </a:t>
            </a:r>
          </a:p>
          <a:p>
            <a:r>
              <a:rPr lang="en-GB" dirty="0"/>
              <a:t>Increased customer trust </a:t>
            </a:r>
          </a:p>
          <a:p>
            <a:r>
              <a:rPr lang="en-GB" dirty="0"/>
              <a:t>Long-term cost savings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9727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39814-68CC-964C-3AA6-DD4FFF0A9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Recommendation to the Board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76580-32AE-CFCE-8958-49E9BBCCE9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Adopt Zero Trust architecture </a:t>
            </a:r>
          </a:p>
          <a:p>
            <a:r>
              <a:rPr lang="en-GB" dirty="0"/>
              <a:t>Strengthen identity security (MFA, PAM) </a:t>
            </a:r>
          </a:p>
          <a:p>
            <a:r>
              <a:rPr lang="en-GB" dirty="0"/>
              <a:t>Invest in SIEM and SOAR capabilities </a:t>
            </a:r>
          </a:p>
          <a:p>
            <a:r>
              <a:rPr lang="en-GB" dirty="0"/>
              <a:t>Implement continuous staff training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GB" b="1" dirty="0"/>
              <a:t>Cyber security should be treated as a business-critical investment, not a cost.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90660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82</TotalTime>
  <Words>286</Words>
  <Application>Microsoft Macintosh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Trebuchet MS</vt:lpstr>
      <vt:lpstr>Wingdings 3</vt:lpstr>
      <vt:lpstr>Facet</vt:lpstr>
      <vt:lpstr>Strengthening Cyber Resilience at VTAM: A Zero Trust Strategy </vt:lpstr>
      <vt:lpstr>Why This Matters to VTAM </vt:lpstr>
      <vt:lpstr>Business Impact of Cyber Attacks</vt:lpstr>
      <vt:lpstr>Key Threats Facing VTAM </vt:lpstr>
      <vt:lpstr>A Modern Security Approach: Zero Trust </vt:lpstr>
      <vt:lpstr>How We Reduce Risk </vt:lpstr>
      <vt:lpstr>Continuous Monitoring &amp; Incident Response </vt:lpstr>
      <vt:lpstr>People: The First Line of Defence</vt:lpstr>
      <vt:lpstr>Why Invest in This Strategy? </vt:lpstr>
      <vt:lpstr>Recommendation to the Board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 Jones (0300760)</dc:creator>
  <cp:lastModifiedBy>Daniel Jones (0300760)</cp:lastModifiedBy>
  <cp:revision>3</cp:revision>
  <dcterms:created xsi:type="dcterms:W3CDTF">2026-05-13T07:26:48Z</dcterms:created>
  <dcterms:modified xsi:type="dcterms:W3CDTF">2026-05-14T06:21:07Z</dcterms:modified>
</cp:coreProperties>
</file>