
<file path=[Content_Types].xml><?xml version="1.0" encoding="utf-8"?>
<Types xmlns="http://schemas.openxmlformats.org/package/2006/content-types">
  <Default ContentType="image/jpeg" Extension="jpeg"/>
  <Default ContentType="image/jpeg" Extension="jp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Lst>
  <p:sldSz cx="12192000" cy="6858000"/>
  <p:notesSz cx="6858000" cy="9144000"/>
  <p:defaultText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autoAdjust="0" sz="15366"/>
    <p:restoredTop autoAdjust="0" sz="70268"/>
  </p:normalViewPr>
  <p:slideViewPr>
    <p:cSldViewPr snapToGrid="0">
      <p:cViewPr varScale="1">
        <p:scale>
          <a:sx d="100" n="75"/>
          <a:sy d="100" n="75"/>
        </p:scale>
        <p:origin x="1976" y="160"/>
      </p:cViewPr>
      <p:guideLst/>
    </p:cSldViewPr>
  </p:slideViewPr>
  <p:notesTextViewPr>
    <p:cViewPr>
      <p:scale>
        <a:sx d="1" n="1"/>
        <a:sy d="1" n="1"/>
      </p:scale>
      <p:origin x="0" y="0"/>
    </p:cViewPr>
  </p:notesTextViewPr>
  <p:gridSpacing cx="72008" cy="72008"/>
</p:viewPr>
</file>

<file path=ppt/_rels/presentation.xml.rels><?xml version="1.0" encoding="UTF-8" standalone="yes"?><Relationships xmlns="http://schemas.openxmlformats.org/package/2006/relationships"><Relationship Id="rId19" Target="slides/slide13.xml" Type="http://schemas.openxmlformats.org/officeDocument/2006/relationships/slide"/><Relationship Id="rId20" Target="slides/slide14.xml" Type="http://schemas.openxmlformats.org/officeDocument/2006/relationships/slide"/><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8788"/>
          </a:xfrm>
          <a:prstGeom prst="rect">
            <a:avLst/>
          </a:prstGeom>
        </p:spPr>
        <p:txBody>
          <a:bodyPr bIns="45720" lIns="91440" numCol="1" rIns="91440" rtlCol="0" tIns="45720" vert="horz"/>
          <a:lstStyle>
            <a:lvl1pPr algn="l">
              <a:defRPr sz="1200"/>
            </a:lvl1pPr>
          </a:lstStyle>
          <a:p>
            <a:endParaRPr altLang="en-GB" lang="en-GB"/>
          </a:p>
        </p:txBody>
      </p:sp>
      <p:sp>
        <p:nvSpPr>
          <p:cNvPr id="3" name="Date Placeholder 2"/>
          <p:cNvSpPr>
            <a:spLocks noGrp="1"/>
          </p:cNvSpPr>
          <p:nvPr>
            <p:ph idx="1" type="dt"/>
          </p:nvPr>
        </p:nvSpPr>
        <p:spPr>
          <a:xfrm>
            <a:off x="3884613" y="0"/>
            <a:ext cx="2971800" cy="458788"/>
          </a:xfrm>
          <a:prstGeom prst="rect">
            <a:avLst/>
          </a:prstGeom>
        </p:spPr>
        <p:txBody>
          <a:bodyPr bIns="45720" lIns="91440" numCol="1" rIns="91440" rtlCol="0" tIns="45720" vert="horz"/>
          <a:lstStyle>
            <a:lvl1pPr algn="r">
              <a:defRPr sz="1200"/>
            </a:lvl1pPr>
          </a:lstStyle>
          <a:p>
            <a:fld id="{629929BA-6678-45DB-B9A6-6EFEFBF23952}" type="datetimeFigureOut">
              <a:rPr altLang="en-GB" lang="en-GB" smtClean="0"/>
              <a:t>11/05/2023</a:t>
            </a:fld>
            <a:endParaRPr altLang="en-GB" lang="en-GB"/>
          </a:p>
        </p:txBody>
      </p:sp>
      <p:sp>
        <p:nvSpPr>
          <p:cNvPr id="4" name="Slide Image Placeholder 3"/>
          <p:cNvSpPr>
            <a:spLocks noChangeAspect="1" noGrp="1" noRot="1"/>
          </p:cNvSpPr>
          <p:nvPr>
            <p:ph idx="2" type="sldImg"/>
          </p:nvPr>
        </p:nvSpPr>
        <p:spPr>
          <a:xfrm>
            <a:off x="685800" y="1143000"/>
            <a:ext cx="5486400" cy="3086100"/>
          </a:xfrm>
          <a:prstGeom prst="rect">
            <a:avLst/>
          </a:prstGeom>
          <a:noFill/>
          <a:ln w="12700">
            <a:solidFill>
              <a:prstClr val="black"/>
            </a:solidFill>
          </a:ln>
        </p:spPr>
        <p:txBody>
          <a:bodyPr anchor="ctr" bIns="45720" lIns="91440" numCol="1" rIns="91440" rtlCol="0" tIns="45720" vert="horz"/>
          <a:lstStyle/>
          <a:p>
            <a:endParaRPr altLang="en-GB" lang="en-GB"/>
          </a:p>
        </p:txBody>
      </p:sp>
      <p:sp>
        <p:nvSpPr>
          <p:cNvPr id="5" name="Notes Placeholder 4"/>
          <p:cNvSpPr>
            <a:spLocks noGrp="1"/>
          </p:cNvSpPr>
          <p:nvPr>
            <p:ph idx="3" sz="quarter" type="body"/>
          </p:nvPr>
        </p:nvSpPr>
        <p:spPr>
          <a:xfrm>
            <a:off x="685800" y="4400550"/>
            <a:ext cx="5486400" cy="3600450"/>
          </a:xfrm>
          <a:prstGeom prst="rect">
            <a:avLst/>
          </a:prstGeom>
        </p:spPr>
        <p:txBody>
          <a:bodyPr bIns="45720" lIns="91440" numCol="1" rIns="91440" rtlCol="0" tIns="45720" vert="horz"/>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6" name="Footer Placeholder 5"/>
          <p:cNvSpPr>
            <a:spLocks noGrp="1"/>
          </p:cNvSpPr>
          <p:nvPr>
            <p:ph idx="4" sz="quarter" type="ftr"/>
          </p:nvPr>
        </p:nvSpPr>
        <p:spPr>
          <a:xfrm>
            <a:off x="0" y="8685213"/>
            <a:ext cx="2971800" cy="458787"/>
          </a:xfrm>
          <a:prstGeom prst="rect">
            <a:avLst/>
          </a:prstGeom>
        </p:spPr>
        <p:txBody>
          <a:bodyPr anchor="b" bIns="45720" lIns="91440" numCol="1" rIns="91440" rtlCol="0" tIns="45720" vert="horz"/>
          <a:lstStyle>
            <a:lvl1pPr algn="l">
              <a:defRPr sz="1200"/>
            </a:lvl1pPr>
          </a:lstStyle>
          <a:p>
            <a:endParaRPr altLang="en-GB" lang="en-GB"/>
          </a:p>
        </p:txBody>
      </p:sp>
      <p:sp>
        <p:nvSpPr>
          <p:cNvPr id="7" name="Slide Number Placeholder 6"/>
          <p:cNvSpPr>
            <a:spLocks noGrp="1"/>
          </p:cNvSpPr>
          <p:nvPr>
            <p:ph idx="5" sz="quarter" type="sldNum"/>
          </p:nvPr>
        </p:nvSpPr>
        <p:spPr>
          <a:xfrm>
            <a:off x="3884613" y="8685213"/>
            <a:ext cx="2971800" cy="458787"/>
          </a:xfrm>
          <a:prstGeom prst="rect">
            <a:avLst/>
          </a:prstGeom>
        </p:spPr>
        <p:txBody>
          <a:bodyPr anchor="b" bIns="45720" lIns="91440" numCol="1" rIns="91440" rtlCol="0" tIns="45720" vert="horz"/>
          <a:lstStyle>
            <a:lvl1pPr algn="r">
              <a:defRPr sz="1200"/>
            </a:lvl1pPr>
          </a:lstStyle>
          <a:p>
            <a:fld id="{5B0B38C7-36CE-4E3E-82A9-6844A7F06CBD}" type="slidenum">
              <a:rPr altLang="en-GB" lang="en-GB" smtClean="0"/>
              <a:t>‹#›</a:t>
            </a:fld>
            <a:endParaRPr altLang="en-GB" lang="en-GB"/>
          </a:p>
        </p:txBody>
      </p:sp>
    </p:spTree>
    <p:extLst>
      <p:ext uri="{BB962C8B-B14F-4D97-AF65-F5344CB8AC3E}">
        <p14:creationId xmlns:p14="http://schemas.microsoft.com/office/powerpoint/2010/main" val="2044785949"/>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1.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2.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endParaRPr altLang="en-BD" dirty="0" lang="en-BD"/>
          </a:p>
        </p:txBody>
      </p:sp>
      <p:sp>
        <p:nvSpPr>
          <p:cNvPr id="4" name="Slide Number Placeholder 3"/>
          <p:cNvSpPr>
            <a:spLocks noGrp="1"/>
          </p:cNvSpPr>
          <p:nvPr>
            <p:ph idx="5" sz="quarter" type="sldNum"/>
          </p:nvPr>
        </p:nvSpPr>
        <p:spPr/>
        <p:txBody>
          <a:bodyPr numCol="1"/>
          <a:lstStyle/>
          <a:p>
            <a:fld id="{5B0B38C7-36CE-4E3E-82A9-6844A7F06CBD}" type="slidenum">
              <a:rPr altLang="en-GB" lang="en-GB" smtClean="0"/>
              <a:t>1</a:t>
            </a:fld>
            <a:endParaRPr altLang="en-GB" lang="en-GB"/>
          </a:p>
        </p:txBody>
      </p:sp>
    </p:spTree>
    <p:extLst>
      <p:ext uri="{BB962C8B-B14F-4D97-AF65-F5344CB8AC3E}">
        <p14:creationId xmlns:p14="http://schemas.microsoft.com/office/powerpoint/2010/main" val="3185390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rtl="0"/>
            <a:r>
              <a:rPr altLang="en-GB" b="0" dirty="0" i="0" kern="1200" lang="en-GB" strike="noStrike" sz="1200" u="none">
                <a:solidFill>
                  <a:schemeClr val="tx1"/>
                </a:solidFill>
                <a:effectLst/>
                <a:latin typeface="+mn-lt"/>
                <a:ea typeface="+mn-ea"/>
                <a:cs typeface="+mn-cs"/>
              </a:rPr>
              <a:t>Marriott International is an enormous hotel chain which is spread all around the world along with various available rooms. It has 31 brands which contain 8000 properties and in these 8000 properties, there are 1,423,044 rooms (Wood, 2015). These properties have been spread over 139 countries as well as territories. Out of their 8000 properties, only 2149 hotels are managed by Marriott and the other 5493 are managed by pursuant who have agreements with them. It was founded almost 100 years ago and Marriott International is one of the largest lodging companies all around the world. When an individual works with Marriott, they have the globe's ruling travel organisation behind them. Marriott International believes in professionals who flourish with an individual. They believe that more expansive experiences provide more enriching knowledge and this overall provides opportunities for training, mentoring and professional development which helps an individual to get where they want. </a:t>
            </a:r>
            <a:endParaRPr altLang="en-GB" b="0" dirty="0" lang="en-GB">
              <a:effectLst/>
            </a:endParaRPr>
          </a:p>
          <a:p>
            <a:br>
              <a:rPr altLang="en-GB" dirty="0" lang="en-GB"/>
            </a:br>
            <a:endParaRPr altLang="en-GB" dirty="0" lang="en-GB"/>
          </a:p>
        </p:txBody>
      </p:sp>
      <p:sp>
        <p:nvSpPr>
          <p:cNvPr id="4" name="Slide Number Placeholder 3"/>
          <p:cNvSpPr>
            <a:spLocks noGrp="1"/>
          </p:cNvSpPr>
          <p:nvPr>
            <p:ph idx="10" sz="quarter" type="sldNum"/>
          </p:nvPr>
        </p:nvSpPr>
        <p:spPr/>
        <p:txBody>
          <a:bodyPr numCol="1"/>
          <a:lstStyle/>
          <a:p>
            <a:fld id="{5B0B38C7-36CE-4E3E-82A9-6844A7F06CBD}" type="slidenum">
              <a:rPr altLang="en-GB" lang="en-GB" smtClean="0"/>
              <a:t>3</a:t>
            </a:fld>
            <a:endParaRPr altLang="en-GB" lang="en-GB"/>
          </a:p>
        </p:txBody>
      </p:sp>
    </p:spTree>
    <p:extLst>
      <p:ext uri="{BB962C8B-B14F-4D97-AF65-F5344CB8AC3E}">
        <p14:creationId xmlns:p14="http://schemas.microsoft.com/office/powerpoint/2010/main" val="12314645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rtl="0"/>
            <a:r>
              <a:rPr altLang="en-GB" b="0" dirty="0" i="0" kern="1200" lang="en-GB" strike="noStrike" sz="1200" u="none">
                <a:solidFill>
                  <a:schemeClr val="tx1"/>
                </a:solidFill>
                <a:effectLst/>
                <a:latin typeface="+mn-lt"/>
                <a:ea typeface="+mn-ea"/>
                <a:cs typeface="+mn-cs"/>
              </a:rPr>
              <a:t>Marriott International has been blessed with 141 members who are interested in and crave travelling to various new places and cities and they have members who like unique experiences from all around the world. The main customers of Marriott Courtyard are the "over-the-road travellers". The Ritz-Carlton hotels target luxury hotels and the Marriott Conference </a:t>
            </a:r>
            <a:r>
              <a:rPr altLang="en-GB" b="0" dirty="0" err="1" i="0" kern="1200" lang="en-GB" strike="noStrike" sz="1200" u="none">
                <a:solidFill>
                  <a:schemeClr val="tx1"/>
                </a:solidFill>
                <a:effectLst/>
                <a:latin typeface="+mn-lt"/>
                <a:ea typeface="+mn-ea"/>
                <a:cs typeface="+mn-cs"/>
              </a:rPr>
              <a:t>Centers</a:t>
            </a:r>
            <a:r>
              <a:rPr altLang="en-GB" b="0" dirty="0" i="0" kern="1200" lang="en-GB" strike="noStrike" sz="1200" u="none">
                <a:solidFill>
                  <a:schemeClr val="tx1"/>
                </a:solidFill>
                <a:effectLst/>
                <a:latin typeface="+mn-lt"/>
                <a:ea typeface="+mn-ea"/>
                <a:cs typeface="+mn-cs"/>
              </a:rPr>
              <a:t> target the Corporates that conduct meetings (People 1st, 2017). Marriott International provides its customers with record-breaking deals over the years which are new as well as existing experiences. Marriott International offers flights, hotel reservations, car rentals, accommodations, timeshare vacations and many more services. They operate various programmes like loyalty programs which include Marriott </a:t>
            </a:r>
            <a:r>
              <a:rPr altLang="en-GB" b="0" dirty="0" err="1" i="0" kern="1200" lang="en-GB" strike="noStrike" sz="1200" u="none">
                <a:solidFill>
                  <a:schemeClr val="tx1"/>
                </a:solidFill>
                <a:effectLst/>
                <a:latin typeface="+mn-lt"/>
                <a:ea typeface="+mn-ea"/>
                <a:cs typeface="+mn-cs"/>
              </a:rPr>
              <a:t>Bonvoy</a:t>
            </a:r>
            <a:r>
              <a:rPr altLang="en-GB" b="0" dirty="0" i="0" kern="1200" lang="en-GB" strike="noStrike" sz="1200" u="none">
                <a:solidFill>
                  <a:schemeClr val="tx1"/>
                </a:solidFill>
                <a:effectLst/>
                <a:latin typeface="+mn-lt"/>
                <a:ea typeface="+mn-ea"/>
                <a:cs typeface="+mn-cs"/>
              </a:rPr>
              <a:t>. The organisation's operations travel to Europe, North America, the Middle East, Africa, Latin America, Asia-Pacific and the Caribbean. </a:t>
            </a:r>
            <a:endParaRPr altLang="en-GB" b="0" dirty="0" lang="en-GB">
              <a:effectLst/>
            </a:endParaRPr>
          </a:p>
          <a:p>
            <a:br>
              <a:rPr altLang="en-GB" dirty="0" lang="en-GB"/>
            </a:br>
            <a:endParaRPr altLang="en-GB" dirty="0" lang="en-GB"/>
          </a:p>
        </p:txBody>
      </p:sp>
      <p:sp>
        <p:nvSpPr>
          <p:cNvPr id="4" name="Slide Number Placeholder 3"/>
          <p:cNvSpPr>
            <a:spLocks noGrp="1"/>
          </p:cNvSpPr>
          <p:nvPr>
            <p:ph idx="10" sz="quarter" type="sldNum"/>
          </p:nvPr>
        </p:nvSpPr>
        <p:spPr/>
        <p:txBody>
          <a:bodyPr numCol="1"/>
          <a:lstStyle/>
          <a:p>
            <a:fld id="{5B0B38C7-36CE-4E3E-82A9-6844A7F06CBD}" type="slidenum">
              <a:rPr altLang="en-GB" lang="en-GB" smtClean="0"/>
              <a:t>4</a:t>
            </a:fld>
            <a:endParaRPr altLang="en-GB" lang="en-GB"/>
          </a:p>
        </p:txBody>
      </p:sp>
    </p:spTree>
    <p:extLst>
      <p:ext uri="{BB962C8B-B14F-4D97-AF65-F5344CB8AC3E}">
        <p14:creationId xmlns:p14="http://schemas.microsoft.com/office/powerpoint/2010/main" val="2980693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rtl="0"/>
            <a:r>
              <a:rPr altLang="en-GB" b="0" dirty="0" i="0" kern="1200" lang="en-GB" strike="noStrike" sz="1200" u="none">
                <a:solidFill>
                  <a:schemeClr val="tx1"/>
                </a:solidFill>
                <a:effectLst/>
                <a:latin typeface="+mn-lt"/>
                <a:ea typeface="+mn-ea"/>
                <a:cs typeface="+mn-cs"/>
              </a:rPr>
              <a:t>The commitment of Marriott International is to provide excellence which means they are always looking for various ways in which they can delight the customers and the guests and make them experience a brand new experience. Marriott International is inspired by an approach of hospitality which is "the new look and feel of Marriott ''. They are influenced by various innovative technologies, services, culinary experiences, designs and comfort (</a:t>
            </a:r>
            <a:r>
              <a:rPr altLang="en-GB" b="0" dirty="0" err="1" i="0" kern="1200" lang="en-GB" strike="noStrike" sz="1200" u="none">
                <a:solidFill>
                  <a:schemeClr val="tx1"/>
                </a:solidFill>
                <a:effectLst/>
                <a:latin typeface="+mn-lt"/>
                <a:ea typeface="+mn-ea"/>
                <a:cs typeface="+mn-cs"/>
              </a:rPr>
              <a:t>Tesone</a:t>
            </a:r>
            <a:r>
              <a:rPr altLang="en-GB" b="0" dirty="0" i="0" kern="1200" lang="en-GB" strike="noStrike" sz="1200" u="none">
                <a:solidFill>
                  <a:schemeClr val="tx1"/>
                </a:solidFill>
                <a:effectLst/>
                <a:latin typeface="+mn-lt"/>
                <a:ea typeface="+mn-ea"/>
                <a:cs typeface="+mn-cs"/>
              </a:rPr>
              <a:t>, 2014). They treat their guests with a high level of respect. The demands of the customers are rising as well and Marriott International is being responsive at the same time. They have incorporated high-speed internet access in all their hotels and 2000 hotels offer Wi-Fi. Marriott International leads its industry by being connected with its customers. Marriott International is testing as well as developing new products and systems which include "Wireless handheld devices" and "Check-in via lobby kiosks".  They also provide their customers with pre-arrival confirmation through email and this ensures the customers with hotel-related information and local information. </a:t>
            </a:r>
            <a:endParaRPr altLang="en-GB" b="0" dirty="0" lang="en-GB">
              <a:effectLst/>
            </a:endParaRPr>
          </a:p>
          <a:p>
            <a:br>
              <a:rPr altLang="en-GB" dirty="0" lang="en-GB"/>
            </a:br>
            <a:endParaRPr altLang="en-GB" dirty="0" lang="en-GB"/>
          </a:p>
        </p:txBody>
      </p:sp>
      <p:sp>
        <p:nvSpPr>
          <p:cNvPr id="4" name="Slide Number Placeholder 3"/>
          <p:cNvSpPr>
            <a:spLocks noGrp="1"/>
          </p:cNvSpPr>
          <p:nvPr>
            <p:ph idx="10" sz="quarter" type="sldNum"/>
          </p:nvPr>
        </p:nvSpPr>
        <p:spPr/>
        <p:txBody>
          <a:bodyPr numCol="1"/>
          <a:lstStyle/>
          <a:p>
            <a:fld id="{5B0B38C7-36CE-4E3E-82A9-6844A7F06CBD}" type="slidenum">
              <a:rPr altLang="en-GB" lang="en-GB" smtClean="0"/>
              <a:t>5</a:t>
            </a:fld>
            <a:endParaRPr altLang="en-GB" lang="en-GB"/>
          </a:p>
        </p:txBody>
      </p:sp>
    </p:spTree>
    <p:extLst>
      <p:ext uri="{BB962C8B-B14F-4D97-AF65-F5344CB8AC3E}">
        <p14:creationId xmlns:p14="http://schemas.microsoft.com/office/powerpoint/2010/main" val="21883077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rtl="0"/>
            <a:r>
              <a:rPr altLang="en-GB" b="0" dirty="0" i="0" kern="1200" lang="en-GB" strike="noStrike" sz="1200" u="none">
                <a:solidFill>
                  <a:schemeClr val="tx1"/>
                </a:solidFill>
                <a:effectLst/>
                <a:latin typeface="+mn-lt"/>
                <a:ea typeface="+mn-ea"/>
                <a:cs typeface="+mn-cs"/>
              </a:rPr>
              <a:t>The scope of the guest facilities and services are firstly Accommodation and they provide different room types which include suites, standard rooms and executive room accommodations. The rooms have Wi-Fi and they are all well-furnished (Walker, 2013). They also provide events and meetings and well-equipped spaces and facilities which are flexible for hosting weddings, meetings and various conferences. They also provide services like catering, sincere staff and event planners. Marriott International also has space for recreation and fitness, they have gyms and some of the hotels also provide them swimming pools, tennis courts, spa facilities and many more. They have loyalty programmes and this allows their members to earn many points for staying and then they redeem for their various benefits like free nights, room upgrades and airline miles. Marriott International also aims to ensure the facilities as well as the services provided to the customers are not disabled. They do not leave behind the people with disabilities, Marriott provided them with wheelchairs and lastly accommodations for their guests who have disabilities like hearing and visual impairment. </a:t>
            </a:r>
            <a:endParaRPr altLang="en-GB" b="0" dirty="0" lang="en-GB">
              <a:effectLst/>
            </a:endParaRPr>
          </a:p>
          <a:p>
            <a:br>
              <a:rPr altLang="en-GB" dirty="0" lang="en-GB"/>
            </a:br>
            <a:endParaRPr altLang="en-GB" dirty="0" lang="en-GB"/>
          </a:p>
        </p:txBody>
      </p:sp>
      <p:sp>
        <p:nvSpPr>
          <p:cNvPr id="4" name="Slide Number Placeholder 3"/>
          <p:cNvSpPr>
            <a:spLocks noGrp="1"/>
          </p:cNvSpPr>
          <p:nvPr>
            <p:ph idx="10" sz="quarter" type="sldNum"/>
          </p:nvPr>
        </p:nvSpPr>
        <p:spPr/>
        <p:txBody>
          <a:bodyPr numCol="1"/>
          <a:lstStyle/>
          <a:p>
            <a:fld id="{5B0B38C7-36CE-4E3E-82A9-6844A7F06CBD}" type="slidenum">
              <a:rPr altLang="en-GB" lang="en-GB" smtClean="0"/>
              <a:t>6</a:t>
            </a:fld>
            <a:endParaRPr altLang="en-GB" lang="en-GB"/>
          </a:p>
        </p:txBody>
      </p:sp>
    </p:spTree>
    <p:extLst>
      <p:ext uri="{BB962C8B-B14F-4D97-AF65-F5344CB8AC3E}">
        <p14:creationId xmlns:p14="http://schemas.microsoft.com/office/powerpoint/2010/main" val="25849659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rtl="0"/>
            <a:r>
              <a:rPr altLang="en-GB" b="0" dirty="0" i="0" kern="1200" lang="en-GB" strike="noStrike" sz="1200" u="none">
                <a:solidFill>
                  <a:schemeClr val="tx1"/>
                </a:solidFill>
                <a:effectLst/>
                <a:latin typeface="+mn-lt"/>
                <a:ea typeface="+mn-ea"/>
                <a:cs typeface="+mn-cs"/>
              </a:rPr>
              <a:t>The superior and innovative properties are what make Marriott International special and the main role of Marriott International is their spirit to serve. Their spirit describes the outstanding services they provide to their 133,000 associates (Fallon and Rutherford, 2010). Marriott International has earned the brand leadership and customers' preferences that they enjoy. The leaders of Marriott International balance the services and facilities that they provide to the customers. This way they have gained the customer's satisfaction and also the satisfaction of the associates. As the global marketplace is very competitive because customers ask for warmth, reliability, comfort, excitement and style but with the utmost comprehensive portfolio, Marriott International has played a significant role in satisfying the customers. They have a "strong balance sheet", teams, franchises and employees who are committed to utmost excellence. They are skilled and very attentive and they provide excellent service to the customers. Marriott International continues to deliver very superior value to its guests and customers. </a:t>
            </a:r>
            <a:endParaRPr altLang="en-GB" b="0" dirty="0" lang="en-GB">
              <a:effectLst/>
            </a:endParaRPr>
          </a:p>
          <a:p>
            <a:br>
              <a:rPr altLang="en-GB" dirty="0" lang="en-GB"/>
            </a:br>
            <a:endParaRPr altLang="en-GB" dirty="0" lang="en-GB"/>
          </a:p>
        </p:txBody>
      </p:sp>
      <p:sp>
        <p:nvSpPr>
          <p:cNvPr id="4" name="Slide Number Placeholder 3"/>
          <p:cNvSpPr>
            <a:spLocks noGrp="1"/>
          </p:cNvSpPr>
          <p:nvPr>
            <p:ph idx="10" sz="quarter" type="sldNum"/>
          </p:nvPr>
        </p:nvSpPr>
        <p:spPr/>
        <p:txBody>
          <a:bodyPr numCol="1"/>
          <a:lstStyle/>
          <a:p>
            <a:fld id="{5B0B38C7-36CE-4E3E-82A9-6844A7F06CBD}" type="slidenum">
              <a:rPr altLang="en-GB" lang="en-GB" smtClean="0"/>
              <a:t>7</a:t>
            </a:fld>
            <a:endParaRPr altLang="en-GB" lang="en-GB"/>
          </a:p>
        </p:txBody>
      </p:sp>
    </p:spTree>
    <p:extLst>
      <p:ext uri="{BB962C8B-B14F-4D97-AF65-F5344CB8AC3E}">
        <p14:creationId xmlns:p14="http://schemas.microsoft.com/office/powerpoint/2010/main" val="19007795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rtl="0"/>
            <a:r>
              <a:rPr altLang="en-GB" b="0" dirty="0" i="0" kern="1200" lang="en-GB" strike="noStrike" sz="1200" u="none">
                <a:solidFill>
                  <a:schemeClr val="tx1"/>
                </a:solidFill>
                <a:effectLst/>
                <a:latin typeface="+mn-lt"/>
                <a:ea typeface="+mn-ea"/>
                <a:cs typeface="+mn-cs"/>
              </a:rPr>
              <a:t>Marriott International needs to consider the role of the guest that they put the people first, and they take care of their associates as well as their customers. As they have excellently provided the guests with great precision, they have been awarded and have gained a lot of recognition. They pursue excellence, they dedicate everything to their customers and it shows in their every action (</a:t>
            </a:r>
            <a:r>
              <a:rPr altLang="en-GB" b="0" dirty="0" err="1" i="0" kern="1200" lang="en-GB" strike="noStrike" sz="1200" u="none">
                <a:solidFill>
                  <a:schemeClr val="tx1"/>
                </a:solidFill>
                <a:effectLst/>
                <a:latin typeface="+mn-lt"/>
                <a:ea typeface="+mn-ea"/>
                <a:cs typeface="+mn-cs"/>
              </a:rPr>
              <a:t>Heppell</a:t>
            </a:r>
            <a:r>
              <a:rPr altLang="en-GB" b="0" dirty="0" i="0" kern="1200" lang="en-GB" strike="noStrike" sz="1200" u="none">
                <a:solidFill>
                  <a:schemeClr val="tx1"/>
                </a:solidFill>
                <a:effectLst/>
                <a:latin typeface="+mn-lt"/>
                <a:ea typeface="+mn-ea"/>
                <a:cs typeface="+mn-cs"/>
              </a:rPr>
              <a:t>, 2015). They provide good services and good food at a very fair price. They also embrace changes, they have been changing the structure along with growing technology. They have been able to shape their hospitality modern equipment for their customers. They are continuously changing according to the needs of the customers. They act with utmost integrity, they hold all it's legal as well as ethical standards for their customers. This is seen in their day-to-day business activities, policies of customers and employees, supply chains and environmental programmes. </a:t>
            </a:r>
            <a:endParaRPr altLang="en-GB" b="0" dirty="0" lang="en-GB">
              <a:effectLst/>
            </a:endParaRPr>
          </a:p>
          <a:p>
            <a:br>
              <a:rPr altLang="en-GB" dirty="0" lang="en-GB"/>
            </a:br>
            <a:endParaRPr altLang="en-GB" dirty="0" lang="en-GB"/>
          </a:p>
        </p:txBody>
      </p:sp>
      <p:sp>
        <p:nvSpPr>
          <p:cNvPr id="4" name="Slide Number Placeholder 3"/>
          <p:cNvSpPr>
            <a:spLocks noGrp="1"/>
          </p:cNvSpPr>
          <p:nvPr>
            <p:ph idx="10" sz="quarter" type="sldNum"/>
          </p:nvPr>
        </p:nvSpPr>
        <p:spPr/>
        <p:txBody>
          <a:bodyPr numCol="1"/>
          <a:lstStyle/>
          <a:p>
            <a:fld id="{5B0B38C7-36CE-4E3E-82A9-6844A7F06CBD}" type="slidenum">
              <a:rPr altLang="en-GB" lang="en-GB" smtClean="0"/>
              <a:t>8</a:t>
            </a:fld>
            <a:endParaRPr altLang="en-GB" lang="en-GB"/>
          </a:p>
        </p:txBody>
      </p:sp>
    </p:spTree>
    <p:extLst>
      <p:ext uri="{BB962C8B-B14F-4D97-AF65-F5344CB8AC3E}">
        <p14:creationId xmlns:p14="http://schemas.microsoft.com/office/powerpoint/2010/main" val="19408084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rtl="0"/>
            <a:r>
              <a:rPr altLang="en-GB" b="0" dirty="0" i="0" kern="1200" lang="en-GB" strike="noStrike" sz="1200" u="none">
                <a:solidFill>
                  <a:schemeClr val="tx1"/>
                </a:solidFill>
                <a:effectLst/>
                <a:latin typeface="+mn-lt"/>
                <a:ea typeface="+mn-ea"/>
                <a:cs typeface="+mn-cs"/>
              </a:rPr>
              <a:t>The assist GROs as well as the FO managers are present to make sure that the daily operations of the organisation run smoothly and they also ensure that they do not get any feedback from their customers. They check that their guests experience smooth check-in and check-out and also the standard operating processes (Johnston </a:t>
            </a:r>
            <a:r>
              <a:rPr altLang="en-GB" b="0" dirty="0" i="1" kern="1200" lang="en-GB" strike="noStrike" sz="1200" u="none">
                <a:solidFill>
                  <a:schemeClr val="tx1"/>
                </a:solidFill>
                <a:effectLst/>
                <a:latin typeface="+mn-lt"/>
                <a:ea typeface="+mn-ea"/>
                <a:cs typeface="+mn-cs"/>
              </a:rPr>
              <a:t>et al</a:t>
            </a:r>
            <a:r>
              <a:rPr altLang="en-GB" b="0" dirty="0" i="0" kern="1200" lang="en-GB" strike="noStrike" sz="1200" u="none">
                <a:solidFill>
                  <a:schemeClr val="tx1"/>
                </a:solidFill>
                <a:effectLst/>
                <a:latin typeface="+mn-lt"/>
                <a:ea typeface="+mn-ea"/>
                <a:cs typeface="+mn-cs"/>
              </a:rPr>
              <a:t>., 2012). Marriott International greets the guests with the utmost presence of joy and a smile. Marriott International's need for completing the roles and functions is to ensure that the customers and the associates are satisfied with their services. In order to satisfy their customers they provide extra information about its surroundings and the hotel. They also provide assistance which has been addressed by the guests. </a:t>
            </a:r>
            <a:endParaRPr altLang="en-GB" b="0" dirty="0" lang="en-GB">
              <a:effectLst/>
            </a:endParaRPr>
          </a:p>
          <a:p>
            <a:br>
              <a:rPr altLang="en-GB" dirty="0" lang="en-GB"/>
            </a:br>
            <a:endParaRPr altLang="en-GB" dirty="0" lang="en-GB"/>
          </a:p>
        </p:txBody>
      </p:sp>
      <p:sp>
        <p:nvSpPr>
          <p:cNvPr id="4" name="Slide Number Placeholder 3"/>
          <p:cNvSpPr>
            <a:spLocks noGrp="1"/>
          </p:cNvSpPr>
          <p:nvPr>
            <p:ph idx="10" sz="quarter" type="sldNum"/>
          </p:nvPr>
        </p:nvSpPr>
        <p:spPr/>
        <p:txBody>
          <a:bodyPr numCol="1"/>
          <a:lstStyle/>
          <a:p>
            <a:fld id="{5B0B38C7-36CE-4E3E-82A9-6844A7F06CBD}" type="slidenum">
              <a:rPr altLang="en-GB" lang="en-GB" smtClean="0"/>
              <a:t>9</a:t>
            </a:fld>
            <a:endParaRPr altLang="en-GB" lang="en-GB"/>
          </a:p>
        </p:txBody>
      </p:sp>
    </p:spTree>
    <p:extLst>
      <p:ext uri="{BB962C8B-B14F-4D97-AF65-F5344CB8AC3E}">
        <p14:creationId xmlns:p14="http://schemas.microsoft.com/office/powerpoint/2010/main" val="17806925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rtl="0"/>
            <a:r>
              <a:rPr altLang="en-GB" b="0" dirty="0" i="0" kern="1200" lang="en-GB" strike="noStrike" sz="1200" u="none">
                <a:solidFill>
                  <a:schemeClr val="tx1"/>
                </a:solidFill>
                <a:effectLst/>
                <a:latin typeface="+mn-lt"/>
                <a:ea typeface="+mn-ea"/>
                <a:cs typeface="+mn-cs"/>
              </a:rPr>
              <a:t>Excellent hospitality is all about excellent growth. The services should be easily offered and accessible to the guest. The customers and the guests should feel special and the hospitality can only offer this by trained staff. The hotels can meet the expectations of their guests by using technology. The use of connectivity and technology with an excellent connection of fast Wi-Fi is always expected by the guests. This should be incorporated not only because of the guests but the operations should run smoothly (O’Gorman, 2010). This ensures that the guests do not have to wait for hours at the front desk and they can perform the check-in process very quickly. Next is excellent service, great service is one of the most significant requirements which has to be met by the hotels. This is the main deciding factor of the customers whether or not to stay. Even though technology has come a very long way, there is nothing which can replace human productivity. The staff should always smile at the front desk and should radiate positive feedback. </a:t>
            </a:r>
            <a:endParaRPr altLang="en-GB" b="0" dirty="0" lang="en-GB">
              <a:effectLst/>
            </a:endParaRPr>
          </a:p>
          <a:p>
            <a:br>
              <a:rPr altLang="en-GB" dirty="0" lang="en-GB"/>
            </a:br>
            <a:endParaRPr altLang="en-GB" dirty="0" lang="en-GB"/>
          </a:p>
        </p:txBody>
      </p:sp>
      <p:sp>
        <p:nvSpPr>
          <p:cNvPr id="4" name="Slide Number Placeholder 3"/>
          <p:cNvSpPr>
            <a:spLocks noGrp="1"/>
          </p:cNvSpPr>
          <p:nvPr>
            <p:ph idx="10" sz="quarter" type="sldNum"/>
          </p:nvPr>
        </p:nvSpPr>
        <p:spPr/>
        <p:txBody>
          <a:bodyPr numCol="1"/>
          <a:lstStyle/>
          <a:p>
            <a:fld id="{5B0B38C7-36CE-4E3E-82A9-6844A7F06CBD}" type="slidenum">
              <a:rPr altLang="en-GB" lang="en-GB" smtClean="0"/>
              <a:t>10</a:t>
            </a:fld>
            <a:endParaRPr altLang="en-GB" lang="en-GB"/>
          </a:p>
        </p:txBody>
      </p:sp>
    </p:spTree>
    <p:extLst>
      <p:ext uri="{BB962C8B-B14F-4D97-AF65-F5344CB8AC3E}">
        <p14:creationId xmlns:p14="http://schemas.microsoft.com/office/powerpoint/2010/main" val="3661097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rtl="0"/>
            <a:r>
              <a:rPr altLang="en-GB" b="0" dirty="0" i="0" kern="1200" lang="en-GB" strike="noStrike" sz="1200" u="none">
                <a:solidFill>
                  <a:schemeClr val="tx1"/>
                </a:solidFill>
                <a:effectLst/>
                <a:latin typeface="+mn-lt"/>
                <a:ea typeface="+mn-ea"/>
                <a:cs typeface="+mn-cs"/>
              </a:rPr>
              <a:t>Third is the amenities, the price point, as well as the number of stars, will attract the customers. Some basics are a hairdryer, bath soap, mini bar and room services. The list of the hotel amenities is endless. The hotels should always surprise the customers with a bottle of wine, a bathrobe and many more things that can be used as a gift (</a:t>
            </a:r>
            <a:r>
              <a:rPr altLang="en-GB" b="0" dirty="0" err="1" i="0" kern="1200" lang="en-GB" strike="noStrike" sz="1200" u="none">
                <a:solidFill>
                  <a:schemeClr val="tx1"/>
                </a:solidFill>
                <a:effectLst/>
                <a:latin typeface="+mn-lt"/>
                <a:ea typeface="+mn-ea"/>
                <a:cs typeface="+mn-cs"/>
              </a:rPr>
              <a:t>Swarbrooke</a:t>
            </a:r>
            <a:r>
              <a:rPr altLang="en-GB" b="0" dirty="0" i="0" kern="1200" lang="en-GB" strike="noStrike" sz="1200" u="none">
                <a:solidFill>
                  <a:schemeClr val="tx1"/>
                </a:solidFill>
                <a:effectLst/>
                <a:latin typeface="+mn-lt"/>
                <a:ea typeface="+mn-ea"/>
                <a:cs typeface="+mn-cs"/>
              </a:rPr>
              <a:t> J and  Horner, 2011). Fourth is personalisation, which is one of the most underlying requirements that the hotels cannot predict but it is expected by the customers. The more the customers can connect with the hotel, the more they are likely to become loyal members. </a:t>
            </a:r>
            <a:endParaRPr altLang="en-GB" b="0" dirty="0" lang="en-GB">
              <a:effectLst/>
            </a:endParaRPr>
          </a:p>
          <a:p>
            <a:br>
              <a:rPr altLang="en-GB" dirty="0" lang="en-GB"/>
            </a:br>
            <a:endParaRPr altLang="en-GB" dirty="0" lang="en-GB"/>
          </a:p>
        </p:txBody>
      </p:sp>
      <p:sp>
        <p:nvSpPr>
          <p:cNvPr id="4" name="Slide Number Placeholder 3"/>
          <p:cNvSpPr>
            <a:spLocks noGrp="1"/>
          </p:cNvSpPr>
          <p:nvPr>
            <p:ph idx="10" sz="quarter" type="sldNum"/>
          </p:nvPr>
        </p:nvSpPr>
        <p:spPr/>
        <p:txBody>
          <a:bodyPr numCol="1"/>
          <a:lstStyle/>
          <a:p>
            <a:fld id="{5B0B38C7-36CE-4E3E-82A9-6844A7F06CBD}" type="slidenum">
              <a:rPr altLang="en-GB" lang="en-GB" smtClean="0"/>
              <a:t>11</a:t>
            </a:fld>
            <a:endParaRPr altLang="en-GB" lang="en-GB"/>
          </a:p>
        </p:txBody>
      </p:sp>
    </p:spTree>
    <p:extLst>
      <p:ext uri="{BB962C8B-B14F-4D97-AF65-F5344CB8AC3E}">
        <p14:creationId xmlns:p14="http://schemas.microsoft.com/office/powerpoint/2010/main" val="30348393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rtl="0"/>
            <a:r>
              <a:rPr altLang="en-GB" b="0" dirty="0" i="0" kern="1200" lang="en-GB" strike="noStrike" sz="1200" u="none">
                <a:solidFill>
                  <a:schemeClr val="tx1"/>
                </a:solidFill>
                <a:effectLst/>
                <a:latin typeface="+mn-lt"/>
                <a:ea typeface="+mn-ea"/>
                <a:cs typeface="+mn-cs"/>
              </a:rPr>
              <a:t>To conclude, this PowerPoint presentation is about hospitality and guest services. The chosen hotel for this PowerPoint presentation is  Marriott International. Marriott International is an enormous hotel chain and it has 31 brands which contain 8000 properties (</a:t>
            </a:r>
            <a:r>
              <a:rPr altLang="en-GB" b="0" dirty="0" err="1" i="0" kern="1200" lang="en-GB" strike="noStrike" sz="1200" u="none">
                <a:solidFill>
                  <a:schemeClr val="tx1"/>
                </a:solidFill>
                <a:effectLst/>
                <a:latin typeface="+mn-lt"/>
                <a:ea typeface="+mn-ea"/>
                <a:cs typeface="+mn-cs"/>
              </a:rPr>
              <a:t>Vallen</a:t>
            </a:r>
            <a:r>
              <a:rPr altLang="en-GB" b="0" dirty="0" i="1" kern="1200" lang="en-GB" strike="noStrike" sz="1200" u="none">
                <a:solidFill>
                  <a:schemeClr val="tx1"/>
                </a:solidFill>
                <a:effectLst/>
                <a:latin typeface="+mn-lt"/>
                <a:ea typeface="+mn-ea"/>
                <a:cs typeface="+mn-cs"/>
              </a:rPr>
              <a:t> et al</a:t>
            </a:r>
            <a:r>
              <a:rPr altLang="en-GB" b="0" dirty="0" i="0" kern="1200" lang="en-GB" strike="noStrike" sz="1200" u="none">
                <a:solidFill>
                  <a:schemeClr val="tx1"/>
                </a:solidFill>
                <a:effectLst/>
                <a:latin typeface="+mn-lt"/>
                <a:ea typeface="+mn-ea"/>
                <a:cs typeface="+mn-cs"/>
              </a:rPr>
              <a:t>., 2014). The main consumers of Marriott International are the traveller, luxury hotels and meetings of the corporate. They are influenced and inspired by innovative technologies as well as services. They serve their customers and are associated with utmost integrity and care. They have excellent teams who provide an amazing experience. The functions and roles are also described in this PowerPoint presentation. Lastly,  How hotels meet the expectations of the guests is justified. </a:t>
            </a:r>
            <a:endParaRPr altLang="en-GB" b="0" dirty="0" lang="en-GB">
              <a:effectLst/>
            </a:endParaRPr>
          </a:p>
          <a:p>
            <a:pPr rtl="0"/>
            <a:br>
              <a:rPr altLang="en-GB" b="0" dirty="0" lang="en-GB">
                <a:effectLst/>
              </a:rPr>
            </a:br>
            <a:endParaRPr altLang="en-GB" b="0" dirty="0" lang="en-GB">
              <a:effectLst/>
            </a:endParaRPr>
          </a:p>
          <a:p>
            <a:br>
              <a:rPr altLang="en-GB" dirty="0" lang="en-GB"/>
            </a:br>
            <a:endParaRPr altLang="en-GB" dirty="0" lang="en-GB"/>
          </a:p>
        </p:txBody>
      </p:sp>
      <p:sp>
        <p:nvSpPr>
          <p:cNvPr id="4" name="Slide Number Placeholder 3"/>
          <p:cNvSpPr>
            <a:spLocks noGrp="1"/>
          </p:cNvSpPr>
          <p:nvPr>
            <p:ph idx="10" sz="quarter" type="sldNum"/>
          </p:nvPr>
        </p:nvSpPr>
        <p:spPr/>
        <p:txBody>
          <a:bodyPr numCol="1"/>
          <a:lstStyle/>
          <a:p>
            <a:fld id="{5B0B38C7-36CE-4E3E-82A9-6844A7F06CBD}" type="slidenum">
              <a:rPr altLang="en-GB" lang="en-GB" smtClean="0"/>
              <a:t>12</a:t>
            </a:fld>
            <a:endParaRPr altLang="en-GB" lang="en-GB"/>
          </a:p>
        </p:txBody>
      </p:sp>
    </p:spTree>
    <p:extLst>
      <p:ext uri="{BB962C8B-B14F-4D97-AF65-F5344CB8AC3E}">
        <p14:creationId xmlns:p14="http://schemas.microsoft.com/office/powerpoint/2010/main" val="2299497800"/>
      </p:ext>
    </p:extLst>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anchor="b" bIns="0" numCol="1">
            <a:normAutofit/>
          </a:bodyPr>
          <a:lstStyle>
            <a:lvl1pPr algn="l">
              <a:defRPr sz="6600"/>
            </a:lvl1pPr>
          </a:lstStyle>
          <a:p>
            <a:r>
              <a:rPr lang="en-US"/>
              <a:t>Click to edit Master title style</a:t>
            </a:r>
            <a:endParaRPr dirty="0" lang="en-US"/>
          </a:p>
        </p:txBody>
      </p:sp>
      <p:sp>
        <p:nvSpPr>
          <p:cNvPr id="3" name="Subtitle 2"/>
          <p:cNvSpPr>
            <a:spLocks noGrp="1"/>
          </p:cNvSpPr>
          <p:nvPr>
            <p:ph idx="1" type="subTitle"/>
          </p:nvPr>
        </p:nvSpPr>
        <p:spPr>
          <a:xfrm>
            <a:off x="2417780" y="3531204"/>
            <a:ext cx="8637072" cy="977621"/>
          </a:xfrm>
        </p:spPr>
        <p:txBody>
          <a:bodyPr bIns="91440" numCol="1" tIns="91440">
            <a:normAutofit/>
          </a:bodyPr>
          <a:lstStyle>
            <a:lvl1pPr algn="l" indent="0" marL="0">
              <a:buNone/>
              <a:defRPr b="0" baseline="0" cap="all" sz="1800">
                <a:solidFill>
                  <a:schemeClr val="tx1"/>
                </a:solidFill>
              </a:defRPr>
            </a:lvl1pPr>
            <a:lvl2pPr algn="ctr" indent="0" marL="457200">
              <a:buNone/>
              <a:defRPr sz="18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lang="en-US"/>
              <a:t>Click to edit Master subtitle style</a:t>
            </a:r>
            <a:endParaRPr dirty="0" lang="en-US"/>
          </a:p>
        </p:txBody>
      </p:sp>
      <p:sp>
        <p:nvSpPr>
          <p:cNvPr id="4" name="Date Placeholder 3"/>
          <p:cNvSpPr>
            <a:spLocks noGrp="1"/>
          </p:cNvSpPr>
          <p:nvPr>
            <p:ph idx="10" sz="half" type="dt"/>
          </p:nvPr>
        </p:nvSpPr>
        <p:spPr/>
        <p:txBody>
          <a:bodyPr numCol="1"/>
          <a:lstStyle/>
          <a:p>
            <a:fld id="{E7B894AA-87F9-44BD-9E9C-DDBA38D2CAC0}" type="datetimeFigureOut">
              <a:rPr altLang="en-GB" lang="en-GB" smtClean="0"/>
              <a:t>11/05/2023</a:t>
            </a:fld>
            <a:endParaRPr altLang="en-GB" lang="en-GB"/>
          </a:p>
        </p:txBody>
      </p:sp>
      <p:sp>
        <p:nvSpPr>
          <p:cNvPr id="5" name="Footer Placeholder 4"/>
          <p:cNvSpPr>
            <a:spLocks noGrp="1"/>
          </p:cNvSpPr>
          <p:nvPr>
            <p:ph idx="11" sz="quarter" type="ftr"/>
          </p:nvPr>
        </p:nvSpPr>
        <p:spPr>
          <a:xfrm>
            <a:off x="2416500" y="329307"/>
            <a:ext cx="4973915" cy="309201"/>
          </a:xfrm>
        </p:spPr>
        <p:txBody>
          <a:bodyPr numCol="1"/>
          <a:lstStyle/>
          <a:p>
            <a:endParaRPr altLang="en-GB" lang="en-GB"/>
          </a:p>
        </p:txBody>
      </p:sp>
      <p:sp>
        <p:nvSpPr>
          <p:cNvPr id="6" name="Slide Number Placeholder 5"/>
          <p:cNvSpPr>
            <a:spLocks noGrp="1"/>
          </p:cNvSpPr>
          <p:nvPr>
            <p:ph idx="12" sz="quarter" type="sldNum"/>
          </p:nvPr>
        </p:nvSpPr>
        <p:spPr>
          <a:xfrm>
            <a:off x="1437664" y="798973"/>
            <a:ext cx="811019" cy="503578"/>
          </a:xfrm>
        </p:spPr>
        <p:txBody>
          <a:bodyPr numCol="1"/>
          <a:lstStyle/>
          <a:p>
            <a:fld id="{A5C61B23-CDA4-4733-A6BB-C35D5A361C5E}" type="slidenum">
              <a:rPr altLang="en-GB" lang="en-GB" smtClean="0"/>
              <a:t>‹#›</a:t>
            </a:fld>
            <a:endParaRPr altLang="en-GB"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76453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Content Placeholder 2"/>
          <p:cNvSpPr>
            <a:spLocks noGrp="1"/>
          </p:cNvSpPr>
          <p:nvPr>
            <p:ph idx="1"/>
          </p:nvPr>
        </p:nvSpPr>
        <p:spPr/>
        <p:txBody>
          <a:bodyPr anchor="t" numCol="1"/>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E7B894AA-87F9-44BD-9E9C-DDBA38D2CAC0}" type="datetimeFigureOut">
              <a:rPr altLang="en-GB" lang="en-GB" smtClean="0"/>
              <a:t>11/05/2023</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6" name="Slide Number Placeholder 5"/>
          <p:cNvSpPr>
            <a:spLocks noGrp="1"/>
          </p:cNvSpPr>
          <p:nvPr>
            <p:ph idx="12" sz="quarter" type="sldNum"/>
          </p:nvPr>
        </p:nvSpPr>
        <p:spPr/>
        <p:txBody>
          <a:bodyPr numCol="1"/>
          <a:lstStyle/>
          <a:p>
            <a:fld id="{A5C61B23-CDA4-4733-A6BB-C35D5A361C5E}" type="slidenum">
              <a:rPr altLang="en-GB" lang="en-GB" smtClean="0"/>
              <a:t>‹#›</a:t>
            </a:fld>
            <a:endParaRPr altLang="en-GB"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2921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numCol="1">
            <a:normAutofit/>
          </a:bodyPr>
          <a:lstStyle>
            <a:lvl1pPr algn="l">
              <a:defRPr sz="3600"/>
            </a:lvl1pPr>
          </a:lstStyle>
          <a:p>
            <a:r>
              <a:rPr lang="en-US"/>
              <a:t>Click to edit Master title style</a:t>
            </a:r>
            <a:endParaRPr dirty="0" lang="en-US"/>
          </a:p>
        </p:txBody>
      </p:sp>
      <p:sp>
        <p:nvSpPr>
          <p:cNvPr id="3" name="Text Placeholder 2"/>
          <p:cNvSpPr>
            <a:spLocks noGrp="1"/>
          </p:cNvSpPr>
          <p:nvPr>
            <p:ph idx="1" type="body"/>
          </p:nvPr>
        </p:nvSpPr>
        <p:spPr>
          <a:xfrm>
            <a:off x="1454239" y="3806195"/>
            <a:ext cx="8630446" cy="1012929"/>
          </a:xfrm>
        </p:spPr>
        <p:txBody>
          <a:bodyPr numCol="1" tIns="91440">
            <a:normAutofit/>
          </a:bodyPr>
          <a:lstStyle>
            <a:lvl1pPr algn="l" indent="0" marL="0">
              <a:buNone/>
              <a:defRPr sz="1800">
                <a:solidFill>
                  <a:schemeClr val="tx1"/>
                </a:solidFill>
              </a:defRPr>
            </a:lvl1pPr>
            <a:lvl2pPr indent="0" marL="457200">
              <a:buNone/>
              <a:defRPr sz="1800">
                <a:solidFill>
                  <a:schemeClr val="tx1">
                    <a:tint val="75000"/>
                  </a:schemeClr>
                </a:solidFill>
              </a:defRPr>
            </a:lvl2pPr>
            <a:lvl3pPr indent="0" marL="914400">
              <a:buNone/>
              <a:defRPr sz="1800">
                <a:solidFill>
                  <a:schemeClr val="tx1">
                    <a:tint val="75000"/>
                  </a:schemeClr>
                </a:solidFill>
              </a:defRPr>
            </a:lvl3pPr>
            <a:lvl4pPr indent="0" marL="1371600">
              <a:buNone/>
              <a:defRPr sz="1600">
                <a:solidFill>
                  <a:schemeClr val="tx1">
                    <a:tint val="75000"/>
                  </a:schemeClr>
                </a:solidFill>
              </a:defRPr>
            </a:lvl4pPr>
            <a:lvl5pPr indent="0" marL="1828800">
              <a:buNone/>
              <a:defRPr sz="1600">
                <a:solidFill>
                  <a:schemeClr val="tx1">
                    <a:tint val="75000"/>
                  </a:schemeClr>
                </a:solidFill>
              </a:defRPr>
            </a:lvl5pPr>
            <a:lvl6pPr indent="0" marL="2286000">
              <a:buNone/>
              <a:defRPr sz="1600">
                <a:solidFill>
                  <a:schemeClr val="tx1">
                    <a:tint val="75000"/>
                  </a:schemeClr>
                </a:solidFill>
              </a:defRPr>
            </a:lvl6pPr>
            <a:lvl7pPr indent="0" marL="2743200">
              <a:buNone/>
              <a:defRPr sz="1600">
                <a:solidFill>
                  <a:schemeClr val="tx1">
                    <a:tint val="75000"/>
                  </a:schemeClr>
                </a:solidFill>
              </a:defRPr>
            </a:lvl7pPr>
            <a:lvl8pPr indent="0" marL="3200400">
              <a:buNone/>
              <a:defRPr sz="1600">
                <a:solidFill>
                  <a:schemeClr val="tx1">
                    <a:tint val="75000"/>
                  </a:schemeClr>
                </a:solidFill>
              </a:defRPr>
            </a:lvl8pPr>
            <a:lvl9pPr indent="0" marL="365760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idx="10" sz="half" type="dt"/>
          </p:nvPr>
        </p:nvSpPr>
        <p:spPr/>
        <p:txBody>
          <a:bodyPr numCol="1"/>
          <a:lstStyle/>
          <a:p>
            <a:fld id="{E7B894AA-87F9-44BD-9E9C-DDBA38D2CAC0}" type="datetimeFigureOut">
              <a:rPr altLang="en-GB" lang="en-GB" smtClean="0"/>
              <a:t>11/05/2023</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6" name="Slide Number Placeholder 5"/>
          <p:cNvSpPr>
            <a:spLocks noGrp="1"/>
          </p:cNvSpPr>
          <p:nvPr>
            <p:ph idx="12" sz="quarter" type="sldNum"/>
          </p:nvPr>
        </p:nvSpPr>
        <p:spPr/>
        <p:txBody>
          <a:bodyPr numCol="1"/>
          <a:lstStyle/>
          <a:p>
            <a:fld id="{A5C61B23-CDA4-4733-A6BB-C35D5A361C5E}" type="slidenum">
              <a:rPr altLang="en-GB" lang="en-GB" smtClean="0"/>
              <a:t>‹#›</a:t>
            </a:fld>
            <a:endParaRPr altLang="en-GB"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478344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numCol="1"/>
          <a:lstStyle/>
          <a:p>
            <a:r>
              <a:rPr lang="en-US"/>
              <a:t>Click to edit Master title style</a:t>
            </a:r>
            <a:endParaRPr dirty="0" lang="en-US"/>
          </a:p>
        </p:txBody>
      </p:sp>
      <p:sp>
        <p:nvSpPr>
          <p:cNvPr id="3" name="Content Placeholder 2"/>
          <p:cNvSpPr>
            <a:spLocks noGrp="1"/>
          </p:cNvSpPr>
          <p:nvPr>
            <p:ph idx="1" sz="half"/>
          </p:nvPr>
        </p:nvSpPr>
        <p:spPr>
          <a:xfrm>
            <a:off x="1447331" y="2010878"/>
            <a:ext cx="4645152" cy="3448595"/>
          </a:xfrm>
        </p:spPr>
        <p:txBody>
          <a:bodyPr numCol="1"/>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Content Placeholder 3"/>
          <p:cNvSpPr>
            <a:spLocks noGrp="1"/>
          </p:cNvSpPr>
          <p:nvPr>
            <p:ph idx="2" sz="half"/>
          </p:nvPr>
        </p:nvSpPr>
        <p:spPr>
          <a:xfrm>
            <a:off x="6413771" y="2017343"/>
            <a:ext cx="4645152" cy="3441520"/>
          </a:xfrm>
        </p:spPr>
        <p:txBody>
          <a:bodyPr numCol="1"/>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Date Placeholder 4"/>
          <p:cNvSpPr>
            <a:spLocks noGrp="1"/>
          </p:cNvSpPr>
          <p:nvPr>
            <p:ph idx="10" sz="half" type="dt"/>
          </p:nvPr>
        </p:nvSpPr>
        <p:spPr/>
        <p:txBody>
          <a:bodyPr numCol="1"/>
          <a:lstStyle/>
          <a:p>
            <a:fld id="{E7B894AA-87F9-44BD-9E9C-DDBA38D2CAC0}" type="datetimeFigureOut">
              <a:rPr altLang="en-GB" lang="en-GB" smtClean="0"/>
              <a:t>11/05/2023</a:t>
            </a:fld>
            <a:endParaRPr altLang="en-GB" lang="en-GB"/>
          </a:p>
        </p:txBody>
      </p:sp>
      <p:sp>
        <p:nvSpPr>
          <p:cNvPr id="6" name="Footer Placeholder 5"/>
          <p:cNvSpPr>
            <a:spLocks noGrp="1"/>
          </p:cNvSpPr>
          <p:nvPr>
            <p:ph idx="11" sz="quarter" type="ftr"/>
          </p:nvPr>
        </p:nvSpPr>
        <p:spPr/>
        <p:txBody>
          <a:bodyPr numCol="1"/>
          <a:lstStyle/>
          <a:p>
            <a:endParaRPr altLang="en-GB" lang="en-GB"/>
          </a:p>
        </p:txBody>
      </p:sp>
      <p:sp>
        <p:nvSpPr>
          <p:cNvPr id="7" name="Slide Number Placeholder 6"/>
          <p:cNvSpPr>
            <a:spLocks noGrp="1"/>
          </p:cNvSpPr>
          <p:nvPr>
            <p:ph idx="12" sz="quarter" type="sldNum"/>
          </p:nvPr>
        </p:nvSpPr>
        <p:spPr/>
        <p:txBody>
          <a:bodyPr numCol="1"/>
          <a:lstStyle/>
          <a:p>
            <a:fld id="{A5C61B23-CDA4-4733-A6BB-C35D5A361C5E}" type="slidenum">
              <a:rPr altLang="en-GB" lang="en-GB" smtClean="0"/>
              <a:t>‹#›</a:t>
            </a:fld>
            <a:endParaRPr altLang="en-GB"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730758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numCol="1"/>
          <a:lstStyle/>
          <a:p>
            <a:r>
              <a:rPr lang="en-US"/>
              <a:t>Click to edit Master title style</a:t>
            </a:r>
            <a:endParaRPr dirty="0" lang="en-US"/>
          </a:p>
        </p:txBody>
      </p:sp>
      <p:sp>
        <p:nvSpPr>
          <p:cNvPr id="3" name="Text Placeholder 2"/>
          <p:cNvSpPr>
            <a:spLocks noGrp="1"/>
          </p:cNvSpPr>
          <p:nvPr>
            <p:ph idx="1" type="body"/>
          </p:nvPr>
        </p:nvSpPr>
        <p:spPr>
          <a:xfrm>
            <a:off x="1447191" y="2019549"/>
            <a:ext cx="4645152" cy="801943"/>
          </a:xfrm>
        </p:spPr>
        <p:txBody>
          <a:bodyPr anchor="b" numCol="1">
            <a:normAutofit/>
          </a:bodyPr>
          <a:lstStyle>
            <a:lvl1pPr indent="0" marL="0">
              <a:lnSpc>
                <a:spcPct val="100000"/>
              </a:lnSpc>
              <a:buNone/>
              <a:defRPr b="0" baseline="0" cap="all" sz="2200">
                <a:solidFill>
                  <a:schemeClr val="accent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4" name="Content Placeholder 3"/>
          <p:cNvSpPr>
            <a:spLocks noGrp="1"/>
          </p:cNvSpPr>
          <p:nvPr>
            <p:ph idx="2" sz="half"/>
          </p:nvPr>
        </p:nvSpPr>
        <p:spPr>
          <a:xfrm>
            <a:off x="1447191" y="2824269"/>
            <a:ext cx="4645152" cy="2644457"/>
          </a:xfrm>
        </p:spPr>
        <p:txBody>
          <a:bodyPr numCol="1"/>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Text Placeholder 4"/>
          <p:cNvSpPr>
            <a:spLocks noGrp="1"/>
          </p:cNvSpPr>
          <p:nvPr>
            <p:ph idx="3" sz="quarter" type="body"/>
          </p:nvPr>
        </p:nvSpPr>
        <p:spPr>
          <a:xfrm>
            <a:off x="6412362" y="2023003"/>
            <a:ext cx="4645152" cy="802237"/>
          </a:xfrm>
        </p:spPr>
        <p:txBody>
          <a:bodyPr anchor="b" numCol="1">
            <a:normAutofit/>
          </a:bodyPr>
          <a:lstStyle>
            <a:lvl1pPr indent="0" marL="0">
              <a:lnSpc>
                <a:spcPct val="100000"/>
              </a:lnSpc>
              <a:buNone/>
              <a:defRPr b="0" baseline="0" cap="all" sz="2200">
                <a:solidFill>
                  <a:schemeClr val="accent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6" name="Content Placeholder 5"/>
          <p:cNvSpPr>
            <a:spLocks noGrp="1"/>
          </p:cNvSpPr>
          <p:nvPr>
            <p:ph idx="4" sz="quarter"/>
          </p:nvPr>
        </p:nvSpPr>
        <p:spPr>
          <a:xfrm>
            <a:off x="6412362" y="2821491"/>
            <a:ext cx="4645152" cy="2637371"/>
          </a:xfrm>
        </p:spPr>
        <p:txBody>
          <a:bodyPr numCol="1"/>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7" name="Date Placeholder 6"/>
          <p:cNvSpPr>
            <a:spLocks noGrp="1"/>
          </p:cNvSpPr>
          <p:nvPr>
            <p:ph idx="10" sz="half" type="dt"/>
          </p:nvPr>
        </p:nvSpPr>
        <p:spPr/>
        <p:txBody>
          <a:bodyPr numCol="1"/>
          <a:lstStyle/>
          <a:p>
            <a:fld id="{E7B894AA-87F9-44BD-9E9C-DDBA38D2CAC0}" type="datetimeFigureOut">
              <a:rPr altLang="en-GB" lang="en-GB" smtClean="0"/>
              <a:t>11/05/2023</a:t>
            </a:fld>
            <a:endParaRPr altLang="en-GB" lang="en-GB"/>
          </a:p>
        </p:txBody>
      </p:sp>
      <p:sp>
        <p:nvSpPr>
          <p:cNvPr id="8" name="Footer Placeholder 7"/>
          <p:cNvSpPr>
            <a:spLocks noGrp="1"/>
          </p:cNvSpPr>
          <p:nvPr>
            <p:ph idx="11" sz="quarter" type="ftr"/>
          </p:nvPr>
        </p:nvSpPr>
        <p:spPr/>
        <p:txBody>
          <a:bodyPr numCol="1"/>
          <a:lstStyle/>
          <a:p>
            <a:endParaRPr altLang="en-GB" lang="en-GB"/>
          </a:p>
        </p:txBody>
      </p:sp>
      <p:sp>
        <p:nvSpPr>
          <p:cNvPr id="9" name="Slide Number Placeholder 8"/>
          <p:cNvSpPr>
            <a:spLocks noGrp="1"/>
          </p:cNvSpPr>
          <p:nvPr>
            <p:ph idx="12" sz="quarter" type="sldNum"/>
          </p:nvPr>
        </p:nvSpPr>
        <p:spPr/>
        <p:txBody>
          <a:bodyPr numCol="1"/>
          <a:lstStyle/>
          <a:p>
            <a:fld id="{A5C61B23-CDA4-4733-A6BB-C35D5A361C5E}" type="slidenum">
              <a:rPr altLang="en-GB" lang="en-GB" smtClean="0"/>
              <a:t>‹#›</a:t>
            </a:fld>
            <a:endParaRPr altLang="en-GB"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08818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Date Placeholder 2"/>
          <p:cNvSpPr>
            <a:spLocks noGrp="1"/>
          </p:cNvSpPr>
          <p:nvPr>
            <p:ph idx="10" sz="half" type="dt"/>
          </p:nvPr>
        </p:nvSpPr>
        <p:spPr/>
        <p:txBody>
          <a:bodyPr numCol="1"/>
          <a:lstStyle/>
          <a:p>
            <a:fld id="{E7B894AA-87F9-44BD-9E9C-DDBA38D2CAC0}" type="datetimeFigureOut">
              <a:rPr altLang="en-GB" lang="en-GB" smtClean="0"/>
              <a:t>11/05/2023</a:t>
            </a:fld>
            <a:endParaRPr altLang="en-GB" lang="en-GB"/>
          </a:p>
        </p:txBody>
      </p:sp>
      <p:sp>
        <p:nvSpPr>
          <p:cNvPr id="4" name="Footer Placeholder 3"/>
          <p:cNvSpPr>
            <a:spLocks noGrp="1"/>
          </p:cNvSpPr>
          <p:nvPr>
            <p:ph idx="11" sz="quarter" type="ftr"/>
          </p:nvPr>
        </p:nvSpPr>
        <p:spPr/>
        <p:txBody>
          <a:bodyPr numCol="1"/>
          <a:lstStyle/>
          <a:p>
            <a:endParaRPr altLang="en-GB" lang="en-GB"/>
          </a:p>
        </p:txBody>
      </p:sp>
      <p:sp>
        <p:nvSpPr>
          <p:cNvPr id="5" name="Slide Number Placeholder 4"/>
          <p:cNvSpPr>
            <a:spLocks noGrp="1"/>
          </p:cNvSpPr>
          <p:nvPr>
            <p:ph idx="12" sz="quarter" type="sldNum"/>
          </p:nvPr>
        </p:nvSpPr>
        <p:spPr/>
        <p:txBody>
          <a:bodyPr numCol="1"/>
          <a:lstStyle/>
          <a:p>
            <a:fld id="{A5C61B23-CDA4-4733-A6BB-C35D5A361C5E}" type="slidenum">
              <a:rPr altLang="en-GB" lang="en-GB" smtClean="0"/>
              <a:t>‹#›</a:t>
            </a:fld>
            <a:endParaRPr altLang="en-GB"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647377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p:txBody>
          <a:bodyPr numCol="1"/>
          <a:lstStyle/>
          <a:p>
            <a:fld id="{E7B894AA-87F9-44BD-9E9C-DDBA38D2CAC0}" type="datetimeFigureOut">
              <a:rPr altLang="en-GB" lang="en-GB" smtClean="0"/>
              <a:t>11/05/2023</a:t>
            </a:fld>
            <a:endParaRPr altLang="en-GB" lang="en-GB"/>
          </a:p>
        </p:txBody>
      </p:sp>
      <p:sp>
        <p:nvSpPr>
          <p:cNvPr id="3" name="Footer Placeholder 2"/>
          <p:cNvSpPr>
            <a:spLocks noGrp="1"/>
          </p:cNvSpPr>
          <p:nvPr>
            <p:ph idx="11" sz="quarter" type="ftr"/>
          </p:nvPr>
        </p:nvSpPr>
        <p:spPr/>
        <p:txBody>
          <a:bodyPr numCol="1"/>
          <a:lstStyle/>
          <a:p>
            <a:endParaRPr altLang="en-GB" lang="en-GB"/>
          </a:p>
        </p:txBody>
      </p:sp>
      <p:sp>
        <p:nvSpPr>
          <p:cNvPr id="4" name="Slide Number Placeholder 3"/>
          <p:cNvSpPr>
            <a:spLocks noGrp="1"/>
          </p:cNvSpPr>
          <p:nvPr>
            <p:ph idx="12" sz="quarter" type="sldNum"/>
          </p:nvPr>
        </p:nvSpPr>
        <p:spPr/>
        <p:txBody>
          <a:bodyPr numCol="1"/>
          <a:lstStyle/>
          <a:p>
            <a:fld id="{A5C61B23-CDA4-4733-A6BB-C35D5A361C5E}" type="slidenum">
              <a:rPr altLang="en-GB" lang="en-GB" smtClean="0"/>
              <a:t>‹#›</a:t>
            </a:fld>
            <a:endParaRPr altLang="en-GB" lang="en-GB"/>
          </a:p>
        </p:txBody>
      </p:sp>
    </p:spTree>
    <p:extLst>
      <p:ext uri="{BB962C8B-B14F-4D97-AF65-F5344CB8AC3E}">
        <p14:creationId xmlns:p14="http://schemas.microsoft.com/office/powerpoint/2010/main" val="30955826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numCol="1">
            <a:normAutofit/>
          </a:bodyPr>
          <a:lstStyle>
            <a:lvl1pPr algn="l">
              <a:defRPr sz="2400"/>
            </a:lvl1pPr>
          </a:lstStyle>
          <a:p>
            <a:r>
              <a:rPr lang="en-US"/>
              <a:t>Click to edit Master title style</a:t>
            </a:r>
            <a:endParaRPr dirty="0" lang="en-US"/>
          </a:p>
        </p:txBody>
      </p:sp>
      <p:sp>
        <p:nvSpPr>
          <p:cNvPr id="3" name="Content Placeholder 2"/>
          <p:cNvSpPr>
            <a:spLocks noGrp="1"/>
          </p:cNvSpPr>
          <p:nvPr>
            <p:ph idx="1"/>
          </p:nvPr>
        </p:nvSpPr>
        <p:spPr>
          <a:xfrm>
            <a:off x="5043714" y="798974"/>
            <a:ext cx="6012470" cy="4658826"/>
          </a:xfrm>
        </p:spPr>
        <p:txBody>
          <a:bodyPr anchor="ctr" numCol="1"/>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Text Placeholder 3"/>
          <p:cNvSpPr>
            <a:spLocks noGrp="1"/>
          </p:cNvSpPr>
          <p:nvPr>
            <p:ph idx="2" sz="half" type="body"/>
          </p:nvPr>
        </p:nvSpPr>
        <p:spPr>
          <a:xfrm>
            <a:off x="1444671" y="3205491"/>
            <a:ext cx="3275013" cy="2248181"/>
          </a:xfrm>
        </p:spPr>
        <p:txBody>
          <a:bodyPr numCol="1"/>
          <a:lstStyle>
            <a:lvl1pPr algn="l"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Edit Master text styles</a:t>
            </a:r>
          </a:p>
        </p:txBody>
      </p:sp>
      <p:sp>
        <p:nvSpPr>
          <p:cNvPr id="5" name="Date Placeholder 4"/>
          <p:cNvSpPr>
            <a:spLocks noGrp="1"/>
          </p:cNvSpPr>
          <p:nvPr>
            <p:ph idx="10" sz="half" type="dt"/>
          </p:nvPr>
        </p:nvSpPr>
        <p:spPr/>
        <p:txBody>
          <a:bodyPr numCol="1"/>
          <a:lstStyle/>
          <a:p>
            <a:fld id="{E7B894AA-87F9-44BD-9E9C-DDBA38D2CAC0}" type="datetimeFigureOut">
              <a:rPr altLang="en-GB" lang="en-GB" smtClean="0"/>
              <a:t>11/05/2023</a:t>
            </a:fld>
            <a:endParaRPr altLang="en-GB" lang="en-GB"/>
          </a:p>
        </p:txBody>
      </p:sp>
      <p:sp>
        <p:nvSpPr>
          <p:cNvPr id="6" name="Footer Placeholder 5"/>
          <p:cNvSpPr>
            <a:spLocks noGrp="1"/>
          </p:cNvSpPr>
          <p:nvPr>
            <p:ph idx="11" sz="quarter" type="ftr"/>
          </p:nvPr>
        </p:nvSpPr>
        <p:spPr/>
        <p:txBody>
          <a:bodyPr numCol="1"/>
          <a:lstStyle/>
          <a:p>
            <a:endParaRPr altLang="en-GB" lang="en-GB"/>
          </a:p>
        </p:txBody>
      </p:sp>
      <p:sp>
        <p:nvSpPr>
          <p:cNvPr id="7" name="Slide Number Placeholder 6"/>
          <p:cNvSpPr>
            <a:spLocks noGrp="1"/>
          </p:cNvSpPr>
          <p:nvPr>
            <p:ph idx="12" sz="quarter" type="sldNum"/>
          </p:nvPr>
        </p:nvSpPr>
        <p:spPr/>
        <p:txBody>
          <a:bodyPr numCol="1"/>
          <a:lstStyle/>
          <a:p>
            <a:fld id="{A5C61B23-CDA4-4733-A6BB-C35D5A361C5E}" type="slidenum">
              <a:rPr altLang="en-GB" lang="en-GB" smtClean="0"/>
              <a:t>‹#›</a:t>
            </a:fld>
            <a:endParaRPr altLang="en-GB"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43385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cmpd="sng" w="76200">
              <a:noFill/>
              <a:miter lim="800000"/>
            </a:ln>
            <a:effectLst>
              <a:outerShdw algn="tl" blurRad="127000" dir="4740000" dist="228600" rotWithShape="0" sx="98000" sy="98000">
                <a:srgbClr val="000000">
                  <a:alpha val="34000"/>
                </a:srgbClr>
              </a:outerShdw>
            </a:effectLst>
            <a:scene3d>
              <a:camera prst="orthographicFront"/>
              <a:lightRig dir="t" rig="threePt"/>
            </a:scene3d>
            <a:sp3d>
              <a:bevelT h="50800" prst="softRound" w="152400"/>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cmpd="sng" w="50800">
              <a:solidFill>
                <a:srgbClr val="191919"/>
              </a:solidFill>
              <a:miter lim="800000"/>
            </a:ln>
            <a:effectLst>
              <a:innerShdw blurRad="63500" dir="14100000" dist="88900">
                <a:srgbClr val="000000">
                  <a:alpha val="30000"/>
                </a:srgbClr>
              </a:innerShdw>
            </a:effectLst>
            <a:scene3d>
              <a:camera prst="orthographicFront"/>
              <a:lightRig dir="t" rig="threeP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numCol="1">
            <a:normAutofit/>
          </a:bodyPr>
          <a:lstStyle>
            <a:lvl1pPr>
              <a:defRPr sz="3200"/>
            </a:lvl1pPr>
          </a:lstStyle>
          <a:p>
            <a:r>
              <a:rPr lang="en-US"/>
              <a:t>Click to edit Master title style</a:t>
            </a:r>
            <a:endParaRPr dirty="0" lang="en-US"/>
          </a:p>
        </p:txBody>
      </p:sp>
      <p:sp>
        <p:nvSpPr>
          <p:cNvPr id="3" name="Picture Placeholder 2"/>
          <p:cNvSpPr>
            <a:spLocks noChangeAspect="1" noGrp="1"/>
          </p:cNvSpPr>
          <p:nvPr>
            <p:ph idx="1" type="pic"/>
          </p:nvPr>
        </p:nvSpPr>
        <p:spPr>
          <a:xfrm>
            <a:off x="8124389" y="1122542"/>
            <a:ext cx="2791171" cy="3866327"/>
          </a:xfrm>
          <a:solidFill>
            <a:schemeClr val="bg1">
              <a:lumMod val="85000"/>
            </a:schemeClr>
          </a:solidFill>
          <a:ln cap="sq" w="9525">
            <a:noFill/>
            <a:miter lim="800000"/>
          </a:ln>
          <a:effectLst/>
        </p:spPr>
        <p:txBody>
          <a:bodyPr anchor="t" numCol="1"/>
          <a:lstStyle>
            <a:lvl1pPr algn="ct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lang="en-US"/>
              <a:t>Click icon to add picture</a:t>
            </a:r>
            <a:endParaRPr dirty="0" lang="en-US"/>
          </a:p>
        </p:txBody>
      </p:sp>
      <p:sp>
        <p:nvSpPr>
          <p:cNvPr id="4" name="Text Placeholder 3"/>
          <p:cNvSpPr>
            <a:spLocks noGrp="1"/>
          </p:cNvSpPr>
          <p:nvPr>
            <p:ph idx="2" sz="half" type="body"/>
          </p:nvPr>
        </p:nvSpPr>
        <p:spPr>
          <a:xfrm>
            <a:off x="1450329" y="3145992"/>
            <a:ext cx="5524404" cy="2003742"/>
          </a:xfrm>
        </p:spPr>
        <p:txBody>
          <a:bodyPr numCol="1">
            <a:normAutofit/>
          </a:bodyPr>
          <a:lstStyle>
            <a:lvl1pPr algn="l" indent="0" marL="0">
              <a:buNone/>
              <a:defRPr sz="18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Edit Master text styles</a:t>
            </a:r>
          </a:p>
        </p:txBody>
      </p:sp>
      <p:sp>
        <p:nvSpPr>
          <p:cNvPr id="5" name="Date Placeholder 4"/>
          <p:cNvSpPr>
            <a:spLocks noGrp="1"/>
          </p:cNvSpPr>
          <p:nvPr>
            <p:ph idx="10" sz="half" type="dt"/>
          </p:nvPr>
        </p:nvSpPr>
        <p:spPr>
          <a:xfrm>
            <a:off x="1447382" y="5469856"/>
            <a:ext cx="5527351" cy="320123"/>
          </a:xfrm>
        </p:spPr>
        <p:txBody>
          <a:bodyPr numCol="1"/>
          <a:lstStyle>
            <a:lvl1pPr algn="l">
              <a:defRPr/>
            </a:lvl1pPr>
          </a:lstStyle>
          <a:p>
            <a:fld id="{E7B894AA-87F9-44BD-9E9C-DDBA38D2CAC0}" type="datetimeFigureOut">
              <a:rPr altLang="en-GB" lang="en-GB" smtClean="0"/>
              <a:t>11/05/2023</a:t>
            </a:fld>
            <a:endParaRPr altLang="en-GB" lang="en-GB"/>
          </a:p>
        </p:txBody>
      </p:sp>
      <p:sp>
        <p:nvSpPr>
          <p:cNvPr id="6" name="Footer Placeholder 5"/>
          <p:cNvSpPr>
            <a:spLocks noGrp="1"/>
          </p:cNvSpPr>
          <p:nvPr>
            <p:ph idx="11" sz="quarter" type="ftr"/>
          </p:nvPr>
        </p:nvSpPr>
        <p:spPr>
          <a:xfrm>
            <a:off x="1447382" y="318640"/>
            <a:ext cx="5541004" cy="320931"/>
          </a:xfrm>
        </p:spPr>
        <p:txBody>
          <a:bodyPr numCol="1"/>
          <a:lstStyle/>
          <a:p>
            <a:endParaRPr altLang="en-GB" lang="en-GB"/>
          </a:p>
        </p:txBody>
      </p:sp>
      <p:sp>
        <p:nvSpPr>
          <p:cNvPr id="7" name="Slide Number Placeholder 6"/>
          <p:cNvSpPr>
            <a:spLocks noGrp="1"/>
          </p:cNvSpPr>
          <p:nvPr>
            <p:ph idx="12" sz="quarter" type="sldNum"/>
          </p:nvPr>
        </p:nvSpPr>
        <p:spPr/>
        <p:txBody>
          <a:bodyPr numCol="1"/>
          <a:lstStyle/>
          <a:p>
            <a:fld id="{A5C61B23-CDA4-4733-A6BB-C35D5A361C5E}" type="slidenum">
              <a:rPr altLang="en-GB" lang="en-GB" smtClean="0"/>
              <a:t>‹#›</a:t>
            </a:fld>
            <a:endParaRPr altLang="en-GB"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74426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Vertical Text Placeholder 2"/>
          <p:cNvSpPr>
            <a:spLocks noGrp="1"/>
          </p:cNvSpPr>
          <p:nvPr>
            <p:ph idx="1" orient="vert" type="body"/>
          </p:nvPr>
        </p:nvSpPr>
        <p:spPr/>
        <p:txBody>
          <a:bodyPr numCol="1"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E7B894AA-87F9-44BD-9E9C-DDBA38D2CAC0}" type="datetimeFigureOut">
              <a:rPr altLang="en-GB" lang="en-GB" smtClean="0"/>
              <a:t>11/05/2023</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6" name="Slide Number Placeholder 5"/>
          <p:cNvSpPr>
            <a:spLocks noGrp="1"/>
          </p:cNvSpPr>
          <p:nvPr>
            <p:ph idx="12" sz="quarter" type="sldNum"/>
          </p:nvPr>
        </p:nvSpPr>
        <p:spPr/>
        <p:txBody>
          <a:bodyPr numCol="1"/>
          <a:lstStyle/>
          <a:p>
            <a:fld id="{A5C61B23-CDA4-4733-A6BB-C35D5A361C5E}" type="slidenum">
              <a:rPr altLang="en-GB" lang="en-GB" smtClean="0"/>
              <a:t>‹#›</a:t>
            </a:fld>
            <a:endParaRPr altLang="en-GB"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77910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9439111" y="798973"/>
            <a:ext cx="1615742" cy="4659889"/>
          </a:xfrm>
        </p:spPr>
        <p:txBody>
          <a:bodyPr numCol="1" vert="eaVert"/>
          <a:lstStyle>
            <a:lvl1pPr algn="l">
              <a:defRPr/>
            </a:lvl1pPr>
          </a:lstStyle>
          <a:p>
            <a:r>
              <a:rPr lang="en-US"/>
              <a:t>Click to edit Master title style</a:t>
            </a:r>
            <a:endParaRPr dirty="0" lang="en-US"/>
          </a:p>
        </p:txBody>
      </p:sp>
      <p:sp>
        <p:nvSpPr>
          <p:cNvPr id="3" name="Vertical Text Placeholder 2"/>
          <p:cNvSpPr>
            <a:spLocks noGrp="1"/>
          </p:cNvSpPr>
          <p:nvPr>
            <p:ph idx="1" orient="vert" type="body"/>
          </p:nvPr>
        </p:nvSpPr>
        <p:spPr>
          <a:xfrm>
            <a:off x="1444672" y="798973"/>
            <a:ext cx="7828830" cy="4659889"/>
          </a:xfrm>
        </p:spPr>
        <p:txBody>
          <a:bodyPr numCol="1"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E7B894AA-87F9-44BD-9E9C-DDBA38D2CAC0}" type="datetimeFigureOut">
              <a:rPr altLang="en-GB" lang="en-GB" smtClean="0"/>
              <a:t>11/05/2023</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6" name="Slide Number Placeholder 5"/>
          <p:cNvSpPr>
            <a:spLocks noGrp="1"/>
          </p:cNvSpPr>
          <p:nvPr>
            <p:ph idx="12" sz="quarter" type="sldNum"/>
          </p:nvPr>
        </p:nvSpPr>
        <p:spPr/>
        <p:txBody>
          <a:bodyPr numCol="1"/>
          <a:lstStyle/>
          <a:p>
            <a:fld id="{A5C61B23-CDA4-4733-A6BB-C35D5A361C5E}" type="slidenum">
              <a:rPr altLang="en-GB" lang="en-GB" smtClean="0"/>
              <a:t>‹#›</a:t>
            </a:fld>
            <a:endParaRPr altLang="en-GB"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67821244"/>
      </p:ext>
    </p:extLst>
  </p:cSld>
  <p:clrMapOvr>
    <a:masterClrMapping/>
  </p:clrMapOvr>
</p:sldLayout>
</file>

<file path=ppt/slideMasters/_rels/slideMaster1.xml.rels><?xml version="1.0" encoding="UTF-8" standalone="yes"?><Relationships xmlns="http://schemas.openxmlformats.org/package/2006/relationships"><Relationship Id="rId13" Target="../slideLayouts/slideLayout11.xml" Type="http://schemas.openxmlformats.org/officeDocument/2006/relationships/slideLayout"/><Relationship Id="rId12" Target="../slideLayouts/slideLayout10.xml" Type="http://schemas.openxmlformats.org/officeDocument/2006/relationships/slideLayout"/><Relationship Id="rId11" Target="../slideLayouts/slideLayout9.xml" Type="http://schemas.openxmlformats.org/officeDocument/2006/relationships/slideLayout"/><Relationship Id="rId9" Target="../slideLayouts/slideLayout7.xml" Type="http://schemas.openxmlformats.org/officeDocument/2006/relationships/slideLayout"/><Relationship Id="rId10" Target="../slideLayouts/slideLayout8.xml" Type="http://schemas.openxmlformats.org/officeDocument/2006/relationships/slideLayout"/><Relationship Id="rId8" Target="../slideLayouts/slideLayout6.xml" Type="http://schemas.openxmlformats.org/officeDocument/2006/relationships/slideLayout"/><Relationship Id="rId7" Target="../slideLayouts/slideLayout5.xml" Type="http://schemas.openxmlformats.org/officeDocument/2006/relationships/slideLayout"/><Relationship Id="rId6" Target="../slideLayouts/slideLayout4.xml" Type="http://schemas.openxmlformats.org/officeDocument/2006/relationships/slideLayout"/><Relationship Id="rId5" Target="../slideLayouts/slideLayout3.xml" Type="http://schemas.openxmlformats.org/officeDocument/2006/relationships/slideLayout"/><Relationship Id="rId4" Target="../slideLayouts/slideLayout2.xml" Type="http://schemas.openxmlformats.org/officeDocument/2006/relationships/slideLayout"/><Relationship Id="rId3" Target="../slideLayouts/slideLayout1.xml" Type="http://schemas.openxmlformats.org/officeDocument/2006/relationships/slideLayout"/><Relationship Id="rId2" Target="../media/image1.jpg" Type="http://schemas.openxmlformats.org/officeDocument/2006/relationships/image"/><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2">
            <a:extLst>
              <a:ext uri="{28A0092B-C50C-407E-A947-70E740481C1C}">
                <a14:useLocalDpi xmlns:a14="http://schemas.microsoft.com/office/drawing/2010/main" val="0"/>
              </a:ext>
            </a:extLst>
          </a:blip>
          <a:srcRect b="-1538" t="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anchor="t" bIns="45720" lIns="91440" numCol="1" rIns="91440" rtlCol="0" tIns="45720" vert="horz">
            <a:normAutofit/>
          </a:bodyPr>
          <a:lstStyle/>
          <a:p>
            <a:r>
              <a:rPr lang="en-US"/>
              <a:t>Click to edit Master title style</a:t>
            </a:r>
            <a:endParaRPr dirty="0" lang="en-US"/>
          </a:p>
        </p:txBody>
      </p:sp>
      <p:sp>
        <p:nvSpPr>
          <p:cNvPr id="3" name="Text Placeholder 2"/>
          <p:cNvSpPr>
            <a:spLocks noGrp="1"/>
          </p:cNvSpPr>
          <p:nvPr>
            <p:ph idx="1" type="body"/>
          </p:nvPr>
        </p:nvSpPr>
        <p:spPr>
          <a:xfrm>
            <a:off x="1451579" y="2015732"/>
            <a:ext cx="9603275" cy="3450613"/>
          </a:xfrm>
          <a:prstGeom prst="rect">
            <a:avLst/>
          </a:prstGeom>
        </p:spPr>
        <p:txBody>
          <a:bodyPr bIns="45720" lIns="91440" numCol="1" rIns="91440" rtlCol="0" tIns="45720" vert="horz">
            <a:normAutofit/>
          </a:bodyPr>
          <a:lstStyle/>
          <a:p>
            <a:pPr lvl="0"/>
            <a:r>
              <a:rPr dirty="0" lang="en-US"/>
              <a:t>Edit Master text styles</a:t>
            </a:r>
          </a:p>
          <a:p>
            <a:pPr lvl="1"/>
            <a:r>
              <a:rPr dirty="0" lang="en-US"/>
              <a:t>Second level</a:t>
            </a:r>
          </a:p>
          <a:p>
            <a:pPr lvl="2"/>
            <a:r>
              <a:rPr dirty="0" lang="en-US"/>
              <a:t>Third level</a:t>
            </a:r>
          </a:p>
          <a:p>
            <a:pPr lvl="3"/>
            <a:r>
              <a:rPr dirty="0" lang="en-US"/>
              <a:t>Fourth level</a:t>
            </a:r>
          </a:p>
          <a:p>
            <a:pPr lvl="4"/>
            <a:r>
              <a:rPr dirty="0" lang="en-US"/>
              <a:t>Fifth level</a:t>
            </a:r>
          </a:p>
        </p:txBody>
      </p:sp>
      <p:sp>
        <p:nvSpPr>
          <p:cNvPr id="4" name="Date Placeholder 3"/>
          <p:cNvSpPr>
            <a:spLocks noGrp="1"/>
          </p:cNvSpPr>
          <p:nvPr>
            <p:ph idx="2" sz="half" type="dt"/>
          </p:nvPr>
        </p:nvSpPr>
        <p:spPr>
          <a:xfrm>
            <a:off x="7554138" y="330370"/>
            <a:ext cx="3500715" cy="309201"/>
          </a:xfrm>
          <a:prstGeom prst="rect">
            <a:avLst/>
          </a:prstGeom>
        </p:spPr>
        <p:txBody>
          <a:bodyPr anchor="ctr" bIns="45720" lIns="91440" numCol="1" rIns="91440" rtlCol="0" tIns="45720" vert="horz"/>
          <a:lstStyle>
            <a:lvl1pPr algn="r">
              <a:defRPr sz="1000">
                <a:solidFill>
                  <a:schemeClr val="tx1">
                    <a:tint val="75000"/>
                  </a:schemeClr>
                </a:solidFill>
              </a:defRPr>
            </a:lvl1pPr>
          </a:lstStyle>
          <a:p>
            <a:fld id="{E7B894AA-87F9-44BD-9E9C-DDBA38D2CAC0}" type="datetimeFigureOut">
              <a:rPr altLang="en-GB" lang="en-GB" smtClean="0"/>
              <a:t>11/05/2023</a:t>
            </a:fld>
            <a:endParaRPr altLang="en-GB" lang="en-GB"/>
          </a:p>
        </p:txBody>
      </p:sp>
      <p:sp>
        <p:nvSpPr>
          <p:cNvPr id="5" name="Footer Placeholder 4"/>
          <p:cNvSpPr>
            <a:spLocks noGrp="1"/>
          </p:cNvSpPr>
          <p:nvPr>
            <p:ph idx="3" sz="quarter" type="ftr"/>
          </p:nvPr>
        </p:nvSpPr>
        <p:spPr>
          <a:xfrm>
            <a:off x="1451579" y="329307"/>
            <a:ext cx="5938836" cy="309201"/>
          </a:xfrm>
          <a:prstGeom prst="rect">
            <a:avLst/>
          </a:prstGeom>
        </p:spPr>
        <p:txBody>
          <a:bodyPr anchor="ctr" bIns="45720" lIns="91440" numCol="1" rIns="91440" rtlCol="0" tIns="45720" vert="horz"/>
          <a:lstStyle>
            <a:lvl1pPr algn="l">
              <a:defRPr sz="1000">
                <a:solidFill>
                  <a:schemeClr val="tx1">
                    <a:tint val="75000"/>
                  </a:schemeClr>
                </a:solidFill>
              </a:defRPr>
            </a:lvl1pPr>
          </a:lstStyle>
          <a:p>
            <a:endParaRPr altLang="en-GB" lang="en-GB"/>
          </a:p>
        </p:txBody>
      </p:sp>
      <p:sp>
        <p:nvSpPr>
          <p:cNvPr id="6" name="Slide Number Placeholder 5"/>
          <p:cNvSpPr>
            <a:spLocks noGrp="1"/>
          </p:cNvSpPr>
          <p:nvPr>
            <p:ph idx="4" sz="quarter" type="sldNum"/>
          </p:nvPr>
        </p:nvSpPr>
        <p:spPr>
          <a:xfrm>
            <a:off x="480060" y="798973"/>
            <a:ext cx="811019" cy="503578"/>
          </a:xfrm>
          <a:prstGeom prst="rect">
            <a:avLst/>
          </a:prstGeom>
        </p:spPr>
        <p:txBody>
          <a:bodyPr anchor="t" bIns="45720" lIns="91440" numCol="1" rIns="91440" rtlCol="0" tIns="45720" vert="horz"/>
          <a:lstStyle>
            <a:lvl1pPr algn="r">
              <a:defRPr sz="2800">
                <a:solidFill>
                  <a:schemeClr val="accent1"/>
                </a:solidFill>
              </a:defRPr>
            </a:lvl1pPr>
          </a:lstStyle>
          <a:p>
            <a:fld id="{A5C61B23-CDA4-4733-A6BB-C35D5A361C5E}" type="slidenum">
              <a:rPr altLang="en-GB" lang="en-GB" smtClean="0"/>
              <a:t>‹#›</a:t>
            </a:fld>
            <a:endParaRPr altLang="en-GB"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2082810"/>
      </p:ext>
    </p:extLst>
  </p:cSld>
  <p:clrMap accent1="accent1" accent2="accent2" accent3="accent3" accent4="accent4" accent5="accent5" accent6="accent6" bg1="lt1" bg2="lt2" folHlink="folHlink" hlink="hlink" tx1="dk1" tx2="dk2"/>
  <p:sldLayoutIdLst>
    <p:sldLayoutId id="2147483648" r:id="rId3"/>
    <p:sldLayoutId id="2147483649" r:id="rId4"/>
    <p:sldLayoutId id="2147483650"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Lst>
  <p:txStyles>
    <p:titleStyle>
      <a:lvl1pPr algn="l" defTabSz="914400" eaLnBrk="1" hangingPunct="1" latinLnBrk="0" rtl="0">
        <a:lnSpc>
          <a:spcPct val="90000"/>
        </a:lnSpc>
        <a:spcBef>
          <a:spcPct val="0"/>
        </a:spcBef>
        <a:buNone/>
        <a:defRPr b="0" cap="all" i="0" kern="1200" sz="3200">
          <a:solidFill>
            <a:schemeClr val="tx1"/>
          </a:solidFill>
          <a:effectLst/>
          <a:latin typeface="+mj-lt"/>
          <a:ea typeface="+mj-ea"/>
          <a:cs typeface="+mj-cs"/>
        </a:defRPr>
      </a:lvl1pPr>
    </p:titleStyle>
    <p:bodyStyle>
      <a:lvl1pPr algn="l" defTabSz="914400" eaLnBrk="1" hangingPunct="1" indent="-228600" latinLnBrk="0" marL="228600" rtl="0">
        <a:lnSpc>
          <a:spcPct val="120000"/>
        </a:lnSpc>
        <a:spcBef>
          <a:spcPts val="1000"/>
        </a:spcBef>
        <a:buClr>
          <a:schemeClr val="accent1"/>
        </a:buClr>
        <a:buSzPct val="100000"/>
        <a:buFont charset="0" panose="020B0604020202020204" pitchFamily="34" typeface="Arial"/>
        <a:buChar char="•"/>
        <a:defRPr kern="1200" sz="2000">
          <a:solidFill>
            <a:schemeClr val="tx1"/>
          </a:solidFill>
          <a:effectLst/>
          <a:latin typeface="+mn-lt"/>
          <a:ea typeface="+mn-ea"/>
          <a:cs typeface="+mn-cs"/>
        </a:defRPr>
      </a:lvl1pPr>
      <a:lvl2pPr algn="l" defTabSz="914400" eaLnBrk="1" hangingPunct="1" indent="-228600" latinLnBrk="0" marL="685800" rtl="0">
        <a:lnSpc>
          <a:spcPct val="120000"/>
        </a:lnSpc>
        <a:spcBef>
          <a:spcPts val="500"/>
        </a:spcBef>
        <a:buClr>
          <a:schemeClr val="accent1"/>
        </a:buClr>
        <a:buSzPct val="100000"/>
        <a:buFont charset="0" panose="020B0604020202020204" pitchFamily="34" typeface="Arial"/>
        <a:buChar char="•"/>
        <a:defRPr baseline="0" cap="none" kern="1200" sz="1800">
          <a:solidFill>
            <a:schemeClr val="tx1"/>
          </a:solidFill>
          <a:effectLst/>
          <a:latin typeface="+mn-lt"/>
          <a:ea typeface="+mn-ea"/>
          <a:cs typeface="+mn-cs"/>
        </a:defRPr>
      </a:lvl2pPr>
      <a:lvl3pPr algn="l" defTabSz="914400" eaLnBrk="1" hangingPunct="1" indent="-228600" latinLnBrk="0" marL="1143000" rtl="0">
        <a:lnSpc>
          <a:spcPct val="120000"/>
        </a:lnSpc>
        <a:spcBef>
          <a:spcPts val="500"/>
        </a:spcBef>
        <a:buClr>
          <a:schemeClr val="accent1"/>
        </a:buClr>
        <a:buSzPct val="100000"/>
        <a:buFont charset="0" panose="020B0604020202020204" pitchFamily="34" typeface="Arial"/>
        <a:buChar char="•"/>
        <a:defRPr kern="1200" sz="1600">
          <a:solidFill>
            <a:schemeClr val="tx1"/>
          </a:solidFill>
          <a:effectLst/>
          <a:latin typeface="+mn-lt"/>
          <a:ea typeface="+mn-ea"/>
          <a:cs typeface="+mn-cs"/>
        </a:defRPr>
      </a:lvl3pPr>
      <a:lvl4pPr algn="l" defTabSz="914400" eaLnBrk="1" hangingPunct="1" indent="-228600" latinLnBrk="0" marL="1600200" rtl="0">
        <a:lnSpc>
          <a:spcPct val="120000"/>
        </a:lnSpc>
        <a:spcBef>
          <a:spcPts val="500"/>
        </a:spcBef>
        <a:buClr>
          <a:schemeClr val="accent1"/>
        </a:buClr>
        <a:buSzPct val="100000"/>
        <a:buFont charset="0" panose="020B0604020202020204" pitchFamily="34" typeface="Arial"/>
        <a:buChar char="•"/>
        <a:defRPr baseline="0" cap="none" kern="1200" sz="1400">
          <a:solidFill>
            <a:schemeClr val="tx1"/>
          </a:solidFill>
          <a:effectLst/>
          <a:latin typeface="+mn-lt"/>
          <a:ea typeface="+mn-ea"/>
          <a:cs typeface="+mn-cs"/>
        </a:defRPr>
      </a:lvl4pPr>
      <a:lvl5pPr algn="l" defTabSz="914400" eaLnBrk="1" hangingPunct="1" indent="-228600" latinLnBrk="0" marL="2057400" rtl="0">
        <a:lnSpc>
          <a:spcPct val="120000"/>
        </a:lnSpc>
        <a:spcBef>
          <a:spcPts val="500"/>
        </a:spcBef>
        <a:buClr>
          <a:schemeClr val="accent1"/>
        </a:buClr>
        <a:buSzPct val="100000"/>
        <a:buFont charset="0" panose="020B0604020202020204" pitchFamily="34" typeface="Arial"/>
        <a:buChar char="•"/>
        <a:defRPr kern="1200" sz="1200">
          <a:solidFill>
            <a:schemeClr val="tx1"/>
          </a:solidFill>
          <a:effectLst/>
          <a:latin typeface="+mn-lt"/>
          <a:ea typeface="+mn-ea"/>
          <a:cs typeface="+mn-cs"/>
        </a:defRPr>
      </a:lvl5pPr>
      <a:lvl6pPr algn="l" defTabSz="914400" eaLnBrk="1" hangingPunct="1" indent="-228600" latinLnBrk="0" marL="2514600" rtl="0">
        <a:lnSpc>
          <a:spcPct val="120000"/>
        </a:lnSpc>
        <a:spcBef>
          <a:spcPts val="500"/>
        </a:spcBef>
        <a:buClr>
          <a:schemeClr val="accent1"/>
        </a:buClr>
        <a:buSzPct val="100000"/>
        <a:buFont charset="0" panose="020B0604020202020204" pitchFamily="34" typeface="Arial"/>
        <a:buChar char="•"/>
        <a:defRPr kern="1200" sz="1200">
          <a:solidFill>
            <a:schemeClr val="tx1"/>
          </a:solidFill>
          <a:effectLst/>
          <a:latin typeface="+mn-lt"/>
          <a:ea typeface="+mn-ea"/>
          <a:cs typeface="+mn-cs"/>
        </a:defRPr>
      </a:lvl6pPr>
      <a:lvl7pPr algn="l" defTabSz="914400" eaLnBrk="1" hangingPunct="1" indent="-228600" latinLnBrk="0" marL="2971800" rtl="0">
        <a:lnSpc>
          <a:spcPct val="120000"/>
        </a:lnSpc>
        <a:spcBef>
          <a:spcPts val="500"/>
        </a:spcBef>
        <a:buClr>
          <a:schemeClr val="accent1"/>
        </a:buClr>
        <a:buSzPct val="100000"/>
        <a:buFont charset="0" panose="020B0604020202020204" pitchFamily="34" typeface="Arial"/>
        <a:buChar char="•"/>
        <a:defRPr kern="1200" sz="1200">
          <a:solidFill>
            <a:schemeClr val="tx1"/>
          </a:solidFill>
          <a:effectLst/>
          <a:latin typeface="+mn-lt"/>
          <a:ea typeface="+mn-ea"/>
          <a:cs typeface="+mn-cs"/>
        </a:defRPr>
      </a:lvl7pPr>
      <a:lvl8pPr algn="l" defTabSz="914400" eaLnBrk="1" hangingPunct="1" indent="-228600" latinLnBrk="0" marL="3429000" rtl="0">
        <a:lnSpc>
          <a:spcPct val="120000"/>
        </a:lnSpc>
        <a:spcBef>
          <a:spcPts val="500"/>
        </a:spcBef>
        <a:buClr>
          <a:schemeClr val="accent1"/>
        </a:buClr>
        <a:buSzPct val="100000"/>
        <a:buFont charset="0" panose="020B0604020202020204" pitchFamily="34" typeface="Arial"/>
        <a:buChar char="•"/>
        <a:defRPr baseline="0" kern="1200" sz="1200">
          <a:solidFill>
            <a:schemeClr val="tx1"/>
          </a:solidFill>
          <a:effectLst/>
          <a:latin typeface="+mn-lt"/>
          <a:ea typeface="+mn-ea"/>
          <a:cs typeface="+mn-cs"/>
        </a:defRPr>
      </a:lvl8pPr>
      <a:lvl9pPr algn="l" defTabSz="914400" eaLnBrk="1" hangingPunct="1" indent="-228600" latinLnBrk="0" marL="3886200" rtl="0">
        <a:lnSpc>
          <a:spcPct val="120000"/>
        </a:lnSpc>
        <a:spcBef>
          <a:spcPts val="500"/>
        </a:spcBef>
        <a:buClr>
          <a:schemeClr val="accent1"/>
        </a:buClr>
        <a:buSzPct val="100000"/>
        <a:buFont charset="0" panose="020B0604020202020204" pitchFamily="34" typeface="Arial"/>
        <a:buChar char="•"/>
        <a:defRPr baseline="0" kern="1200" sz="1200">
          <a:solidFill>
            <a:schemeClr val="tx1"/>
          </a:solidFill>
          <a:effectLst/>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2.png" Type="http://schemas.openxmlformats.org/officeDocument/2006/relationships/image"/><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3.png" Type="http://schemas.openxmlformats.org/officeDocument/2006/relationships/image"/><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4.png" Type="http://schemas.openxmlformats.org/officeDocument/2006/relationships/image"/><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5.png" Type="http://schemas.openxmlformats.org/officeDocument/2006/relationships/image"/><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3" Target="../media/image6.png" Type="http://schemas.openxmlformats.org/officeDocument/2006/relationships/image"/><Relationship Id="rId2" Target="../notesSlides/notesSlide6.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7.png" Type="http://schemas.openxmlformats.org/officeDocument/2006/relationships/image"/><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8.png" Type="http://schemas.openxmlformats.org/officeDocument/2006/relationships/image"/><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3" Target="../media/image9.png" Type="http://schemas.openxmlformats.org/officeDocument/2006/relationships/image"/><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3" Target="../media/image10.png" Type="http://schemas.openxmlformats.org/officeDocument/2006/relationships/image"/><Relationship Id="rId2" Target="../notesSlides/notesSlide10.xml" Type="http://schemas.openxmlformats.org/officeDocument/2006/relationships/notesSlide"/><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3" Target="../media/image11.png" Type="http://schemas.openxmlformats.org/officeDocument/2006/relationships/image"/><Relationship Id="rId2" Target="../notesSlides/notesSlide11.xml" Type="http://schemas.openxmlformats.org/officeDocument/2006/relationships/notesSlide"/><Relationship Id="rId1" Target="../slideLayouts/slideLayout2.xml" Type="http://schemas.openxmlformats.org/officeDocument/2006/relationships/slideLayout"/></Relationships>
</file>

<file path=ppt/slides/_rels/slide13.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14.xml.rels><?xml version="1.0" encoding="UTF-8" standalone="yes"?><Relationships xmlns="http://schemas.openxmlformats.org/package/2006/relationships"><Relationship Id="rId2" Target="../media/image12.png" Type="http://schemas.openxmlformats.org/officeDocument/2006/relationships/image"/><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65025" y="2736606"/>
            <a:ext cx="8637073" cy="2995979"/>
          </a:xfrm>
        </p:spPr>
        <p:txBody>
          <a:bodyPr numCol="1">
            <a:noAutofit/>
          </a:bodyPr>
          <a:lstStyle/>
          <a:p>
            <a:r>
              <a:rPr altLang="en-GB" b="1" dirty="0" lang="en-GB" sz="5400"/>
              <a:t>Module Name: Hospitality </a:t>
            </a:r>
            <a:br>
              <a:rPr altLang="en-GB" b="0" dirty="0" lang="en-GB" sz="5400">
                <a:effectLst/>
              </a:rPr>
            </a:br>
            <a:r>
              <a:rPr altLang="en-GB" b="1" dirty="0" lang="en-GB" sz="5400"/>
              <a:t>&amp; Guest Services</a:t>
            </a:r>
            <a:br>
              <a:rPr altLang="en-GB" b="1" dirty="0" lang="en-GB" sz="5400"/>
            </a:br>
            <a:r>
              <a:rPr altLang="en-GB" b="1" dirty="0" lang="en-GB" sz="5400"/>
              <a:t>Task 1: Presentation</a:t>
            </a:r>
            <a:br>
              <a:rPr altLang="en-GB" dirty="0" lang="en-GB" sz="5400"/>
            </a:br>
            <a:r>
              <a:rPr altLang="en-GB" b="1" dirty="0" lang="en-GB" sz="3600"/>
              <a:t>Student Name: Sultana Begum</a:t>
            </a:r>
            <a:br>
              <a:rPr altLang="en-GB" b="0" dirty="0" lang="en-GB" sz="5400">
                <a:effectLst/>
              </a:rPr>
            </a:br>
            <a:r>
              <a:rPr altLang="en-GB" b="1" dirty="0" lang="en-GB" sz="3600"/>
              <a:t>Student Id: 2234842</a:t>
            </a:r>
            <a:endParaRPr altLang="en-GB" dirty="0" lang="en-GB" sz="5400"/>
          </a:p>
        </p:txBody>
      </p:sp>
    </p:spTree>
    <p:extLst>
      <p:ext uri="{BB962C8B-B14F-4D97-AF65-F5344CB8AC3E}">
        <p14:creationId xmlns:p14="http://schemas.microsoft.com/office/powerpoint/2010/main" val="1274602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dirty="0" lang="en-GB"/>
              <a:t>Table of Content </a:t>
            </a:r>
          </a:p>
        </p:txBody>
      </p:sp>
      <p:sp>
        <p:nvSpPr>
          <p:cNvPr id="3" name="Content Placeholder 2"/>
          <p:cNvSpPr>
            <a:spLocks noGrp="1"/>
          </p:cNvSpPr>
          <p:nvPr>
            <p:ph idx="1"/>
          </p:nvPr>
        </p:nvSpPr>
        <p:spPr/>
        <p:txBody>
          <a:bodyPr numCol="1">
            <a:normAutofit fontScale="92500" lnSpcReduction="10000"/>
          </a:bodyPr>
          <a:lstStyle/>
          <a:p>
            <a:r>
              <a:rPr altLang="en-GB" b="1" dirty="0" lang="en-GB"/>
              <a:t>Introduction </a:t>
            </a:r>
          </a:p>
          <a:p>
            <a:r>
              <a:rPr altLang="en-GB" b="1" dirty="0" lang="en-GB"/>
              <a:t>Marriott International’s  main consumers</a:t>
            </a:r>
          </a:p>
          <a:p>
            <a:r>
              <a:rPr altLang="en-GB" b="1" dirty="0" lang="en-GB"/>
              <a:t>Nature, scope and role of the guest services and facilities</a:t>
            </a:r>
          </a:p>
          <a:p>
            <a:r>
              <a:rPr altLang="en-GB" b="1" dirty="0" lang="en-GB"/>
              <a:t>Need to consider the role and function of guest services </a:t>
            </a:r>
          </a:p>
          <a:p>
            <a:r>
              <a:rPr altLang="en-GB" b="1" dirty="0" lang="en-GB"/>
              <a:t>Importance of hospitality and how hotels meet guest expectations</a:t>
            </a:r>
          </a:p>
          <a:p>
            <a:r>
              <a:rPr altLang="en-GB" b="1" dirty="0" lang="en-GB"/>
              <a:t>Conclusion</a:t>
            </a:r>
          </a:p>
          <a:p>
            <a:r>
              <a:rPr altLang="en-GB" b="1" dirty="0" lang="en-GB"/>
              <a:t>References  </a:t>
            </a:r>
            <a:br>
              <a:rPr altLang="en-GB" b="0" dirty="0" lang="en-GB">
                <a:effectLst/>
              </a:rPr>
            </a:br>
            <a:endParaRPr altLang="en-GB" b="1" dirty="0" lang="en-GB"/>
          </a:p>
          <a:p>
            <a:endParaRPr altLang="en-GB" b="1" dirty="0" lang="en-GB"/>
          </a:p>
          <a:p>
            <a:endParaRPr altLang="en-GB" b="1" dirty="0" lang="en-GB"/>
          </a:p>
          <a:p>
            <a:endParaRPr altLang="en-GB" b="1" dirty="0" lang="en-GB"/>
          </a:p>
          <a:p>
            <a:endParaRPr altLang="en-GB" b="1" dirty="0" lang="en-GB"/>
          </a:p>
          <a:p>
            <a:endParaRPr altLang="en-GB" b="1" dirty="0" lang="en-GB"/>
          </a:p>
          <a:p>
            <a:endParaRPr altLang="en-GB" dirty="0" lang="en-GB"/>
          </a:p>
        </p:txBody>
      </p:sp>
    </p:spTree>
    <p:extLst>
      <p:ext uri="{BB962C8B-B14F-4D97-AF65-F5344CB8AC3E}">
        <p14:creationId xmlns:p14="http://schemas.microsoft.com/office/powerpoint/2010/main" val="16800053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fontScale="90000"/>
          </a:bodyPr>
          <a:lstStyle/>
          <a:p>
            <a:r>
              <a:rPr altLang="en-GB" b="1" dirty="0" lang="en-GB"/>
              <a:t>Introduction </a:t>
            </a:r>
            <a:br>
              <a:rPr altLang="en-GB" b="0" dirty="0" lang="en-GB">
                <a:effectLst/>
              </a:rPr>
            </a:br>
            <a:br>
              <a:rPr altLang="en-GB" dirty="0" lang="en-GB"/>
            </a:br>
            <a:endParaRPr altLang="en-GB" dirty="0" lang="en-GB"/>
          </a:p>
        </p:txBody>
      </p:sp>
      <p:sp>
        <p:nvSpPr>
          <p:cNvPr id="3" name="Content Placeholder 2"/>
          <p:cNvSpPr>
            <a:spLocks noGrp="1"/>
          </p:cNvSpPr>
          <p:nvPr>
            <p:ph idx="1"/>
          </p:nvPr>
        </p:nvSpPr>
        <p:spPr>
          <a:xfrm>
            <a:off x="5652654" y="1825625"/>
            <a:ext cx="5701145" cy="4351338"/>
          </a:xfrm>
        </p:spPr>
        <p:txBody>
          <a:bodyPr numCol="1">
            <a:normAutofit fontScale="85000" lnSpcReduction="10000"/>
          </a:bodyPr>
          <a:lstStyle/>
          <a:p>
            <a:pPr algn="just" fontAlgn="base">
              <a:lnSpc>
                <a:spcPct val="170000"/>
              </a:lnSpc>
            </a:pPr>
            <a:r>
              <a:rPr altLang="en-GB" dirty="0" lang="en-GB"/>
              <a:t>Marriott International is one of the largest lodging companies all around the world. </a:t>
            </a:r>
            <a:endParaRPr altLang="en-GB" b="1" dirty="0" lang="en-GB"/>
          </a:p>
          <a:p>
            <a:pPr algn="just" fontAlgn="base">
              <a:lnSpc>
                <a:spcPct val="170000"/>
              </a:lnSpc>
            </a:pPr>
            <a:r>
              <a:rPr altLang="en-GB" dirty="0" lang="en-GB"/>
              <a:t> It has 31 brands which contain 8000 properties and in these 8000 properties (Wood, 2015).</a:t>
            </a:r>
          </a:p>
          <a:p>
            <a:pPr algn="just" fontAlgn="base">
              <a:lnSpc>
                <a:spcPct val="170000"/>
              </a:lnSpc>
            </a:pPr>
            <a:r>
              <a:rPr altLang="en-GB" dirty="0" lang="en-GB"/>
              <a:t> It was founded almost 100 years ago and Marriott International is one of the largest lodging companies all around the world.</a:t>
            </a:r>
          </a:p>
          <a:p>
            <a:pPr algn="just" fontAlgn="base">
              <a:lnSpc>
                <a:spcPct val="170000"/>
              </a:lnSpc>
            </a:pPr>
            <a:r>
              <a:rPr altLang="en-GB" dirty="0" lang="en-GB"/>
              <a:t>They believe that more expansive experiences provide more enriching knowledge.</a:t>
            </a:r>
          </a:p>
          <a:p>
            <a:pPr algn="just">
              <a:lnSpc>
                <a:spcPct val="170000"/>
              </a:lnSpc>
            </a:pPr>
            <a:endParaRPr altLang="en-GB" dirty="0" lang="en-GB"/>
          </a:p>
        </p:txBody>
      </p:sp>
      <p:pic>
        <p:nvPicPr>
          <p:cNvPr id="4" name="Picture 3"/>
          <p:cNvPicPr>
            <a:picLocks noChangeAspect="1"/>
          </p:cNvPicPr>
          <p:nvPr/>
        </p:nvPicPr>
        <p:blipFill>
          <a:blip r:embed="rId3"/>
          <a:stretch>
            <a:fillRect/>
          </a:stretch>
        </p:blipFill>
        <p:spPr>
          <a:xfrm>
            <a:off x="921327" y="2175856"/>
            <a:ext cx="4495800" cy="2971800"/>
          </a:xfrm>
          <a:prstGeom prst="rect">
            <a:avLst/>
          </a:prstGeom>
        </p:spPr>
      </p:pic>
    </p:spTree>
    <p:extLst>
      <p:ext uri="{BB962C8B-B14F-4D97-AF65-F5344CB8AC3E}">
        <p14:creationId xmlns:p14="http://schemas.microsoft.com/office/powerpoint/2010/main" val="24807741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fontScale="90000"/>
          </a:bodyPr>
          <a:lstStyle/>
          <a:p>
            <a:r>
              <a:rPr altLang="en-GB" b="1" dirty="0" lang="en-GB"/>
              <a:t>Marriott International’s  main consumers</a:t>
            </a:r>
            <a:br>
              <a:rPr altLang="en-GB" b="0" dirty="0" lang="en-GB">
                <a:effectLst/>
              </a:rPr>
            </a:br>
            <a:br>
              <a:rPr altLang="en-GB" dirty="0" lang="en-GB"/>
            </a:br>
            <a:endParaRPr altLang="en-GB" dirty="0" lang="en-GB"/>
          </a:p>
        </p:txBody>
      </p:sp>
      <p:sp>
        <p:nvSpPr>
          <p:cNvPr id="3" name="Content Placeholder 2"/>
          <p:cNvSpPr>
            <a:spLocks noGrp="1"/>
          </p:cNvSpPr>
          <p:nvPr>
            <p:ph idx="1"/>
          </p:nvPr>
        </p:nvSpPr>
        <p:spPr>
          <a:xfrm>
            <a:off x="5702530" y="1825625"/>
            <a:ext cx="5651269" cy="4351338"/>
          </a:xfrm>
        </p:spPr>
        <p:txBody>
          <a:bodyPr numCol="1">
            <a:normAutofit fontScale="92500"/>
          </a:bodyPr>
          <a:lstStyle/>
          <a:p>
            <a:pPr algn="just" fontAlgn="base">
              <a:lnSpc>
                <a:spcPct val="160000"/>
              </a:lnSpc>
            </a:pPr>
            <a:r>
              <a:rPr altLang="en-GB" dirty="0" lang="en-GB"/>
              <a:t>The main customers of Marriott Courtyard are "over-the-road travellers".</a:t>
            </a:r>
            <a:endParaRPr altLang="en-GB" b="1" dirty="0" lang="en-GB"/>
          </a:p>
          <a:p>
            <a:pPr algn="just" fontAlgn="base">
              <a:lnSpc>
                <a:spcPct val="160000"/>
              </a:lnSpc>
            </a:pPr>
            <a:r>
              <a:rPr altLang="en-GB" dirty="0" lang="en-GB"/>
              <a:t>The Ritz-Carlton hotels target luxury hotels and the Marriott Conference </a:t>
            </a:r>
            <a:r>
              <a:rPr altLang="en-GB" dirty="0" err="1" lang="en-GB"/>
              <a:t>Centers</a:t>
            </a:r>
            <a:r>
              <a:rPr altLang="en-GB" dirty="0" lang="en-GB"/>
              <a:t> target the Corporates.</a:t>
            </a:r>
          </a:p>
          <a:p>
            <a:pPr algn="just" fontAlgn="base">
              <a:lnSpc>
                <a:spcPct val="160000"/>
              </a:lnSpc>
            </a:pPr>
            <a:r>
              <a:rPr altLang="en-GB" dirty="0" lang="en-GB"/>
              <a:t>Marriott International has been blessed with 141 members (People 1st, 2017).</a:t>
            </a:r>
          </a:p>
          <a:p>
            <a:pPr algn="just" fontAlgn="base">
              <a:lnSpc>
                <a:spcPct val="160000"/>
              </a:lnSpc>
            </a:pPr>
            <a:r>
              <a:rPr altLang="en-GB" dirty="0" lang="en-GB"/>
              <a:t>They operate various programmes like loyalty programs which include Marriott </a:t>
            </a:r>
            <a:r>
              <a:rPr altLang="en-GB" dirty="0" err="1" lang="en-GB"/>
              <a:t>Bonvoy</a:t>
            </a:r>
            <a:r>
              <a:rPr altLang="en-GB" dirty="0" lang="en-GB"/>
              <a:t>. </a:t>
            </a:r>
          </a:p>
          <a:p>
            <a:pPr algn="just">
              <a:lnSpc>
                <a:spcPct val="160000"/>
              </a:lnSpc>
            </a:pPr>
            <a:endParaRPr altLang="en-GB" dirty="0" lang="en-GB"/>
          </a:p>
        </p:txBody>
      </p:sp>
      <p:pic>
        <p:nvPicPr>
          <p:cNvPr id="4" name="Picture 3"/>
          <p:cNvPicPr>
            <a:picLocks noChangeAspect="1"/>
          </p:cNvPicPr>
          <p:nvPr/>
        </p:nvPicPr>
        <p:blipFill>
          <a:blip r:embed="rId3"/>
          <a:stretch>
            <a:fillRect/>
          </a:stretch>
        </p:blipFill>
        <p:spPr>
          <a:xfrm>
            <a:off x="635230" y="2516505"/>
            <a:ext cx="5067300" cy="2190750"/>
          </a:xfrm>
          <a:prstGeom prst="rect">
            <a:avLst/>
          </a:prstGeom>
        </p:spPr>
      </p:pic>
    </p:spTree>
    <p:extLst>
      <p:ext uri="{BB962C8B-B14F-4D97-AF65-F5344CB8AC3E}">
        <p14:creationId xmlns:p14="http://schemas.microsoft.com/office/powerpoint/2010/main" val="2737247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81500"/>
            <a:ext cx="10515600" cy="1325563"/>
          </a:xfrm>
        </p:spPr>
        <p:txBody>
          <a:bodyPr numCol="1">
            <a:normAutofit fontScale="90000"/>
          </a:bodyPr>
          <a:lstStyle/>
          <a:p>
            <a:r>
              <a:rPr altLang="en-GB" b="1" dirty="0" lang="en-GB"/>
              <a:t>Nature, scope and role of the guest services and facilities </a:t>
            </a:r>
            <a:br>
              <a:rPr altLang="en-GB" b="0" dirty="0" lang="en-GB">
                <a:effectLst/>
              </a:rPr>
            </a:br>
            <a:br>
              <a:rPr altLang="en-GB" dirty="0" lang="en-GB"/>
            </a:br>
            <a:endParaRPr altLang="en-GB" dirty="0" lang="en-GB"/>
          </a:p>
        </p:txBody>
      </p:sp>
      <p:sp>
        <p:nvSpPr>
          <p:cNvPr id="3" name="Content Placeholder 2"/>
          <p:cNvSpPr>
            <a:spLocks noGrp="1"/>
          </p:cNvSpPr>
          <p:nvPr>
            <p:ph idx="1"/>
          </p:nvPr>
        </p:nvSpPr>
        <p:spPr>
          <a:xfrm>
            <a:off x="5835534" y="1825625"/>
            <a:ext cx="5518265" cy="4351338"/>
          </a:xfrm>
        </p:spPr>
        <p:txBody>
          <a:bodyPr numCol="1">
            <a:normAutofit fontScale="92500" lnSpcReduction="20000"/>
          </a:bodyPr>
          <a:lstStyle/>
          <a:p>
            <a:pPr algn="just" fontAlgn="base">
              <a:lnSpc>
                <a:spcPct val="160000"/>
              </a:lnSpc>
            </a:pPr>
            <a:r>
              <a:rPr altLang="en-GB" dirty="0" lang="en-GB"/>
              <a:t>Marriott International is inspired by an approach of hospitality which is "the new look and feel of Marriott ''.</a:t>
            </a:r>
          </a:p>
          <a:p>
            <a:pPr algn="just" fontAlgn="base">
              <a:lnSpc>
                <a:spcPct val="160000"/>
              </a:lnSpc>
            </a:pPr>
            <a:r>
              <a:rPr altLang="en-GB" dirty="0" lang="en-GB"/>
              <a:t>They treat their guests with a high level of respect.</a:t>
            </a:r>
          </a:p>
          <a:p>
            <a:pPr algn="just" fontAlgn="base">
              <a:lnSpc>
                <a:spcPct val="160000"/>
              </a:lnSpc>
            </a:pPr>
            <a:r>
              <a:rPr altLang="en-GB" dirty="0" lang="en-GB"/>
              <a:t>The demands of the customers are rising as well and Marriott International is being responsive at the same time (</a:t>
            </a:r>
            <a:r>
              <a:rPr altLang="en-GB" dirty="0" err="1" lang="en-GB"/>
              <a:t>Tesone</a:t>
            </a:r>
            <a:r>
              <a:rPr altLang="en-GB" dirty="0" lang="en-GB"/>
              <a:t>, 2014).</a:t>
            </a:r>
          </a:p>
          <a:p>
            <a:pPr algn="just" fontAlgn="base">
              <a:lnSpc>
                <a:spcPct val="160000"/>
              </a:lnSpc>
            </a:pPr>
            <a:r>
              <a:rPr altLang="en-GB" dirty="0" lang="en-GB"/>
              <a:t>Marriott International is testing as well as developing new products and systems.</a:t>
            </a:r>
          </a:p>
          <a:p>
            <a:pPr algn="just">
              <a:lnSpc>
                <a:spcPct val="160000"/>
              </a:lnSpc>
            </a:pPr>
            <a:endParaRPr altLang="en-GB" dirty="0" lang="en-GB"/>
          </a:p>
        </p:txBody>
      </p:sp>
      <p:pic>
        <p:nvPicPr>
          <p:cNvPr id="4" name="Picture 3"/>
          <p:cNvPicPr>
            <a:picLocks noChangeAspect="1"/>
          </p:cNvPicPr>
          <p:nvPr/>
        </p:nvPicPr>
        <p:blipFill>
          <a:blip r:embed="rId3"/>
          <a:stretch>
            <a:fillRect/>
          </a:stretch>
        </p:blipFill>
        <p:spPr>
          <a:xfrm>
            <a:off x="653934" y="2085195"/>
            <a:ext cx="5181600" cy="3286125"/>
          </a:xfrm>
          <a:prstGeom prst="rect">
            <a:avLst/>
          </a:prstGeom>
        </p:spPr>
      </p:pic>
    </p:spTree>
    <p:extLst>
      <p:ext uri="{BB962C8B-B14F-4D97-AF65-F5344CB8AC3E}">
        <p14:creationId xmlns:p14="http://schemas.microsoft.com/office/powerpoint/2010/main" val="95203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fontScale="90000"/>
          </a:bodyPr>
          <a:lstStyle/>
          <a:p>
            <a:r>
              <a:rPr altLang="en-GB" b="1" dirty="0" lang="en-GB"/>
              <a:t>Nature, scope and role of the guest services and facilities Cont.</a:t>
            </a:r>
            <a:br>
              <a:rPr altLang="en-GB" b="0" dirty="0" lang="en-GB">
                <a:effectLst/>
              </a:rPr>
            </a:br>
            <a:br>
              <a:rPr altLang="en-GB" dirty="0" lang="en-GB"/>
            </a:br>
            <a:endParaRPr altLang="en-GB" dirty="0" lang="en-GB"/>
          </a:p>
        </p:txBody>
      </p:sp>
      <p:sp>
        <p:nvSpPr>
          <p:cNvPr id="3" name="Content Placeholder 2"/>
          <p:cNvSpPr>
            <a:spLocks noGrp="1"/>
          </p:cNvSpPr>
          <p:nvPr>
            <p:ph idx="1"/>
          </p:nvPr>
        </p:nvSpPr>
        <p:spPr>
          <a:xfrm>
            <a:off x="5220392" y="1825625"/>
            <a:ext cx="6133407" cy="4351338"/>
          </a:xfrm>
        </p:spPr>
        <p:txBody>
          <a:bodyPr numCol="1">
            <a:normAutofit/>
          </a:bodyPr>
          <a:lstStyle/>
          <a:p>
            <a:pPr algn="just" fontAlgn="base">
              <a:lnSpc>
                <a:spcPct val="150000"/>
              </a:lnSpc>
            </a:pPr>
            <a:r>
              <a:rPr altLang="en-GB" dirty="0" lang="en-GB"/>
              <a:t>Marriott International provide different room types which include suites and standard rooms (Walker, 2013).</a:t>
            </a:r>
          </a:p>
          <a:p>
            <a:pPr algn="just" fontAlgn="base">
              <a:lnSpc>
                <a:spcPct val="150000"/>
              </a:lnSpc>
            </a:pPr>
            <a:r>
              <a:rPr altLang="en-GB" dirty="0" lang="en-GB"/>
              <a:t>The rooms have Wi-Fi and they are all well-furnished.</a:t>
            </a:r>
          </a:p>
          <a:p>
            <a:pPr algn="just" fontAlgn="base">
              <a:lnSpc>
                <a:spcPct val="150000"/>
              </a:lnSpc>
            </a:pPr>
            <a:r>
              <a:rPr altLang="en-GB" dirty="0" lang="en-GB"/>
              <a:t>They also provide services like catering, sincere staff and event planners.</a:t>
            </a:r>
          </a:p>
          <a:p>
            <a:pPr algn="just" fontAlgn="base">
              <a:lnSpc>
                <a:spcPct val="150000"/>
              </a:lnSpc>
            </a:pPr>
            <a:r>
              <a:rPr altLang="en-GB" dirty="0" lang="en-GB"/>
              <a:t>Marriott International also has space for recreation and fitness, they have gyms.</a:t>
            </a:r>
          </a:p>
          <a:p>
            <a:pPr algn="just">
              <a:lnSpc>
                <a:spcPct val="150000"/>
              </a:lnSpc>
            </a:pPr>
            <a:endParaRPr altLang="en-GB" dirty="0" lang="en-GB"/>
          </a:p>
        </p:txBody>
      </p:sp>
      <p:pic>
        <p:nvPicPr>
          <p:cNvPr id="4" name="Picture 3"/>
          <p:cNvPicPr>
            <a:picLocks noChangeAspect="1"/>
          </p:cNvPicPr>
          <p:nvPr/>
        </p:nvPicPr>
        <p:blipFill>
          <a:blip r:embed="rId3"/>
          <a:stretch>
            <a:fillRect/>
          </a:stretch>
        </p:blipFill>
        <p:spPr>
          <a:xfrm>
            <a:off x="268518" y="1825625"/>
            <a:ext cx="4772025" cy="3727277"/>
          </a:xfrm>
          <a:prstGeom prst="rect">
            <a:avLst/>
          </a:prstGeom>
        </p:spPr>
      </p:pic>
    </p:spTree>
    <p:extLst>
      <p:ext uri="{BB962C8B-B14F-4D97-AF65-F5344CB8AC3E}">
        <p14:creationId xmlns:p14="http://schemas.microsoft.com/office/powerpoint/2010/main" val="35257991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fontScale="90000"/>
          </a:bodyPr>
          <a:lstStyle/>
          <a:p>
            <a:r>
              <a:rPr altLang="en-GB" b="1" dirty="0" lang="en-GB"/>
              <a:t>Nature, scope and role of the guest services and facilities  Cont.</a:t>
            </a:r>
            <a:br>
              <a:rPr altLang="en-GB" b="0" dirty="0" lang="en-GB">
                <a:effectLst/>
              </a:rPr>
            </a:br>
            <a:br>
              <a:rPr altLang="en-GB" dirty="0" lang="en-GB"/>
            </a:br>
            <a:endParaRPr altLang="en-GB" dirty="0" lang="en-GB"/>
          </a:p>
        </p:txBody>
      </p:sp>
      <p:sp>
        <p:nvSpPr>
          <p:cNvPr id="3" name="Content Placeholder 2"/>
          <p:cNvSpPr>
            <a:spLocks noGrp="1"/>
          </p:cNvSpPr>
          <p:nvPr>
            <p:ph idx="1"/>
          </p:nvPr>
        </p:nvSpPr>
        <p:spPr>
          <a:xfrm>
            <a:off x="5503025" y="2015732"/>
            <a:ext cx="5551829" cy="3450613"/>
          </a:xfrm>
        </p:spPr>
        <p:txBody>
          <a:bodyPr numCol="1">
            <a:normAutofit fontScale="85000" lnSpcReduction="20000"/>
          </a:bodyPr>
          <a:lstStyle/>
          <a:p>
            <a:pPr algn="just" fontAlgn="base">
              <a:lnSpc>
                <a:spcPct val="160000"/>
              </a:lnSpc>
            </a:pPr>
            <a:r>
              <a:rPr altLang="en-GB" dirty="0" lang="en-GB"/>
              <a:t>The main role of Marriott International is their spirit to serve.</a:t>
            </a:r>
            <a:endParaRPr altLang="en-GB" b="1" dirty="0" lang="en-GB"/>
          </a:p>
          <a:p>
            <a:pPr algn="just" fontAlgn="base">
              <a:lnSpc>
                <a:spcPct val="160000"/>
              </a:lnSpc>
            </a:pPr>
            <a:r>
              <a:rPr altLang="en-GB" dirty="0" lang="en-GB"/>
              <a:t> Marriott International has earned the brand leadership and customers' preferences that they enjoy (Fallon and Rutherford, 2010).</a:t>
            </a:r>
          </a:p>
          <a:p>
            <a:pPr algn="just" fontAlgn="base">
              <a:lnSpc>
                <a:spcPct val="160000"/>
              </a:lnSpc>
            </a:pPr>
            <a:r>
              <a:rPr altLang="en-GB" dirty="0" lang="en-GB"/>
              <a:t>They have a "strong balance sheet", teams and franchises.</a:t>
            </a:r>
          </a:p>
          <a:p>
            <a:pPr algn="just" fontAlgn="base">
              <a:lnSpc>
                <a:spcPct val="160000"/>
              </a:lnSpc>
            </a:pPr>
            <a:r>
              <a:rPr altLang="en-GB" dirty="0" lang="en-GB"/>
              <a:t>They are skilled and very attentive and they provide excellent service to the customers.</a:t>
            </a:r>
          </a:p>
          <a:p>
            <a:endParaRPr altLang="en-GB" dirty="0" lang="en-GB"/>
          </a:p>
        </p:txBody>
      </p:sp>
      <p:pic>
        <p:nvPicPr>
          <p:cNvPr id="4" name="Picture 3"/>
          <p:cNvPicPr>
            <a:picLocks noChangeAspect="1"/>
          </p:cNvPicPr>
          <p:nvPr/>
        </p:nvPicPr>
        <p:blipFill>
          <a:blip r:embed="rId3"/>
          <a:stretch>
            <a:fillRect/>
          </a:stretch>
        </p:blipFill>
        <p:spPr>
          <a:xfrm>
            <a:off x="722688" y="2664315"/>
            <a:ext cx="4362450" cy="1762125"/>
          </a:xfrm>
          <a:prstGeom prst="rect">
            <a:avLst/>
          </a:prstGeom>
        </p:spPr>
      </p:pic>
    </p:spTree>
    <p:extLst>
      <p:ext uri="{BB962C8B-B14F-4D97-AF65-F5344CB8AC3E}">
        <p14:creationId xmlns:p14="http://schemas.microsoft.com/office/powerpoint/2010/main" val="16479832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fontScale="90000"/>
          </a:bodyPr>
          <a:lstStyle/>
          <a:p>
            <a:r>
              <a:rPr altLang="en-GB" b="1" dirty="0" lang="en-GB"/>
              <a:t>Need to consider the role and function of guest services </a:t>
            </a:r>
            <a:br>
              <a:rPr altLang="en-GB" b="0" dirty="0" lang="en-GB">
                <a:effectLst/>
              </a:rPr>
            </a:br>
            <a:br>
              <a:rPr altLang="en-GB" dirty="0" lang="en-GB"/>
            </a:br>
            <a:endParaRPr altLang="en-GB" dirty="0" lang="en-GB"/>
          </a:p>
        </p:txBody>
      </p:sp>
      <p:sp>
        <p:nvSpPr>
          <p:cNvPr id="3" name="Content Placeholder 2"/>
          <p:cNvSpPr>
            <a:spLocks noGrp="1"/>
          </p:cNvSpPr>
          <p:nvPr>
            <p:ph idx="1"/>
          </p:nvPr>
        </p:nvSpPr>
        <p:spPr>
          <a:xfrm>
            <a:off x="6051664" y="1825625"/>
            <a:ext cx="5302135" cy="4351338"/>
          </a:xfrm>
        </p:spPr>
        <p:txBody>
          <a:bodyPr numCol="1">
            <a:normAutofit fontScale="85000" lnSpcReduction="20000"/>
          </a:bodyPr>
          <a:lstStyle/>
          <a:p>
            <a:pPr algn="just" fontAlgn="base">
              <a:lnSpc>
                <a:spcPct val="160000"/>
              </a:lnSpc>
            </a:pPr>
            <a:r>
              <a:rPr altLang="en-GB" dirty="0" lang="en-GB"/>
              <a:t>They provide good services and good food at a very fair price.</a:t>
            </a:r>
          </a:p>
          <a:p>
            <a:pPr algn="just" fontAlgn="base">
              <a:lnSpc>
                <a:spcPct val="160000"/>
              </a:lnSpc>
            </a:pPr>
            <a:r>
              <a:rPr altLang="en-GB" dirty="0" lang="en-GB"/>
              <a:t>They act with utmost integrity, they hold all it's legal as well as ethical standards for their customers. </a:t>
            </a:r>
          </a:p>
          <a:p>
            <a:pPr algn="just" fontAlgn="base">
              <a:lnSpc>
                <a:spcPct val="160000"/>
              </a:lnSpc>
            </a:pPr>
            <a:r>
              <a:rPr altLang="en-GB" dirty="0" lang="en-GB"/>
              <a:t>They pursue excellence, they dedicate everything to their customers and it shows in their every action (</a:t>
            </a:r>
            <a:r>
              <a:rPr altLang="en-GB" dirty="0" err="1" lang="en-GB"/>
              <a:t>Heppell</a:t>
            </a:r>
            <a:r>
              <a:rPr altLang="en-GB" dirty="0" lang="en-GB"/>
              <a:t>, 2015).</a:t>
            </a:r>
          </a:p>
          <a:p>
            <a:pPr algn="just" fontAlgn="base">
              <a:lnSpc>
                <a:spcPct val="160000"/>
              </a:lnSpc>
            </a:pPr>
            <a:r>
              <a:rPr altLang="en-GB" dirty="0" lang="en-GB"/>
              <a:t>This is seen in their day-to-day business activities, policies of customers and employees, supply chains and environmental programmes. </a:t>
            </a:r>
          </a:p>
          <a:p>
            <a:pPr algn="just">
              <a:lnSpc>
                <a:spcPct val="160000"/>
              </a:lnSpc>
            </a:pPr>
            <a:endParaRPr altLang="en-GB" dirty="0" lang="en-GB"/>
          </a:p>
        </p:txBody>
      </p:sp>
      <p:pic>
        <p:nvPicPr>
          <p:cNvPr id="5" name="Picture 4"/>
          <p:cNvPicPr>
            <a:picLocks noChangeAspect="1"/>
          </p:cNvPicPr>
          <p:nvPr/>
        </p:nvPicPr>
        <p:blipFill>
          <a:blip r:embed="rId3"/>
          <a:stretch>
            <a:fillRect/>
          </a:stretch>
        </p:blipFill>
        <p:spPr>
          <a:xfrm>
            <a:off x="1363288" y="2061557"/>
            <a:ext cx="3263178" cy="2842952"/>
          </a:xfrm>
          <a:prstGeom prst="rect">
            <a:avLst/>
          </a:prstGeom>
        </p:spPr>
      </p:pic>
    </p:spTree>
    <p:extLst>
      <p:ext uri="{BB962C8B-B14F-4D97-AF65-F5344CB8AC3E}">
        <p14:creationId xmlns:p14="http://schemas.microsoft.com/office/powerpoint/2010/main" val="6287459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fontScale="90000"/>
          </a:bodyPr>
          <a:lstStyle/>
          <a:p>
            <a:r>
              <a:rPr altLang="en-GB" b="1" dirty="0" lang="en-GB"/>
              <a:t>Need to consider the role and function of guest services Cont.</a:t>
            </a:r>
            <a:br>
              <a:rPr altLang="en-GB" b="0" dirty="0" lang="en-GB">
                <a:effectLst/>
              </a:rPr>
            </a:br>
            <a:br>
              <a:rPr altLang="en-GB" dirty="0" lang="en-GB"/>
            </a:br>
            <a:endParaRPr altLang="en-GB" dirty="0" lang="en-GB"/>
          </a:p>
        </p:txBody>
      </p:sp>
      <p:sp>
        <p:nvSpPr>
          <p:cNvPr id="3" name="Content Placeholder 2"/>
          <p:cNvSpPr>
            <a:spLocks noGrp="1"/>
          </p:cNvSpPr>
          <p:nvPr>
            <p:ph idx="1"/>
          </p:nvPr>
        </p:nvSpPr>
        <p:spPr>
          <a:xfrm>
            <a:off x="5935286" y="1825625"/>
            <a:ext cx="5418513" cy="4351338"/>
          </a:xfrm>
        </p:spPr>
        <p:txBody>
          <a:bodyPr numCol="1">
            <a:normAutofit/>
          </a:bodyPr>
          <a:lstStyle/>
          <a:p>
            <a:pPr algn="just" fontAlgn="base">
              <a:lnSpc>
                <a:spcPct val="150000"/>
              </a:lnSpc>
            </a:pPr>
            <a:r>
              <a:rPr altLang="en-GB" dirty="0" lang="en-GB"/>
              <a:t>They also ensure that they do not get any feedback from their customers. </a:t>
            </a:r>
            <a:endParaRPr altLang="en-GB" b="1" dirty="0" lang="en-GB"/>
          </a:p>
          <a:p>
            <a:pPr algn="just" fontAlgn="base">
              <a:lnSpc>
                <a:spcPct val="150000"/>
              </a:lnSpc>
            </a:pPr>
            <a:r>
              <a:rPr altLang="en-GB" dirty="0" lang="en-GB"/>
              <a:t>Marriott International greets the guests with the utmost presence of joy and a smile.</a:t>
            </a:r>
          </a:p>
          <a:p>
            <a:pPr algn="just" fontAlgn="base">
              <a:lnSpc>
                <a:spcPct val="150000"/>
              </a:lnSpc>
            </a:pPr>
            <a:r>
              <a:rPr altLang="en-GB" dirty="0" lang="en-GB"/>
              <a:t>In order to satisfy their customers they provide extra information (Johnston </a:t>
            </a:r>
            <a:r>
              <a:rPr altLang="en-GB" dirty="0" i="1" lang="en-GB"/>
              <a:t>et al</a:t>
            </a:r>
            <a:r>
              <a:rPr altLang="en-GB" dirty="0" lang="en-GB"/>
              <a:t>., 2012).</a:t>
            </a:r>
          </a:p>
          <a:p>
            <a:pPr algn="just" fontAlgn="base">
              <a:lnSpc>
                <a:spcPct val="150000"/>
              </a:lnSpc>
            </a:pPr>
            <a:r>
              <a:rPr altLang="en-GB" dirty="0" lang="en-GB"/>
              <a:t>They also provide assistance which has been addressed by the guests. </a:t>
            </a:r>
          </a:p>
          <a:p>
            <a:pPr algn="just">
              <a:lnSpc>
                <a:spcPct val="150000"/>
              </a:lnSpc>
            </a:pPr>
            <a:endParaRPr altLang="en-GB" dirty="0" lang="en-GB"/>
          </a:p>
        </p:txBody>
      </p:sp>
      <p:pic>
        <p:nvPicPr>
          <p:cNvPr id="4" name="Picture 3"/>
          <p:cNvPicPr>
            <a:picLocks noChangeAspect="1"/>
          </p:cNvPicPr>
          <p:nvPr/>
        </p:nvPicPr>
        <p:blipFill>
          <a:blip r:embed="rId3"/>
          <a:stretch>
            <a:fillRect/>
          </a:stretch>
        </p:blipFill>
        <p:spPr>
          <a:xfrm>
            <a:off x="532015" y="1825625"/>
            <a:ext cx="4739811" cy="3627524"/>
          </a:xfrm>
          <a:prstGeom prst="rect">
            <a:avLst/>
          </a:prstGeom>
        </p:spPr>
      </p:pic>
    </p:spTree>
    <p:extLst>
      <p:ext uri="{BB962C8B-B14F-4D97-AF65-F5344CB8AC3E}">
        <p14:creationId xmlns:p14="http://schemas.microsoft.com/office/powerpoint/2010/main" val="18951030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fontScale="90000"/>
          </a:bodyPr>
          <a:lstStyle/>
          <a:p>
            <a:r>
              <a:rPr altLang="en-GB" b="1" dirty="0" lang="en-GB"/>
              <a:t>Importance of hospitality and how hotels meet guest expectations</a:t>
            </a:r>
            <a:br>
              <a:rPr altLang="en-GB" b="0" dirty="0" lang="en-GB">
                <a:effectLst/>
              </a:rPr>
            </a:br>
            <a:br>
              <a:rPr altLang="en-GB" dirty="0" lang="en-GB"/>
            </a:br>
            <a:endParaRPr altLang="en-GB" dirty="0" lang="en-GB"/>
          </a:p>
        </p:txBody>
      </p:sp>
      <p:sp>
        <p:nvSpPr>
          <p:cNvPr id="3" name="Content Placeholder 2"/>
          <p:cNvSpPr>
            <a:spLocks noGrp="1"/>
          </p:cNvSpPr>
          <p:nvPr>
            <p:ph idx="1"/>
          </p:nvPr>
        </p:nvSpPr>
        <p:spPr>
          <a:xfrm>
            <a:off x="5719156" y="1825625"/>
            <a:ext cx="5634644" cy="4351338"/>
          </a:xfrm>
        </p:spPr>
        <p:txBody>
          <a:bodyPr numCol="1">
            <a:normAutofit fontScale="85000" lnSpcReduction="10000"/>
          </a:bodyPr>
          <a:lstStyle/>
          <a:p>
            <a:pPr algn="just" fontAlgn="base">
              <a:lnSpc>
                <a:spcPct val="170000"/>
              </a:lnSpc>
            </a:pPr>
            <a:r>
              <a:rPr altLang="en-GB" dirty="0" lang="en-GB"/>
              <a:t>The services should be easily offered and accessible to the guest.</a:t>
            </a:r>
            <a:endParaRPr altLang="en-GB" b="1" dirty="0" lang="en-GB"/>
          </a:p>
          <a:p>
            <a:pPr algn="just" fontAlgn="base">
              <a:lnSpc>
                <a:spcPct val="170000"/>
              </a:lnSpc>
            </a:pPr>
            <a:r>
              <a:rPr altLang="en-GB" dirty="0" lang="en-GB"/>
              <a:t>The use of connectivity and technology with an excellent connection of fast Wi-Fi is always expected by the guests (O’Gorman, 2010).</a:t>
            </a:r>
          </a:p>
          <a:p>
            <a:pPr algn="just" fontAlgn="base">
              <a:lnSpc>
                <a:spcPct val="170000"/>
              </a:lnSpc>
            </a:pPr>
            <a:r>
              <a:rPr altLang="en-GB" dirty="0" lang="en-GB"/>
              <a:t>This ensures that the guests do not have to wait for hours at the front desk.</a:t>
            </a:r>
          </a:p>
          <a:p>
            <a:pPr algn="just" fontAlgn="base">
              <a:lnSpc>
                <a:spcPct val="170000"/>
              </a:lnSpc>
            </a:pPr>
            <a:r>
              <a:rPr altLang="en-GB" dirty="0" lang="en-GB"/>
              <a:t>Great service is one of the most significant requirements which has to be met by the hotels</a:t>
            </a:r>
          </a:p>
          <a:p>
            <a:pPr algn="just">
              <a:lnSpc>
                <a:spcPct val="170000"/>
              </a:lnSpc>
            </a:pPr>
            <a:endParaRPr altLang="en-GB" dirty="0" lang="en-GB"/>
          </a:p>
        </p:txBody>
      </p:sp>
      <p:pic>
        <p:nvPicPr>
          <p:cNvPr id="4" name="Picture 3"/>
          <p:cNvPicPr>
            <a:picLocks noChangeAspect="1"/>
          </p:cNvPicPr>
          <p:nvPr/>
        </p:nvPicPr>
        <p:blipFill>
          <a:blip r:embed="rId3"/>
          <a:stretch>
            <a:fillRect/>
          </a:stretch>
        </p:blipFill>
        <p:spPr>
          <a:xfrm>
            <a:off x="1130531" y="1825624"/>
            <a:ext cx="4222865" cy="4159539"/>
          </a:xfrm>
          <a:prstGeom prst="rect">
            <a:avLst/>
          </a:prstGeom>
        </p:spPr>
      </p:pic>
    </p:spTree>
    <p:extLst>
      <p:ext uri="{BB962C8B-B14F-4D97-AF65-F5344CB8AC3E}">
        <p14:creationId xmlns:p14="http://schemas.microsoft.com/office/powerpoint/2010/main" val="16139323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fontScale="90000"/>
          </a:bodyPr>
          <a:lstStyle/>
          <a:p>
            <a:r>
              <a:rPr altLang="en-GB" b="1" dirty="0" lang="en-GB"/>
              <a:t>Importance of hospitality and how hotels meet guest expectations Cont.</a:t>
            </a:r>
            <a:endParaRPr altLang="en-GB" dirty="0" lang="en-GB"/>
          </a:p>
        </p:txBody>
      </p:sp>
      <p:sp>
        <p:nvSpPr>
          <p:cNvPr id="3" name="Content Placeholder 2"/>
          <p:cNvSpPr>
            <a:spLocks noGrp="1"/>
          </p:cNvSpPr>
          <p:nvPr>
            <p:ph idx="1"/>
          </p:nvPr>
        </p:nvSpPr>
        <p:spPr>
          <a:xfrm>
            <a:off x="5818908" y="1825625"/>
            <a:ext cx="5534891" cy="4351338"/>
          </a:xfrm>
        </p:spPr>
        <p:txBody>
          <a:bodyPr numCol="1">
            <a:normAutofit fontScale="85000" lnSpcReduction="10000"/>
          </a:bodyPr>
          <a:lstStyle/>
          <a:p>
            <a:pPr algn="just" fontAlgn="base">
              <a:lnSpc>
                <a:spcPct val="160000"/>
              </a:lnSpc>
            </a:pPr>
            <a:r>
              <a:rPr altLang="en-GB" dirty="0" lang="en-GB"/>
              <a:t>The price point, as well as the number of stars, will attract customers. </a:t>
            </a:r>
            <a:endParaRPr altLang="en-GB" b="1" dirty="0" lang="en-GB"/>
          </a:p>
          <a:p>
            <a:pPr algn="just" fontAlgn="base">
              <a:lnSpc>
                <a:spcPct val="160000"/>
              </a:lnSpc>
            </a:pPr>
            <a:r>
              <a:rPr altLang="en-GB" dirty="0" lang="en-GB"/>
              <a:t>The hotels should always surprise the customers with a bottle of wine, a bathrobe and many more. </a:t>
            </a:r>
          </a:p>
          <a:p>
            <a:pPr algn="just" fontAlgn="base">
              <a:lnSpc>
                <a:spcPct val="160000"/>
              </a:lnSpc>
            </a:pPr>
            <a:r>
              <a:rPr altLang="en-GB" dirty="0" lang="en-GB"/>
              <a:t>Personalisation is one of the most underlying requirements that the hotels cannot predict (</a:t>
            </a:r>
            <a:r>
              <a:rPr altLang="en-GB" dirty="0" err="1" lang="en-GB"/>
              <a:t>Swarbrooke</a:t>
            </a:r>
            <a:r>
              <a:rPr altLang="en-GB" dirty="0" lang="en-GB"/>
              <a:t> J and  Horner, 2011).</a:t>
            </a:r>
          </a:p>
          <a:p>
            <a:pPr algn="just" fontAlgn="base">
              <a:lnSpc>
                <a:spcPct val="160000"/>
              </a:lnSpc>
            </a:pPr>
            <a:r>
              <a:rPr altLang="en-GB" dirty="0" lang="en-GB"/>
              <a:t>The more the customers can connect with the hotel, the more they are likely to become loyal members. </a:t>
            </a:r>
          </a:p>
          <a:p>
            <a:endParaRPr altLang="en-GB" dirty="0" lang="en-GB"/>
          </a:p>
        </p:txBody>
      </p:sp>
      <p:pic>
        <p:nvPicPr>
          <p:cNvPr id="4" name="Picture 3"/>
          <p:cNvPicPr>
            <a:picLocks noChangeAspect="1"/>
          </p:cNvPicPr>
          <p:nvPr/>
        </p:nvPicPr>
        <p:blipFill>
          <a:blip r:embed="rId3"/>
          <a:stretch>
            <a:fillRect/>
          </a:stretch>
        </p:blipFill>
        <p:spPr>
          <a:xfrm>
            <a:off x="966960" y="2247554"/>
            <a:ext cx="4638675" cy="2628900"/>
          </a:xfrm>
          <a:prstGeom prst="rect">
            <a:avLst/>
          </a:prstGeom>
        </p:spPr>
      </p:pic>
    </p:spTree>
    <p:extLst>
      <p:ext uri="{BB962C8B-B14F-4D97-AF65-F5344CB8AC3E}">
        <p14:creationId xmlns:p14="http://schemas.microsoft.com/office/powerpoint/2010/main" val="5480310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5223" y="500062"/>
            <a:ext cx="10515600" cy="1325563"/>
          </a:xfrm>
        </p:spPr>
        <p:txBody>
          <a:bodyPr numCol="1">
            <a:normAutofit fontScale="90000"/>
          </a:bodyPr>
          <a:lstStyle/>
          <a:p>
            <a:r>
              <a:rPr altLang="en-GB" b="1" dirty="0" lang="en-GB"/>
              <a:t>Conclusion </a:t>
            </a:r>
            <a:br>
              <a:rPr altLang="en-GB" b="0" dirty="0" lang="en-GB">
                <a:effectLst/>
              </a:rPr>
            </a:br>
            <a:br>
              <a:rPr altLang="en-GB" dirty="0" lang="en-GB"/>
            </a:br>
            <a:endParaRPr altLang="en-GB" dirty="0" lang="en-GB"/>
          </a:p>
        </p:txBody>
      </p:sp>
      <p:sp>
        <p:nvSpPr>
          <p:cNvPr id="3" name="Content Placeholder 2"/>
          <p:cNvSpPr>
            <a:spLocks noGrp="1"/>
          </p:cNvSpPr>
          <p:nvPr>
            <p:ph idx="1"/>
          </p:nvPr>
        </p:nvSpPr>
        <p:spPr>
          <a:xfrm>
            <a:off x="5503024" y="1825625"/>
            <a:ext cx="5850775" cy="4351338"/>
          </a:xfrm>
        </p:spPr>
        <p:txBody>
          <a:bodyPr numCol="1">
            <a:normAutofit fontScale="92500" lnSpcReduction="10000"/>
          </a:bodyPr>
          <a:lstStyle/>
          <a:p>
            <a:pPr algn="just" fontAlgn="base">
              <a:lnSpc>
                <a:spcPct val="150000"/>
              </a:lnSpc>
            </a:pPr>
            <a:r>
              <a:rPr altLang="en-GB" dirty="0" lang="en-GB"/>
              <a:t>This PowerPoint presentation is about hospitality and guest services.</a:t>
            </a:r>
            <a:endParaRPr altLang="en-GB" b="1" dirty="0" lang="en-GB"/>
          </a:p>
          <a:p>
            <a:pPr algn="just" fontAlgn="base">
              <a:lnSpc>
                <a:spcPct val="150000"/>
              </a:lnSpc>
            </a:pPr>
            <a:r>
              <a:rPr altLang="en-GB" dirty="0" lang="en-GB"/>
              <a:t>The chosen hotel for this PowerPoint presentation is  Marriott International. </a:t>
            </a:r>
          </a:p>
          <a:p>
            <a:pPr algn="just" fontAlgn="base">
              <a:lnSpc>
                <a:spcPct val="150000"/>
              </a:lnSpc>
            </a:pPr>
            <a:r>
              <a:rPr altLang="en-GB" dirty="0" lang="en-GB"/>
              <a:t>The main consumers of Marriott International are traveller, luxury hotels and many more (</a:t>
            </a:r>
            <a:r>
              <a:rPr altLang="en-GB" dirty="0" err="1" lang="en-GB"/>
              <a:t>Vallen</a:t>
            </a:r>
            <a:r>
              <a:rPr altLang="en-GB" dirty="0" i="1" lang="en-GB"/>
              <a:t> et al</a:t>
            </a:r>
            <a:r>
              <a:rPr altLang="en-GB" dirty="0" lang="en-GB"/>
              <a:t>., 2014).</a:t>
            </a:r>
          </a:p>
          <a:p>
            <a:pPr algn="just" fontAlgn="base">
              <a:lnSpc>
                <a:spcPct val="150000"/>
              </a:lnSpc>
            </a:pPr>
            <a:r>
              <a:rPr altLang="en-GB" dirty="0" lang="en-GB"/>
              <a:t> They are influenced and inspired by innovative technologies as well as services. </a:t>
            </a:r>
          </a:p>
          <a:p>
            <a:endParaRPr altLang="en-GB" dirty="0" lang="en-GB"/>
          </a:p>
        </p:txBody>
      </p:sp>
      <p:pic>
        <p:nvPicPr>
          <p:cNvPr id="4" name="Picture 3"/>
          <p:cNvPicPr>
            <a:picLocks noChangeAspect="1"/>
          </p:cNvPicPr>
          <p:nvPr/>
        </p:nvPicPr>
        <p:blipFill>
          <a:blip r:embed="rId3"/>
          <a:stretch>
            <a:fillRect/>
          </a:stretch>
        </p:blipFill>
        <p:spPr>
          <a:xfrm>
            <a:off x="302373" y="2761557"/>
            <a:ext cx="5200650" cy="1866900"/>
          </a:xfrm>
          <a:prstGeom prst="rect">
            <a:avLst/>
          </a:prstGeom>
        </p:spPr>
      </p:pic>
    </p:spTree>
    <p:extLst>
      <p:ext uri="{BB962C8B-B14F-4D97-AF65-F5344CB8AC3E}">
        <p14:creationId xmlns:p14="http://schemas.microsoft.com/office/powerpoint/2010/main" val="30540769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fontScale="90000"/>
          </a:bodyPr>
          <a:lstStyle/>
          <a:p>
            <a:r>
              <a:rPr altLang="en-GB" b="1" dirty="0" lang="en-GB"/>
              <a:t>References </a:t>
            </a:r>
            <a:br>
              <a:rPr altLang="en-GB" b="0" dirty="0" lang="en-GB">
                <a:effectLst/>
              </a:rPr>
            </a:br>
            <a:br>
              <a:rPr altLang="en-GB" dirty="0" lang="en-GB"/>
            </a:br>
            <a:endParaRPr altLang="en-GB" dirty="0" lang="en-GB"/>
          </a:p>
        </p:txBody>
      </p:sp>
      <p:sp>
        <p:nvSpPr>
          <p:cNvPr id="3" name="Content Placeholder 2"/>
          <p:cNvSpPr>
            <a:spLocks noGrp="1"/>
          </p:cNvSpPr>
          <p:nvPr>
            <p:ph idx="1"/>
          </p:nvPr>
        </p:nvSpPr>
        <p:spPr/>
        <p:txBody>
          <a:bodyPr numCol="1">
            <a:normAutofit fontScale="55000" lnSpcReduction="20000"/>
          </a:bodyPr>
          <a:lstStyle/>
          <a:p>
            <a:r>
              <a:rPr altLang="en-GB" dirty="0" lang="en-GB"/>
              <a:t>Wood, R.C. ed., 2015. </a:t>
            </a:r>
            <a:r>
              <a:rPr altLang="en-GB" dirty="0" i="1" lang="en-GB"/>
              <a:t>Hospitality management: a brief introduction</a:t>
            </a:r>
            <a:r>
              <a:rPr altLang="en-GB" dirty="0" lang="en-GB"/>
              <a:t>. Sage.</a:t>
            </a:r>
            <a:endParaRPr altLang="en-GB" b="0" dirty="0" lang="en-GB">
              <a:effectLst/>
            </a:endParaRPr>
          </a:p>
          <a:p>
            <a:r>
              <a:rPr altLang="en-GB" dirty="0" lang="en-GB"/>
              <a:t>People 1st., 2017. </a:t>
            </a:r>
            <a:r>
              <a:rPr altLang="en-GB" dirty="0" i="1" lang="en-GB"/>
              <a:t>The performance &amp; talent management revolution</a:t>
            </a:r>
            <a:r>
              <a:rPr altLang="en-GB" dirty="0" lang="en-GB"/>
              <a:t>, PF, Uxbridge.</a:t>
            </a:r>
            <a:endParaRPr altLang="en-GB" b="0" dirty="0" lang="en-GB">
              <a:effectLst/>
            </a:endParaRPr>
          </a:p>
          <a:p>
            <a:r>
              <a:rPr altLang="en-GB" dirty="0" err="1" lang="en-GB"/>
              <a:t>Tesone</a:t>
            </a:r>
            <a:r>
              <a:rPr altLang="en-GB" dirty="0" lang="en-GB"/>
              <a:t>, V., 2014. Principles of Management for the Hospitality Industry, Butterworth </a:t>
            </a:r>
            <a:r>
              <a:rPr altLang="en-GB" dirty="0" err="1" lang="en-GB"/>
              <a:t>Heineman</a:t>
            </a:r>
            <a:r>
              <a:rPr altLang="en-GB" dirty="0" lang="en-GB"/>
              <a:t>, Oxford</a:t>
            </a:r>
            <a:endParaRPr altLang="en-GB" b="0" dirty="0" lang="en-GB">
              <a:effectLst/>
            </a:endParaRPr>
          </a:p>
          <a:p>
            <a:r>
              <a:rPr altLang="en-GB" dirty="0" lang="en-GB"/>
              <a:t>Walker, J., 2013. </a:t>
            </a:r>
            <a:r>
              <a:rPr altLang="en-GB" dirty="0" i="1" lang="en-GB"/>
              <a:t>Introduction to Hospitality Management</a:t>
            </a:r>
            <a:r>
              <a:rPr altLang="en-GB" dirty="0" lang="en-GB"/>
              <a:t>, Pearson, London</a:t>
            </a:r>
            <a:endParaRPr altLang="en-GB" b="0" dirty="0" lang="en-GB">
              <a:effectLst/>
            </a:endParaRPr>
          </a:p>
          <a:p>
            <a:r>
              <a:rPr altLang="en-GB" dirty="0" lang="en-GB"/>
              <a:t>O'Fallon, M.J. and Rutherford, D.G., 2010. Hotel management and operations, 5th Ed, John Wiley &amp; Sons.</a:t>
            </a:r>
            <a:endParaRPr altLang="en-GB" b="0" dirty="0" lang="en-GB">
              <a:effectLst/>
            </a:endParaRPr>
          </a:p>
          <a:p>
            <a:r>
              <a:rPr altLang="en-GB" dirty="0" err="1" lang="en-GB"/>
              <a:t>Heppell</a:t>
            </a:r>
            <a:r>
              <a:rPr altLang="en-GB" dirty="0" lang="en-GB"/>
              <a:t>, M., 2015. Five Star Service: How to deliver Exceptional Customer Service, Pearson, London</a:t>
            </a:r>
            <a:endParaRPr altLang="en-GB" b="0" dirty="0" lang="en-GB">
              <a:effectLst/>
            </a:endParaRPr>
          </a:p>
          <a:p>
            <a:r>
              <a:rPr altLang="en-GB" dirty="0" lang="en-GB"/>
              <a:t>Johnston, R. Clark, G. &amp; </a:t>
            </a:r>
            <a:r>
              <a:rPr altLang="en-GB" dirty="0" err="1" lang="en-GB"/>
              <a:t>Shulver</a:t>
            </a:r>
            <a:r>
              <a:rPr altLang="en-GB" dirty="0" lang="en-GB"/>
              <a:t>, M., 2012. </a:t>
            </a:r>
            <a:r>
              <a:rPr altLang="en-GB" dirty="0" i="1" lang="en-GB"/>
              <a:t>Service Operations Management</a:t>
            </a:r>
            <a:r>
              <a:rPr altLang="en-GB" dirty="0" lang="en-GB"/>
              <a:t>, Pearson, London</a:t>
            </a:r>
            <a:endParaRPr altLang="en-GB" b="0" dirty="0" lang="en-GB">
              <a:effectLst/>
            </a:endParaRPr>
          </a:p>
          <a:p>
            <a:r>
              <a:rPr altLang="en-GB" dirty="0" lang="en-GB"/>
              <a:t>O’Gorman, K., 2010. The Origins of Hospitality and Tourism, Goodfellow, Oxford</a:t>
            </a:r>
            <a:endParaRPr altLang="en-GB" b="0" dirty="0" lang="en-GB">
              <a:effectLst/>
            </a:endParaRPr>
          </a:p>
          <a:p>
            <a:r>
              <a:rPr altLang="en-GB" dirty="0" err="1" lang="en-GB"/>
              <a:t>Swarbrooke</a:t>
            </a:r>
            <a:r>
              <a:rPr altLang="en-GB" dirty="0" lang="en-GB"/>
              <a:t> J &amp; Horner S., 2011. </a:t>
            </a:r>
            <a:r>
              <a:rPr altLang="en-GB" dirty="0" i="1" lang="en-GB"/>
              <a:t>Consumer Behaviour in Tourism</a:t>
            </a:r>
            <a:r>
              <a:rPr altLang="en-GB" dirty="0" lang="en-GB"/>
              <a:t> 2nd Ed, Oxford, Butterworth</a:t>
            </a:r>
            <a:endParaRPr altLang="en-GB" b="0" dirty="0" lang="en-GB">
              <a:effectLst/>
            </a:endParaRPr>
          </a:p>
          <a:p>
            <a:r>
              <a:rPr altLang="en-GB" dirty="0" err="1" lang="en-GB"/>
              <a:t>Vallen</a:t>
            </a:r>
            <a:r>
              <a:rPr altLang="en-GB" dirty="0" lang="en-GB"/>
              <a:t>, G.K. &amp; </a:t>
            </a:r>
            <a:r>
              <a:rPr altLang="en-GB" dirty="0" err="1" lang="en-GB"/>
              <a:t>Vallen</a:t>
            </a:r>
            <a:r>
              <a:rPr altLang="en-GB" dirty="0" lang="en-GB"/>
              <a:t>, Jerome J., 2014. Check-in check-out: </a:t>
            </a:r>
            <a:r>
              <a:rPr altLang="en-GB" dirty="0" i="1" lang="en-GB"/>
              <a:t>managing hotel operations </a:t>
            </a:r>
            <a:r>
              <a:rPr altLang="en-GB" dirty="0" lang="en-GB"/>
              <a:t>Ninth edition.; Pearson new international.,</a:t>
            </a:r>
            <a:endParaRPr altLang="en-GB" b="0" dirty="0" lang="en-GB">
              <a:effectLst/>
            </a:endParaRPr>
          </a:p>
          <a:p>
            <a:br>
              <a:rPr altLang="en-GB" b="0" dirty="0" lang="en-GB">
                <a:effectLst/>
              </a:rPr>
            </a:br>
            <a:endParaRPr altLang="en-GB" dirty="0" lang="en-GB"/>
          </a:p>
        </p:txBody>
      </p:sp>
    </p:spTree>
    <p:extLst>
      <p:ext uri="{BB962C8B-B14F-4D97-AF65-F5344CB8AC3E}">
        <p14:creationId xmlns:p14="http://schemas.microsoft.com/office/powerpoint/2010/main" val="25792385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4157662" y="1947862"/>
            <a:ext cx="3876675" cy="2962275"/>
          </a:xfrm>
          <a:prstGeom prst="rect">
            <a:avLst/>
          </a:prstGeom>
        </p:spPr>
      </p:pic>
    </p:spTree>
    <p:extLst>
      <p:ext uri="{BB962C8B-B14F-4D97-AF65-F5344CB8AC3E}">
        <p14:creationId xmlns:p14="http://schemas.microsoft.com/office/powerpoint/2010/main" val="3217972848"/>
      </p:ext>
    </p:extLst>
  </p:cSld>
  <p:clrMapOvr>
    <a:masterClrMapping/>
  </p:clrMapOvr>
</p:sld>
</file>

<file path=ppt/theme/theme1.xml><?xml version="1.0" encoding="utf-8"?>
<a:theme xmlns:a="http://schemas.openxmlformats.org/drawingml/2006/main" name="Gallery">
  <a:themeElements>
    <a:clrScheme name="Gallery">
      <a:dk1>
        <a:sysClr lastClr="000000" val="windowText"/>
      </a:dk1>
      <a:lt1>
        <a:sysClr lastClr="FFFFFF" val="window"/>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panose="020B0502020104020203" typeface="Gill Sans M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panose="020B0502020104020203" typeface="Gill Sans MT"/>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algn="ctr" cap="flat" cmpd="sng" w="9525">
          <a:solidFill>
            <a:schemeClr val="phClr"/>
          </a:solidFill>
          <a:prstDash val="solid"/>
        </a:ln>
        <a:ln algn="ctr" cap="flat" cmpd="sng" w="15875">
          <a:solidFill>
            <a:schemeClr val="phClr"/>
          </a:solidFill>
          <a:prstDash val="solid"/>
        </a:ln>
        <a:ln algn="ctr" cap="flat" cmpd="sng" w="22225">
          <a:solidFill>
            <a:schemeClr val="phClr"/>
          </a:solidFill>
          <a:prstDash val="solid"/>
        </a:ln>
      </a:lnStyleLst>
      <a:effectStyleLst>
        <a:effectStyle>
          <a:effectLst/>
        </a:effectStyle>
        <a:effectStyle>
          <a:effectLst/>
        </a:effectStyle>
        <a:effectStyle>
          <a:effectLst>
            <a:outerShdw blurRad="50800" dir="5400000" dist="50800" rotWithShape="0" sx="96000" sy="96000">
              <a:srgbClr val="000000">
                <a:alpha val="48000"/>
              </a:srgbClr>
            </a:outerShdw>
          </a:effectLst>
          <a:scene3d>
            <a:camera prst="orthographicFront">
              <a:rot lat="0" lon="0" rev="0"/>
            </a:camera>
            <a:lightRig dir="t" rig="balanced">
              <a:rot lat="0" lon="0" rev="1080000"/>
            </a:lightRig>
          </a:scene3d>
          <a:sp3d>
            <a:bevelT h="12700" prst="softRound" w="38100"/>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b="50000" l="50000" r="50000" t="50000"/>
          </a:path>
        </a:gradFill>
      </a:bgFillStyleLst>
    </a:fmtScheme>
  </a:themeElements>
  <a:objectDefaults/>
  <a:extraClrSchemeLst/>
  <a:extLst>
    <a:ext uri="{05A4C25C-085E-4340-85A3-A5531E510DB2}">
      <thm15:themeFamily xmlns:thm15="http://schemas.microsoft.com/office/thememl/2012/main" id="{BBFCD31E-59A1-489D-B089-A3EAD7CAE12E}" name="Gallery" vid="{F5E91637-A7B6-4E27-B710-77DA7014EE1E}"/>
    </a:ext>
  </a:extLst>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panose="020F0302020204030204"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panose="020F0502020204030204"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TM10001114[[fn=Gallery]]</Template>
  <Company/>
  <Words>2639</Words>
  <Paragraphs>107</Paragraphs>
  <Slides>14</Slides>
  <Notes>11</Notes>
  <TotalTime>27</TotalTime>
  <HiddenSlides>0</HiddenSlides>
  <MMClips>0</MMClips>
  <ScaleCrop>false</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Gill Sans MT</vt:lpstr>
      <vt:lpstr>Gallery</vt:lpstr>
      <vt:lpstr>Module Name: Hospitality  &amp; Guest Services Task 1: Presentation Student Name: Student Id:</vt:lpstr>
      <vt:lpstr>Table of Content</vt:lpstr>
      <vt:lpstr>Introduction </vt:lpstr>
      <vt:lpstr>Marriott International’s  main consumers</vt:lpstr>
      <vt:lpstr>Nature, scope and role of the guest services and facilities </vt:lpstr>
      <vt:lpstr>Nature, scope and role of the guest services and facilities Cont.</vt:lpstr>
      <vt:lpstr>Nature, scope and role of the guest services and facilities  Cont.</vt:lpstr>
      <vt:lpstr>Need to consider the role and function of guest services </vt:lpstr>
      <vt:lpstr>Need to consider the role and function of guest services Cont.</vt:lpstr>
      <vt:lpstr>Importance of hospitality and how hotels meet guest expectations</vt:lpstr>
      <vt:lpstr>Importance of hospitality and how hotels meet guest expectations Cont.</vt:lpstr>
      <vt:lpstr>Conclusion </vt:lpstr>
      <vt:lpstr>References </vt:lpstr>
      <vt:lpstr>PowerPoint Presentation</vt:lpstr>
    </vt:vector>
  </TitlesOfParts>
  <LinksUpToDate>false</LinksUpToDate>
  <SharedDoc>false</SharedDoc>
  <HyperlinksChanged>false</HyperlinksChanged>
  <Application>Microsoft Macintosh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2023-05-08T08:16:01Z</dcterms:created>
  <cp:lastModifiedBy>ANEL DANIELA AVILA TORRES</cp:lastModifiedBy>
  <dcterms:modified xsi:type="dcterms:W3CDTF">2023-05-11T16:17:07Z</dcterms:modified>
  <cp:revision>1</cp:revision>
  <dc:title>Module Name: Hospitality  &amp; Guest Services Task 1: Presentation Student Name: Student Id:</dc:title>
</cp:coreProperties>
</file>