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26"/>
  </p:notesMasterIdLst>
  <p:sldIdLst>
    <p:sldId id="256" r:id="rId2"/>
    <p:sldId id="257" r:id="rId3"/>
    <p:sldId id="258" r:id="rId4"/>
    <p:sldId id="297" r:id="rId5"/>
    <p:sldId id="259" r:id="rId6"/>
    <p:sldId id="261" r:id="rId7"/>
    <p:sldId id="266" r:id="rId8"/>
    <p:sldId id="267" r:id="rId9"/>
    <p:sldId id="268" r:id="rId10"/>
    <p:sldId id="262" r:id="rId11"/>
    <p:sldId id="263" r:id="rId12"/>
    <p:sldId id="264" r:id="rId13"/>
    <p:sldId id="265" r:id="rId14"/>
    <p:sldId id="269" r:id="rId15"/>
    <p:sldId id="270" r:id="rId16"/>
    <p:sldId id="271" r:id="rId17"/>
    <p:sldId id="273" r:id="rId18"/>
    <p:sldId id="272" r:id="rId19"/>
    <p:sldId id="274" r:id="rId20"/>
    <p:sldId id="298" r:id="rId21"/>
    <p:sldId id="296" r:id="rId22"/>
    <p:sldId id="294" r:id="rId23"/>
    <p:sldId id="300" r:id="rId24"/>
    <p:sldId id="299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57" d="100"/>
          <a:sy n="57" d="100"/>
        </p:scale>
        <p:origin x="30" y="6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EB3CD-3B20-4FCF-A195-4150D059F6A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3B176F-30F5-4AC5-826E-D9C4CC1BD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761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B176F-30F5-4AC5-826E-D9C4CC1BD1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53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0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rgbClr val="FFFFFF"/>
                </a:solidFill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373380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685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00"/>
              </a:spcBef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300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0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4020408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0883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2057399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2057400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706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721483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999032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719322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89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268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547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314" y="1097280"/>
            <a:ext cx="4149638" cy="466344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9260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825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19107" y="1069847"/>
            <a:ext cx="4257703" cy="4645153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041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05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762000"/>
            <a:ext cx="1743075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762000"/>
            <a:ext cx="5572125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691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fld id="{8E0BA144-0ED7-4DB2-8EE7-DEFBB8B111B7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/>
                </a:solidFill>
              </a:defRPr>
            </a:lvl1pPr>
          </a:lstStyle>
          <a:p>
            <a:fld id="{D1D17DA6-13F5-45A2-829F-2A3A6F415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592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2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Design and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Lecture 1: Introduction to the module</a:t>
            </a:r>
          </a:p>
          <a:p>
            <a:endParaRPr lang="en-GB" sz="2000" dirty="0"/>
          </a:p>
          <a:p>
            <a:r>
              <a:rPr lang="en-GB" sz="2000" dirty="0" smtClean="0"/>
              <a:t>Stacey Coleman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16733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85" y="414514"/>
            <a:ext cx="8766495" cy="1303867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Design and Analysis Schedule</a:t>
            </a:r>
            <a:endParaRPr lang="en-GB" sz="32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1944885"/>
            <a:ext cx="6798736" cy="3990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Semester One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RDA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Lecture: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Thursday 9am - 10am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RDA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Workshops: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Joint honours Counselling/Psych: Thursday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11am – 1pm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honours Psych: Thursday 1pm – 3pm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handbook on Moodle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624" y="5025005"/>
            <a:ext cx="4791424" cy="1631674"/>
          </a:xfrm>
          <a:prstGeom prst="rect">
            <a:avLst/>
          </a:prstGeom>
        </p:spPr>
      </p:pic>
      <p:sp>
        <p:nvSpPr>
          <p:cNvPr id="6" name="Down Arrow 5"/>
          <p:cNvSpPr/>
          <p:nvPr/>
        </p:nvSpPr>
        <p:spPr>
          <a:xfrm rot="18966988">
            <a:off x="2768369" y="5259912"/>
            <a:ext cx="989901" cy="805343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4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035" y="2060515"/>
            <a:ext cx="7404100" cy="347033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47" y="609600"/>
            <a:ext cx="8774884" cy="135636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Semester 1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1125477" y="2833391"/>
            <a:ext cx="3125097" cy="1273096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248607" y="4017814"/>
            <a:ext cx="2885006" cy="18066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534056" y="2850639"/>
            <a:ext cx="2423995" cy="1183806"/>
          </a:xfrm>
          <a:prstGeom prst="rect">
            <a:avLst/>
          </a:prstGeom>
          <a:noFill/>
          <a:ln w="698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7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85" y="439682"/>
            <a:ext cx="8766495" cy="1303867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Design and Analysis Schedule</a:t>
            </a:r>
            <a:endParaRPr lang="en-GB" sz="32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1944885"/>
            <a:ext cx="6798736" cy="3990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Semester Two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RDA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Lecture: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Thursday 9am – 10am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RDA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Workshops: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Flexible: dissertation prep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Schedule to be released at end of semester 1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Additional workshops re: methods and data collection tools at supervisors discretion late-Feb to March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132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91" y="609600"/>
            <a:ext cx="8800051" cy="135636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913" y="2049011"/>
            <a:ext cx="7875688" cy="403860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 on skills &amp; knowledge developed in year 1.</a:t>
            </a:r>
          </a:p>
          <a:p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Learn and understand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issues in Psychology.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the ethical, practical &amp; theoretical issues in research.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Learn how to 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interpret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data from Psychological studies.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Carry out appropriate 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statistical testing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using SPSS (computer software).</a:t>
            </a:r>
          </a:p>
          <a:p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studies and results.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47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51665" y="726389"/>
            <a:ext cx="8003263" cy="7437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Assessment 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2391458"/>
              </p:ext>
            </p:extLst>
          </p:nvPr>
        </p:nvGraphicFramePr>
        <p:xfrm>
          <a:off x="450718" y="1693144"/>
          <a:ext cx="8040836" cy="36882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161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46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155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Due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date (see Moodle for specific dates)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1,500 word quantitative study report – multi-factorial design and ANOVA analysis</a:t>
                      </a: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February 2019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1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1,500 word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qualitative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 report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IPA </a:t>
                      </a: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 2019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155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Four hours research participation plus 1,000 word reflective log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 2019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1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Ten minute academic interview on research proposal for your final year dissertation project</a:t>
                      </a:r>
                    </a:p>
                    <a:p>
                      <a:pPr marL="0" indent="0" algn="ctr">
                        <a:buNone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2019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218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2: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REP25_2 – qualitative report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3"/>
            <a:ext cx="7906593" cy="3599316"/>
          </a:xfrm>
        </p:spPr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i="1" dirty="0" smtClean="0"/>
              <a:t>qualitative</a:t>
            </a:r>
            <a:r>
              <a:rPr lang="en-GB" dirty="0" smtClean="0"/>
              <a:t> research report that makes up 25% of your overall mark for the module</a:t>
            </a:r>
          </a:p>
          <a:p>
            <a:endParaRPr lang="en-GB" dirty="0"/>
          </a:p>
          <a:p>
            <a:pPr lvl="1"/>
            <a:r>
              <a:rPr lang="en-GB" sz="2400" dirty="0" smtClean="0"/>
              <a:t>You must design an interview schedule and carry out and record three ten minute academic interviews with fellow students exploring the research question.</a:t>
            </a:r>
          </a:p>
          <a:p>
            <a:pPr lvl="1"/>
            <a:endParaRPr lang="en-GB" sz="2400" dirty="0" smtClean="0"/>
          </a:p>
          <a:p>
            <a:pPr lvl="1"/>
            <a:r>
              <a:rPr lang="en-GB" sz="2400" dirty="0" smtClean="0"/>
              <a:t>You must then transcribe the interviews and analyse your data using Interpretative Phenomenological Analysis (IPA).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1436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3"/>
            <a:ext cx="8036065" cy="3599316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A hard or scanned copy of your coded transcript (not included in the word count) </a:t>
            </a:r>
            <a:r>
              <a:rPr lang="en-GB" sz="2400" b="1" dirty="0"/>
              <a:t>must be submitted</a:t>
            </a:r>
            <a:r>
              <a:rPr lang="en-GB" sz="2400" dirty="0"/>
              <a:t> which provides evidence of the following: </a:t>
            </a:r>
          </a:p>
          <a:p>
            <a:pPr marL="0" lvl="0" indent="0">
              <a:buNone/>
            </a:pPr>
            <a:endParaRPr lang="en-GB" sz="1200" dirty="0"/>
          </a:p>
          <a:p>
            <a:pPr lvl="1"/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Stage 1 (reading) and Stage 2 (initial noting): </a:t>
            </a:r>
            <a:r>
              <a:rPr lang="en-GB" sz="2400" dirty="0"/>
              <a:t>Your coded transcript must demonstrate your understanding of the transcript, initial notations made and emergent themes in the appropriate margins. </a:t>
            </a:r>
            <a:r>
              <a:rPr lang="en-GB" sz="1600" dirty="0"/>
              <a:t> </a:t>
            </a:r>
          </a:p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09650" y="7620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2: REP25_2 – qualitative report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65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784" y="2336873"/>
            <a:ext cx="7794012" cy="3926362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In addition to the copy of your coded transcript, the report MUST include appendices (not included in the word count) documenting:  </a:t>
            </a:r>
            <a:endParaRPr lang="en-GB" sz="2400" dirty="0" smtClean="0"/>
          </a:p>
          <a:p>
            <a:pPr lvl="0"/>
            <a:endParaRPr lang="en-GB" dirty="0"/>
          </a:p>
          <a:p>
            <a:pPr lvl="1"/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Stage 3 (development of emergent themes): </a:t>
            </a:r>
            <a:r>
              <a:rPr lang="en-GB" sz="2400" dirty="0"/>
              <a:t>A chronological list of the emerging themes and evidence of identifying clustering of themes.</a:t>
            </a:r>
          </a:p>
          <a:p>
            <a:pPr lvl="1"/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Stage 4 (connecting the themes):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sz="2400" dirty="0"/>
              <a:t>You must include your tables of each superordinate theme and sub-themes with short example quotes and identifiers (page number and line number).</a:t>
            </a:r>
          </a:p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09650" y="7620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2: REP25_2 – qualitative report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14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3"/>
            <a:ext cx="8068434" cy="3599316"/>
          </a:xfrm>
        </p:spPr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i="1" dirty="0" smtClean="0"/>
              <a:t>quantitative</a:t>
            </a:r>
            <a:r>
              <a:rPr lang="en-GB" dirty="0" smtClean="0"/>
              <a:t> research report that makes up 25% of your overall mark for this module.</a:t>
            </a:r>
          </a:p>
          <a:p>
            <a:endParaRPr lang="en-GB" dirty="0"/>
          </a:p>
          <a:p>
            <a:pPr lvl="1"/>
            <a:r>
              <a:rPr lang="en-GB" sz="2400" dirty="0" smtClean="0"/>
              <a:t>In groups of between 4 and 6 you will design a small experimental research study to answer a research question.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1: REP25_1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63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3"/>
            <a:ext cx="7898501" cy="3599316"/>
          </a:xfrm>
        </p:spPr>
        <p:txBody>
          <a:bodyPr>
            <a:normAutofit/>
          </a:bodyPr>
          <a:lstStyle/>
          <a:p>
            <a:r>
              <a:rPr lang="en-GB" dirty="0" smtClean="0"/>
              <a:t>You have the opportunity to be creative with the design of your research study.</a:t>
            </a:r>
          </a:p>
          <a:p>
            <a:endParaRPr lang="en-GB" dirty="0"/>
          </a:p>
          <a:p>
            <a:r>
              <a:rPr lang="en-GB" dirty="0" smtClean="0"/>
              <a:t>Your study will examine within-subjects and between-subjects variables and will be carried out in a laboratory environment.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009650" y="7620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1: REP25_1 – quantitative report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620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907" y="2352257"/>
            <a:ext cx="7671924" cy="4201492"/>
          </a:xfrm>
        </p:spPr>
        <p:txBody>
          <a:bodyPr>
            <a:normAutofit/>
          </a:bodyPr>
          <a:lstStyle/>
          <a:p>
            <a:r>
              <a:rPr lang="en-GB" b="1" u="sng" dirty="0"/>
              <a:t>In groups,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identify </a:t>
            </a:r>
            <a:r>
              <a:rPr lang="en-GB" dirty="0"/>
              <a:t>a clear and logical hypothesis, study design, and appropriate measures. </a:t>
            </a:r>
            <a:endParaRPr lang="en-GB" dirty="0" smtClean="0"/>
          </a:p>
          <a:p>
            <a:pPr lvl="1"/>
            <a:r>
              <a:rPr lang="en-GB" dirty="0" smtClean="0"/>
              <a:t>write and submit an ethics application to the SREC.</a:t>
            </a:r>
          </a:p>
          <a:p>
            <a:pPr lvl="1"/>
            <a:r>
              <a:rPr lang="en-GB" dirty="0" smtClean="0"/>
              <a:t>create a study using experimental software (</a:t>
            </a:r>
            <a:r>
              <a:rPr lang="en-GB" dirty="0" err="1" smtClean="0"/>
              <a:t>SuperLab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each </a:t>
            </a:r>
            <a:r>
              <a:rPr lang="en-GB" dirty="0"/>
              <a:t>of you</a:t>
            </a:r>
            <a:r>
              <a:rPr lang="en-GB" b="1" dirty="0"/>
              <a:t> must</a:t>
            </a:r>
            <a:r>
              <a:rPr lang="en-GB" dirty="0"/>
              <a:t> contribute to data collection and data inputting.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b="1" u="sng" dirty="0"/>
              <a:t>Individually,</a:t>
            </a:r>
            <a:r>
              <a:rPr lang="en-GB" dirty="0"/>
              <a:t> </a:t>
            </a:r>
          </a:p>
          <a:p>
            <a:pPr lvl="1"/>
            <a:r>
              <a:rPr lang="en-GB" dirty="0" smtClean="0"/>
              <a:t>analyse </a:t>
            </a:r>
            <a:r>
              <a:rPr lang="en-GB" dirty="0"/>
              <a:t>your study data using an appropriate analysis and write up your report.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analysis should clearly incorporate all variables analysed, and the key SPSS output must be pasted into the appendix.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1: REP25_1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95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word count limit for the final report is 1,500 words (+/- 10%) and must follow the standard APA report structure for Psychology:</a:t>
            </a:r>
          </a:p>
          <a:p>
            <a:pPr marL="0" indent="0">
              <a:buNone/>
            </a:pPr>
            <a:endParaRPr lang="en-GB" sz="1100" dirty="0"/>
          </a:p>
          <a:p>
            <a:r>
              <a:rPr lang="en-GB" dirty="0"/>
              <a:t>Abstract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Methods (Participants/Design/Materials/Procedure)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Reference List</a:t>
            </a:r>
          </a:p>
          <a:p>
            <a:r>
              <a:rPr lang="en-GB" dirty="0"/>
              <a:t>Appendices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1: REP25_1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19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426329"/>
            <a:ext cx="7705253" cy="3885458"/>
          </a:xfrm>
        </p:spPr>
        <p:txBody>
          <a:bodyPr>
            <a:normAutofit/>
          </a:bodyPr>
          <a:lstStyle/>
          <a:p>
            <a:r>
              <a:rPr lang="en-GB" dirty="0" smtClean="0"/>
              <a:t>You are required to orally convey through this interview a suitable dissertation research proposal.</a:t>
            </a:r>
          </a:p>
          <a:p>
            <a:r>
              <a:rPr lang="en-GB" dirty="0" smtClean="0"/>
              <a:t>A copy of the dissertation proposal must be submitted, but this is </a:t>
            </a:r>
            <a:r>
              <a:rPr lang="en-GB" b="1" dirty="0" smtClean="0"/>
              <a:t>not</a:t>
            </a:r>
            <a:r>
              <a:rPr lang="en-GB" dirty="0" smtClean="0"/>
              <a:t> assessed; the INTERVIEW is assessed.</a:t>
            </a:r>
          </a:p>
          <a:p>
            <a:endParaRPr lang="en-GB" dirty="0"/>
          </a:p>
          <a:p>
            <a:r>
              <a:rPr lang="en-GB" dirty="0" smtClean="0"/>
              <a:t>You will be assessed on:</a:t>
            </a:r>
          </a:p>
          <a:p>
            <a:pPr lvl="1"/>
            <a:r>
              <a:rPr lang="en-GB" dirty="0" smtClean="0"/>
              <a:t>Your understanding of theoretical issues associated with your proposed project</a:t>
            </a:r>
          </a:p>
          <a:p>
            <a:pPr lvl="1"/>
            <a:r>
              <a:rPr lang="en-GB" dirty="0" smtClean="0"/>
              <a:t>Consideration of practical issues (recruitment and data collection) with the intended design</a:t>
            </a:r>
          </a:p>
          <a:p>
            <a:pPr lvl="1"/>
            <a:r>
              <a:rPr lang="en-GB" dirty="0" smtClean="0"/>
              <a:t>Attention paid to the ethical considerations with the proposed project</a:t>
            </a:r>
          </a:p>
          <a:p>
            <a:pPr lvl="1"/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PERF25_1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interview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25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045" y="2399167"/>
            <a:ext cx="7979421" cy="3215599"/>
          </a:xfrm>
        </p:spPr>
        <p:txBody>
          <a:bodyPr>
            <a:normAutofit/>
          </a:bodyPr>
          <a:lstStyle/>
          <a:p>
            <a:r>
              <a:rPr lang="en-GB" dirty="0" smtClean="0"/>
              <a:t>4 hours (16 credits) of research participation</a:t>
            </a:r>
          </a:p>
          <a:p>
            <a:r>
              <a:rPr lang="en-GB" dirty="0" smtClean="0"/>
              <a:t>1,000 word reflective log that details your participation in five of the studies you have taken part in (200 words per study).</a:t>
            </a:r>
          </a:p>
          <a:p>
            <a:r>
              <a:rPr lang="en-GB" dirty="0" smtClean="0"/>
              <a:t>You are expected to consider the design of these studies, the ethical issues that may be related to them, and to reflect upon your own experiences of taking part.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0045" y="5077976"/>
            <a:ext cx="7979421" cy="1200329"/>
          </a:xfrm>
          <a:prstGeom prst="rect">
            <a:avLst/>
          </a:prstGeom>
          <a:noFill/>
          <a:ln w="635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>
                    <a:lumMod val="85000"/>
                  </a:schemeClr>
                </a:solidFill>
              </a:rPr>
              <a:t>You CANNOT pass this element if you fail to complete your research hours and/or fail to submit the research log.</a:t>
            </a:r>
          </a:p>
          <a:p>
            <a:pPr algn="ctr"/>
            <a:r>
              <a:rPr lang="en-GB" dirty="0" smtClean="0">
                <a:solidFill>
                  <a:schemeClr val="tx1">
                    <a:lumMod val="85000"/>
                  </a:schemeClr>
                </a:solidFill>
              </a:rPr>
              <a:t>Any individuals failing to collect 16 credits will be required to complete the alternative assessment over the summer period.</a:t>
            </a:r>
            <a:endParaRPr lang="en-GB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6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fr-FR" sz="36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4: Participation </a:t>
            </a:r>
            <a:r>
              <a:rPr lang="fr-FR" sz="36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hours</a:t>
            </a:r>
            <a:r>
              <a:rPr lang="fr-FR" sz="36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plus </a:t>
            </a:r>
            <a:r>
              <a:rPr lang="fr-FR" sz="36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</a:t>
            </a:r>
            <a:r>
              <a:rPr lang="fr-FR" sz="36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log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97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Guidance</a:t>
            </a:r>
            <a:endParaRPr lang="en-GB" sz="36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3"/>
            <a:ext cx="7721138" cy="3599316"/>
          </a:xfrm>
        </p:spPr>
        <p:txBody>
          <a:bodyPr/>
          <a:lstStyle/>
          <a:p>
            <a:r>
              <a:rPr lang="en-GB" dirty="0"/>
              <a:t>Further detailed information about each of the 4 assignments will be provided to you during designated workshops taking place throughout the year.</a:t>
            </a:r>
          </a:p>
          <a:p>
            <a:pPr marL="0" indent="0">
              <a:buNone/>
            </a:pPr>
            <a:endParaRPr lang="en-GB" sz="1200" dirty="0"/>
          </a:p>
          <a:p>
            <a:r>
              <a:rPr lang="en-GB" dirty="0"/>
              <a:t>So make sure you turn up to your workshops as they will provide you with the support and guidance you need in order to complete your </a:t>
            </a:r>
            <a:r>
              <a:rPr lang="en-GB" dirty="0" smtClean="0"/>
              <a:t>assignments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0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975" y="1294647"/>
            <a:ext cx="4792176" cy="500656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0368" y="688063"/>
            <a:ext cx="8003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Guidance: Managing Your Time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1109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810154" cy="1356360"/>
          </a:xfrm>
        </p:spPr>
        <p:txBody>
          <a:bodyPr/>
          <a:lstStyle/>
          <a:p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Assessing your practical skills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3"/>
            <a:ext cx="8045335" cy="3599316"/>
          </a:xfrm>
        </p:spPr>
        <p:txBody>
          <a:bodyPr>
            <a:normAutofit/>
          </a:bodyPr>
          <a:lstStyle/>
          <a:p>
            <a:r>
              <a:rPr lang="en-GB" sz="2800" dirty="0"/>
              <a:t>Non-assessed Formative </a:t>
            </a:r>
            <a:r>
              <a:rPr lang="en-GB" sz="2800" dirty="0" smtClean="0"/>
              <a:t>Component:</a:t>
            </a:r>
            <a:endParaRPr lang="en-GB" sz="2800" dirty="0"/>
          </a:p>
          <a:p>
            <a:pPr lvl="1"/>
            <a:r>
              <a:rPr lang="en-GB" sz="2400" dirty="0"/>
              <a:t>Practical Skills: </a:t>
            </a:r>
            <a:r>
              <a:rPr lang="en-GB" sz="2400" dirty="0" smtClean="0"/>
              <a:t>In-class worksheets; Experimental study creation</a:t>
            </a:r>
            <a:endParaRPr lang="en-GB" sz="2400" dirty="0"/>
          </a:p>
          <a:p>
            <a:r>
              <a:rPr lang="en-GB" sz="2800" dirty="0" smtClean="0"/>
              <a:t>Come </a:t>
            </a:r>
            <a:r>
              <a:rPr lang="en-GB" sz="2800" dirty="0"/>
              <a:t>to the lectures </a:t>
            </a:r>
            <a:r>
              <a:rPr lang="en-GB" sz="2800" b="1" dirty="0"/>
              <a:t>and</a:t>
            </a:r>
            <a:r>
              <a:rPr lang="en-GB" sz="2800" dirty="0"/>
              <a:t> the </a:t>
            </a:r>
            <a:r>
              <a:rPr lang="en-GB" sz="2800" dirty="0" smtClean="0"/>
              <a:t>workshops</a:t>
            </a:r>
            <a:endParaRPr lang="en-GB" sz="2800" dirty="0"/>
          </a:p>
          <a:p>
            <a:r>
              <a:rPr lang="en-GB" sz="2800" dirty="0"/>
              <a:t>Make sure you do the recommended reading and bring your books to </a:t>
            </a:r>
            <a:r>
              <a:rPr lang="en-GB" sz="2800" dirty="0" smtClean="0"/>
              <a:t>workshops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66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Getting back up to speed…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230949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Read the book chapters from last </a:t>
            </a:r>
            <a:r>
              <a:rPr lang="en-GB" sz="2400" dirty="0" smtClean="0"/>
              <a:t>year</a:t>
            </a:r>
          </a:p>
          <a:p>
            <a:endParaRPr lang="en-GB" sz="2400" dirty="0" smtClean="0"/>
          </a:p>
          <a:p>
            <a:r>
              <a:rPr lang="en-GB" sz="2400" dirty="0" smtClean="0"/>
              <a:t>Engage with the resources (SPSS, </a:t>
            </a:r>
            <a:r>
              <a:rPr lang="en-GB" sz="2400" dirty="0" err="1" smtClean="0"/>
              <a:t>SuperLab</a:t>
            </a:r>
            <a:r>
              <a:rPr lang="en-GB" sz="2400" dirty="0" smtClean="0"/>
              <a:t>)</a:t>
            </a:r>
          </a:p>
          <a:p>
            <a:endParaRPr lang="en-GB" sz="2400" dirty="0" smtClean="0"/>
          </a:p>
          <a:p>
            <a:r>
              <a:rPr lang="en-GB" sz="2400" dirty="0" smtClean="0"/>
              <a:t>Make use of </a:t>
            </a:r>
            <a:r>
              <a:rPr lang="en-GB" sz="2400" dirty="0" smtClean="0"/>
              <a:t>the labs when required!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4059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 would recommend you look over…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Variables!</a:t>
            </a:r>
          </a:p>
          <a:p>
            <a:pPr lvl="1"/>
            <a:r>
              <a:rPr lang="en-GB" dirty="0" smtClean="0"/>
              <a:t>Independent, dependent, extraneous, confounding</a:t>
            </a:r>
          </a:p>
          <a:p>
            <a:r>
              <a:rPr lang="en-GB" dirty="0" smtClean="0"/>
              <a:t>Types of design</a:t>
            </a:r>
          </a:p>
          <a:p>
            <a:pPr lvl="1"/>
            <a:r>
              <a:rPr lang="en-GB" dirty="0" smtClean="0"/>
              <a:t>Within-subjects, between-subjects, mixed design</a:t>
            </a:r>
          </a:p>
          <a:p>
            <a:r>
              <a:rPr lang="en-GB" dirty="0" smtClean="0"/>
              <a:t>Levels of measurement</a:t>
            </a:r>
          </a:p>
          <a:p>
            <a:pPr lvl="1"/>
            <a:r>
              <a:rPr lang="en-GB" dirty="0" smtClean="0"/>
              <a:t>Categorical and continuous</a:t>
            </a:r>
          </a:p>
          <a:p>
            <a:r>
              <a:rPr lang="en-GB" dirty="0" smtClean="0"/>
              <a:t>Descriptive stats</a:t>
            </a:r>
          </a:p>
          <a:p>
            <a:pPr lvl="1"/>
            <a:r>
              <a:rPr lang="en-GB" dirty="0" smtClean="0"/>
              <a:t>Mean, SD, range, correct reporting</a:t>
            </a:r>
          </a:p>
          <a:p>
            <a:r>
              <a:rPr lang="en-GB" dirty="0" smtClean="0"/>
              <a:t>Inferential stats</a:t>
            </a:r>
          </a:p>
          <a:p>
            <a:pPr lvl="1"/>
            <a:r>
              <a:rPr lang="en-GB" dirty="0" smtClean="0"/>
              <a:t>Correlation, t-test, chi-square. Formatting and reporting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043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This year… Broad Themes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Qualitative </a:t>
            </a:r>
            <a:r>
              <a:rPr lang="en-GB" sz="2400" dirty="0" smtClean="0"/>
              <a:t>research</a:t>
            </a:r>
          </a:p>
          <a:p>
            <a:pPr lvl="1"/>
            <a:r>
              <a:rPr lang="en-GB" sz="2000" dirty="0" smtClean="0"/>
              <a:t>Thematic analysis covered in year one – IPA assessment this year</a:t>
            </a:r>
          </a:p>
          <a:p>
            <a:pPr lvl="1"/>
            <a:endParaRPr lang="en-GB" sz="2000" dirty="0" smtClean="0"/>
          </a:p>
          <a:p>
            <a:r>
              <a:rPr lang="en-GB" sz="2400" dirty="0" smtClean="0"/>
              <a:t>Quantitative </a:t>
            </a:r>
            <a:r>
              <a:rPr lang="en-GB" sz="2400" dirty="0" smtClean="0"/>
              <a:t>research</a:t>
            </a:r>
          </a:p>
          <a:p>
            <a:pPr lvl="1"/>
            <a:r>
              <a:rPr lang="en-GB" sz="2000" dirty="0" smtClean="0"/>
              <a:t>More complex designs; multi-factorial designs, multiple analyses</a:t>
            </a:r>
          </a:p>
          <a:p>
            <a:pPr lvl="1"/>
            <a:endParaRPr lang="en-GB" sz="2000" dirty="0" smtClean="0"/>
          </a:p>
          <a:p>
            <a:r>
              <a:rPr lang="en-GB" sz="2400" dirty="0" smtClean="0"/>
              <a:t>Advanced issues in </a:t>
            </a:r>
            <a:r>
              <a:rPr lang="en-GB" sz="2400" dirty="0" smtClean="0"/>
              <a:t>research</a:t>
            </a:r>
          </a:p>
          <a:p>
            <a:endParaRPr lang="en-GB" sz="2400" dirty="0" smtClean="0"/>
          </a:p>
          <a:p>
            <a:r>
              <a:rPr lang="en-GB" sz="2400" dirty="0" smtClean="0"/>
              <a:t>Preparing for your dissertation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6126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 descr="Image result for question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463" y="1642455"/>
            <a:ext cx="6229791" cy="3500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41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Workshops today…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" indent="0">
              <a:buNone/>
            </a:pPr>
            <a:r>
              <a:rPr lang="en-GB" sz="2400" dirty="0" smtClean="0"/>
              <a:t>Introduction to cleaning and screening data…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2202" y="3379279"/>
            <a:ext cx="2226811" cy="2226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40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" indent="0">
              <a:buNone/>
            </a:pPr>
            <a:r>
              <a:rPr lang="en-GB" b="1" dirty="0" smtClean="0"/>
              <a:t>Multi-Level Analysis: One-Way ANOVA</a:t>
            </a:r>
          </a:p>
          <a:p>
            <a:pPr marL="34290" indent="0">
              <a:buNone/>
            </a:pPr>
            <a:endParaRPr lang="en-GB" b="1" dirty="0"/>
          </a:p>
          <a:p>
            <a:pPr marL="34290" indent="0">
              <a:buNone/>
            </a:pPr>
            <a:r>
              <a:rPr lang="en-GB" dirty="0" smtClean="0"/>
              <a:t>ESSENTIAL reading: </a:t>
            </a:r>
            <a:r>
              <a:rPr lang="en-GB" dirty="0" err="1" smtClean="0"/>
              <a:t>Coolican</a:t>
            </a:r>
            <a:r>
              <a:rPr lang="en-GB" dirty="0" smtClean="0"/>
              <a:t> Ch. 20 (at the very least)</a:t>
            </a:r>
          </a:p>
          <a:p>
            <a:pPr marL="34290" indent="0">
              <a:buNone/>
            </a:pPr>
            <a:endParaRPr lang="en-GB" dirty="0"/>
          </a:p>
          <a:p>
            <a:pPr marL="34290" indent="0">
              <a:buNone/>
            </a:pPr>
            <a:r>
              <a:rPr lang="en-GB" b="1" dirty="0" smtClean="0"/>
              <a:t>Introduction to </a:t>
            </a:r>
            <a:r>
              <a:rPr lang="en-GB" b="1" dirty="0" err="1" smtClean="0"/>
              <a:t>SuperLab</a:t>
            </a:r>
            <a:r>
              <a:rPr lang="en-GB" b="1" dirty="0" smtClean="0"/>
              <a:t>; Experimental study designs</a:t>
            </a:r>
          </a:p>
          <a:p>
            <a:pPr marL="34290" indent="0">
              <a:buNone/>
            </a:pPr>
            <a:endParaRPr lang="en-GB" b="1" dirty="0"/>
          </a:p>
          <a:p>
            <a:pPr marL="34290" indent="0">
              <a:buNone/>
            </a:pPr>
            <a:r>
              <a:rPr lang="en-GB" dirty="0" smtClean="0"/>
              <a:t>Make sure you look at the online </a:t>
            </a:r>
            <a:r>
              <a:rPr lang="en-GB" dirty="0" err="1" smtClean="0"/>
              <a:t>SuperLab</a:t>
            </a:r>
            <a:r>
              <a:rPr lang="en-GB" smtClean="0"/>
              <a:t> tutorial (Moodle)</a:t>
            </a:r>
            <a:endParaRPr lang="en-GB" dirty="0" smtClean="0"/>
          </a:p>
          <a:p>
            <a:pPr marL="34290" indent="0">
              <a:buNone/>
            </a:pPr>
            <a:endParaRPr lang="en-GB" dirty="0"/>
          </a:p>
          <a:p>
            <a:pPr marL="3429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290</TotalTime>
  <Words>1072</Words>
  <Application>Microsoft Office PowerPoint</Application>
  <PresentationFormat>On-screen Show (4:3)</PresentationFormat>
  <Paragraphs>147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Corbel</vt:lpstr>
      <vt:lpstr>Basis</vt:lpstr>
      <vt:lpstr>Research Design and Analysis</vt:lpstr>
      <vt:lpstr>Research Design and Analysis Schedule</vt:lpstr>
      <vt:lpstr>Semester 1</vt:lpstr>
      <vt:lpstr>Research Design and Analysis Schedule</vt:lpstr>
      <vt:lpstr>Module Aims</vt:lpstr>
      <vt:lpstr>PowerPoint Presentation</vt:lpstr>
      <vt:lpstr>Assessment 2: REP25_2 – qualitative report</vt:lpstr>
      <vt:lpstr>PowerPoint Presentation</vt:lpstr>
      <vt:lpstr>PowerPoint Presentation</vt:lpstr>
      <vt:lpstr>Assessment 1: REP25_1 – quantitative report</vt:lpstr>
      <vt:lpstr>PowerPoint Presentation</vt:lpstr>
      <vt:lpstr>Assessment 1: REP25_1 – quantitative report</vt:lpstr>
      <vt:lpstr>Assessment 1: REP25_1 – quantitative report</vt:lpstr>
      <vt:lpstr>Assessment 3: PERF25_1 – academic interview</vt:lpstr>
      <vt:lpstr>PowerPoint Presentation</vt:lpstr>
      <vt:lpstr>Assessment Guidance</vt:lpstr>
      <vt:lpstr>PowerPoint Presentation</vt:lpstr>
      <vt:lpstr>Assessing your practical skills</vt:lpstr>
      <vt:lpstr>Getting back up to speed…</vt:lpstr>
      <vt:lpstr>What I would recommend you look over…</vt:lpstr>
      <vt:lpstr>This year… Broad Themes</vt:lpstr>
      <vt:lpstr>PowerPoint Presentation</vt:lpstr>
      <vt:lpstr>Workshops today…</vt:lpstr>
      <vt:lpstr>Next week…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</dc:title>
  <dc:creator>Stacey Coleman</dc:creator>
  <cp:lastModifiedBy>Stacey Coleman</cp:lastModifiedBy>
  <cp:revision>6</cp:revision>
  <dcterms:created xsi:type="dcterms:W3CDTF">2016-10-03T11:12:07Z</dcterms:created>
  <dcterms:modified xsi:type="dcterms:W3CDTF">2018-09-24T13:57:11Z</dcterms:modified>
</cp:coreProperties>
</file>