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6" r:id="rId5"/>
    <p:sldId id="257" r:id="rId6"/>
    <p:sldId id="258" r:id="rId7"/>
    <p:sldId id="259" r:id="rId8"/>
    <p:sldId id="260" r:id="rId9"/>
    <p:sldId id="261" r:id="rId10"/>
    <p:sldId id="262" r:id="rId11"/>
    <p:sldId id="264" r:id="rId12"/>
    <p:sldId id="263" r:id="rId13"/>
    <p:sldId id="265"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49B406-D250-B24B-AEEB-A4E00F66670A}" v="1277" dt="2022-07-25T18:23:01.442"/>
    <p1510:client id="{A071702A-EBC8-D980-E1ED-915BD6A8DD64}" v="134" dt="2022-07-25T22:40:44.582"/>
    <p1510:client id="{A6E68FE8-15E0-301F-5676-4E467EBDAB34}" v="71" dt="2022-07-25T17:19:58.242"/>
    <p1510:client id="{CFFF4F48-0976-ABEB-DA5B-417873AA469A}" v="2" dt="2022-07-25T18:27:12.1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63B291-4F61-4E95-ABE9-0CFDD13EE61E}"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D1EE43DE-66EE-4A5E-99E9-3EDA550851D0}">
      <dgm:prSet/>
      <dgm:spPr/>
      <dgm:t>
        <a:bodyPr/>
        <a:lstStyle/>
        <a:p>
          <a:r>
            <a:rPr lang="en-GB"/>
            <a:t>Company overview </a:t>
          </a:r>
          <a:endParaRPr lang="en-US"/>
        </a:p>
      </dgm:t>
    </dgm:pt>
    <dgm:pt modelId="{17E62489-09D6-4C62-99FE-06A75C54496B}" type="parTrans" cxnId="{E64BFF44-E3D3-46C6-A36D-E86A248C6C57}">
      <dgm:prSet/>
      <dgm:spPr/>
      <dgm:t>
        <a:bodyPr/>
        <a:lstStyle/>
        <a:p>
          <a:endParaRPr lang="en-US"/>
        </a:p>
      </dgm:t>
    </dgm:pt>
    <dgm:pt modelId="{0E31DE4E-7FE7-4BAC-BBB8-55CEBEA317B4}" type="sibTrans" cxnId="{E64BFF44-E3D3-46C6-A36D-E86A248C6C57}">
      <dgm:prSet/>
      <dgm:spPr/>
      <dgm:t>
        <a:bodyPr/>
        <a:lstStyle/>
        <a:p>
          <a:endParaRPr lang="en-US"/>
        </a:p>
      </dgm:t>
    </dgm:pt>
    <dgm:pt modelId="{8BA13894-62E4-4732-8F3D-CF25B54E5417}">
      <dgm:prSet/>
      <dgm:spPr/>
      <dgm:t>
        <a:bodyPr/>
        <a:lstStyle/>
        <a:p>
          <a:r>
            <a:rPr lang="en-GB"/>
            <a:t>Products and services</a:t>
          </a:r>
          <a:endParaRPr lang="en-US"/>
        </a:p>
      </dgm:t>
    </dgm:pt>
    <dgm:pt modelId="{F5062BCB-48DD-4D96-A512-14FC8D15758B}" type="parTrans" cxnId="{90510FAD-5023-48DE-A44C-E4422F3DF657}">
      <dgm:prSet/>
      <dgm:spPr/>
      <dgm:t>
        <a:bodyPr/>
        <a:lstStyle/>
        <a:p>
          <a:endParaRPr lang="en-US"/>
        </a:p>
      </dgm:t>
    </dgm:pt>
    <dgm:pt modelId="{057132DA-1E2B-46F5-8CF7-60FB914D30DA}" type="sibTrans" cxnId="{90510FAD-5023-48DE-A44C-E4422F3DF657}">
      <dgm:prSet/>
      <dgm:spPr/>
      <dgm:t>
        <a:bodyPr/>
        <a:lstStyle/>
        <a:p>
          <a:endParaRPr lang="en-US"/>
        </a:p>
      </dgm:t>
    </dgm:pt>
    <dgm:pt modelId="{43263DD5-7B0C-4CB9-9408-13E78385C252}">
      <dgm:prSet/>
      <dgm:spPr/>
      <dgm:t>
        <a:bodyPr/>
        <a:lstStyle/>
        <a:p>
          <a:r>
            <a:rPr lang="en-GB"/>
            <a:t>Market audit – competitors analysis</a:t>
          </a:r>
          <a:endParaRPr lang="en-US"/>
        </a:p>
      </dgm:t>
    </dgm:pt>
    <dgm:pt modelId="{176C6D09-05FE-45EA-9111-2A8DD407CD6E}" type="parTrans" cxnId="{3350D1B7-3BE1-47A6-91BA-CD700A7FF51F}">
      <dgm:prSet/>
      <dgm:spPr/>
      <dgm:t>
        <a:bodyPr/>
        <a:lstStyle/>
        <a:p>
          <a:endParaRPr lang="en-US"/>
        </a:p>
      </dgm:t>
    </dgm:pt>
    <dgm:pt modelId="{BB8753E5-ED42-403D-A580-E92EAE9C5464}" type="sibTrans" cxnId="{3350D1B7-3BE1-47A6-91BA-CD700A7FF51F}">
      <dgm:prSet/>
      <dgm:spPr/>
      <dgm:t>
        <a:bodyPr/>
        <a:lstStyle/>
        <a:p>
          <a:endParaRPr lang="en-US"/>
        </a:p>
      </dgm:t>
    </dgm:pt>
    <dgm:pt modelId="{78BFECC6-2ADB-495E-86F8-E6D2C51BE76A}">
      <dgm:prSet/>
      <dgm:spPr/>
      <dgm:t>
        <a:bodyPr/>
        <a:lstStyle/>
        <a:p>
          <a:r>
            <a:rPr lang="en-GB"/>
            <a:t>Market Audit – swot analysis</a:t>
          </a:r>
          <a:endParaRPr lang="en-US"/>
        </a:p>
      </dgm:t>
    </dgm:pt>
    <dgm:pt modelId="{365C427A-21EF-43CE-9530-5A9A5D4EAF84}" type="parTrans" cxnId="{E1C8B91F-72FC-4FB1-BFFE-25CA6160C6F9}">
      <dgm:prSet/>
      <dgm:spPr/>
      <dgm:t>
        <a:bodyPr/>
        <a:lstStyle/>
        <a:p>
          <a:endParaRPr lang="en-US"/>
        </a:p>
      </dgm:t>
    </dgm:pt>
    <dgm:pt modelId="{DD97479E-1A43-4D64-A76E-1894E9F1D7D0}" type="sibTrans" cxnId="{E1C8B91F-72FC-4FB1-BFFE-25CA6160C6F9}">
      <dgm:prSet/>
      <dgm:spPr/>
      <dgm:t>
        <a:bodyPr/>
        <a:lstStyle/>
        <a:p>
          <a:endParaRPr lang="en-US"/>
        </a:p>
      </dgm:t>
    </dgm:pt>
    <dgm:pt modelId="{D4E8B49B-DD85-4A14-BF74-5DAB51F2C011}">
      <dgm:prSet/>
      <dgm:spPr/>
      <dgm:t>
        <a:bodyPr/>
        <a:lstStyle/>
        <a:p>
          <a:r>
            <a:rPr lang="en-GB"/>
            <a:t>Market audit – pestle analysis</a:t>
          </a:r>
          <a:endParaRPr lang="en-US"/>
        </a:p>
      </dgm:t>
    </dgm:pt>
    <dgm:pt modelId="{8A91A9B4-EEB8-4A44-A678-EBC95EAFB9F7}" type="parTrans" cxnId="{B8BE8118-98C7-4BC3-83E4-CBF11932BD71}">
      <dgm:prSet/>
      <dgm:spPr/>
      <dgm:t>
        <a:bodyPr/>
        <a:lstStyle/>
        <a:p>
          <a:endParaRPr lang="en-US"/>
        </a:p>
      </dgm:t>
    </dgm:pt>
    <dgm:pt modelId="{231C46F1-5AE8-43AC-A319-6DA5136BCABE}" type="sibTrans" cxnId="{B8BE8118-98C7-4BC3-83E4-CBF11932BD71}">
      <dgm:prSet/>
      <dgm:spPr/>
      <dgm:t>
        <a:bodyPr/>
        <a:lstStyle/>
        <a:p>
          <a:endParaRPr lang="en-US"/>
        </a:p>
      </dgm:t>
    </dgm:pt>
    <dgm:pt modelId="{6375D7D2-492E-4D06-AC25-02B696DEB20E}">
      <dgm:prSet/>
      <dgm:spPr/>
      <dgm:t>
        <a:bodyPr/>
        <a:lstStyle/>
        <a:p>
          <a:r>
            <a:rPr lang="en-GB"/>
            <a:t>Marketing and sales plan </a:t>
          </a:r>
          <a:endParaRPr lang="en-US"/>
        </a:p>
      </dgm:t>
    </dgm:pt>
    <dgm:pt modelId="{75B83D64-B923-471B-84B7-F9896A9271F7}" type="parTrans" cxnId="{A59F4F6C-4D18-421E-A369-452A9E71544D}">
      <dgm:prSet/>
      <dgm:spPr/>
      <dgm:t>
        <a:bodyPr/>
        <a:lstStyle/>
        <a:p>
          <a:endParaRPr lang="en-US"/>
        </a:p>
      </dgm:t>
    </dgm:pt>
    <dgm:pt modelId="{B27BD853-AFFA-4B57-AF53-BBBE9E1388FA}" type="sibTrans" cxnId="{A59F4F6C-4D18-421E-A369-452A9E71544D}">
      <dgm:prSet/>
      <dgm:spPr/>
      <dgm:t>
        <a:bodyPr/>
        <a:lstStyle/>
        <a:p>
          <a:endParaRPr lang="en-US"/>
        </a:p>
      </dgm:t>
    </dgm:pt>
    <dgm:pt modelId="{6D628FDA-9831-4230-A93F-06B4D78675F6}">
      <dgm:prSet/>
      <dgm:spPr/>
      <dgm:t>
        <a:bodyPr/>
        <a:lstStyle/>
        <a:p>
          <a:r>
            <a:rPr lang="en-GB"/>
            <a:t>Management team</a:t>
          </a:r>
          <a:endParaRPr lang="en-US"/>
        </a:p>
      </dgm:t>
    </dgm:pt>
    <dgm:pt modelId="{D8288395-B9F0-427F-9B5F-4F33ACA2F686}" type="parTrans" cxnId="{8E27D3FD-EBDE-411D-9023-64C5203C36B0}">
      <dgm:prSet/>
      <dgm:spPr/>
      <dgm:t>
        <a:bodyPr/>
        <a:lstStyle/>
        <a:p>
          <a:endParaRPr lang="en-US"/>
        </a:p>
      </dgm:t>
    </dgm:pt>
    <dgm:pt modelId="{49931F83-F7C7-478C-A08C-BA1CAD785B06}" type="sibTrans" cxnId="{8E27D3FD-EBDE-411D-9023-64C5203C36B0}">
      <dgm:prSet/>
      <dgm:spPr/>
      <dgm:t>
        <a:bodyPr/>
        <a:lstStyle/>
        <a:p>
          <a:endParaRPr lang="en-US"/>
        </a:p>
      </dgm:t>
    </dgm:pt>
    <dgm:pt modelId="{B38FBE6C-148A-4502-BFFD-ED6092124E87}">
      <dgm:prSet phldr="0"/>
      <dgm:spPr/>
      <dgm:t>
        <a:bodyPr/>
        <a:lstStyle/>
        <a:p>
          <a:pPr rtl="0"/>
          <a:r>
            <a:rPr lang="en-GB">
              <a:latin typeface="Elephant"/>
            </a:rPr>
            <a:t>Target market</a:t>
          </a:r>
        </a:p>
      </dgm:t>
    </dgm:pt>
    <dgm:pt modelId="{E1665B7F-D23E-4593-B3AA-E350FFA44572}" type="parTrans" cxnId="{98D7A6E8-DA42-41F7-8008-6FE11390205F}">
      <dgm:prSet/>
      <dgm:spPr/>
    </dgm:pt>
    <dgm:pt modelId="{9FBAF11C-760C-4E4A-B9F0-1CA6CF2E8AFD}" type="sibTrans" cxnId="{98D7A6E8-DA42-41F7-8008-6FE11390205F}">
      <dgm:prSet/>
      <dgm:spPr/>
    </dgm:pt>
    <dgm:pt modelId="{48F48C86-EC3A-4B62-849C-EF7E076DDCD0}" type="pres">
      <dgm:prSet presAssocID="{C163B291-4F61-4E95-ABE9-0CFDD13EE61E}" presName="linear" presStyleCnt="0">
        <dgm:presLayoutVars>
          <dgm:animLvl val="lvl"/>
          <dgm:resizeHandles val="exact"/>
        </dgm:presLayoutVars>
      </dgm:prSet>
      <dgm:spPr/>
    </dgm:pt>
    <dgm:pt modelId="{BE4D6668-72C1-4BD1-A50E-BB945699C7CF}" type="pres">
      <dgm:prSet presAssocID="{D1EE43DE-66EE-4A5E-99E9-3EDA550851D0}" presName="parentText" presStyleLbl="node1" presStyleIdx="0" presStyleCnt="8">
        <dgm:presLayoutVars>
          <dgm:chMax val="0"/>
          <dgm:bulletEnabled val="1"/>
        </dgm:presLayoutVars>
      </dgm:prSet>
      <dgm:spPr/>
    </dgm:pt>
    <dgm:pt modelId="{7FBD7F44-5DA1-453D-B2EB-503D1E08B9C1}" type="pres">
      <dgm:prSet presAssocID="{0E31DE4E-7FE7-4BAC-BBB8-55CEBEA317B4}" presName="spacer" presStyleCnt="0"/>
      <dgm:spPr/>
    </dgm:pt>
    <dgm:pt modelId="{1AC2CC24-9F91-42D1-B010-2B33B54F58D7}" type="pres">
      <dgm:prSet presAssocID="{8BA13894-62E4-4732-8F3D-CF25B54E5417}" presName="parentText" presStyleLbl="node1" presStyleIdx="1" presStyleCnt="8">
        <dgm:presLayoutVars>
          <dgm:chMax val="0"/>
          <dgm:bulletEnabled val="1"/>
        </dgm:presLayoutVars>
      </dgm:prSet>
      <dgm:spPr/>
    </dgm:pt>
    <dgm:pt modelId="{502A6C49-531C-461D-84FD-CC6A012A7054}" type="pres">
      <dgm:prSet presAssocID="{057132DA-1E2B-46F5-8CF7-60FB914D30DA}" presName="spacer" presStyleCnt="0"/>
      <dgm:spPr/>
    </dgm:pt>
    <dgm:pt modelId="{241A0DCD-2B11-49ED-A726-29E83A3C8766}" type="pres">
      <dgm:prSet presAssocID="{43263DD5-7B0C-4CB9-9408-13E78385C252}" presName="parentText" presStyleLbl="node1" presStyleIdx="2" presStyleCnt="8">
        <dgm:presLayoutVars>
          <dgm:chMax val="0"/>
          <dgm:bulletEnabled val="1"/>
        </dgm:presLayoutVars>
      </dgm:prSet>
      <dgm:spPr/>
    </dgm:pt>
    <dgm:pt modelId="{83C28E1C-E190-412F-AB3F-32E072775453}" type="pres">
      <dgm:prSet presAssocID="{BB8753E5-ED42-403D-A580-E92EAE9C5464}" presName="spacer" presStyleCnt="0"/>
      <dgm:spPr/>
    </dgm:pt>
    <dgm:pt modelId="{D5A6F6AC-0DF9-4266-96E0-0228E786553C}" type="pres">
      <dgm:prSet presAssocID="{78BFECC6-2ADB-495E-86F8-E6D2C51BE76A}" presName="parentText" presStyleLbl="node1" presStyleIdx="3" presStyleCnt="8">
        <dgm:presLayoutVars>
          <dgm:chMax val="0"/>
          <dgm:bulletEnabled val="1"/>
        </dgm:presLayoutVars>
      </dgm:prSet>
      <dgm:spPr/>
    </dgm:pt>
    <dgm:pt modelId="{0D35B943-9CFB-42E0-B33E-69D571F50EAB}" type="pres">
      <dgm:prSet presAssocID="{DD97479E-1A43-4D64-A76E-1894E9F1D7D0}" presName="spacer" presStyleCnt="0"/>
      <dgm:spPr/>
    </dgm:pt>
    <dgm:pt modelId="{8286FB5F-4D86-4660-A118-6E6AF10BB552}" type="pres">
      <dgm:prSet presAssocID="{D4E8B49B-DD85-4A14-BF74-5DAB51F2C011}" presName="parentText" presStyleLbl="node1" presStyleIdx="4" presStyleCnt="8">
        <dgm:presLayoutVars>
          <dgm:chMax val="0"/>
          <dgm:bulletEnabled val="1"/>
        </dgm:presLayoutVars>
      </dgm:prSet>
      <dgm:spPr/>
    </dgm:pt>
    <dgm:pt modelId="{2F897E5F-F671-4A63-9374-E4F5580212C1}" type="pres">
      <dgm:prSet presAssocID="{231C46F1-5AE8-43AC-A319-6DA5136BCABE}" presName="spacer" presStyleCnt="0"/>
      <dgm:spPr/>
    </dgm:pt>
    <dgm:pt modelId="{041842F3-B1DB-45B2-9AA1-3EE21EC3502C}" type="pres">
      <dgm:prSet presAssocID="{B38FBE6C-148A-4502-BFFD-ED6092124E87}" presName="parentText" presStyleLbl="node1" presStyleIdx="5" presStyleCnt="8">
        <dgm:presLayoutVars>
          <dgm:chMax val="0"/>
          <dgm:bulletEnabled val="1"/>
        </dgm:presLayoutVars>
      </dgm:prSet>
      <dgm:spPr/>
    </dgm:pt>
    <dgm:pt modelId="{D133E709-0F36-40F6-B961-78AEB84AF3B5}" type="pres">
      <dgm:prSet presAssocID="{9FBAF11C-760C-4E4A-B9F0-1CA6CF2E8AFD}" presName="spacer" presStyleCnt="0"/>
      <dgm:spPr/>
    </dgm:pt>
    <dgm:pt modelId="{DD8191EE-BE12-4496-BD74-E0DC5312C9EA}" type="pres">
      <dgm:prSet presAssocID="{6375D7D2-492E-4D06-AC25-02B696DEB20E}" presName="parentText" presStyleLbl="node1" presStyleIdx="6" presStyleCnt="8">
        <dgm:presLayoutVars>
          <dgm:chMax val="0"/>
          <dgm:bulletEnabled val="1"/>
        </dgm:presLayoutVars>
      </dgm:prSet>
      <dgm:spPr/>
    </dgm:pt>
    <dgm:pt modelId="{22515C87-37AA-4A67-A853-8C9080DD84B3}" type="pres">
      <dgm:prSet presAssocID="{B27BD853-AFFA-4B57-AF53-BBBE9E1388FA}" presName="spacer" presStyleCnt="0"/>
      <dgm:spPr/>
    </dgm:pt>
    <dgm:pt modelId="{9DC4DF26-5CA3-462E-B625-13DF3EE6C3B7}" type="pres">
      <dgm:prSet presAssocID="{6D628FDA-9831-4230-A93F-06B4D78675F6}" presName="parentText" presStyleLbl="node1" presStyleIdx="7" presStyleCnt="8">
        <dgm:presLayoutVars>
          <dgm:chMax val="0"/>
          <dgm:bulletEnabled val="1"/>
        </dgm:presLayoutVars>
      </dgm:prSet>
      <dgm:spPr/>
    </dgm:pt>
  </dgm:ptLst>
  <dgm:cxnLst>
    <dgm:cxn modelId="{AC1D900D-A321-45CB-B3D1-FD347E2C207B}" type="presOf" srcId="{D1EE43DE-66EE-4A5E-99E9-3EDA550851D0}" destId="{BE4D6668-72C1-4BD1-A50E-BB945699C7CF}" srcOrd="0" destOrd="0" presId="urn:microsoft.com/office/officeart/2005/8/layout/vList2"/>
    <dgm:cxn modelId="{B8BE8118-98C7-4BC3-83E4-CBF11932BD71}" srcId="{C163B291-4F61-4E95-ABE9-0CFDD13EE61E}" destId="{D4E8B49B-DD85-4A14-BF74-5DAB51F2C011}" srcOrd="4" destOrd="0" parTransId="{8A91A9B4-EEB8-4A44-A678-EBC95EAFB9F7}" sibTransId="{231C46F1-5AE8-43AC-A319-6DA5136BCABE}"/>
    <dgm:cxn modelId="{E1C8B91F-72FC-4FB1-BFFE-25CA6160C6F9}" srcId="{C163B291-4F61-4E95-ABE9-0CFDD13EE61E}" destId="{78BFECC6-2ADB-495E-86F8-E6D2C51BE76A}" srcOrd="3" destOrd="0" parTransId="{365C427A-21EF-43CE-9530-5A9A5D4EAF84}" sibTransId="{DD97479E-1A43-4D64-A76E-1894E9F1D7D0}"/>
    <dgm:cxn modelId="{AA066139-949B-4CFD-8408-250B9AF03C7D}" type="presOf" srcId="{D4E8B49B-DD85-4A14-BF74-5DAB51F2C011}" destId="{8286FB5F-4D86-4660-A118-6E6AF10BB552}" srcOrd="0" destOrd="0" presId="urn:microsoft.com/office/officeart/2005/8/layout/vList2"/>
    <dgm:cxn modelId="{77AA9E62-254F-4FC8-9708-F99573C82A7B}" type="presOf" srcId="{C163B291-4F61-4E95-ABE9-0CFDD13EE61E}" destId="{48F48C86-EC3A-4B62-849C-EF7E076DDCD0}" srcOrd="0" destOrd="0" presId="urn:microsoft.com/office/officeart/2005/8/layout/vList2"/>
    <dgm:cxn modelId="{2318FF44-B052-4E4A-A7FD-986972BF10E0}" type="presOf" srcId="{8BA13894-62E4-4732-8F3D-CF25B54E5417}" destId="{1AC2CC24-9F91-42D1-B010-2B33B54F58D7}" srcOrd="0" destOrd="0" presId="urn:microsoft.com/office/officeart/2005/8/layout/vList2"/>
    <dgm:cxn modelId="{E64BFF44-E3D3-46C6-A36D-E86A248C6C57}" srcId="{C163B291-4F61-4E95-ABE9-0CFDD13EE61E}" destId="{D1EE43DE-66EE-4A5E-99E9-3EDA550851D0}" srcOrd="0" destOrd="0" parTransId="{17E62489-09D6-4C62-99FE-06A75C54496B}" sibTransId="{0E31DE4E-7FE7-4BAC-BBB8-55CEBEA317B4}"/>
    <dgm:cxn modelId="{29121D6C-B7BF-47C3-A6FB-244EF76C749C}" type="presOf" srcId="{6D628FDA-9831-4230-A93F-06B4D78675F6}" destId="{9DC4DF26-5CA3-462E-B625-13DF3EE6C3B7}" srcOrd="0" destOrd="0" presId="urn:microsoft.com/office/officeart/2005/8/layout/vList2"/>
    <dgm:cxn modelId="{A59F4F6C-4D18-421E-A369-452A9E71544D}" srcId="{C163B291-4F61-4E95-ABE9-0CFDD13EE61E}" destId="{6375D7D2-492E-4D06-AC25-02B696DEB20E}" srcOrd="6" destOrd="0" parTransId="{75B83D64-B923-471B-84B7-F9896A9271F7}" sibTransId="{B27BD853-AFFA-4B57-AF53-BBBE9E1388FA}"/>
    <dgm:cxn modelId="{38B383A6-B8FF-4770-903B-3F5A0402435E}" type="presOf" srcId="{78BFECC6-2ADB-495E-86F8-E6D2C51BE76A}" destId="{D5A6F6AC-0DF9-4266-96E0-0228E786553C}" srcOrd="0" destOrd="0" presId="urn:microsoft.com/office/officeart/2005/8/layout/vList2"/>
    <dgm:cxn modelId="{90510FAD-5023-48DE-A44C-E4422F3DF657}" srcId="{C163B291-4F61-4E95-ABE9-0CFDD13EE61E}" destId="{8BA13894-62E4-4732-8F3D-CF25B54E5417}" srcOrd="1" destOrd="0" parTransId="{F5062BCB-48DD-4D96-A512-14FC8D15758B}" sibTransId="{057132DA-1E2B-46F5-8CF7-60FB914D30DA}"/>
    <dgm:cxn modelId="{F31BF7B1-C897-4734-928B-79847259E256}" type="presOf" srcId="{6375D7D2-492E-4D06-AC25-02B696DEB20E}" destId="{DD8191EE-BE12-4496-BD74-E0DC5312C9EA}" srcOrd="0" destOrd="0" presId="urn:microsoft.com/office/officeart/2005/8/layout/vList2"/>
    <dgm:cxn modelId="{3350D1B7-3BE1-47A6-91BA-CD700A7FF51F}" srcId="{C163B291-4F61-4E95-ABE9-0CFDD13EE61E}" destId="{43263DD5-7B0C-4CB9-9408-13E78385C252}" srcOrd="2" destOrd="0" parTransId="{176C6D09-05FE-45EA-9111-2A8DD407CD6E}" sibTransId="{BB8753E5-ED42-403D-A580-E92EAE9C5464}"/>
    <dgm:cxn modelId="{96DBC8BE-53F3-4382-B2F8-2122A0C1BE7D}" type="presOf" srcId="{43263DD5-7B0C-4CB9-9408-13E78385C252}" destId="{241A0DCD-2B11-49ED-A726-29E83A3C8766}" srcOrd="0" destOrd="0" presId="urn:microsoft.com/office/officeart/2005/8/layout/vList2"/>
    <dgm:cxn modelId="{D13316E6-EE06-4EEC-9BD1-046573657423}" type="presOf" srcId="{B38FBE6C-148A-4502-BFFD-ED6092124E87}" destId="{041842F3-B1DB-45B2-9AA1-3EE21EC3502C}" srcOrd="0" destOrd="0" presId="urn:microsoft.com/office/officeart/2005/8/layout/vList2"/>
    <dgm:cxn modelId="{98D7A6E8-DA42-41F7-8008-6FE11390205F}" srcId="{C163B291-4F61-4E95-ABE9-0CFDD13EE61E}" destId="{B38FBE6C-148A-4502-BFFD-ED6092124E87}" srcOrd="5" destOrd="0" parTransId="{E1665B7F-D23E-4593-B3AA-E350FFA44572}" sibTransId="{9FBAF11C-760C-4E4A-B9F0-1CA6CF2E8AFD}"/>
    <dgm:cxn modelId="{8E27D3FD-EBDE-411D-9023-64C5203C36B0}" srcId="{C163B291-4F61-4E95-ABE9-0CFDD13EE61E}" destId="{6D628FDA-9831-4230-A93F-06B4D78675F6}" srcOrd="7" destOrd="0" parTransId="{D8288395-B9F0-427F-9B5F-4F33ACA2F686}" sibTransId="{49931F83-F7C7-478C-A08C-BA1CAD785B06}"/>
    <dgm:cxn modelId="{1479EDB9-FA96-410B-905F-7C0CB501F775}" type="presParOf" srcId="{48F48C86-EC3A-4B62-849C-EF7E076DDCD0}" destId="{BE4D6668-72C1-4BD1-A50E-BB945699C7CF}" srcOrd="0" destOrd="0" presId="urn:microsoft.com/office/officeart/2005/8/layout/vList2"/>
    <dgm:cxn modelId="{97874781-25C5-4262-AA57-107F97B8BFE5}" type="presParOf" srcId="{48F48C86-EC3A-4B62-849C-EF7E076DDCD0}" destId="{7FBD7F44-5DA1-453D-B2EB-503D1E08B9C1}" srcOrd="1" destOrd="0" presId="urn:microsoft.com/office/officeart/2005/8/layout/vList2"/>
    <dgm:cxn modelId="{4DFF2E34-CD98-4495-A1F0-E59DA6262568}" type="presParOf" srcId="{48F48C86-EC3A-4B62-849C-EF7E076DDCD0}" destId="{1AC2CC24-9F91-42D1-B010-2B33B54F58D7}" srcOrd="2" destOrd="0" presId="urn:microsoft.com/office/officeart/2005/8/layout/vList2"/>
    <dgm:cxn modelId="{EED2F5AB-01C1-49FE-897D-D929607B74DC}" type="presParOf" srcId="{48F48C86-EC3A-4B62-849C-EF7E076DDCD0}" destId="{502A6C49-531C-461D-84FD-CC6A012A7054}" srcOrd="3" destOrd="0" presId="urn:microsoft.com/office/officeart/2005/8/layout/vList2"/>
    <dgm:cxn modelId="{A9A46A83-6681-4617-8FDB-3F55846884D5}" type="presParOf" srcId="{48F48C86-EC3A-4B62-849C-EF7E076DDCD0}" destId="{241A0DCD-2B11-49ED-A726-29E83A3C8766}" srcOrd="4" destOrd="0" presId="urn:microsoft.com/office/officeart/2005/8/layout/vList2"/>
    <dgm:cxn modelId="{9D0C97E8-EBD1-483B-8939-BB3E5532698F}" type="presParOf" srcId="{48F48C86-EC3A-4B62-849C-EF7E076DDCD0}" destId="{83C28E1C-E190-412F-AB3F-32E072775453}" srcOrd="5" destOrd="0" presId="urn:microsoft.com/office/officeart/2005/8/layout/vList2"/>
    <dgm:cxn modelId="{C1F1B596-0B65-4872-B994-89504C803D08}" type="presParOf" srcId="{48F48C86-EC3A-4B62-849C-EF7E076DDCD0}" destId="{D5A6F6AC-0DF9-4266-96E0-0228E786553C}" srcOrd="6" destOrd="0" presId="urn:microsoft.com/office/officeart/2005/8/layout/vList2"/>
    <dgm:cxn modelId="{12AF061F-60FF-4D88-ACC4-6D9817999D5F}" type="presParOf" srcId="{48F48C86-EC3A-4B62-849C-EF7E076DDCD0}" destId="{0D35B943-9CFB-42E0-B33E-69D571F50EAB}" srcOrd="7" destOrd="0" presId="urn:microsoft.com/office/officeart/2005/8/layout/vList2"/>
    <dgm:cxn modelId="{0A107085-BC62-4BFF-BDC7-7F16A0C2EA6F}" type="presParOf" srcId="{48F48C86-EC3A-4B62-849C-EF7E076DDCD0}" destId="{8286FB5F-4D86-4660-A118-6E6AF10BB552}" srcOrd="8" destOrd="0" presId="urn:microsoft.com/office/officeart/2005/8/layout/vList2"/>
    <dgm:cxn modelId="{0B178AFF-8851-4894-AD31-A21B6DC7DBCA}" type="presParOf" srcId="{48F48C86-EC3A-4B62-849C-EF7E076DDCD0}" destId="{2F897E5F-F671-4A63-9374-E4F5580212C1}" srcOrd="9" destOrd="0" presId="urn:microsoft.com/office/officeart/2005/8/layout/vList2"/>
    <dgm:cxn modelId="{0B4C7168-8EAE-4039-851F-AF2A62CF1109}" type="presParOf" srcId="{48F48C86-EC3A-4B62-849C-EF7E076DDCD0}" destId="{041842F3-B1DB-45B2-9AA1-3EE21EC3502C}" srcOrd="10" destOrd="0" presId="urn:microsoft.com/office/officeart/2005/8/layout/vList2"/>
    <dgm:cxn modelId="{632B1A74-BEAC-4D15-BB7F-892810557646}" type="presParOf" srcId="{48F48C86-EC3A-4B62-849C-EF7E076DDCD0}" destId="{D133E709-0F36-40F6-B961-78AEB84AF3B5}" srcOrd="11" destOrd="0" presId="urn:microsoft.com/office/officeart/2005/8/layout/vList2"/>
    <dgm:cxn modelId="{F406EB17-983D-4E5B-8D8C-31F3E2BC891D}" type="presParOf" srcId="{48F48C86-EC3A-4B62-849C-EF7E076DDCD0}" destId="{DD8191EE-BE12-4496-BD74-E0DC5312C9EA}" srcOrd="12" destOrd="0" presId="urn:microsoft.com/office/officeart/2005/8/layout/vList2"/>
    <dgm:cxn modelId="{73CED60F-F100-4F76-9E92-213CCACB7613}" type="presParOf" srcId="{48F48C86-EC3A-4B62-849C-EF7E076DDCD0}" destId="{22515C87-37AA-4A67-A853-8C9080DD84B3}" srcOrd="13" destOrd="0" presId="urn:microsoft.com/office/officeart/2005/8/layout/vList2"/>
    <dgm:cxn modelId="{9E4D0D2C-DCCE-4D7C-B64F-C93171D8F3F7}" type="presParOf" srcId="{48F48C86-EC3A-4B62-849C-EF7E076DDCD0}" destId="{9DC4DF26-5CA3-462E-B625-13DF3EE6C3B7}"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D23BFD-D146-48ED-9B2D-137F8EB4ABAC}"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GB"/>
        </a:p>
      </dgm:t>
    </dgm:pt>
    <dgm:pt modelId="{024837F9-729F-4950-8AC7-39D01DA6F1EB}">
      <dgm:prSet phldrT="[Text]" phldr="0"/>
      <dgm:spPr/>
      <dgm:t>
        <a:bodyPr/>
        <a:lstStyle/>
        <a:p>
          <a:pPr rtl="0"/>
          <a:r>
            <a:rPr lang="en-GB">
              <a:latin typeface="Elephant"/>
            </a:rPr>
            <a:t>Political </a:t>
          </a:r>
          <a:endParaRPr lang="en-GB"/>
        </a:p>
      </dgm:t>
    </dgm:pt>
    <dgm:pt modelId="{E0FC1225-5ACD-4C31-8B93-1EDD839B2E63}" type="parTrans" cxnId="{C68A7C2B-D9E1-41F3-9F44-29E76D871340}">
      <dgm:prSet/>
      <dgm:spPr/>
      <dgm:t>
        <a:bodyPr/>
        <a:lstStyle/>
        <a:p>
          <a:endParaRPr lang="en-GB"/>
        </a:p>
      </dgm:t>
    </dgm:pt>
    <dgm:pt modelId="{C2011307-69E0-4BEB-A37B-ECE6189A3845}" type="sibTrans" cxnId="{C68A7C2B-D9E1-41F3-9F44-29E76D871340}">
      <dgm:prSet/>
      <dgm:spPr/>
      <dgm:t>
        <a:bodyPr/>
        <a:lstStyle/>
        <a:p>
          <a:endParaRPr lang="en-GB"/>
        </a:p>
      </dgm:t>
    </dgm:pt>
    <dgm:pt modelId="{EB7EB9EA-3947-4CBE-90FE-7C9E20DE71C8}">
      <dgm:prSet phldrT="[Text]" phldr="0"/>
      <dgm:spPr/>
      <dgm:t>
        <a:bodyPr/>
        <a:lstStyle/>
        <a:p>
          <a:r>
            <a:rPr lang="en-GB">
              <a:latin typeface="Elephant"/>
            </a:rPr>
            <a:t>Economic</a:t>
          </a:r>
          <a:endParaRPr lang="en-GB"/>
        </a:p>
      </dgm:t>
    </dgm:pt>
    <dgm:pt modelId="{D5EEF05B-3978-4B7A-B4F5-EA7080CD2F82}" type="parTrans" cxnId="{FACFAEA3-E0A5-452E-9F2E-F9CDD23E13E9}">
      <dgm:prSet/>
      <dgm:spPr/>
      <dgm:t>
        <a:bodyPr/>
        <a:lstStyle/>
        <a:p>
          <a:endParaRPr lang="en-GB"/>
        </a:p>
      </dgm:t>
    </dgm:pt>
    <dgm:pt modelId="{41DA755D-D3A0-4A60-B1F0-BEF954726F31}" type="sibTrans" cxnId="{FACFAEA3-E0A5-452E-9F2E-F9CDD23E13E9}">
      <dgm:prSet/>
      <dgm:spPr/>
      <dgm:t>
        <a:bodyPr/>
        <a:lstStyle/>
        <a:p>
          <a:endParaRPr lang="en-GB"/>
        </a:p>
      </dgm:t>
    </dgm:pt>
    <dgm:pt modelId="{C7C36635-46A1-458A-BC94-92FE9A34C9DA}">
      <dgm:prSet phldrT="[Text]" phldr="0"/>
      <dgm:spPr/>
      <dgm:t>
        <a:bodyPr/>
        <a:lstStyle/>
        <a:p>
          <a:r>
            <a:rPr lang="en-GB">
              <a:latin typeface="Elephant"/>
            </a:rPr>
            <a:t>Social</a:t>
          </a:r>
          <a:endParaRPr lang="en-GB"/>
        </a:p>
      </dgm:t>
    </dgm:pt>
    <dgm:pt modelId="{78679780-1690-4D85-A565-A6E5D8C3D25B}" type="parTrans" cxnId="{372E5845-990F-408C-B752-3D3186C2346A}">
      <dgm:prSet/>
      <dgm:spPr/>
      <dgm:t>
        <a:bodyPr/>
        <a:lstStyle/>
        <a:p>
          <a:endParaRPr lang="en-GB"/>
        </a:p>
      </dgm:t>
    </dgm:pt>
    <dgm:pt modelId="{3357D30A-730E-4238-A721-50253A9C5357}" type="sibTrans" cxnId="{372E5845-990F-408C-B752-3D3186C2346A}">
      <dgm:prSet/>
      <dgm:spPr/>
      <dgm:t>
        <a:bodyPr/>
        <a:lstStyle/>
        <a:p>
          <a:endParaRPr lang="en-GB"/>
        </a:p>
      </dgm:t>
    </dgm:pt>
    <dgm:pt modelId="{4E00037A-10A2-4576-82AC-94807FF4BFFB}">
      <dgm:prSet phldrT="[Text]" phldr="0"/>
      <dgm:spPr/>
      <dgm:t>
        <a:bodyPr/>
        <a:lstStyle/>
        <a:p>
          <a:r>
            <a:rPr lang="en-GB">
              <a:latin typeface="Elephant"/>
            </a:rPr>
            <a:t>Technological</a:t>
          </a:r>
          <a:endParaRPr lang="en-GB"/>
        </a:p>
      </dgm:t>
    </dgm:pt>
    <dgm:pt modelId="{F9031FCE-0DDC-4FBD-92F2-BECA2D1EDE04}" type="parTrans" cxnId="{ACB22C31-8355-48D8-B711-6A7C8DE7C6CD}">
      <dgm:prSet/>
      <dgm:spPr/>
      <dgm:t>
        <a:bodyPr/>
        <a:lstStyle/>
        <a:p>
          <a:endParaRPr lang="en-GB"/>
        </a:p>
      </dgm:t>
    </dgm:pt>
    <dgm:pt modelId="{08110A58-8863-4E6C-BFB1-E029566D7EC9}" type="sibTrans" cxnId="{ACB22C31-8355-48D8-B711-6A7C8DE7C6CD}">
      <dgm:prSet/>
      <dgm:spPr/>
      <dgm:t>
        <a:bodyPr/>
        <a:lstStyle/>
        <a:p>
          <a:endParaRPr lang="en-GB"/>
        </a:p>
      </dgm:t>
    </dgm:pt>
    <dgm:pt modelId="{DF190D26-700E-4390-8E4F-418B14606C90}">
      <dgm:prSet phldrT="[Text]" phldr="0"/>
      <dgm:spPr/>
      <dgm:t>
        <a:bodyPr/>
        <a:lstStyle/>
        <a:p>
          <a:r>
            <a:rPr lang="en-GB">
              <a:latin typeface="Elephant"/>
            </a:rPr>
            <a:t>Environmental</a:t>
          </a:r>
          <a:endParaRPr lang="en-GB"/>
        </a:p>
      </dgm:t>
    </dgm:pt>
    <dgm:pt modelId="{383E5DC3-672F-4E6B-90C8-57C55B0213C4}" type="parTrans" cxnId="{D4AFFEC4-DFF2-4249-A97F-96655F2132CF}">
      <dgm:prSet/>
      <dgm:spPr/>
      <dgm:t>
        <a:bodyPr/>
        <a:lstStyle/>
        <a:p>
          <a:endParaRPr lang="en-GB"/>
        </a:p>
      </dgm:t>
    </dgm:pt>
    <dgm:pt modelId="{B8A88DD5-7641-4E85-8265-1E225226EA6B}" type="sibTrans" cxnId="{D4AFFEC4-DFF2-4249-A97F-96655F2132CF}">
      <dgm:prSet/>
      <dgm:spPr/>
      <dgm:t>
        <a:bodyPr/>
        <a:lstStyle/>
        <a:p>
          <a:endParaRPr lang="en-GB"/>
        </a:p>
      </dgm:t>
    </dgm:pt>
    <dgm:pt modelId="{F36A6A8B-2392-484C-9E16-E728F3F735EA}" type="pres">
      <dgm:prSet presAssocID="{F1D23BFD-D146-48ED-9B2D-137F8EB4ABAC}" presName="cycle" presStyleCnt="0">
        <dgm:presLayoutVars>
          <dgm:dir/>
          <dgm:resizeHandles val="exact"/>
        </dgm:presLayoutVars>
      </dgm:prSet>
      <dgm:spPr/>
    </dgm:pt>
    <dgm:pt modelId="{B398257C-469D-4A28-96F1-2C7C144A1125}" type="pres">
      <dgm:prSet presAssocID="{024837F9-729F-4950-8AC7-39D01DA6F1EB}" presName="node" presStyleLbl="node1" presStyleIdx="0" presStyleCnt="5">
        <dgm:presLayoutVars>
          <dgm:bulletEnabled val="1"/>
        </dgm:presLayoutVars>
      </dgm:prSet>
      <dgm:spPr/>
    </dgm:pt>
    <dgm:pt modelId="{0E6D8AB8-CF2B-4501-8416-CBB506BEE70A}" type="pres">
      <dgm:prSet presAssocID="{024837F9-729F-4950-8AC7-39D01DA6F1EB}" presName="spNode" presStyleCnt="0"/>
      <dgm:spPr/>
    </dgm:pt>
    <dgm:pt modelId="{46FF892B-C7FD-4442-B839-8DB199755146}" type="pres">
      <dgm:prSet presAssocID="{C2011307-69E0-4BEB-A37B-ECE6189A3845}" presName="sibTrans" presStyleLbl="sibTrans1D1" presStyleIdx="0" presStyleCnt="5"/>
      <dgm:spPr/>
    </dgm:pt>
    <dgm:pt modelId="{9DC1E1B4-C5DC-4D90-BD6F-0FD194AA2240}" type="pres">
      <dgm:prSet presAssocID="{EB7EB9EA-3947-4CBE-90FE-7C9E20DE71C8}" presName="node" presStyleLbl="node1" presStyleIdx="1" presStyleCnt="5">
        <dgm:presLayoutVars>
          <dgm:bulletEnabled val="1"/>
        </dgm:presLayoutVars>
      </dgm:prSet>
      <dgm:spPr/>
    </dgm:pt>
    <dgm:pt modelId="{25CDE469-DD06-4944-87FE-B1FAE9734A2F}" type="pres">
      <dgm:prSet presAssocID="{EB7EB9EA-3947-4CBE-90FE-7C9E20DE71C8}" presName="spNode" presStyleCnt="0"/>
      <dgm:spPr/>
    </dgm:pt>
    <dgm:pt modelId="{D35FA262-038B-4C05-AEB5-6299E3AFC16B}" type="pres">
      <dgm:prSet presAssocID="{41DA755D-D3A0-4A60-B1F0-BEF954726F31}" presName="sibTrans" presStyleLbl="sibTrans1D1" presStyleIdx="1" presStyleCnt="5"/>
      <dgm:spPr/>
    </dgm:pt>
    <dgm:pt modelId="{622798B2-B4B6-4071-951C-A3D768439B1B}" type="pres">
      <dgm:prSet presAssocID="{C7C36635-46A1-458A-BC94-92FE9A34C9DA}" presName="node" presStyleLbl="node1" presStyleIdx="2" presStyleCnt="5">
        <dgm:presLayoutVars>
          <dgm:bulletEnabled val="1"/>
        </dgm:presLayoutVars>
      </dgm:prSet>
      <dgm:spPr/>
    </dgm:pt>
    <dgm:pt modelId="{3C252C76-BD94-4851-B121-3554530B6EAA}" type="pres">
      <dgm:prSet presAssocID="{C7C36635-46A1-458A-BC94-92FE9A34C9DA}" presName="spNode" presStyleCnt="0"/>
      <dgm:spPr/>
    </dgm:pt>
    <dgm:pt modelId="{6968295C-C009-4B15-BBDA-A090942FE6E0}" type="pres">
      <dgm:prSet presAssocID="{3357D30A-730E-4238-A721-50253A9C5357}" presName="sibTrans" presStyleLbl="sibTrans1D1" presStyleIdx="2" presStyleCnt="5"/>
      <dgm:spPr/>
    </dgm:pt>
    <dgm:pt modelId="{F0F35800-4E7A-4041-8F72-9DEEF5DF22B0}" type="pres">
      <dgm:prSet presAssocID="{4E00037A-10A2-4576-82AC-94807FF4BFFB}" presName="node" presStyleLbl="node1" presStyleIdx="3" presStyleCnt="5">
        <dgm:presLayoutVars>
          <dgm:bulletEnabled val="1"/>
        </dgm:presLayoutVars>
      </dgm:prSet>
      <dgm:spPr/>
    </dgm:pt>
    <dgm:pt modelId="{EA67A067-9063-4093-A656-9279A3A11FB1}" type="pres">
      <dgm:prSet presAssocID="{4E00037A-10A2-4576-82AC-94807FF4BFFB}" presName="spNode" presStyleCnt="0"/>
      <dgm:spPr/>
    </dgm:pt>
    <dgm:pt modelId="{972FE74D-6658-4023-8CCC-18F4BBB04507}" type="pres">
      <dgm:prSet presAssocID="{08110A58-8863-4E6C-BFB1-E029566D7EC9}" presName="sibTrans" presStyleLbl="sibTrans1D1" presStyleIdx="3" presStyleCnt="5"/>
      <dgm:spPr/>
    </dgm:pt>
    <dgm:pt modelId="{FE5FE328-B2D0-4933-8EC2-B74AE87D91B8}" type="pres">
      <dgm:prSet presAssocID="{DF190D26-700E-4390-8E4F-418B14606C90}" presName="node" presStyleLbl="node1" presStyleIdx="4" presStyleCnt="5">
        <dgm:presLayoutVars>
          <dgm:bulletEnabled val="1"/>
        </dgm:presLayoutVars>
      </dgm:prSet>
      <dgm:spPr/>
    </dgm:pt>
    <dgm:pt modelId="{57515546-71E9-4420-AC0C-2EAA26AD0164}" type="pres">
      <dgm:prSet presAssocID="{DF190D26-700E-4390-8E4F-418B14606C90}" presName="spNode" presStyleCnt="0"/>
      <dgm:spPr/>
    </dgm:pt>
    <dgm:pt modelId="{4CE5259F-C9FF-400F-BF56-D76F83FD529A}" type="pres">
      <dgm:prSet presAssocID="{B8A88DD5-7641-4E85-8265-1E225226EA6B}" presName="sibTrans" presStyleLbl="sibTrans1D1" presStyleIdx="4" presStyleCnt="5"/>
      <dgm:spPr/>
    </dgm:pt>
  </dgm:ptLst>
  <dgm:cxnLst>
    <dgm:cxn modelId="{5D986D00-902E-4364-8724-6FAF7E583263}" type="presOf" srcId="{41DA755D-D3A0-4A60-B1F0-BEF954726F31}" destId="{D35FA262-038B-4C05-AEB5-6299E3AFC16B}" srcOrd="0" destOrd="0" presId="urn:microsoft.com/office/officeart/2005/8/layout/cycle6"/>
    <dgm:cxn modelId="{C68A7C2B-D9E1-41F3-9F44-29E76D871340}" srcId="{F1D23BFD-D146-48ED-9B2D-137F8EB4ABAC}" destId="{024837F9-729F-4950-8AC7-39D01DA6F1EB}" srcOrd="0" destOrd="0" parTransId="{E0FC1225-5ACD-4C31-8B93-1EDD839B2E63}" sibTransId="{C2011307-69E0-4BEB-A37B-ECE6189A3845}"/>
    <dgm:cxn modelId="{ACB22C31-8355-48D8-B711-6A7C8DE7C6CD}" srcId="{F1D23BFD-D146-48ED-9B2D-137F8EB4ABAC}" destId="{4E00037A-10A2-4576-82AC-94807FF4BFFB}" srcOrd="3" destOrd="0" parTransId="{F9031FCE-0DDC-4FBD-92F2-BECA2D1EDE04}" sibTransId="{08110A58-8863-4E6C-BFB1-E029566D7EC9}"/>
    <dgm:cxn modelId="{372E5845-990F-408C-B752-3D3186C2346A}" srcId="{F1D23BFD-D146-48ED-9B2D-137F8EB4ABAC}" destId="{C7C36635-46A1-458A-BC94-92FE9A34C9DA}" srcOrd="2" destOrd="0" parTransId="{78679780-1690-4D85-A565-A6E5D8C3D25B}" sibTransId="{3357D30A-730E-4238-A721-50253A9C5357}"/>
    <dgm:cxn modelId="{56B12249-C218-40E7-B1C8-D504DFAE2E3D}" type="presOf" srcId="{4E00037A-10A2-4576-82AC-94807FF4BFFB}" destId="{F0F35800-4E7A-4041-8F72-9DEEF5DF22B0}" srcOrd="0" destOrd="0" presId="urn:microsoft.com/office/officeart/2005/8/layout/cycle6"/>
    <dgm:cxn modelId="{81372F6B-D00A-474D-B9A2-98C66479CAB4}" type="presOf" srcId="{08110A58-8863-4E6C-BFB1-E029566D7EC9}" destId="{972FE74D-6658-4023-8CCC-18F4BBB04507}" srcOrd="0" destOrd="0" presId="urn:microsoft.com/office/officeart/2005/8/layout/cycle6"/>
    <dgm:cxn modelId="{AAF6B275-88D8-4704-9E65-94E6E0E6019B}" type="presOf" srcId="{EB7EB9EA-3947-4CBE-90FE-7C9E20DE71C8}" destId="{9DC1E1B4-C5DC-4D90-BD6F-0FD194AA2240}" srcOrd="0" destOrd="0" presId="urn:microsoft.com/office/officeart/2005/8/layout/cycle6"/>
    <dgm:cxn modelId="{03943889-638A-4138-B74A-94AFCB385A89}" type="presOf" srcId="{B8A88DD5-7641-4E85-8265-1E225226EA6B}" destId="{4CE5259F-C9FF-400F-BF56-D76F83FD529A}" srcOrd="0" destOrd="0" presId="urn:microsoft.com/office/officeart/2005/8/layout/cycle6"/>
    <dgm:cxn modelId="{B1EB7F8D-1849-461F-8C44-CB85CEDD33F1}" type="presOf" srcId="{3357D30A-730E-4238-A721-50253A9C5357}" destId="{6968295C-C009-4B15-BBDA-A090942FE6E0}" srcOrd="0" destOrd="0" presId="urn:microsoft.com/office/officeart/2005/8/layout/cycle6"/>
    <dgm:cxn modelId="{6BFA77A0-20C3-41E9-9E08-2CB90A832A1C}" type="presOf" srcId="{C2011307-69E0-4BEB-A37B-ECE6189A3845}" destId="{46FF892B-C7FD-4442-B839-8DB199755146}" srcOrd="0" destOrd="0" presId="urn:microsoft.com/office/officeart/2005/8/layout/cycle6"/>
    <dgm:cxn modelId="{FACFAEA3-E0A5-452E-9F2E-F9CDD23E13E9}" srcId="{F1D23BFD-D146-48ED-9B2D-137F8EB4ABAC}" destId="{EB7EB9EA-3947-4CBE-90FE-7C9E20DE71C8}" srcOrd="1" destOrd="0" parTransId="{D5EEF05B-3978-4B7A-B4F5-EA7080CD2F82}" sibTransId="{41DA755D-D3A0-4A60-B1F0-BEF954726F31}"/>
    <dgm:cxn modelId="{89C577A8-01E7-4E0B-8E11-853E99217135}" type="presOf" srcId="{F1D23BFD-D146-48ED-9B2D-137F8EB4ABAC}" destId="{F36A6A8B-2392-484C-9E16-E728F3F735EA}" srcOrd="0" destOrd="0" presId="urn:microsoft.com/office/officeart/2005/8/layout/cycle6"/>
    <dgm:cxn modelId="{99F103B7-6BA1-42BA-A0A6-A787EF6698E8}" type="presOf" srcId="{DF190D26-700E-4390-8E4F-418B14606C90}" destId="{FE5FE328-B2D0-4933-8EC2-B74AE87D91B8}" srcOrd="0" destOrd="0" presId="urn:microsoft.com/office/officeart/2005/8/layout/cycle6"/>
    <dgm:cxn modelId="{7E94B5B9-1E6E-4144-9CD0-A8EC71149C35}" type="presOf" srcId="{024837F9-729F-4950-8AC7-39D01DA6F1EB}" destId="{B398257C-469D-4A28-96F1-2C7C144A1125}" srcOrd="0" destOrd="0" presId="urn:microsoft.com/office/officeart/2005/8/layout/cycle6"/>
    <dgm:cxn modelId="{D4AFFEC4-DFF2-4249-A97F-96655F2132CF}" srcId="{F1D23BFD-D146-48ED-9B2D-137F8EB4ABAC}" destId="{DF190D26-700E-4390-8E4F-418B14606C90}" srcOrd="4" destOrd="0" parTransId="{383E5DC3-672F-4E6B-90C8-57C55B0213C4}" sibTransId="{B8A88DD5-7641-4E85-8265-1E225226EA6B}"/>
    <dgm:cxn modelId="{63C549FE-3A83-4B86-B240-819E8171C515}" type="presOf" srcId="{C7C36635-46A1-458A-BC94-92FE9A34C9DA}" destId="{622798B2-B4B6-4071-951C-A3D768439B1B}" srcOrd="0" destOrd="0" presId="urn:microsoft.com/office/officeart/2005/8/layout/cycle6"/>
    <dgm:cxn modelId="{68A505E9-193E-4B9F-B852-F98C0036BBA1}" type="presParOf" srcId="{F36A6A8B-2392-484C-9E16-E728F3F735EA}" destId="{B398257C-469D-4A28-96F1-2C7C144A1125}" srcOrd="0" destOrd="0" presId="urn:microsoft.com/office/officeart/2005/8/layout/cycle6"/>
    <dgm:cxn modelId="{3D4DC839-E0ED-4C2E-ACEC-89A21E92BF73}" type="presParOf" srcId="{F36A6A8B-2392-484C-9E16-E728F3F735EA}" destId="{0E6D8AB8-CF2B-4501-8416-CBB506BEE70A}" srcOrd="1" destOrd="0" presId="urn:microsoft.com/office/officeart/2005/8/layout/cycle6"/>
    <dgm:cxn modelId="{6679D137-662C-436C-A80B-08B60D63264C}" type="presParOf" srcId="{F36A6A8B-2392-484C-9E16-E728F3F735EA}" destId="{46FF892B-C7FD-4442-B839-8DB199755146}" srcOrd="2" destOrd="0" presId="urn:microsoft.com/office/officeart/2005/8/layout/cycle6"/>
    <dgm:cxn modelId="{2B731539-4219-4131-8741-1533BD96399B}" type="presParOf" srcId="{F36A6A8B-2392-484C-9E16-E728F3F735EA}" destId="{9DC1E1B4-C5DC-4D90-BD6F-0FD194AA2240}" srcOrd="3" destOrd="0" presId="urn:microsoft.com/office/officeart/2005/8/layout/cycle6"/>
    <dgm:cxn modelId="{4612A90A-828D-439B-A97E-EE237A2935AF}" type="presParOf" srcId="{F36A6A8B-2392-484C-9E16-E728F3F735EA}" destId="{25CDE469-DD06-4944-87FE-B1FAE9734A2F}" srcOrd="4" destOrd="0" presId="urn:microsoft.com/office/officeart/2005/8/layout/cycle6"/>
    <dgm:cxn modelId="{8BC9C8E1-684D-4BFF-96B7-C213E5CEDBFB}" type="presParOf" srcId="{F36A6A8B-2392-484C-9E16-E728F3F735EA}" destId="{D35FA262-038B-4C05-AEB5-6299E3AFC16B}" srcOrd="5" destOrd="0" presId="urn:microsoft.com/office/officeart/2005/8/layout/cycle6"/>
    <dgm:cxn modelId="{DBC517BA-411D-4BDA-A373-B60DB8DA025B}" type="presParOf" srcId="{F36A6A8B-2392-484C-9E16-E728F3F735EA}" destId="{622798B2-B4B6-4071-951C-A3D768439B1B}" srcOrd="6" destOrd="0" presId="urn:microsoft.com/office/officeart/2005/8/layout/cycle6"/>
    <dgm:cxn modelId="{963D8C34-EDF9-4675-8539-75D18627165A}" type="presParOf" srcId="{F36A6A8B-2392-484C-9E16-E728F3F735EA}" destId="{3C252C76-BD94-4851-B121-3554530B6EAA}" srcOrd="7" destOrd="0" presId="urn:microsoft.com/office/officeart/2005/8/layout/cycle6"/>
    <dgm:cxn modelId="{A6E10369-695D-4161-9521-8A4A21CAD131}" type="presParOf" srcId="{F36A6A8B-2392-484C-9E16-E728F3F735EA}" destId="{6968295C-C009-4B15-BBDA-A090942FE6E0}" srcOrd="8" destOrd="0" presId="urn:microsoft.com/office/officeart/2005/8/layout/cycle6"/>
    <dgm:cxn modelId="{FD5E2E35-C621-49AB-AF48-4CDBD0C62DB7}" type="presParOf" srcId="{F36A6A8B-2392-484C-9E16-E728F3F735EA}" destId="{F0F35800-4E7A-4041-8F72-9DEEF5DF22B0}" srcOrd="9" destOrd="0" presId="urn:microsoft.com/office/officeart/2005/8/layout/cycle6"/>
    <dgm:cxn modelId="{B3E557EB-5DE6-4AA3-8BCA-F35358338E88}" type="presParOf" srcId="{F36A6A8B-2392-484C-9E16-E728F3F735EA}" destId="{EA67A067-9063-4093-A656-9279A3A11FB1}" srcOrd="10" destOrd="0" presId="urn:microsoft.com/office/officeart/2005/8/layout/cycle6"/>
    <dgm:cxn modelId="{118E8380-2980-4FF3-85E5-23200B7B1E88}" type="presParOf" srcId="{F36A6A8B-2392-484C-9E16-E728F3F735EA}" destId="{972FE74D-6658-4023-8CCC-18F4BBB04507}" srcOrd="11" destOrd="0" presId="urn:microsoft.com/office/officeart/2005/8/layout/cycle6"/>
    <dgm:cxn modelId="{B5B51C15-A28C-4122-A3FF-F9A57851C3AE}" type="presParOf" srcId="{F36A6A8B-2392-484C-9E16-E728F3F735EA}" destId="{FE5FE328-B2D0-4933-8EC2-B74AE87D91B8}" srcOrd="12" destOrd="0" presId="urn:microsoft.com/office/officeart/2005/8/layout/cycle6"/>
    <dgm:cxn modelId="{B8AAB132-36B7-4A5A-8171-7DBAFD750D5A}" type="presParOf" srcId="{F36A6A8B-2392-484C-9E16-E728F3F735EA}" destId="{57515546-71E9-4420-AC0C-2EAA26AD0164}" srcOrd="13" destOrd="0" presId="urn:microsoft.com/office/officeart/2005/8/layout/cycle6"/>
    <dgm:cxn modelId="{FAF876D0-8DB5-4B6F-93DC-B2BD30CA2ACF}" type="presParOf" srcId="{F36A6A8B-2392-484C-9E16-E728F3F735EA}" destId="{4CE5259F-C9FF-400F-BF56-D76F83FD529A}"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6EB0AD-9CAC-4C1A-86AC-201A314D5FE5}" type="doc">
      <dgm:prSet loTypeId="urn:microsoft.com/office/officeart/2005/8/layout/pyramid1" loCatId="pyramid" qsTypeId="urn:microsoft.com/office/officeart/2005/8/quickstyle/simple1" qsCatId="simple" csTypeId="urn:microsoft.com/office/officeart/2005/8/colors/colorful2" csCatId="colorful" phldr="1"/>
      <dgm:spPr/>
    </dgm:pt>
    <dgm:pt modelId="{505D1202-0328-42B6-A0D4-11E4678DF725}">
      <dgm:prSet phldrT="[Text]" phldr="0"/>
      <dgm:spPr/>
      <dgm:t>
        <a:bodyPr/>
        <a:lstStyle/>
        <a:p>
          <a:pPr rtl="0"/>
          <a:r>
            <a:rPr lang="en-GB">
              <a:latin typeface="Elephant"/>
            </a:rPr>
            <a:t>Understanding </a:t>
          </a:r>
          <a:endParaRPr lang="en-GB"/>
        </a:p>
      </dgm:t>
    </dgm:pt>
    <dgm:pt modelId="{AEF06692-8A3E-4E90-9789-CB89415F1558}" type="parTrans" cxnId="{6C266A37-280D-463D-A0B5-CAB6F484C4F5}">
      <dgm:prSet/>
      <dgm:spPr/>
    </dgm:pt>
    <dgm:pt modelId="{B5AAA908-48B5-48BE-B0A7-3AFA5C91F73C}" type="sibTrans" cxnId="{6C266A37-280D-463D-A0B5-CAB6F484C4F5}">
      <dgm:prSet/>
      <dgm:spPr/>
    </dgm:pt>
    <dgm:pt modelId="{A00CC9D0-BA48-4225-A6B7-081DD97CF9A4}">
      <dgm:prSet phldrT="[Text]" phldr="0"/>
      <dgm:spPr/>
      <dgm:t>
        <a:bodyPr/>
        <a:lstStyle/>
        <a:p>
          <a:pPr rtl="0"/>
          <a:r>
            <a:rPr lang="en-GB">
              <a:latin typeface="Elephant"/>
            </a:rPr>
            <a:t>Rewards scheme</a:t>
          </a:r>
          <a:endParaRPr lang="en-GB"/>
        </a:p>
      </dgm:t>
    </dgm:pt>
    <dgm:pt modelId="{29C4FDBB-2B49-43D2-8D4B-549A55023E1A}" type="parTrans" cxnId="{BE3C4E32-C84E-4727-9E74-D11C36893E63}">
      <dgm:prSet/>
      <dgm:spPr/>
    </dgm:pt>
    <dgm:pt modelId="{6A23EDA4-726C-425B-BB99-4043B9BCE096}" type="sibTrans" cxnId="{BE3C4E32-C84E-4727-9E74-D11C36893E63}">
      <dgm:prSet/>
      <dgm:spPr/>
    </dgm:pt>
    <dgm:pt modelId="{425EBD1C-EBC8-43C0-B091-D30A05EEAB30}">
      <dgm:prSet phldrT="[Text]" phldr="0"/>
      <dgm:spPr/>
      <dgm:t>
        <a:bodyPr/>
        <a:lstStyle/>
        <a:p>
          <a:r>
            <a:rPr lang="en-GB">
              <a:latin typeface="Elephant"/>
            </a:rPr>
            <a:t>equality</a:t>
          </a:r>
          <a:endParaRPr lang="en-GB"/>
        </a:p>
      </dgm:t>
    </dgm:pt>
    <dgm:pt modelId="{91A8D270-5A34-44B0-8DCE-F9B7F0D6382E}" type="parTrans" cxnId="{95C11CBC-ECA8-41D8-8437-CD41B924D6A9}">
      <dgm:prSet/>
      <dgm:spPr/>
    </dgm:pt>
    <dgm:pt modelId="{D3E85837-F5EA-42D3-A2EE-A59BDB2F9426}" type="sibTrans" cxnId="{95C11CBC-ECA8-41D8-8437-CD41B924D6A9}">
      <dgm:prSet/>
      <dgm:spPr/>
    </dgm:pt>
    <dgm:pt modelId="{E2F05530-816B-4932-987C-568668A44148}">
      <dgm:prSet phldr="0"/>
      <dgm:spPr/>
      <dgm:t>
        <a:bodyPr/>
        <a:lstStyle/>
        <a:p>
          <a:pPr rtl="0"/>
          <a:r>
            <a:rPr lang="en-GB">
              <a:latin typeface="Elephant"/>
            </a:rPr>
            <a:t>Innovative</a:t>
          </a:r>
        </a:p>
      </dgm:t>
    </dgm:pt>
    <dgm:pt modelId="{AA206430-0E94-4BA6-90B4-BA26077B40A8}" type="parTrans" cxnId="{62742A0C-2C69-4FD3-ABA1-5883E4741234}">
      <dgm:prSet/>
      <dgm:spPr/>
    </dgm:pt>
    <dgm:pt modelId="{DA4257F2-C2DF-44CB-807B-1FDDFEA09728}" type="sibTrans" cxnId="{62742A0C-2C69-4FD3-ABA1-5883E4741234}">
      <dgm:prSet/>
      <dgm:spPr/>
    </dgm:pt>
    <dgm:pt modelId="{E133914B-FAD7-4DFF-B563-0FA9FD325C72}">
      <dgm:prSet phldr="0"/>
      <dgm:spPr/>
      <dgm:t>
        <a:bodyPr/>
        <a:lstStyle/>
        <a:p>
          <a:pPr rtl="0"/>
          <a:r>
            <a:rPr lang="en-GB">
              <a:latin typeface="Elephant"/>
            </a:rPr>
            <a:t>Supportive</a:t>
          </a:r>
        </a:p>
      </dgm:t>
    </dgm:pt>
    <dgm:pt modelId="{313D85B4-D596-4A62-9CFB-B9064A758D40}" type="parTrans" cxnId="{EA07294D-4041-435F-9648-BB6A24A33552}">
      <dgm:prSet/>
      <dgm:spPr/>
    </dgm:pt>
    <dgm:pt modelId="{5A4F1727-D5CB-4264-B0C2-C46FED4FAD65}" type="sibTrans" cxnId="{EA07294D-4041-435F-9648-BB6A24A33552}">
      <dgm:prSet/>
      <dgm:spPr/>
    </dgm:pt>
    <dgm:pt modelId="{2851336D-ACD0-41F6-AA3B-69D3803EB480}">
      <dgm:prSet phldr="0"/>
      <dgm:spPr/>
      <dgm:t>
        <a:bodyPr/>
        <a:lstStyle/>
        <a:p>
          <a:pPr rtl="0"/>
          <a:r>
            <a:rPr lang="en-GB">
              <a:latin typeface="Elephant"/>
            </a:rPr>
            <a:t>Training scheme</a:t>
          </a:r>
        </a:p>
      </dgm:t>
    </dgm:pt>
    <dgm:pt modelId="{FA4C3013-4B64-4614-AC9D-576A596007F4}" type="parTrans" cxnId="{7837ACE4-6959-4899-A062-5DA1F32531CE}">
      <dgm:prSet/>
      <dgm:spPr/>
    </dgm:pt>
    <dgm:pt modelId="{FBB14D16-97E7-42F0-AB70-09EA16A7449B}" type="sibTrans" cxnId="{7837ACE4-6959-4899-A062-5DA1F32531CE}">
      <dgm:prSet/>
      <dgm:spPr/>
    </dgm:pt>
    <dgm:pt modelId="{2CD25C5A-BADA-42CA-995A-7EDA7189D205}" type="pres">
      <dgm:prSet presAssocID="{3E6EB0AD-9CAC-4C1A-86AC-201A314D5FE5}" presName="Name0" presStyleCnt="0">
        <dgm:presLayoutVars>
          <dgm:dir/>
          <dgm:animLvl val="lvl"/>
          <dgm:resizeHandles val="exact"/>
        </dgm:presLayoutVars>
      </dgm:prSet>
      <dgm:spPr/>
    </dgm:pt>
    <dgm:pt modelId="{E6373F11-7D62-44E1-A2F6-BC7292311D8D}" type="pres">
      <dgm:prSet presAssocID="{505D1202-0328-42B6-A0D4-11E4678DF725}" presName="Name8" presStyleCnt="0"/>
      <dgm:spPr/>
    </dgm:pt>
    <dgm:pt modelId="{4A4E454B-6307-4814-ADA1-357A9C99EAF4}" type="pres">
      <dgm:prSet presAssocID="{505D1202-0328-42B6-A0D4-11E4678DF725}" presName="level" presStyleLbl="node1" presStyleIdx="0" presStyleCnt="6">
        <dgm:presLayoutVars>
          <dgm:chMax val="1"/>
          <dgm:bulletEnabled val="1"/>
        </dgm:presLayoutVars>
      </dgm:prSet>
      <dgm:spPr/>
    </dgm:pt>
    <dgm:pt modelId="{7139E625-98EC-493A-9C38-4159C848DF3A}" type="pres">
      <dgm:prSet presAssocID="{505D1202-0328-42B6-A0D4-11E4678DF725}" presName="levelTx" presStyleLbl="revTx" presStyleIdx="0" presStyleCnt="0">
        <dgm:presLayoutVars>
          <dgm:chMax val="1"/>
          <dgm:bulletEnabled val="1"/>
        </dgm:presLayoutVars>
      </dgm:prSet>
      <dgm:spPr/>
    </dgm:pt>
    <dgm:pt modelId="{74D42D79-883A-43A9-82FE-6A32CE415862}" type="pres">
      <dgm:prSet presAssocID="{E2F05530-816B-4932-987C-568668A44148}" presName="Name8" presStyleCnt="0"/>
      <dgm:spPr/>
    </dgm:pt>
    <dgm:pt modelId="{F91FBACA-3E97-4C7A-A7A7-D0CEE37CFE12}" type="pres">
      <dgm:prSet presAssocID="{E2F05530-816B-4932-987C-568668A44148}" presName="level" presStyleLbl="node1" presStyleIdx="1" presStyleCnt="6">
        <dgm:presLayoutVars>
          <dgm:chMax val="1"/>
          <dgm:bulletEnabled val="1"/>
        </dgm:presLayoutVars>
      </dgm:prSet>
      <dgm:spPr/>
    </dgm:pt>
    <dgm:pt modelId="{C32A282D-DF19-4069-8010-3DB4C8E2C612}" type="pres">
      <dgm:prSet presAssocID="{E2F05530-816B-4932-987C-568668A44148}" presName="levelTx" presStyleLbl="revTx" presStyleIdx="0" presStyleCnt="0">
        <dgm:presLayoutVars>
          <dgm:chMax val="1"/>
          <dgm:bulletEnabled val="1"/>
        </dgm:presLayoutVars>
      </dgm:prSet>
      <dgm:spPr/>
    </dgm:pt>
    <dgm:pt modelId="{C4F66145-32BC-4155-9FD6-BB7D7D7DEE49}" type="pres">
      <dgm:prSet presAssocID="{E133914B-FAD7-4DFF-B563-0FA9FD325C72}" presName="Name8" presStyleCnt="0"/>
      <dgm:spPr/>
    </dgm:pt>
    <dgm:pt modelId="{2D1B0725-DA83-4C74-A876-5A74AC6B6FEF}" type="pres">
      <dgm:prSet presAssocID="{E133914B-FAD7-4DFF-B563-0FA9FD325C72}" presName="level" presStyleLbl="node1" presStyleIdx="2" presStyleCnt="6">
        <dgm:presLayoutVars>
          <dgm:chMax val="1"/>
          <dgm:bulletEnabled val="1"/>
        </dgm:presLayoutVars>
      </dgm:prSet>
      <dgm:spPr/>
    </dgm:pt>
    <dgm:pt modelId="{8690E2F3-2CB0-482A-A9D2-FEEA4CCB2CED}" type="pres">
      <dgm:prSet presAssocID="{E133914B-FAD7-4DFF-B563-0FA9FD325C72}" presName="levelTx" presStyleLbl="revTx" presStyleIdx="0" presStyleCnt="0">
        <dgm:presLayoutVars>
          <dgm:chMax val="1"/>
          <dgm:bulletEnabled val="1"/>
        </dgm:presLayoutVars>
      </dgm:prSet>
      <dgm:spPr/>
    </dgm:pt>
    <dgm:pt modelId="{BFBDDBA9-7762-45F9-B81B-FFAA21617660}" type="pres">
      <dgm:prSet presAssocID="{2851336D-ACD0-41F6-AA3B-69D3803EB480}" presName="Name8" presStyleCnt="0"/>
      <dgm:spPr/>
    </dgm:pt>
    <dgm:pt modelId="{40910826-122E-4D38-87DD-E49AC0C2E4C3}" type="pres">
      <dgm:prSet presAssocID="{2851336D-ACD0-41F6-AA3B-69D3803EB480}" presName="level" presStyleLbl="node1" presStyleIdx="3" presStyleCnt="6">
        <dgm:presLayoutVars>
          <dgm:chMax val="1"/>
          <dgm:bulletEnabled val="1"/>
        </dgm:presLayoutVars>
      </dgm:prSet>
      <dgm:spPr/>
    </dgm:pt>
    <dgm:pt modelId="{77ACE0A2-3611-4AC4-883A-C1898C00BAF0}" type="pres">
      <dgm:prSet presAssocID="{2851336D-ACD0-41F6-AA3B-69D3803EB480}" presName="levelTx" presStyleLbl="revTx" presStyleIdx="0" presStyleCnt="0">
        <dgm:presLayoutVars>
          <dgm:chMax val="1"/>
          <dgm:bulletEnabled val="1"/>
        </dgm:presLayoutVars>
      </dgm:prSet>
      <dgm:spPr/>
    </dgm:pt>
    <dgm:pt modelId="{711E746A-1F9D-485A-8E75-CCFF84299409}" type="pres">
      <dgm:prSet presAssocID="{A00CC9D0-BA48-4225-A6B7-081DD97CF9A4}" presName="Name8" presStyleCnt="0"/>
      <dgm:spPr/>
    </dgm:pt>
    <dgm:pt modelId="{3F2B39BE-70FC-4A1C-926C-94C881D86791}" type="pres">
      <dgm:prSet presAssocID="{A00CC9D0-BA48-4225-A6B7-081DD97CF9A4}" presName="level" presStyleLbl="node1" presStyleIdx="4" presStyleCnt="6">
        <dgm:presLayoutVars>
          <dgm:chMax val="1"/>
          <dgm:bulletEnabled val="1"/>
        </dgm:presLayoutVars>
      </dgm:prSet>
      <dgm:spPr/>
    </dgm:pt>
    <dgm:pt modelId="{E7E20D41-E211-46D8-B766-877754F319E5}" type="pres">
      <dgm:prSet presAssocID="{A00CC9D0-BA48-4225-A6B7-081DD97CF9A4}" presName="levelTx" presStyleLbl="revTx" presStyleIdx="0" presStyleCnt="0">
        <dgm:presLayoutVars>
          <dgm:chMax val="1"/>
          <dgm:bulletEnabled val="1"/>
        </dgm:presLayoutVars>
      </dgm:prSet>
      <dgm:spPr/>
    </dgm:pt>
    <dgm:pt modelId="{D8892888-7700-4650-979B-B773780AE71B}" type="pres">
      <dgm:prSet presAssocID="{425EBD1C-EBC8-43C0-B091-D30A05EEAB30}" presName="Name8" presStyleCnt="0"/>
      <dgm:spPr/>
    </dgm:pt>
    <dgm:pt modelId="{078ADBD8-6170-4406-83AC-E009CCC7F2F4}" type="pres">
      <dgm:prSet presAssocID="{425EBD1C-EBC8-43C0-B091-D30A05EEAB30}" presName="level" presStyleLbl="node1" presStyleIdx="5" presStyleCnt="6">
        <dgm:presLayoutVars>
          <dgm:chMax val="1"/>
          <dgm:bulletEnabled val="1"/>
        </dgm:presLayoutVars>
      </dgm:prSet>
      <dgm:spPr/>
    </dgm:pt>
    <dgm:pt modelId="{643B8634-63CF-4CB2-AC4D-066E019C8390}" type="pres">
      <dgm:prSet presAssocID="{425EBD1C-EBC8-43C0-B091-D30A05EEAB30}" presName="levelTx" presStyleLbl="revTx" presStyleIdx="0" presStyleCnt="0">
        <dgm:presLayoutVars>
          <dgm:chMax val="1"/>
          <dgm:bulletEnabled val="1"/>
        </dgm:presLayoutVars>
      </dgm:prSet>
      <dgm:spPr/>
    </dgm:pt>
  </dgm:ptLst>
  <dgm:cxnLst>
    <dgm:cxn modelId="{0B6ABA08-6FEC-4674-850F-4FCBB6EE4447}" type="presOf" srcId="{3E6EB0AD-9CAC-4C1A-86AC-201A314D5FE5}" destId="{2CD25C5A-BADA-42CA-995A-7EDA7189D205}" srcOrd="0" destOrd="0" presId="urn:microsoft.com/office/officeart/2005/8/layout/pyramid1"/>
    <dgm:cxn modelId="{62742A0C-2C69-4FD3-ABA1-5883E4741234}" srcId="{3E6EB0AD-9CAC-4C1A-86AC-201A314D5FE5}" destId="{E2F05530-816B-4932-987C-568668A44148}" srcOrd="1" destOrd="0" parTransId="{AA206430-0E94-4BA6-90B4-BA26077B40A8}" sibTransId="{DA4257F2-C2DF-44CB-807B-1FDDFEA09728}"/>
    <dgm:cxn modelId="{38D53717-6F80-4F15-8FD4-155FAFB0DB5B}" type="presOf" srcId="{E133914B-FAD7-4DFF-B563-0FA9FD325C72}" destId="{8690E2F3-2CB0-482A-A9D2-FEEA4CCB2CED}" srcOrd="1" destOrd="0" presId="urn:microsoft.com/office/officeart/2005/8/layout/pyramid1"/>
    <dgm:cxn modelId="{84949D1B-E7AB-4967-9E8B-18BF464E0338}" type="presOf" srcId="{A00CC9D0-BA48-4225-A6B7-081DD97CF9A4}" destId="{E7E20D41-E211-46D8-B766-877754F319E5}" srcOrd="1" destOrd="0" presId="urn:microsoft.com/office/officeart/2005/8/layout/pyramid1"/>
    <dgm:cxn modelId="{BE3C4E32-C84E-4727-9E74-D11C36893E63}" srcId="{3E6EB0AD-9CAC-4C1A-86AC-201A314D5FE5}" destId="{A00CC9D0-BA48-4225-A6B7-081DD97CF9A4}" srcOrd="4" destOrd="0" parTransId="{29C4FDBB-2B49-43D2-8D4B-549A55023E1A}" sibTransId="{6A23EDA4-726C-425B-BB99-4043B9BCE096}"/>
    <dgm:cxn modelId="{6C266A37-280D-463D-A0B5-CAB6F484C4F5}" srcId="{3E6EB0AD-9CAC-4C1A-86AC-201A314D5FE5}" destId="{505D1202-0328-42B6-A0D4-11E4678DF725}" srcOrd="0" destOrd="0" parTransId="{AEF06692-8A3E-4E90-9789-CB89415F1558}" sibTransId="{B5AAA908-48B5-48BE-B0A7-3AFA5C91F73C}"/>
    <dgm:cxn modelId="{2570D963-01BA-4D78-97CD-955BFCBB0264}" type="presOf" srcId="{2851336D-ACD0-41F6-AA3B-69D3803EB480}" destId="{77ACE0A2-3611-4AC4-883A-C1898C00BAF0}" srcOrd="1" destOrd="0" presId="urn:microsoft.com/office/officeart/2005/8/layout/pyramid1"/>
    <dgm:cxn modelId="{97F0CE6B-DAB8-4F5C-BAB8-E345269B9B84}" type="presOf" srcId="{E2F05530-816B-4932-987C-568668A44148}" destId="{F91FBACA-3E97-4C7A-A7A7-D0CEE37CFE12}" srcOrd="0" destOrd="0" presId="urn:microsoft.com/office/officeart/2005/8/layout/pyramid1"/>
    <dgm:cxn modelId="{EA07294D-4041-435F-9648-BB6A24A33552}" srcId="{3E6EB0AD-9CAC-4C1A-86AC-201A314D5FE5}" destId="{E133914B-FAD7-4DFF-B563-0FA9FD325C72}" srcOrd="2" destOrd="0" parTransId="{313D85B4-D596-4A62-9CFB-B9064A758D40}" sibTransId="{5A4F1727-D5CB-4264-B0C2-C46FED4FAD65}"/>
    <dgm:cxn modelId="{4801E68A-498F-46D2-A25B-F71A5B18BC20}" type="presOf" srcId="{425EBD1C-EBC8-43C0-B091-D30A05EEAB30}" destId="{643B8634-63CF-4CB2-AC4D-066E019C8390}" srcOrd="1" destOrd="0" presId="urn:microsoft.com/office/officeart/2005/8/layout/pyramid1"/>
    <dgm:cxn modelId="{F7AB8CA4-F348-4B76-A8FC-3F896C82308B}" type="presOf" srcId="{2851336D-ACD0-41F6-AA3B-69D3803EB480}" destId="{40910826-122E-4D38-87DD-E49AC0C2E4C3}" srcOrd="0" destOrd="0" presId="urn:microsoft.com/office/officeart/2005/8/layout/pyramid1"/>
    <dgm:cxn modelId="{95C11CBC-ECA8-41D8-8437-CD41B924D6A9}" srcId="{3E6EB0AD-9CAC-4C1A-86AC-201A314D5FE5}" destId="{425EBD1C-EBC8-43C0-B091-D30A05EEAB30}" srcOrd="5" destOrd="0" parTransId="{91A8D270-5A34-44B0-8DCE-F9B7F0D6382E}" sibTransId="{D3E85837-F5EA-42D3-A2EE-A59BDB2F9426}"/>
    <dgm:cxn modelId="{8B7331CB-67F8-4F58-A2FF-A6BD727608E3}" type="presOf" srcId="{E2F05530-816B-4932-987C-568668A44148}" destId="{C32A282D-DF19-4069-8010-3DB4C8E2C612}" srcOrd="1" destOrd="0" presId="urn:microsoft.com/office/officeart/2005/8/layout/pyramid1"/>
    <dgm:cxn modelId="{37E184D1-322D-4FC3-BCFC-86386B101523}" type="presOf" srcId="{505D1202-0328-42B6-A0D4-11E4678DF725}" destId="{7139E625-98EC-493A-9C38-4159C848DF3A}" srcOrd="1" destOrd="0" presId="urn:microsoft.com/office/officeart/2005/8/layout/pyramid1"/>
    <dgm:cxn modelId="{57BA09DC-D663-46A7-8729-23332A7615C0}" type="presOf" srcId="{A00CC9D0-BA48-4225-A6B7-081DD97CF9A4}" destId="{3F2B39BE-70FC-4A1C-926C-94C881D86791}" srcOrd="0" destOrd="0" presId="urn:microsoft.com/office/officeart/2005/8/layout/pyramid1"/>
    <dgm:cxn modelId="{7837ACE4-6959-4899-A062-5DA1F32531CE}" srcId="{3E6EB0AD-9CAC-4C1A-86AC-201A314D5FE5}" destId="{2851336D-ACD0-41F6-AA3B-69D3803EB480}" srcOrd="3" destOrd="0" parTransId="{FA4C3013-4B64-4614-AC9D-576A596007F4}" sibTransId="{FBB14D16-97E7-42F0-AB70-09EA16A7449B}"/>
    <dgm:cxn modelId="{83DDAFE6-1212-4599-A0B9-1136CE160774}" type="presOf" srcId="{425EBD1C-EBC8-43C0-B091-D30A05EEAB30}" destId="{078ADBD8-6170-4406-83AC-E009CCC7F2F4}" srcOrd="0" destOrd="0" presId="urn:microsoft.com/office/officeart/2005/8/layout/pyramid1"/>
    <dgm:cxn modelId="{BC2C9CEF-3182-498A-99CE-B0B879E14729}" type="presOf" srcId="{505D1202-0328-42B6-A0D4-11E4678DF725}" destId="{4A4E454B-6307-4814-ADA1-357A9C99EAF4}" srcOrd="0" destOrd="0" presId="urn:microsoft.com/office/officeart/2005/8/layout/pyramid1"/>
    <dgm:cxn modelId="{EC2FD1FF-9A40-4869-A43D-27F5D7456DDE}" type="presOf" srcId="{E133914B-FAD7-4DFF-B563-0FA9FD325C72}" destId="{2D1B0725-DA83-4C74-A876-5A74AC6B6FEF}" srcOrd="0" destOrd="0" presId="urn:microsoft.com/office/officeart/2005/8/layout/pyramid1"/>
    <dgm:cxn modelId="{257189E8-1F45-4EF8-B2C7-35A619A8BCAC}" type="presParOf" srcId="{2CD25C5A-BADA-42CA-995A-7EDA7189D205}" destId="{E6373F11-7D62-44E1-A2F6-BC7292311D8D}" srcOrd="0" destOrd="0" presId="urn:microsoft.com/office/officeart/2005/8/layout/pyramid1"/>
    <dgm:cxn modelId="{519D8840-5F8A-415B-845F-5CD0FB54796F}" type="presParOf" srcId="{E6373F11-7D62-44E1-A2F6-BC7292311D8D}" destId="{4A4E454B-6307-4814-ADA1-357A9C99EAF4}" srcOrd="0" destOrd="0" presId="urn:microsoft.com/office/officeart/2005/8/layout/pyramid1"/>
    <dgm:cxn modelId="{74AEA393-DFF8-413A-9788-6F38E5363118}" type="presParOf" srcId="{E6373F11-7D62-44E1-A2F6-BC7292311D8D}" destId="{7139E625-98EC-493A-9C38-4159C848DF3A}" srcOrd="1" destOrd="0" presId="urn:microsoft.com/office/officeart/2005/8/layout/pyramid1"/>
    <dgm:cxn modelId="{0AE7C5D8-9487-43A7-B1A6-74738F804A08}" type="presParOf" srcId="{2CD25C5A-BADA-42CA-995A-7EDA7189D205}" destId="{74D42D79-883A-43A9-82FE-6A32CE415862}" srcOrd="1" destOrd="0" presId="urn:microsoft.com/office/officeart/2005/8/layout/pyramid1"/>
    <dgm:cxn modelId="{2A1D6FF9-F400-4221-9CE2-95D25C85C8A8}" type="presParOf" srcId="{74D42D79-883A-43A9-82FE-6A32CE415862}" destId="{F91FBACA-3E97-4C7A-A7A7-D0CEE37CFE12}" srcOrd="0" destOrd="0" presId="urn:microsoft.com/office/officeart/2005/8/layout/pyramid1"/>
    <dgm:cxn modelId="{571ACA2D-F684-4EB3-8A75-A8E8B85FDAA7}" type="presParOf" srcId="{74D42D79-883A-43A9-82FE-6A32CE415862}" destId="{C32A282D-DF19-4069-8010-3DB4C8E2C612}" srcOrd="1" destOrd="0" presId="urn:microsoft.com/office/officeart/2005/8/layout/pyramid1"/>
    <dgm:cxn modelId="{9476372A-06A4-4D54-B3BF-3D476D479C01}" type="presParOf" srcId="{2CD25C5A-BADA-42CA-995A-7EDA7189D205}" destId="{C4F66145-32BC-4155-9FD6-BB7D7D7DEE49}" srcOrd="2" destOrd="0" presId="urn:microsoft.com/office/officeart/2005/8/layout/pyramid1"/>
    <dgm:cxn modelId="{A86B2DA0-5298-449A-B764-62A26033E866}" type="presParOf" srcId="{C4F66145-32BC-4155-9FD6-BB7D7D7DEE49}" destId="{2D1B0725-DA83-4C74-A876-5A74AC6B6FEF}" srcOrd="0" destOrd="0" presId="urn:microsoft.com/office/officeart/2005/8/layout/pyramid1"/>
    <dgm:cxn modelId="{13207C3E-BF9D-46F3-9FC0-BFF75E283D16}" type="presParOf" srcId="{C4F66145-32BC-4155-9FD6-BB7D7D7DEE49}" destId="{8690E2F3-2CB0-482A-A9D2-FEEA4CCB2CED}" srcOrd="1" destOrd="0" presId="urn:microsoft.com/office/officeart/2005/8/layout/pyramid1"/>
    <dgm:cxn modelId="{F9A3038D-054B-40D0-BE94-EEEC90FFAEC0}" type="presParOf" srcId="{2CD25C5A-BADA-42CA-995A-7EDA7189D205}" destId="{BFBDDBA9-7762-45F9-B81B-FFAA21617660}" srcOrd="3" destOrd="0" presId="urn:microsoft.com/office/officeart/2005/8/layout/pyramid1"/>
    <dgm:cxn modelId="{EC75B821-4427-418C-83FF-0E553476538C}" type="presParOf" srcId="{BFBDDBA9-7762-45F9-B81B-FFAA21617660}" destId="{40910826-122E-4D38-87DD-E49AC0C2E4C3}" srcOrd="0" destOrd="0" presId="urn:microsoft.com/office/officeart/2005/8/layout/pyramid1"/>
    <dgm:cxn modelId="{195CED66-812A-4A6D-945D-A54262BDAF90}" type="presParOf" srcId="{BFBDDBA9-7762-45F9-B81B-FFAA21617660}" destId="{77ACE0A2-3611-4AC4-883A-C1898C00BAF0}" srcOrd="1" destOrd="0" presId="urn:microsoft.com/office/officeart/2005/8/layout/pyramid1"/>
    <dgm:cxn modelId="{F2A54E84-0959-4FD9-B48B-8680573B0FAF}" type="presParOf" srcId="{2CD25C5A-BADA-42CA-995A-7EDA7189D205}" destId="{711E746A-1F9D-485A-8E75-CCFF84299409}" srcOrd="4" destOrd="0" presId="urn:microsoft.com/office/officeart/2005/8/layout/pyramid1"/>
    <dgm:cxn modelId="{333FC706-92B6-4E6A-91DD-9D99387EDC3E}" type="presParOf" srcId="{711E746A-1F9D-485A-8E75-CCFF84299409}" destId="{3F2B39BE-70FC-4A1C-926C-94C881D86791}" srcOrd="0" destOrd="0" presId="urn:microsoft.com/office/officeart/2005/8/layout/pyramid1"/>
    <dgm:cxn modelId="{90778DC5-9958-4115-AEE6-C6FE12569729}" type="presParOf" srcId="{711E746A-1F9D-485A-8E75-CCFF84299409}" destId="{E7E20D41-E211-46D8-B766-877754F319E5}" srcOrd="1" destOrd="0" presId="urn:microsoft.com/office/officeart/2005/8/layout/pyramid1"/>
    <dgm:cxn modelId="{F6C8D678-01EA-4B4E-AEE6-25AA094C5AF4}" type="presParOf" srcId="{2CD25C5A-BADA-42CA-995A-7EDA7189D205}" destId="{D8892888-7700-4650-979B-B773780AE71B}" srcOrd="5" destOrd="0" presId="urn:microsoft.com/office/officeart/2005/8/layout/pyramid1"/>
    <dgm:cxn modelId="{C59D423E-CAFC-4154-94D3-FCA9A45E6A82}" type="presParOf" srcId="{D8892888-7700-4650-979B-B773780AE71B}" destId="{078ADBD8-6170-4406-83AC-E009CCC7F2F4}" srcOrd="0" destOrd="0" presId="urn:microsoft.com/office/officeart/2005/8/layout/pyramid1"/>
    <dgm:cxn modelId="{EC134C8E-7793-48C0-A206-B629116CA6C5}" type="presParOf" srcId="{D8892888-7700-4650-979B-B773780AE71B}" destId="{643B8634-63CF-4CB2-AC4D-066E019C8390}"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D6668-72C1-4BD1-A50E-BB945699C7CF}">
      <dsp:nvSpPr>
        <dsp:cNvPr id="0" name=""/>
        <dsp:cNvSpPr/>
      </dsp:nvSpPr>
      <dsp:spPr>
        <a:xfrm>
          <a:off x="0" y="93008"/>
          <a:ext cx="6651253" cy="58613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Company overview </a:t>
          </a:r>
          <a:endParaRPr lang="en-US" sz="2300" kern="1200"/>
        </a:p>
      </dsp:txBody>
      <dsp:txXfrm>
        <a:off x="28613" y="121621"/>
        <a:ext cx="6594027" cy="528907"/>
      </dsp:txXfrm>
    </dsp:sp>
    <dsp:sp modelId="{1AC2CC24-9F91-42D1-B010-2B33B54F58D7}">
      <dsp:nvSpPr>
        <dsp:cNvPr id="0" name=""/>
        <dsp:cNvSpPr/>
      </dsp:nvSpPr>
      <dsp:spPr>
        <a:xfrm>
          <a:off x="0" y="745381"/>
          <a:ext cx="6651253" cy="58613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Products and services</a:t>
          </a:r>
          <a:endParaRPr lang="en-US" sz="2300" kern="1200"/>
        </a:p>
      </dsp:txBody>
      <dsp:txXfrm>
        <a:off x="28613" y="773994"/>
        <a:ext cx="6594027" cy="528907"/>
      </dsp:txXfrm>
    </dsp:sp>
    <dsp:sp modelId="{241A0DCD-2B11-49ED-A726-29E83A3C8766}">
      <dsp:nvSpPr>
        <dsp:cNvPr id="0" name=""/>
        <dsp:cNvSpPr/>
      </dsp:nvSpPr>
      <dsp:spPr>
        <a:xfrm>
          <a:off x="0" y="1397755"/>
          <a:ext cx="6651253" cy="58613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Market audit – competitors analysis</a:t>
          </a:r>
          <a:endParaRPr lang="en-US" sz="2300" kern="1200"/>
        </a:p>
      </dsp:txBody>
      <dsp:txXfrm>
        <a:off x="28613" y="1426368"/>
        <a:ext cx="6594027" cy="528907"/>
      </dsp:txXfrm>
    </dsp:sp>
    <dsp:sp modelId="{D5A6F6AC-0DF9-4266-96E0-0228E786553C}">
      <dsp:nvSpPr>
        <dsp:cNvPr id="0" name=""/>
        <dsp:cNvSpPr/>
      </dsp:nvSpPr>
      <dsp:spPr>
        <a:xfrm>
          <a:off x="0" y="2050128"/>
          <a:ext cx="6651253" cy="58613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Market Audit – swot analysis</a:t>
          </a:r>
          <a:endParaRPr lang="en-US" sz="2300" kern="1200"/>
        </a:p>
      </dsp:txBody>
      <dsp:txXfrm>
        <a:off x="28613" y="2078741"/>
        <a:ext cx="6594027" cy="528907"/>
      </dsp:txXfrm>
    </dsp:sp>
    <dsp:sp modelId="{8286FB5F-4D86-4660-A118-6E6AF10BB552}">
      <dsp:nvSpPr>
        <dsp:cNvPr id="0" name=""/>
        <dsp:cNvSpPr/>
      </dsp:nvSpPr>
      <dsp:spPr>
        <a:xfrm>
          <a:off x="0" y="2702502"/>
          <a:ext cx="6651253" cy="586133"/>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Market audit – pestle analysis</a:t>
          </a:r>
          <a:endParaRPr lang="en-US" sz="2300" kern="1200"/>
        </a:p>
      </dsp:txBody>
      <dsp:txXfrm>
        <a:off x="28613" y="2731115"/>
        <a:ext cx="6594027" cy="528907"/>
      </dsp:txXfrm>
    </dsp:sp>
    <dsp:sp modelId="{041842F3-B1DB-45B2-9AA1-3EE21EC3502C}">
      <dsp:nvSpPr>
        <dsp:cNvPr id="0" name=""/>
        <dsp:cNvSpPr/>
      </dsp:nvSpPr>
      <dsp:spPr>
        <a:xfrm>
          <a:off x="0" y="3354875"/>
          <a:ext cx="6651253" cy="58613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a:latin typeface="Elephant"/>
            </a:rPr>
            <a:t>Target market</a:t>
          </a:r>
        </a:p>
      </dsp:txBody>
      <dsp:txXfrm>
        <a:off x="28613" y="3383488"/>
        <a:ext cx="6594027" cy="528907"/>
      </dsp:txXfrm>
    </dsp:sp>
    <dsp:sp modelId="{DD8191EE-BE12-4496-BD74-E0DC5312C9EA}">
      <dsp:nvSpPr>
        <dsp:cNvPr id="0" name=""/>
        <dsp:cNvSpPr/>
      </dsp:nvSpPr>
      <dsp:spPr>
        <a:xfrm>
          <a:off x="0" y="4007248"/>
          <a:ext cx="6651253" cy="58613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Marketing and sales plan </a:t>
          </a:r>
          <a:endParaRPr lang="en-US" sz="2300" kern="1200"/>
        </a:p>
      </dsp:txBody>
      <dsp:txXfrm>
        <a:off x="28613" y="4035861"/>
        <a:ext cx="6594027" cy="528907"/>
      </dsp:txXfrm>
    </dsp:sp>
    <dsp:sp modelId="{9DC4DF26-5CA3-462E-B625-13DF3EE6C3B7}">
      <dsp:nvSpPr>
        <dsp:cNvPr id="0" name=""/>
        <dsp:cNvSpPr/>
      </dsp:nvSpPr>
      <dsp:spPr>
        <a:xfrm>
          <a:off x="0" y="4659622"/>
          <a:ext cx="6651253" cy="58613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Management team</a:t>
          </a:r>
          <a:endParaRPr lang="en-US" sz="2300" kern="1200"/>
        </a:p>
      </dsp:txBody>
      <dsp:txXfrm>
        <a:off x="28613" y="4688235"/>
        <a:ext cx="6594027" cy="5289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8257C-469D-4A28-96F1-2C7C144A1125}">
      <dsp:nvSpPr>
        <dsp:cNvPr id="0" name=""/>
        <dsp:cNvSpPr/>
      </dsp:nvSpPr>
      <dsp:spPr>
        <a:xfrm>
          <a:off x="3449157" y="571"/>
          <a:ext cx="2251781" cy="146365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Elephant"/>
            </a:rPr>
            <a:t>Political </a:t>
          </a:r>
          <a:endParaRPr lang="en-GB" sz="2000" kern="1200"/>
        </a:p>
      </dsp:txBody>
      <dsp:txXfrm>
        <a:off x="3520607" y="72021"/>
        <a:ext cx="2108881" cy="1320757"/>
      </dsp:txXfrm>
    </dsp:sp>
    <dsp:sp modelId="{46FF892B-C7FD-4442-B839-8DB199755146}">
      <dsp:nvSpPr>
        <dsp:cNvPr id="0" name=""/>
        <dsp:cNvSpPr/>
      </dsp:nvSpPr>
      <dsp:spPr>
        <a:xfrm>
          <a:off x="1652374" y="732400"/>
          <a:ext cx="5845347" cy="5845347"/>
        </a:xfrm>
        <a:custGeom>
          <a:avLst/>
          <a:gdLst/>
          <a:ahLst/>
          <a:cxnLst/>
          <a:rect l="0" t="0" r="0" b="0"/>
          <a:pathLst>
            <a:path>
              <a:moveTo>
                <a:pt x="4064013" y="232066"/>
              </a:moveTo>
              <a:arcTo wR="2922673" hR="2922673" stAng="17579183" swAng="196018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DC1E1B4-C5DC-4D90-BD6F-0FD194AA2240}">
      <dsp:nvSpPr>
        <dsp:cNvPr id="0" name=""/>
        <dsp:cNvSpPr/>
      </dsp:nvSpPr>
      <dsp:spPr>
        <a:xfrm>
          <a:off x="6228785" y="2020089"/>
          <a:ext cx="2251781" cy="146365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Elephant"/>
            </a:rPr>
            <a:t>Economic</a:t>
          </a:r>
          <a:endParaRPr lang="en-GB" sz="2000" kern="1200"/>
        </a:p>
      </dsp:txBody>
      <dsp:txXfrm>
        <a:off x="6300235" y="2091539"/>
        <a:ext cx="2108881" cy="1320757"/>
      </dsp:txXfrm>
    </dsp:sp>
    <dsp:sp modelId="{D35FA262-038B-4C05-AEB5-6299E3AFC16B}">
      <dsp:nvSpPr>
        <dsp:cNvPr id="0" name=""/>
        <dsp:cNvSpPr/>
      </dsp:nvSpPr>
      <dsp:spPr>
        <a:xfrm>
          <a:off x="1652374" y="732400"/>
          <a:ext cx="5845347" cy="5845347"/>
        </a:xfrm>
        <a:custGeom>
          <a:avLst/>
          <a:gdLst/>
          <a:ahLst/>
          <a:cxnLst/>
          <a:rect l="0" t="0" r="0" b="0"/>
          <a:pathLst>
            <a:path>
              <a:moveTo>
                <a:pt x="5841358" y="2770020"/>
              </a:moveTo>
              <a:arcTo wR="2922673" hR="2922673" stAng="21420363" swAng="2195263"/>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22798B2-B4B6-4071-951C-A3D768439B1B}">
      <dsp:nvSpPr>
        <dsp:cNvPr id="0" name=""/>
        <dsp:cNvSpPr/>
      </dsp:nvSpPr>
      <dsp:spPr>
        <a:xfrm>
          <a:off x="5167061" y="5287738"/>
          <a:ext cx="2251781" cy="146365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Elephant"/>
            </a:rPr>
            <a:t>Social</a:t>
          </a:r>
          <a:endParaRPr lang="en-GB" sz="2000" kern="1200"/>
        </a:p>
      </dsp:txBody>
      <dsp:txXfrm>
        <a:off x="5238511" y="5359188"/>
        <a:ext cx="2108881" cy="1320757"/>
      </dsp:txXfrm>
    </dsp:sp>
    <dsp:sp modelId="{6968295C-C009-4B15-BBDA-A090942FE6E0}">
      <dsp:nvSpPr>
        <dsp:cNvPr id="0" name=""/>
        <dsp:cNvSpPr/>
      </dsp:nvSpPr>
      <dsp:spPr>
        <a:xfrm>
          <a:off x="1652374" y="732400"/>
          <a:ext cx="5845347" cy="5845347"/>
        </a:xfrm>
        <a:custGeom>
          <a:avLst/>
          <a:gdLst/>
          <a:ahLst/>
          <a:cxnLst/>
          <a:rect l="0" t="0" r="0" b="0"/>
          <a:pathLst>
            <a:path>
              <a:moveTo>
                <a:pt x="3503088" y="5787135"/>
              </a:moveTo>
              <a:arcTo wR="2922673" hR="2922673" stAng="4712728" swAng="1374543"/>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0F35800-4E7A-4041-8F72-9DEEF5DF22B0}">
      <dsp:nvSpPr>
        <dsp:cNvPr id="0" name=""/>
        <dsp:cNvSpPr/>
      </dsp:nvSpPr>
      <dsp:spPr>
        <a:xfrm>
          <a:off x="1731252" y="5287738"/>
          <a:ext cx="2251781" cy="146365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Elephant"/>
            </a:rPr>
            <a:t>Technological</a:t>
          </a:r>
          <a:endParaRPr lang="en-GB" sz="2000" kern="1200"/>
        </a:p>
      </dsp:txBody>
      <dsp:txXfrm>
        <a:off x="1802702" y="5359188"/>
        <a:ext cx="2108881" cy="1320757"/>
      </dsp:txXfrm>
    </dsp:sp>
    <dsp:sp modelId="{972FE74D-6658-4023-8CCC-18F4BBB04507}">
      <dsp:nvSpPr>
        <dsp:cNvPr id="0" name=""/>
        <dsp:cNvSpPr/>
      </dsp:nvSpPr>
      <dsp:spPr>
        <a:xfrm>
          <a:off x="1652374" y="732400"/>
          <a:ext cx="5845347" cy="5845347"/>
        </a:xfrm>
        <a:custGeom>
          <a:avLst/>
          <a:gdLst/>
          <a:ahLst/>
          <a:cxnLst/>
          <a:rect l="0" t="0" r="0" b="0"/>
          <a:pathLst>
            <a:path>
              <a:moveTo>
                <a:pt x="488140" y="4539791"/>
              </a:moveTo>
              <a:arcTo wR="2922673" hR="2922673" stAng="8784374" swAng="2195263"/>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E5FE328-B2D0-4933-8EC2-B74AE87D91B8}">
      <dsp:nvSpPr>
        <dsp:cNvPr id="0" name=""/>
        <dsp:cNvSpPr/>
      </dsp:nvSpPr>
      <dsp:spPr>
        <a:xfrm>
          <a:off x="669529" y="2020089"/>
          <a:ext cx="2251781" cy="1463657"/>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Elephant"/>
            </a:rPr>
            <a:t>Environmental</a:t>
          </a:r>
          <a:endParaRPr lang="en-GB" sz="2000" kern="1200"/>
        </a:p>
      </dsp:txBody>
      <dsp:txXfrm>
        <a:off x="740979" y="2091539"/>
        <a:ext cx="2108881" cy="1320757"/>
      </dsp:txXfrm>
    </dsp:sp>
    <dsp:sp modelId="{4CE5259F-C9FF-400F-BF56-D76F83FD529A}">
      <dsp:nvSpPr>
        <dsp:cNvPr id="0" name=""/>
        <dsp:cNvSpPr/>
      </dsp:nvSpPr>
      <dsp:spPr>
        <a:xfrm>
          <a:off x="1652374" y="732400"/>
          <a:ext cx="5845347" cy="5845347"/>
        </a:xfrm>
        <a:custGeom>
          <a:avLst/>
          <a:gdLst/>
          <a:ahLst/>
          <a:cxnLst/>
          <a:rect l="0" t="0" r="0" b="0"/>
          <a:pathLst>
            <a:path>
              <a:moveTo>
                <a:pt x="509519" y="1273822"/>
              </a:moveTo>
              <a:arcTo wR="2922673" hR="2922673" stAng="12860633" swAng="1960185"/>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4E454B-6307-4814-ADA1-357A9C99EAF4}">
      <dsp:nvSpPr>
        <dsp:cNvPr id="0" name=""/>
        <dsp:cNvSpPr/>
      </dsp:nvSpPr>
      <dsp:spPr>
        <a:xfrm>
          <a:off x="2719716" y="0"/>
          <a:ext cx="1087886" cy="945071"/>
        </a:xfrm>
        <a:prstGeom prst="trapezoid">
          <a:avLst>
            <a:gd name="adj" fmla="val 57556"/>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Elephant"/>
            </a:rPr>
            <a:t>Understanding </a:t>
          </a:r>
          <a:endParaRPr lang="en-GB" sz="1000" kern="1200"/>
        </a:p>
      </dsp:txBody>
      <dsp:txXfrm>
        <a:off x="2719716" y="0"/>
        <a:ext cx="1087886" cy="945071"/>
      </dsp:txXfrm>
    </dsp:sp>
    <dsp:sp modelId="{F91FBACA-3E97-4C7A-A7A7-D0CEE37CFE12}">
      <dsp:nvSpPr>
        <dsp:cNvPr id="0" name=""/>
        <dsp:cNvSpPr/>
      </dsp:nvSpPr>
      <dsp:spPr>
        <a:xfrm>
          <a:off x="2175773" y="945071"/>
          <a:ext cx="2175773" cy="945071"/>
        </a:xfrm>
        <a:prstGeom prst="trapezoid">
          <a:avLst>
            <a:gd name="adj" fmla="val 57556"/>
          </a:avLst>
        </a:prstGeom>
        <a:solidFill>
          <a:schemeClr val="accent2">
            <a:hueOff val="-4024189"/>
            <a:satOff val="-91"/>
            <a:lumOff val="1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Elephant"/>
            </a:rPr>
            <a:t>Innovative</a:t>
          </a:r>
        </a:p>
      </dsp:txBody>
      <dsp:txXfrm>
        <a:off x="2556533" y="945071"/>
        <a:ext cx="1414252" cy="945071"/>
      </dsp:txXfrm>
    </dsp:sp>
    <dsp:sp modelId="{2D1B0725-DA83-4C74-A876-5A74AC6B6FEF}">
      <dsp:nvSpPr>
        <dsp:cNvPr id="0" name=""/>
        <dsp:cNvSpPr/>
      </dsp:nvSpPr>
      <dsp:spPr>
        <a:xfrm>
          <a:off x="1631829" y="1890143"/>
          <a:ext cx="3263660" cy="945071"/>
        </a:xfrm>
        <a:prstGeom prst="trapezoid">
          <a:avLst>
            <a:gd name="adj" fmla="val 57556"/>
          </a:avLst>
        </a:prstGeom>
        <a:solidFill>
          <a:schemeClr val="accent2">
            <a:hueOff val="-8048379"/>
            <a:satOff val="-182"/>
            <a:lumOff val="2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Elephant"/>
            </a:rPr>
            <a:t>Supportive</a:t>
          </a:r>
        </a:p>
      </dsp:txBody>
      <dsp:txXfrm>
        <a:off x="2202970" y="1890143"/>
        <a:ext cx="2121379" cy="945071"/>
      </dsp:txXfrm>
    </dsp:sp>
    <dsp:sp modelId="{40910826-122E-4D38-87DD-E49AC0C2E4C3}">
      <dsp:nvSpPr>
        <dsp:cNvPr id="0" name=""/>
        <dsp:cNvSpPr/>
      </dsp:nvSpPr>
      <dsp:spPr>
        <a:xfrm>
          <a:off x="1087886" y="2835214"/>
          <a:ext cx="4351546" cy="945071"/>
        </a:xfrm>
        <a:prstGeom prst="trapezoid">
          <a:avLst>
            <a:gd name="adj" fmla="val 57556"/>
          </a:avLst>
        </a:prstGeom>
        <a:solidFill>
          <a:schemeClr val="accent2">
            <a:hueOff val="-12072569"/>
            <a:satOff val="-273"/>
            <a:lumOff val="40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Elephant"/>
            </a:rPr>
            <a:t>Training scheme</a:t>
          </a:r>
        </a:p>
      </dsp:txBody>
      <dsp:txXfrm>
        <a:off x="1849407" y="2835214"/>
        <a:ext cx="2828505" cy="945071"/>
      </dsp:txXfrm>
    </dsp:sp>
    <dsp:sp modelId="{3F2B39BE-70FC-4A1C-926C-94C881D86791}">
      <dsp:nvSpPr>
        <dsp:cNvPr id="0" name=""/>
        <dsp:cNvSpPr/>
      </dsp:nvSpPr>
      <dsp:spPr>
        <a:xfrm>
          <a:off x="543943" y="3780286"/>
          <a:ext cx="5439433" cy="945071"/>
        </a:xfrm>
        <a:prstGeom prst="trapezoid">
          <a:avLst>
            <a:gd name="adj" fmla="val 57556"/>
          </a:avLst>
        </a:prstGeom>
        <a:solidFill>
          <a:schemeClr val="accent2">
            <a:hueOff val="-16096758"/>
            <a:satOff val="-364"/>
            <a:lumOff val="5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Elephant"/>
            </a:rPr>
            <a:t>Rewards scheme</a:t>
          </a:r>
          <a:endParaRPr lang="en-GB" sz="1000" kern="1200"/>
        </a:p>
      </dsp:txBody>
      <dsp:txXfrm>
        <a:off x="1495844" y="3780286"/>
        <a:ext cx="3535631" cy="945071"/>
      </dsp:txXfrm>
    </dsp:sp>
    <dsp:sp modelId="{078ADBD8-6170-4406-83AC-E009CCC7F2F4}">
      <dsp:nvSpPr>
        <dsp:cNvPr id="0" name=""/>
        <dsp:cNvSpPr/>
      </dsp:nvSpPr>
      <dsp:spPr>
        <a:xfrm>
          <a:off x="0" y="4725357"/>
          <a:ext cx="6527320" cy="945071"/>
        </a:xfrm>
        <a:prstGeom prst="trapezoid">
          <a:avLst>
            <a:gd name="adj" fmla="val 57556"/>
          </a:avLst>
        </a:prstGeom>
        <a:solidFill>
          <a:schemeClr val="accent2">
            <a:hueOff val="-20120947"/>
            <a:satOff val="-455"/>
            <a:lumOff val="6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Elephant"/>
            </a:rPr>
            <a:t>equality</a:t>
          </a:r>
          <a:endParaRPr lang="en-GB" sz="1000" kern="1200"/>
        </a:p>
      </dsp:txBody>
      <dsp:txXfrm>
        <a:off x="1142280" y="4725357"/>
        <a:ext cx="4242758" cy="9450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7/26/2022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27633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7/26/2022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62873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7/26/2022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53172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7/26/2022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65605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7/26/2022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53464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7/26/2022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1609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7/26/2022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32198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7/26/2022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24720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7/26/2022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69180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7/26/2022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97048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7/26/2022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37895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7/26/2022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17004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7/26/2022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13410105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6" r:id="rId7"/>
    <p:sldLayoutId id="2147483727" r:id="rId8"/>
    <p:sldLayoutId id="2147483728" r:id="rId9"/>
    <p:sldLayoutId id="2147483729" r:id="rId10"/>
    <p:sldLayoutId id="2147483730" r:id="rId11"/>
    <p:sldLayoutId id="2147483732"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sv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reeform: Shape 8">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30" name="Rectangle 10">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1" y="365125"/>
            <a:ext cx="3816095" cy="1807305"/>
          </a:xfrm>
        </p:spPr>
        <p:txBody>
          <a:bodyPr vert="horz" lIns="91440" tIns="45720" rIns="91440" bIns="45720" rtlCol="0" anchor="ctr">
            <a:normAutofit/>
          </a:bodyPr>
          <a:lstStyle/>
          <a:p>
            <a:br>
              <a:rPr lang="en-US" sz="2200" b="1"/>
            </a:br>
            <a:br>
              <a:rPr lang="en-US" sz="2200" b="1"/>
            </a:br>
            <a:r>
              <a:rPr lang="en-US" sz="2200" b="1"/>
              <a:t>Vegan fast food – V.F.F</a:t>
            </a:r>
            <a:br>
              <a:rPr lang="en-US" sz="2200"/>
            </a:br>
            <a:endParaRPr lang="en-US" sz="2200"/>
          </a:p>
        </p:txBody>
      </p:sp>
      <p:sp>
        <p:nvSpPr>
          <p:cNvPr id="3" name="Subtitle 2"/>
          <p:cNvSpPr>
            <a:spLocks noGrp="1"/>
          </p:cNvSpPr>
          <p:nvPr>
            <p:ph type="subTitle" idx="1"/>
          </p:nvPr>
        </p:nvSpPr>
        <p:spPr>
          <a:xfrm>
            <a:off x="838201" y="2333297"/>
            <a:ext cx="3816096" cy="3843666"/>
          </a:xfrm>
        </p:spPr>
        <p:txBody>
          <a:bodyPr vert="horz" lIns="91440" tIns="45720" rIns="91440" bIns="45720" rtlCol="0" anchor="t">
            <a:normAutofit/>
          </a:bodyPr>
          <a:lstStyle/>
          <a:p>
            <a:pPr indent="-228600">
              <a:buFont typeface="Arial" panose="020B0604020202020204" pitchFamily="34" charset="0"/>
              <a:buChar char="•"/>
            </a:pPr>
            <a:r>
              <a:rPr lang="en-US" sz="2000" b="1" i="1" dirty="0"/>
              <a:t>Students: </a:t>
            </a:r>
            <a:r>
              <a:rPr lang="en-US" sz="2000" b="1" i="1" dirty="0" err="1"/>
              <a:t>abibatu</a:t>
            </a:r>
            <a:r>
              <a:rPr lang="en-US" sz="2000" b="1" i="1" dirty="0"/>
              <a:t> </a:t>
            </a:r>
            <a:r>
              <a:rPr lang="en-US" sz="2000" b="1" i="1" dirty="0" err="1"/>
              <a:t>sesay</a:t>
            </a:r>
            <a:r>
              <a:rPr lang="en-US" sz="2000" b="1" i="1" dirty="0"/>
              <a:t> student number: 2028276 </a:t>
            </a:r>
            <a:endParaRPr lang="en-US" dirty="0"/>
          </a:p>
          <a:p>
            <a:pPr indent="-228600">
              <a:buFont typeface="Arial" panose="020B0604020202020204" pitchFamily="34" charset="0"/>
              <a:buChar char="•"/>
            </a:pPr>
            <a:r>
              <a:rPr lang="en-US" sz="2000" b="1" i="1" dirty="0"/>
              <a:t> 2113109</a:t>
            </a:r>
            <a:endParaRPr lang="en-US" dirty="0"/>
          </a:p>
          <a:p>
            <a:pPr indent="-228600">
              <a:buFont typeface="Arial" panose="020B0604020202020204" pitchFamily="34" charset="0"/>
              <a:buChar char="•"/>
            </a:pPr>
            <a:r>
              <a:rPr lang="en-US" sz="2000" b="1" i="1" dirty="0" err="1"/>
              <a:t>Nikishqa</a:t>
            </a:r>
            <a:r>
              <a:rPr lang="en-US" sz="2000" b="1" i="1" dirty="0"/>
              <a:t> talbot</a:t>
            </a:r>
          </a:p>
          <a:p>
            <a:pPr indent="-228600">
              <a:buFont typeface="Arial" panose="020B0604020202020204" pitchFamily="34" charset="0"/>
              <a:buChar char="•"/>
            </a:pPr>
            <a:r>
              <a:rPr lang="en-US" sz="2000" b="1" i="1" dirty="0"/>
              <a:t>Module code - BMSW4006</a:t>
            </a:r>
          </a:p>
          <a:p>
            <a:pPr indent="-228600">
              <a:buFont typeface="Arial" panose="020B0604020202020204" pitchFamily="34" charset="0"/>
              <a:buChar char="•"/>
            </a:pPr>
            <a:endParaRPr lang="en-US" sz="2000"/>
          </a:p>
        </p:txBody>
      </p:sp>
      <p:pic>
        <p:nvPicPr>
          <p:cNvPr id="31" name="Picture 3">
            <a:extLst>
              <a:ext uri="{FF2B5EF4-FFF2-40B4-BE49-F238E27FC236}">
                <a16:creationId xmlns:a16="http://schemas.microsoft.com/office/drawing/2014/main" id="{FFC8A5A3-C9EA-A299-90F0-BFEF78295D16}"/>
              </a:ext>
            </a:extLst>
          </p:cNvPr>
          <p:cNvPicPr>
            <a:picLocks noChangeAspect="1"/>
          </p:cNvPicPr>
          <p:nvPr/>
        </p:nvPicPr>
        <p:blipFill rotWithShape="1">
          <a:blip r:embed="rId2"/>
          <a:srcRect r="10" b="4550"/>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55A04F75-79E1-42E2-94A3-5B432E019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7">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780058"/>
            <a:ext cx="3781618" cy="289914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411CF4-2408-E2B2-083D-D26A067059CD}"/>
              </a:ext>
            </a:extLst>
          </p:cNvPr>
          <p:cNvSpPr>
            <a:spLocks noGrp="1"/>
          </p:cNvSpPr>
          <p:nvPr>
            <p:ph type="title"/>
          </p:nvPr>
        </p:nvSpPr>
        <p:spPr>
          <a:xfrm>
            <a:off x="1000941" y="2620477"/>
            <a:ext cx="3010737" cy="1497475"/>
          </a:xfrm>
        </p:spPr>
        <p:txBody>
          <a:bodyPr>
            <a:normAutofit/>
          </a:bodyPr>
          <a:lstStyle/>
          <a:p>
            <a:r>
              <a:rPr lang="en-GB" sz="2800">
                <a:solidFill>
                  <a:schemeClr val="bg1"/>
                </a:solidFill>
              </a:rPr>
              <a:t>Executive Summary</a:t>
            </a:r>
          </a:p>
        </p:txBody>
      </p:sp>
      <p:graphicFrame>
        <p:nvGraphicFramePr>
          <p:cNvPr id="22" name="Content Placeholder 2">
            <a:extLst>
              <a:ext uri="{FF2B5EF4-FFF2-40B4-BE49-F238E27FC236}">
                <a16:creationId xmlns:a16="http://schemas.microsoft.com/office/drawing/2014/main" id="{B731F66C-3DB1-09DC-C130-8EADC7099EF4}"/>
              </a:ext>
            </a:extLst>
          </p:cNvPr>
          <p:cNvGraphicFramePr>
            <a:graphicFrameLocks noGrp="1"/>
          </p:cNvGraphicFramePr>
          <p:nvPr>
            <p:ph idx="1"/>
            <p:extLst>
              <p:ext uri="{D42A27DB-BD31-4B8C-83A1-F6EECF244321}">
                <p14:modId xmlns:p14="http://schemas.microsoft.com/office/powerpoint/2010/main" val="1371629725"/>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06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488F6DB-AE81-4C8D-B1F2-045AB0C89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estern food arranged on table">
            <a:extLst>
              <a:ext uri="{FF2B5EF4-FFF2-40B4-BE49-F238E27FC236}">
                <a16:creationId xmlns:a16="http://schemas.microsoft.com/office/drawing/2014/main" id="{2D3E7853-A76B-864D-8F5B-9B1C7C16855C}"/>
              </a:ext>
            </a:extLst>
          </p:cNvPr>
          <p:cNvPicPr>
            <a:picLocks noChangeAspect="1"/>
          </p:cNvPicPr>
          <p:nvPr/>
        </p:nvPicPr>
        <p:blipFill rotWithShape="1">
          <a:blip r:embed="rId2"/>
          <a:srcRect t="64" b="15667"/>
          <a:stretch/>
        </p:blipFill>
        <p:spPr>
          <a:xfrm>
            <a:off x="20" y="10"/>
            <a:ext cx="12191980" cy="6857990"/>
          </a:xfrm>
          <a:prstGeom prst="rect">
            <a:avLst/>
          </a:prstGeom>
        </p:spPr>
      </p:pic>
      <p:sp>
        <p:nvSpPr>
          <p:cNvPr id="16" name="Graphic 1">
            <a:extLst>
              <a:ext uri="{FF2B5EF4-FFF2-40B4-BE49-F238E27FC236}">
                <a16:creationId xmlns:a16="http://schemas.microsoft.com/office/drawing/2014/main" id="{721F817A-BF7E-440D-B296-66D86EDB0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89000"/>
            </a:schemeClr>
          </a:solidFill>
          <a:ln w="32707" cap="flat">
            <a:noFill/>
            <a:prstDash val="solid"/>
            <a:miter/>
          </a:ln>
          <a:effectLst/>
        </p:spPr>
        <p:txBody>
          <a:bodyPr rtlCol="0" anchor="ctr"/>
          <a:lstStyle/>
          <a:p>
            <a:endParaRPr lang="en-US"/>
          </a:p>
        </p:txBody>
      </p:sp>
      <p:sp>
        <p:nvSpPr>
          <p:cNvPr id="2" name="Title 1">
            <a:extLst>
              <a:ext uri="{FF2B5EF4-FFF2-40B4-BE49-F238E27FC236}">
                <a16:creationId xmlns:a16="http://schemas.microsoft.com/office/drawing/2014/main" id="{238BF08C-E009-4106-F523-BC3EA2B65272}"/>
              </a:ext>
            </a:extLst>
          </p:cNvPr>
          <p:cNvSpPr>
            <a:spLocks noGrp="1"/>
          </p:cNvSpPr>
          <p:nvPr>
            <p:ph type="title"/>
          </p:nvPr>
        </p:nvSpPr>
        <p:spPr>
          <a:xfrm>
            <a:off x="3204376" y="1720078"/>
            <a:ext cx="5861106" cy="1439331"/>
          </a:xfrm>
        </p:spPr>
        <p:txBody>
          <a:bodyPr anchor="b">
            <a:normAutofit/>
          </a:bodyPr>
          <a:lstStyle/>
          <a:p>
            <a:r>
              <a:rPr lang="en-GB"/>
              <a:t>Company overview</a:t>
            </a:r>
          </a:p>
        </p:txBody>
      </p:sp>
      <p:sp>
        <p:nvSpPr>
          <p:cNvPr id="3" name="Content Placeholder 2">
            <a:extLst>
              <a:ext uri="{FF2B5EF4-FFF2-40B4-BE49-F238E27FC236}">
                <a16:creationId xmlns:a16="http://schemas.microsoft.com/office/drawing/2014/main" id="{69F38853-DA2D-FD84-9AF9-18B3AB86BECA}"/>
              </a:ext>
            </a:extLst>
          </p:cNvPr>
          <p:cNvSpPr>
            <a:spLocks noGrp="1"/>
          </p:cNvSpPr>
          <p:nvPr>
            <p:ph idx="1"/>
          </p:nvPr>
        </p:nvSpPr>
        <p:spPr>
          <a:xfrm>
            <a:off x="3204374" y="3311905"/>
            <a:ext cx="5861107" cy="1872345"/>
          </a:xfrm>
        </p:spPr>
        <p:txBody>
          <a:bodyPr vert="horz" lIns="91440" tIns="45720" rIns="91440" bIns="45720" rtlCol="0" anchor="t">
            <a:normAutofit/>
          </a:bodyPr>
          <a:lstStyle/>
          <a:p>
            <a:r>
              <a:rPr lang="en-GB" sz="2000"/>
              <a:t>INNOVATIVE, NEW AND POPPING </a:t>
            </a:r>
            <a:endParaRPr lang="en-US" sz="2000"/>
          </a:p>
          <a:p>
            <a:pPr marL="0" indent="0">
              <a:buNone/>
            </a:pPr>
            <a:r>
              <a:rPr lang="en-GB" sz="2000" i="1"/>
              <a:t>Unlike any other fast-food change not only does V.F.F Plan to provide the best food in record time, but we also aim to help the environment and promote healthy lifestyle!!</a:t>
            </a:r>
            <a:endParaRPr lang="en-GB" sz="2000"/>
          </a:p>
        </p:txBody>
      </p:sp>
    </p:spTree>
    <p:extLst>
      <p:ext uri="{BB962C8B-B14F-4D97-AF65-F5344CB8AC3E}">
        <p14:creationId xmlns:p14="http://schemas.microsoft.com/office/powerpoint/2010/main" val="4167693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C777BBD-C42C-46C6-8D2D-BD2F9613D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Different types of vegetables">
            <a:extLst>
              <a:ext uri="{FF2B5EF4-FFF2-40B4-BE49-F238E27FC236}">
                <a16:creationId xmlns:a16="http://schemas.microsoft.com/office/drawing/2014/main" id="{6167986D-6AF7-009F-DB72-1ABB9EB21698}"/>
              </a:ext>
            </a:extLst>
          </p:cNvPr>
          <p:cNvPicPr>
            <a:picLocks noChangeAspect="1"/>
          </p:cNvPicPr>
          <p:nvPr/>
        </p:nvPicPr>
        <p:blipFill rotWithShape="1">
          <a:blip r:embed="rId2"/>
          <a:srcRect t="10580" b="5151"/>
          <a:stretch/>
        </p:blipFill>
        <p:spPr>
          <a:xfrm>
            <a:off x="20" y="10"/>
            <a:ext cx="12191980" cy="6857990"/>
          </a:xfrm>
          <a:prstGeom prst="rect">
            <a:avLst/>
          </a:prstGeom>
        </p:spPr>
      </p:pic>
      <p:sp>
        <p:nvSpPr>
          <p:cNvPr id="32" name="Graphic 1">
            <a:extLst>
              <a:ext uri="{FF2B5EF4-FFF2-40B4-BE49-F238E27FC236}">
                <a16:creationId xmlns:a16="http://schemas.microsoft.com/office/drawing/2014/main" id="{721F817A-BF7E-440D-B296-66D86EDB0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89000"/>
            </a:schemeClr>
          </a:solidFill>
          <a:ln w="32707" cap="flat">
            <a:noFill/>
            <a:prstDash val="solid"/>
            <a:miter/>
          </a:ln>
          <a:effectLst/>
        </p:spPr>
        <p:txBody>
          <a:bodyPr rtlCol="0" anchor="ctr"/>
          <a:lstStyle/>
          <a:p>
            <a:endParaRPr lang="en-US"/>
          </a:p>
        </p:txBody>
      </p:sp>
      <p:sp>
        <p:nvSpPr>
          <p:cNvPr id="2" name="Title 1">
            <a:extLst>
              <a:ext uri="{FF2B5EF4-FFF2-40B4-BE49-F238E27FC236}">
                <a16:creationId xmlns:a16="http://schemas.microsoft.com/office/drawing/2014/main" id="{07C6AD77-4D3B-C7B9-49D3-5F3D3EE18B56}"/>
              </a:ext>
            </a:extLst>
          </p:cNvPr>
          <p:cNvSpPr>
            <a:spLocks noGrp="1"/>
          </p:cNvSpPr>
          <p:nvPr>
            <p:ph type="title"/>
          </p:nvPr>
        </p:nvSpPr>
        <p:spPr>
          <a:xfrm>
            <a:off x="3204376" y="1720078"/>
            <a:ext cx="5861106" cy="1439331"/>
          </a:xfrm>
        </p:spPr>
        <p:txBody>
          <a:bodyPr vert="horz" lIns="91440" tIns="45720" rIns="91440" bIns="45720" rtlCol="0" anchor="b">
            <a:normAutofit/>
          </a:bodyPr>
          <a:lstStyle/>
          <a:p>
            <a:r>
              <a:rPr lang="en-US"/>
              <a:t>Products and services </a:t>
            </a:r>
          </a:p>
        </p:txBody>
      </p:sp>
      <p:sp>
        <p:nvSpPr>
          <p:cNvPr id="19" name="TextBox 18">
            <a:extLst>
              <a:ext uri="{FF2B5EF4-FFF2-40B4-BE49-F238E27FC236}">
                <a16:creationId xmlns:a16="http://schemas.microsoft.com/office/drawing/2014/main" id="{4055457B-7393-9FCE-AEC7-BA2C5F3C96F4}"/>
              </a:ext>
            </a:extLst>
          </p:cNvPr>
          <p:cNvSpPr txBox="1"/>
          <p:nvPr/>
        </p:nvSpPr>
        <p:spPr>
          <a:xfrm>
            <a:off x="3204374" y="3315553"/>
            <a:ext cx="5861107" cy="186869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i="1"/>
              <a:t>The finest vegan food, served in the fastest possible way, from burgers and sweet potato fries fried in the freshest coconut oil, to vegan only cheesecake slices of all flavours you could imagine. If you have imagined it so have we!</a:t>
            </a:r>
          </a:p>
        </p:txBody>
      </p:sp>
    </p:spTree>
    <p:extLst>
      <p:ext uri="{BB962C8B-B14F-4D97-AF65-F5344CB8AC3E}">
        <p14:creationId xmlns:p14="http://schemas.microsoft.com/office/powerpoint/2010/main" val="36289658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66C7C-CC47-6B3C-F32F-5EBA4C6824ED}"/>
              </a:ext>
            </a:extLst>
          </p:cNvPr>
          <p:cNvSpPr>
            <a:spLocks noGrp="1"/>
          </p:cNvSpPr>
          <p:nvPr>
            <p:ph type="title"/>
          </p:nvPr>
        </p:nvSpPr>
        <p:spPr>
          <a:xfrm>
            <a:off x="1370162" y="-238724"/>
            <a:ext cx="10515600" cy="1325563"/>
          </a:xfrm>
        </p:spPr>
        <p:txBody>
          <a:bodyPr/>
          <a:lstStyle/>
          <a:p>
            <a:r>
              <a:rPr lang="en-GB"/>
              <a:t>Competitors? What are those lol</a:t>
            </a:r>
          </a:p>
        </p:txBody>
      </p:sp>
      <p:graphicFrame>
        <p:nvGraphicFramePr>
          <p:cNvPr id="5" name="Content Placeholder 4">
            <a:extLst>
              <a:ext uri="{FF2B5EF4-FFF2-40B4-BE49-F238E27FC236}">
                <a16:creationId xmlns:a16="http://schemas.microsoft.com/office/drawing/2014/main" id="{539592B3-7FB6-DB7D-8F47-D604321FE40A}"/>
              </a:ext>
            </a:extLst>
          </p:cNvPr>
          <p:cNvGraphicFramePr>
            <a:graphicFrameLocks noGrp="1"/>
          </p:cNvGraphicFramePr>
          <p:nvPr>
            <p:ph idx="1"/>
            <p:extLst>
              <p:ext uri="{D42A27DB-BD31-4B8C-83A1-F6EECF244321}">
                <p14:modId xmlns:p14="http://schemas.microsoft.com/office/powerpoint/2010/main" val="909813856"/>
              </p:ext>
            </p:extLst>
          </p:nvPr>
        </p:nvGraphicFramePr>
        <p:xfrm>
          <a:off x="445698" y="805132"/>
          <a:ext cx="11463998" cy="5909808"/>
        </p:xfrm>
        <a:graphic>
          <a:graphicData uri="http://schemas.openxmlformats.org/drawingml/2006/table">
            <a:tbl>
              <a:tblPr firstRow="1" bandRow="1">
                <a:tableStyleId>{5C22544A-7EE6-4342-B048-85BDC9FD1C3A}</a:tableStyleId>
              </a:tblPr>
              <a:tblGrid>
                <a:gridCol w="1637714">
                  <a:extLst>
                    <a:ext uri="{9D8B030D-6E8A-4147-A177-3AD203B41FA5}">
                      <a16:colId xmlns:a16="http://schemas.microsoft.com/office/drawing/2014/main" val="3624863685"/>
                    </a:ext>
                  </a:extLst>
                </a:gridCol>
                <a:gridCol w="1637714">
                  <a:extLst>
                    <a:ext uri="{9D8B030D-6E8A-4147-A177-3AD203B41FA5}">
                      <a16:colId xmlns:a16="http://schemas.microsoft.com/office/drawing/2014/main" val="1305455441"/>
                    </a:ext>
                  </a:extLst>
                </a:gridCol>
                <a:gridCol w="1637714">
                  <a:extLst>
                    <a:ext uri="{9D8B030D-6E8A-4147-A177-3AD203B41FA5}">
                      <a16:colId xmlns:a16="http://schemas.microsoft.com/office/drawing/2014/main" val="972559569"/>
                    </a:ext>
                  </a:extLst>
                </a:gridCol>
                <a:gridCol w="1637714">
                  <a:extLst>
                    <a:ext uri="{9D8B030D-6E8A-4147-A177-3AD203B41FA5}">
                      <a16:colId xmlns:a16="http://schemas.microsoft.com/office/drawing/2014/main" val="2883062509"/>
                    </a:ext>
                  </a:extLst>
                </a:gridCol>
                <a:gridCol w="1637714">
                  <a:extLst>
                    <a:ext uri="{9D8B030D-6E8A-4147-A177-3AD203B41FA5}">
                      <a16:colId xmlns:a16="http://schemas.microsoft.com/office/drawing/2014/main" val="3237975707"/>
                    </a:ext>
                  </a:extLst>
                </a:gridCol>
                <a:gridCol w="1637714">
                  <a:extLst>
                    <a:ext uri="{9D8B030D-6E8A-4147-A177-3AD203B41FA5}">
                      <a16:colId xmlns:a16="http://schemas.microsoft.com/office/drawing/2014/main" val="727866708"/>
                    </a:ext>
                  </a:extLst>
                </a:gridCol>
                <a:gridCol w="1637714">
                  <a:extLst>
                    <a:ext uri="{9D8B030D-6E8A-4147-A177-3AD203B41FA5}">
                      <a16:colId xmlns:a16="http://schemas.microsoft.com/office/drawing/2014/main" val="1180017204"/>
                    </a:ext>
                  </a:extLst>
                </a:gridCol>
              </a:tblGrid>
              <a:tr h="260180">
                <a:tc>
                  <a:txBody>
                    <a:bodyPr/>
                    <a:lstStyle/>
                    <a:p>
                      <a:pPr algn="l" rtl="0" fontAlgn="base"/>
                      <a:r>
                        <a:rPr lang="en-GB" sz="1100">
                          <a:effectLst/>
                        </a:rPr>
                        <a:t> </a:t>
                      </a:r>
                      <a:endParaRPr lang="en-GB" sz="1100" b="1" i="0">
                        <a:effectLst/>
                        <a:latin typeface="Calibri" panose="020F0502020204030204" pitchFamily="34" charset="0"/>
                      </a:endParaRPr>
                    </a:p>
                  </a:txBody>
                  <a:tcPr marT="28575" marB="28575"/>
                </a:tc>
                <a:tc>
                  <a:txBody>
                    <a:bodyPr/>
                    <a:lstStyle/>
                    <a:p>
                      <a:pPr algn="l" rtl="0" fontAlgn="base"/>
                      <a:r>
                        <a:rPr lang="en-GB" sz="1100">
                          <a:effectLst/>
                        </a:rPr>
                        <a:t>VFF </a:t>
                      </a:r>
                      <a:endParaRPr lang="en-GB" b="0" i="0">
                        <a:effectLst/>
                      </a:endParaRPr>
                    </a:p>
                  </a:txBody>
                  <a:tcPr marT="28575" marB="28575"/>
                </a:tc>
                <a:tc>
                  <a:txBody>
                    <a:bodyPr/>
                    <a:lstStyle/>
                    <a:p>
                      <a:pPr algn="l" rtl="0" fontAlgn="base"/>
                      <a:r>
                        <a:rPr lang="en-GB" sz="1100">
                          <a:effectLst/>
                        </a:rPr>
                        <a:t>Macdonalds </a:t>
                      </a:r>
                      <a:endParaRPr lang="en-GB" b="0" i="0">
                        <a:effectLst/>
                      </a:endParaRPr>
                    </a:p>
                  </a:txBody>
                  <a:tcPr marT="28575" marB="28575"/>
                </a:tc>
                <a:tc>
                  <a:txBody>
                    <a:bodyPr/>
                    <a:lstStyle/>
                    <a:p>
                      <a:pPr algn="l" rtl="0" fontAlgn="base"/>
                      <a:r>
                        <a:rPr lang="en-GB" sz="1100">
                          <a:effectLst/>
                        </a:rPr>
                        <a:t>Burger King </a:t>
                      </a:r>
                      <a:endParaRPr lang="en-GB" b="0" i="0">
                        <a:effectLst/>
                      </a:endParaRPr>
                    </a:p>
                  </a:txBody>
                  <a:tcPr marT="28575" marB="28575"/>
                </a:tc>
                <a:tc>
                  <a:txBody>
                    <a:bodyPr/>
                    <a:lstStyle/>
                    <a:p>
                      <a:pPr algn="l" rtl="0" fontAlgn="base"/>
                      <a:r>
                        <a:rPr lang="en-GB" sz="1100">
                          <a:effectLst/>
                        </a:rPr>
                        <a:t>KFC </a:t>
                      </a:r>
                      <a:endParaRPr lang="en-GB" b="0" i="0">
                        <a:effectLst/>
                      </a:endParaRPr>
                    </a:p>
                  </a:txBody>
                  <a:tcPr marT="28575" marB="28575"/>
                </a:tc>
                <a:tc>
                  <a:txBody>
                    <a:bodyPr/>
                    <a:lstStyle/>
                    <a:p>
                      <a:pPr algn="l" rtl="0" fontAlgn="base"/>
                      <a:r>
                        <a:rPr lang="en-GB" sz="1100">
                          <a:effectLst/>
                        </a:rPr>
                        <a:t>Greggs </a:t>
                      </a:r>
                      <a:endParaRPr lang="en-GB" b="0" i="0">
                        <a:effectLst/>
                      </a:endParaRPr>
                    </a:p>
                  </a:txBody>
                  <a:tcPr marT="28575" marB="28575"/>
                </a:tc>
                <a:tc>
                  <a:txBody>
                    <a:bodyPr/>
                    <a:lstStyle/>
                    <a:p>
                      <a:pPr algn="l" rtl="0" fontAlgn="base"/>
                      <a:r>
                        <a:rPr lang="en-GB" sz="1100">
                          <a:effectLst/>
                        </a:rPr>
                        <a:t>Subway </a:t>
                      </a:r>
                      <a:endParaRPr lang="en-GB" b="0" i="0">
                        <a:effectLst/>
                      </a:endParaRPr>
                    </a:p>
                  </a:txBody>
                  <a:tcPr marT="28575" marB="28575"/>
                </a:tc>
                <a:extLst>
                  <a:ext uri="{0D108BD9-81ED-4DB2-BD59-A6C34878D82A}">
                    <a16:rowId xmlns:a16="http://schemas.microsoft.com/office/drawing/2014/main" val="3231630959"/>
                  </a:ext>
                </a:extLst>
              </a:tr>
              <a:tr h="1672588">
                <a:tc>
                  <a:txBody>
                    <a:bodyPr/>
                    <a:lstStyle/>
                    <a:p>
                      <a:pPr algn="l" rtl="0" fontAlgn="base"/>
                      <a:r>
                        <a:rPr lang="en-GB" sz="1100">
                          <a:effectLst/>
                        </a:rPr>
                        <a:t>Overview </a:t>
                      </a:r>
                      <a:endParaRPr lang="en-GB" b="0" i="0">
                        <a:effectLst/>
                      </a:endParaRPr>
                    </a:p>
                  </a:txBody>
                  <a:tcPr marT="28575" marB="28575"/>
                </a:tc>
                <a:tc>
                  <a:txBody>
                    <a:bodyPr/>
                    <a:lstStyle/>
                    <a:p>
                      <a:pPr algn="l" rtl="0" fontAlgn="base"/>
                      <a:r>
                        <a:rPr lang="en-GB" sz="900">
                          <a:effectLst/>
                        </a:rPr>
                        <a:t>A fast paced fast food </a:t>
                      </a:r>
                      <a:endParaRPr lang="en-GB">
                        <a:effectLst/>
                      </a:endParaRPr>
                    </a:p>
                    <a:p>
                      <a:pPr algn="l" rtl="0" fontAlgn="base"/>
                      <a:r>
                        <a:rPr lang="en-GB" sz="900">
                          <a:effectLst/>
                        </a:rPr>
                        <a:t>Vegan restaurant, with  </a:t>
                      </a:r>
                      <a:endParaRPr lang="en-GB">
                        <a:effectLst/>
                      </a:endParaRPr>
                    </a:p>
                    <a:p>
                      <a:pPr algn="l" rtl="0" fontAlgn="base"/>
                      <a:r>
                        <a:rPr lang="en-GB" sz="900">
                          <a:effectLst/>
                        </a:rPr>
                        <a:t>indoor seating and a fast </a:t>
                      </a:r>
                      <a:endParaRPr lang="en-GB">
                        <a:effectLst/>
                      </a:endParaRPr>
                    </a:p>
                    <a:p>
                      <a:pPr algn="l" rtl="0" fontAlgn="base"/>
                      <a:r>
                        <a:rPr lang="en-GB" sz="900">
                          <a:effectLst/>
                        </a:rPr>
                        <a:t> takeaway service available. A drive thru service (accommodation permitting) </a:t>
                      </a:r>
                      <a:endParaRPr lang="en-GB" b="0" i="0">
                        <a:effectLst/>
                      </a:endParaRPr>
                    </a:p>
                  </a:txBody>
                  <a:tcPr marT="28575" marB="28575"/>
                </a:tc>
                <a:tc>
                  <a:txBody>
                    <a:bodyPr/>
                    <a:lstStyle/>
                    <a:p>
                      <a:pPr algn="l" rtl="0" fontAlgn="base"/>
                      <a:r>
                        <a:rPr lang="en-GB" sz="900">
                          <a:effectLst/>
                        </a:rPr>
                        <a:t>Fast food </a:t>
                      </a:r>
                      <a:endParaRPr lang="en-GB">
                        <a:effectLst/>
                      </a:endParaRPr>
                    </a:p>
                    <a:p>
                      <a:pPr algn="l" rtl="0" fontAlgn="base"/>
                      <a:r>
                        <a:rPr lang="en-GB" sz="900">
                          <a:effectLst/>
                        </a:rPr>
                        <a:t> restaurant serving  </a:t>
                      </a:r>
                      <a:endParaRPr lang="en-GB">
                        <a:effectLst/>
                      </a:endParaRPr>
                    </a:p>
                    <a:p>
                      <a:pPr algn="l" rtl="0" fontAlgn="base"/>
                      <a:r>
                        <a:rPr lang="en-GB" sz="900">
                          <a:effectLst/>
                        </a:rPr>
                        <a:t>burgers fries and various American themed </a:t>
                      </a:r>
                      <a:endParaRPr lang="en-GB">
                        <a:effectLst/>
                      </a:endParaRPr>
                    </a:p>
                    <a:p>
                      <a:pPr algn="l" rtl="0" fontAlgn="base"/>
                      <a:r>
                        <a:rPr lang="en-GB" sz="900">
                          <a:effectLst/>
                        </a:rPr>
                        <a:t>sides </a:t>
                      </a:r>
                      <a:endParaRPr lang="en-GB" b="0" i="0">
                        <a:effectLst/>
                      </a:endParaRPr>
                    </a:p>
                  </a:txBody>
                  <a:tcPr marT="28575" marB="28575"/>
                </a:tc>
                <a:tc>
                  <a:txBody>
                    <a:bodyPr/>
                    <a:lstStyle/>
                    <a:p>
                      <a:pPr algn="l" rtl="0" fontAlgn="base"/>
                      <a:r>
                        <a:rPr lang="en-GB" sz="900">
                          <a:effectLst/>
                        </a:rPr>
                        <a:t>American style fast food restaurant </a:t>
                      </a:r>
                      <a:endParaRPr lang="en-GB" b="0" i="0">
                        <a:effectLst/>
                      </a:endParaRPr>
                    </a:p>
                  </a:txBody>
                  <a:tcPr marT="28575" marB="28575"/>
                </a:tc>
                <a:tc>
                  <a:txBody>
                    <a:bodyPr/>
                    <a:lstStyle/>
                    <a:p>
                      <a:pPr algn="l" rtl="0" fontAlgn="base"/>
                      <a:r>
                        <a:rPr lang="en-GB" sz="900">
                          <a:effectLst/>
                        </a:rPr>
                        <a:t>Leading high street fried chicken fast food restaurant </a:t>
                      </a:r>
                      <a:endParaRPr lang="en-GB" b="0" i="0">
                        <a:effectLst/>
                      </a:endParaRPr>
                    </a:p>
                  </a:txBody>
                  <a:tcPr marT="28575" marB="28575"/>
                </a:tc>
                <a:tc>
                  <a:txBody>
                    <a:bodyPr/>
                    <a:lstStyle/>
                    <a:p>
                      <a:pPr algn="l" rtl="0" fontAlgn="base"/>
                      <a:r>
                        <a:rPr lang="en-GB" sz="900">
                          <a:effectLst/>
                        </a:rPr>
                        <a:t>Leading high street lunch time restaurant </a:t>
                      </a:r>
                      <a:endParaRPr lang="en-GB" b="0" i="0">
                        <a:effectLst/>
                      </a:endParaRPr>
                    </a:p>
                  </a:txBody>
                  <a:tcPr marT="28575" marB="28575"/>
                </a:tc>
                <a:tc>
                  <a:txBody>
                    <a:bodyPr/>
                    <a:lstStyle/>
                    <a:p>
                      <a:pPr algn="l" rtl="0" fontAlgn="base"/>
                      <a:r>
                        <a:rPr lang="en-GB" sz="900">
                          <a:effectLst/>
                        </a:rPr>
                        <a:t>Leading high street sandwich store.  </a:t>
                      </a:r>
                      <a:endParaRPr lang="en-GB" b="0" i="0">
                        <a:effectLst/>
                      </a:endParaRPr>
                    </a:p>
                  </a:txBody>
                  <a:tcPr marT="28575" marB="28575"/>
                </a:tc>
                <a:extLst>
                  <a:ext uri="{0D108BD9-81ED-4DB2-BD59-A6C34878D82A}">
                    <a16:rowId xmlns:a16="http://schemas.microsoft.com/office/drawing/2014/main" val="1051970521"/>
                  </a:ext>
                </a:extLst>
              </a:tr>
              <a:tr h="538945">
                <a:tc>
                  <a:txBody>
                    <a:bodyPr/>
                    <a:lstStyle/>
                    <a:p>
                      <a:pPr algn="l" rtl="0" fontAlgn="base"/>
                      <a:r>
                        <a:rPr lang="en-GB" sz="1100">
                          <a:effectLst/>
                        </a:rPr>
                        <a:t>Target market </a:t>
                      </a:r>
                      <a:endParaRPr lang="en-GB" b="0" i="0">
                        <a:effectLst/>
                      </a:endParaRPr>
                    </a:p>
                  </a:txBody>
                  <a:tcPr marT="28575" marB="28575"/>
                </a:tc>
                <a:tc>
                  <a:txBody>
                    <a:bodyPr/>
                    <a:lstStyle/>
                    <a:p>
                      <a:pPr algn="l" rtl="0" fontAlgn="base"/>
                      <a:r>
                        <a:rPr lang="en-GB" sz="900">
                          <a:effectLst/>
                        </a:rPr>
                        <a:t>3 – 99 Years  </a:t>
                      </a:r>
                      <a:endParaRPr lang="en-GB">
                        <a:effectLst/>
                      </a:endParaRPr>
                    </a:p>
                    <a:p>
                      <a:pPr algn="l" rtl="0" fontAlgn="base"/>
                      <a:r>
                        <a:rPr lang="en-GB" sz="900">
                          <a:effectLst/>
                        </a:rPr>
                        <a:t>Vegan/plant based products only  </a:t>
                      </a:r>
                      <a:endParaRPr lang="en-GB" b="0" i="0">
                        <a:effectLst/>
                      </a:endParaRPr>
                    </a:p>
                  </a:txBody>
                  <a:tcPr marT="28575" marB="28575"/>
                </a:tc>
                <a:tc>
                  <a:txBody>
                    <a:bodyPr/>
                    <a:lstStyle/>
                    <a:p>
                      <a:pPr algn="l" rtl="0" fontAlgn="base"/>
                      <a:r>
                        <a:rPr lang="en-GB" sz="900">
                          <a:effectLst/>
                        </a:rPr>
                        <a:t>Fast food lovers. Parents and children  </a:t>
                      </a:r>
                      <a:endParaRPr lang="en-GB" b="0" i="0">
                        <a:effectLst/>
                      </a:endParaRPr>
                    </a:p>
                  </a:txBody>
                  <a:tcPr marT="28575" marB="28575"/>
                </a:tc>
                <a:tc>
                  <a:txBody>
                    <a:bodyPr/>
                    <a:lstStyle/>
                    <a:p>
                      <a:pPr algn="l" rtl="0" fontAlgn="base"/>
                      <a:r>
                        <a:rPr lang="en-GB" sz="900">
                          <a:effectLst/>
                        </a:rPr>
                        <a:t>Males, 18-35  </a:t>
                      </a:r>
                      <a:endParaRPr lang="en-GB" b="0" i="0">
                        <a:effectLst/>
                      </a:endParaRPr>
                    </a:p>
                  </a:txBody>
                  <a:tcPr marT="28575" marB="28575"/>
                </a:tc>
                <a:tc>
                  <a:txBody>
                    <a:bodyPr/>
                    <a:lstStyle/>
                    <a:p>
                      <a:pPr algn="l" rtl="0" fontAlgn="base"/>
                      <a:r>
                        <a:rPr lang="en-GB" sz="900">
                          <a:effectLst/>
                        </a:rPr>
                        <a:t>4 – 45 year olds </a:t>
                      </a:r>
                      <a:endParaRPr lang="en-GB" b="0" i="0">
                        <a:effectLst/>
                      </a:endParaRPr>
                    </a:p>
                  </a:txBody>
                  <a:tcPr marT="28575" marB="28575"/>
                </a:tc>
                <a:tc>
                  <a:txBody>
                    <a:bodyPr/>
                    <a:lstStyle/>
                    <a:p>
                      <a:pPr algn="l" rtl="0" fontAlgn="base"/>
                      <a:r>
                        <a:rPr lang="en-GB" sz="900">
                          <a:effectLst/>
                        </a:rPr>
                        <a:t>Working people. 18 – 65 year olds </a:t>
                      </a:r>
                      <a:endParaRPr lang="en-GB" b="0" i="0">
                        <a:effectLst/>
                      </a:endParaRPr>
                    </a:p>
                  </a:txBody>
                  <a:tcPr marT="28575" marB="28575"/>
                </a:tc>
                <a:tc>
                  <a:txBody>
                    <a:bodyPr/>
                    <a:lstStyle/>
                    <a:p>
                      <a:pPr algn="l" rtl="0" fontAlgn="base"/>
                      <a:r>
                        <a:rPr lang="en-GB" sz="900">
                          <a:effectLst/>
                        </a:rPr>
                        <a:t>Young adults 16 – 39 years old </a:t>
                      </a:r>
                      <a:endParaRPr lang="en-GB" b="0" i="0">
                        <a:effectLst/>
                      </a:endParaRPr>
                    </a:p>
                  </a:txBody>
                  <a:tcPr marT="28575" marB="28575"/>
                </a:tc>
                <a:extLst>
                  <a:ext uri="{0D108BD9-81ED-4DB2-BD59-A6C34878D82A}">
                    <a16:rowId xmlns:a16="http://schemas.microsoft.com/office/drawing/2014/main" val="3623876984"/>
                  </a:ext>
                </a:extLst>
              </a:tr>
              <a:tr h="1226564">
                <a:tc>
                  <a:txBody>
                    <a:bodyPr/>
                    <a:lstStyle/>
                    <a:p>
                      <a:pPr algn="l" rtl="0" fontAlgn="base"/>
                      <a:r>
                        <a:rPr lang="en-GB" sz="1100">
                          <a:effectLst/>
                        </a:rPr>
                        <a:t>Products and  </a:t>
                      </a:r>
                      <a:endParaRPr lang="en-GB">
                        <a:effectLst/>
                      </a:endParaRPr>
                    </a:p>
                    <a:p>
                      <a:pPr algn="l" rtl="0" fontAlgn="base"/>
                      <a:r>
                        <a:rPr lang="en-GB" sz="1100">
                          <a:effectLst/>
                        </a:rPr>
                        <a:t>services </a:t>
                      </a:r>
                      <a:endParaRPr lang="en-GB" b="0" i="0">
                        <a:effectLst/>
                      </a:endParaRPr>
                    </a:p>
                  </a:txBody>
                  <a:tcPr marT="28575" marB="28575"/>
                </a:tc>
                <a:tc>
                  <a:txBody>
                    <a:bodyPr/>
                    <a:lstStyle/>
                    <a:p>
                      <a:pPr algn="l" rtl="0" fontAlgn="base"/>
                      <a:r>
                        <a:rPr lang="en-GB" sz="900">
                          <a:effectLst/>
                        </a:rPr>
                        <a:t>A wide variety of vegan fast foods.</a:t>
                      </a:r>
                      <a:r>
                        <a:rPr lang="en-GB" sz="1100">
                          <a:effectLst/>
                        </a:rPr>
                        <a:t> </a:t>
                      </a:r>
                      <a:r>
                        <a:rPr lang="en-GB" sz="900">
                          <a:effectLst/>
                        </a:rPr>
                        <a:t>Taken from around the world. Not specifically </a:t>
                      </a:r>
                      <a:r>
                        <a:rPr lang="en-GB" sz="900" err="1">
                          <a:effectLst/>
                        </a:rPr>
                        <a:t>american</a:t>
                      </a:r>
                      <a:r>
                        <a:rPr lang="en-GB" sz="900">
                          <a:effectLst/>
                        </a:rPr>
                        <a:t> styled fast food. Serves breakfast also. </a:t>
                      </a:r>
                      <a:endParaRPr lang="en-GB" b="0" i="0">
                        <a:effectLst/>
                      </a:endParaRPr>
                    </a:p>
                  </a:txBody>
                  <a:tcPr marT="28575" marB="28575"/>
                </a:tc>
                <a:tc>
                  <a:txBody>
                    <a:bodyPr/>
                    <a:lstStyle/>
                    <a:p>
                      <a:pPr algn="l" rtl="0" fontAlgn="base"/>
                      <a:r>
                        <a:rPr lang="en-GB" sz="900">
                          <a:effectLst/>
                        </a:rPr>
                        <a:t>American style fast food. Burgers, fries, apple pies, ice cream and a small variety of hot and cold beverages. Also serves breakfast  </a:t>
                      </a:r>
                      <a:endParaRPr lang="en-GB" b="0" i="0">
                        <a:effectLst/>
                      </a:endParaRPr>
                    </a:p>
                  </a:txBody>
                  <a:tcPr marT="28575" marB="28575"/>
                </a:tc>
                <a:tc>
                  <a:txBody>
                    <a:bodyPr/>
                    <a:lstStyle/>
                    <a:p>
                      <a:pPr algn="l" rtl="0" fontAlgn="base"/>
                      <a:r>
                        <a:rPr lang="en-GB" sz="900">
                          <a:effectLst/>
                        </a:rPr>
                        <a:t>American style fast food with few options  </a:t>
                      </a:r>
                      <a:endParaRPr lang="en-GB" b="0" i="0">
                        <a:effectLst/>
                      </a:endParaRPr>
                    </a:p>
                  </a:txBody>
                  <a:tcPr marT="28575" marB="28575"/>
                </a:tc>
                <a:tc>
                  <a:txBody>
                    <a:bodyPr/>
                    <a:lstStyle/>
                    <a:p>
                      <a:pPr algn="l" rtl="0" fontAlgn="base"/>
                      <a:r>
                        <a:rPr lang="en-GB" sz="900">
                          <a:effectLst/>
                        </a:rPr>
                        <a:t>Fried chicken dishes only  </a:t>
                      </a:r>
                      <a:endParaRPr lang="en-GB" b="0" i="0">
                        <a:effectLst/>
                      </a:endParaRPr>
                    </a:p>
                  </a:txBody>
                  <a:tcPr marT="28575" marB="28575"/>
                </a:tc>
                <a:tc>
                  <a:txBody>
                    <a:bodyPr/>
                    <a:lstStyle/>
                    <a:p>
                      <a:pPr algn="l" rtl="0" fontAlgn="base"/>
                      <a:r>
                        <a:rPr lang="en-GB" sz="900">
                          <a:effectLst/>
                        </a:rPr>
                        <a:t>Sandwiches mainly lunchtime styled foods. Hot pasties and more recently small warm snacks like wedges and chicken strips.  </a:t>
                      </a:r>
                      <a:endParaRPr lang="en-GB" b="0" i="0">
                        <a:effectLst/>
                      </a:endParaRPr>
                    </a:p>
                  </a:txBody>
                  <a:tcPr marT="28575" marB="28575"/>
                </a:tc>
                <a:tc>
                  <a:txBody>
                    <a:bodyPr/>
                    <a:lstStyle/>
                    <a:p>
                      <a:pPr algn="l" rtl="0" fontAlgn="base"/>
                      <a:r>
                        <a:rPr lang="en-GB" sz="900">
                          <a:effectLst/>
                        </a:rPr>
                        <a:t>Hand made sub sandwiches created in front of you to your specification. Currently 18 different options completely customisable.  </a:t>
                      </a:r>
                      <a:endParaRPr lang="en-GB" b="0" i="0">
                        <a:effectLst/>
                      </a:endParaRPr>
                    </a:p>
                  </a:txBody>
                  <a:tcPr marT="28575" marB="28575"/>
                </a:tc>
                <a:extLst>
                  <a:ext uri="{0D108BD9-81ED-4DB2-BD59-A6C34878D82A}">
                    <a16:rowId xmlns:a16="http://schemas.microsoft.com/office/drawing/2014/main" val="1776330972"/>
                  </a:ext>
                </a:extLst>
              </a:tr>
              <a:tr h="706202">
                <a:tc>
                  <a:txBody>
                    <a:bodyPr/>
                    <a:lstStyle/>
                    <a:p>
                      <a:pPr algn="l" rtl="0" fontAlgn="base"/>
                      <a:r>
                        <a:rPr lang="en-GB" sz="1100">
                          <a:effectLst/>
                        </a:rPr>
                        <a:t>Costs </a:t>
                      </a:r>
                      <a:endParaRPr lang="en-GB" b="0" i="0">
                        <a:effectLst/>
                      </a:endParaRPr>
                    </a:p>
                  </a:txBody>
                  <a:tcPr marT="28575" marB="28575"/>
                </a:tc>
                <a:tc>
                  <a:txBody>
                    <a:bodyPr/>
                    <a:lstStyle/>
                    <a:p>
                      <a:pPr algn="l" rtl="0" fontAlgn="base"/>
                      <a:r>
                        <a:rPr lang="en-GB" sz="900">
                          <a:effectLst/>
                        </a:rPr>
                        <a:t>Ranging from £0.49p - £8 being most expensive item on the menu </a:t>
                      </a:r>
                      <a:endParaRPr lang="en-GB" b="0" i="0">
                        <a:effectLst/>
                      </a:endParaRPr>
                    </a:p>
                  </a:txBody>
                  <a:tcPr marT="28575" marB="28575"/>
                </a:tc>
                <a:tc>
                  <a:txBody>
                    <a:bodyPr/>
                    <a:lstStyle/>
                    <a:p>
                      <a:pPr algn="l" rtl="0" fontAlgn="base"/>
                      <a:r>
                        <a:rPr lang="en-GB" sz="900">
                          <a:effectLst/>
                        </a:rPr>
                        <a:t>£0.79 - £7.19 </a:t>
                      </a:r>
                      <a:endParaRPr lang="en-GB" b="0" i="0">
                        <a:effectLst/>
                      </a:endParaRPr>
                    </a:p>
                  </a:txBody>
                  <a:tcPr marT="28575" marB="28575"/>
                </a:tc>
                <a:tc>
                  <a:txBody>
                    <a:bodyPr/>
                    <a:lstStyle/>
                    <a:p>
                      <a:pPr algn="l" rtl="0" fontAlgn="base"/>
                      <a:r>
                        <a:rPr lang="en-GB" sz="900">
                          <a:effectLst/>
                        </a:rPr>
                        <a:t>£0.99 - £8.99 </a:t>
                      </a:r>
                      <a:endParaRPr lang="en-GB" b="0" i="0">
                        <a:effectLst/>
                      </a:endParaRPr>
                    </a:p>
                  </a:txBody>
                  <a:tcPr marT="28575" marB="28575"/>
                </a:tc>
                <a:tc>
                  <a:txBody>
                    <a:bodyPr/>
                    <a:lstStyle/>
                    <a:p>
                      <a:pPr algn="l" rtl="0" fontAlgn="base"/>
                      <a:r>
                        <a:rPr lang="en-GB" sz="900">
                          <a:effectLst/>
                        </a:rPr>
                        <a:t>£0.79 - £25.99 </a:t>
                      </a:r>
                      <a:endParaRPr lang="en-GB" b="0" i="0">
                        <a:effectLst/>
                      </a:endParaRPr>
                    </a:p>
                  </a:txBody>
                  <a:tcPr marT="28575" marB="28575"/>
                </a:tc>
                <a:tc>
                  <a:txBody>
                    <a:bodyPr/>
                    <a:lstStyle/>
                    <a:p>
                      <a:pPr algn="l" rtl="0" fontAlgn="base"/>
                      <a:r>
                        <a:rPr lang="en-GB" sz="900">
                          <a:effectLst/>
                        </a:rPr>
                        <a:t>£0.79 - £16 </a:t>
                      </a:r>
                      <a:endParaRPr lang="en-GB" b="0" i="0">
                        <a:effectLst/>
                      </a:endParaRPr>
                    </a:p>
                  </a:txBody>
                  <a:tcPr marT="28575" marB="28575"/>
                </a:tc>
                <a:tc>
                  <a:txBody>
                    <a:bodyPr/>
                    <a:lstStyle/>
                    <a:p>
                      <a:pPr algn="l" rtl="0" fontAlgn="base"/>
                      <a:r>
                        <a:rPr lang="en-GB" sz="900">
                          <a:effectLst/>
                        </a:rPr>
                        <a:t>£0.60 - £6.69 </a:t>
                      </a:r>
                      <a:endParaRPr lang="en-GB" b="0" i="0">
                        <a:effectLst/>
                      </a:endParaRPr>
                    </a:p>
                  </a:txBody>
                  <a:tcPr marT="28575" marB="28575"/>
                </a:tc>
                <a:extLst>
                  <a:ext uri="{0D108BD9-81ED-4DB2-BD59-A6C34878D82A}">
                    <a16:rowId xmlns:a16="http://schemas.microsoft.com/office/drawing/2014/main" val="3475056934"/>
                  </a:ext>
                </a:extLst>
              </a:tr>
              <a:tr h="1505329">
                <a:tc>
                  <a:txBody>
                    <a:bodyPr/>
                    <a:lstStyle/>
                    <a:p>
                      <a:pPr algn="l" rtl="0" fontAlgn="base"/>
                      <a:r>
                        <a:rPr lang="en-GB" sz="1000">
                          <a:effectLst/>
                        </a:rPr>
                        <a:t>Marketing/ offers </a:t>
                      </a:r>
                      <a:endParaRPr lang="en-GB" b="0" i="0">
                        <a:effectLst/>
                      </a:endParaRPr>
                    </a:p>
                  </a:txBody>
                  <a:tcPr marT="28575" marB="28575"/>
                </a:tc>
                <a:tc>
                  <a:txBody>
                    <a:bodyPr/>
                    <a:lstStyle/>
                    <a:p>
                      <a:pPr algn="l" rtl="0" fontAlgn="base"/>
                      <a:r>
                        <a:rPr lang="en-GB" sz="900">
                          <a:effectLst/>
                        </a:rPr>
                        <a:t>Loyalty app/card scheme.  </a:t>
                      </a:r>
                      <a:endParaRPr lang="en-GB">
                        <a:effectLst/>
                      </a:endParaRPr>
                    </a:p>
                    <a:p>
                      <a:pPr algn="l" rtl="0" fontAlgn="base"/>
                      <a:r>
                        <a:rPr lang="en-GB" sz="900">
                          <a:effectLst/>
                        </a:rPr>
                        <a:t>Vouchers in leading newspapers.  </a:t>
                      </a:r>
                      <a:endParaRPr lang="en-GB">
                        <a:effectLst/>
                      </a:endParaRPr>
                    </a:p>
                    <a:p>
                      <a:pPr algn="l" rtl="0" fontAlgn="base"/>
                      <a:r>
                        <a:rPr lang="en-GB" sz="900">
                          <a:effectLst/>
                        </a:rPr>
                        <a:t>Displays on side of buses </a:t>
                      </a:r>
                      <a:endParaRPr lang="en-GB">
                        <a:effectLst/>
                      </a:endParaRPr>
                    </a:p>
                    <a:p>
                      <a:pPr algn="l" rtl="0" fontAlgn="base"/>
                      <a:r>
                        <a:rPr lang="en-GB" sz="900">
                          <a:effectLst/>
                        </a:rPr>
                        <a:t>Social media accounts and paid for promotion  </a:t>
                      </a:r>
                      <a:endParaRPr lang="en-GB" b="0" i="0">
                        <a:effectLst/>
                      </a:endParaRPr>
                    </a:p>
                  </a:txBody>
                  <a:tcPr marT="28575" marB="28575"/>
                </a:tc>
                <a:tc>
                  <a:txBody>
                    <a:bodyPr/>
                    <a:lstStyle/>
                    <a:p>
                      <a:pPr algn="l" rtl="0" fontAlgn="base"/>
                      <a:r>
                        <a:rPr lang="en-GB" sz="900">
                          <a:effectLst/>
                        </a:rPr>
                        <a:t>Own app </a:t>
                      </a:r>
                      <a:r>
                        <a:rPr lang="en-GB" sz="900" err="1">
                          <a:effectLst/>
                        </a:rPr>
                        <a:t>occassional</a:t>
                      </a:r>
                      <a:r>
                        <a:rPr lang="en-GB" sz="900">
                          <a:effectLst/>
                        </a:rPr>
                        <a:t> discounts. </a:t>
                      </a:r>
                      <a:endParaRPr lang="en-GB">
                        <a:effectLst/>
                      </a:endParaRPr>
                    </a:p>
                    <a:p>
                      <a:pPr algn="l" rtl="0" fontAlgn="base"/>
                      <a:endParaRPr lang="en-GB" b="0" i="0">
                        <a:effectLst/>
                      </a:endParaRPr>
                    </a:p>
                  </a:txBody>
                  <a:tcPr marT="28575" marB="28575"/>
                </a:tc>
                <a:tc>
                  <a:txBody>
                    <a:bodyPr/>
                    <a:lstStyle/>
                    <a:p>
                      <a:pPr algn="l" rtl="0" fontAlgn="base"/>
                      <a:r>
                        <a:rPr lang="en-GB" sz="1100">
                          <a:effectLst/>
                        </a:rPr>
                        <a:t> </a:t>
                      </a:r>
                      <a:endParaRPr lang="en-GB" sz="1100" b="0" i="0">
                        <a:effectLst/>
                        <a:latin typeface="Calibri" panose="020F0502020204030204" pitchFamily="34" charset="0"/>
                      </a:endParaRPr>
                    </a:p>
                  </a:txBody>
                  <a:tcPr marT="28575" marB="28575"/>
                </a:tc>
                <a:tc>
                  <a:txBody>
                    <a:bodyPr/>
                    <a:lstStyle/>
                    <a:p>
                      <a:pPr algn="l" rtl="0" fontAlgn="base"/>
                      <a:r>
                        <a:rPr lang="en-GB" sz="1100">
                          <a:effectLst/>
                        </a:rPr>
                        <a:t> </a:t>
                      </a:r>
                      <a:endParaRPr lang="en-GB" sz="1100" b="0" i="0">
                        <a:effectLst/>
                        <a:latin typeface="Calibri" panose="020F0502020204030204" pitchFamily="34" charset="0"/>
                      </a:endParaRPr>
                    </a:p>
                  </a:txBody>
                  <a:tcPr marT="28575" marB="28575"/>
                </a:tc>
                <a:tc>
                  <a:txBody>
                    <a:bodyPr/>
                    <a:lstStyle/>
                    <a:p>
                      <a:pPr algn="l" rtl="0" fontAlgn="base"/>
                      <a:r>
                        <a:rPr lang="en-GB" sz="1100">
                          <a:effectLst/>
                        </a:rPr>
                        <a:t> </a:t>
                      </a:r>
                      <a:endParaRPr lang="en-GB" sz="1100" b="0" i="0">
                        <a:effectLst/>
                        <a:latin typeface="Calibri" panose="020F0502020204030204" pitchFamily="34" charset="0"/>
                      </a:endParaRPr>
                    </a:p>
                  </a:txBody>
                  <a:tcPr marT="28575" marB="28575"/>
                </a:tc>
                <a:tc>
                  <a:txBody>
                    <a:bodyPr/>
                    <a:lstStyle/>
                    <a:p>
                      <a:pPr algn="l" rtl="0" fontAlgn="base"/>
                      <a:r>
                        <a:rPr lang="en-GB" sz="1100">
                          <a:effectLst/>
                        </a:rPr>
                        <a:t> </a:t>
                      </a:r>
                      <a:endParaRPr lang="en-GB" sz="1100" b="0" i="0">
                        <a:effectLst/>
                        <a:latin typeface="Calibri" panose="020F0502020204030204" pitchFamily="34" charset="0"/>
                      </a:endParaRPr>
                    </a:p>
                  </a:txBody>
                  <a:tcPr marT="28575" marB="28575"/>
                </a:tc>
                <a:extLst>
                  <a:ext uri="{0D108BD9-81ED-4DB2-BD59-A6C34878D82A}">
                    <a16:rowId xmlns:a16="http://schemas.microsoft.com/office/drawing/2014/main" val="1397934772"/>
                  </a:ext>
                </a:extLst>
              </a:tr>
            </a:tbl>
          </a:graphicData>
        </a:graphic>
      </p:graphicFrame>
    </p:spTree>
    <p:extLst>
      <p:ext uri="{BB962C8B-B14F-4D97-AF65-F5344CB8AC3E}">
        <p14:creationId xmlns:p14="http://schemas.microsoft.com/office/powerpoint/2010/main" val="1492119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pic>
        <p:nvPicPr>
          <p:cNvPr id="5" name="Picture 4" descr="Sample being pipetted into a petri dish">
            <a:extLst>
              <a:ext uri="{FF2B5EF4-FFF2-40B4-BE49-F238E27FC236}">
                <a16:creationId xmlns:a16="http://schemas.microsoft.com/office/drawing/2014/main" id="{2F0E0324-DE44-609C-3F44-66094E19F998}"/>
              </a:ext>
            </a:extLst>
          </p:cNvPr>
          <p:cNvPicPr>
            <a:picLocks noChangeAspect="1"/>
          </p:cNvPicPr>
          <p:nvPr/>
        </p:nvPicPr>
        <p:blipFill rotWithShape="1">
          <a:blip r:embed="rId2"/>
          <a:srcRect t="18669" r="-2" b="6085"/>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DB6BB-724A-1DEB-8078-866365F04F9D}"/>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a:solidFill>
                  <a:schemeClr val="bg1"/>
                </a:solidFill>
              </a:rPr>
              <a:t>S.W.O.T Analysis</a:t>
            </a: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C7D84FB-FA38-5234-5BD9-88AB889120AE}"/>
              </a:ext>
            </a:extLst>
          </p:cNvPr>
          <p:cNvGraphicFramePr>
            <a:graphicFrameLocks noGrp="1"/>
          </p:cNvGraphicFramePr>
          <p:nvPr>
            <p:extLst>
              <p:ext uri="{D42A27DB-BD31-4B8C-83A1-F6EECF244321}">
                <p14:modId xmlns:p14="http://schemas.microsoft.com/office/powerpoint/2010/main" val="3322269724"/>
              </p:ext>
            </p:extLst>
          </p:nvPr>
        </p:nvGraphicFramePr>
        <p:xfrm>
          <a:off x="4442603" y="201283"/>
          <a:ext cx="7670726" cy="6591300"/>
        </p:xfrm>
        <a:graphic>
          <a:graphicData uri="http://schemas.openxmlformats.org/drawingml/2006/table">
            <a:tbl>
              <a:tblPr firstRow="1" bandRow="1">
                <a:tableStyleId>{5C22544A-7EE6-4342-B048-85BDC9FD1C3A}</a:tableStyleId>
              </a:tblPr>
              <a:tblGrid>
                <a:gridCol w="3835363">
                  <a:extLst>
                    <a:ext uri="{9D8B030D-6E8A-4147-A177-3AD203B41FA5}">
                      <a16:colId xmlns:a16="http://schemas.microsoft.com/office/drawing/2014/main" val="972676036"/>
                    </a:ext>
                  </a:extLst>
                </a:gridCol>
                <a:gridCol w="3835363">
                  <a:extLst>
                    <a:ext uri="{9D8B030D-6E8A-4147-A177-3AD203B41FA5}">
                      <a16:colId xmlns:a16="http://schemas.microsoft.com/office/drawing/2014/main" val="2132834029"/>
                    </a:ext>
                  </a:extLst>
                </a:gridCol>
              </a:tblGrid>
              <a:tr h="2919476">
                <a:tc>
                  <a:txBody>
                    <a:bodyPr/>
                    <a:lstStyle/>
                    <a:p>
                      <a:pPr rtl="0" fontAlgn="base"/>
                      <a:r>
                        <a:rPr lang="en-GB" sz="1100">
                          <a:effectLst/>
                        </a:rPr>
                        <a:t>Strengths </a:t>
                      </a:r>
                      <a:endParaRPr lang="en-GB">
                        <a:effectLst/>
                      </a:endParaRPr>
                    </a:p>
                    <a:p>
                      <a:pPr rtl="0" fontAlgn="base"/>
                      <a:r>
                        <a:rPr lang="en-GB" sz="1100">
                          <a:effectLst/>
                        </a:rPr>
                        <a:t>One of a kind vegan/plant based menu found nowhere else </a:t>
                      </a:r>
                      <a:endParaRPr lang="en-GB">
                        <a:effectLst/>
                      </a:endParaRPr>
                    </a:p>
                    <a:p>
                      <a:pPr rtl="0" fontAlgn="base"/>
                      <a:r>
                        <a:rPr lang="en-GB" sz="1100">
                          <a:effectLst/>
                        </a:rPr>
                        <a:t>Available in store and fast paced  </a:t>
                      </a:r>
                      <a:endParaRPr lang="en-GB">
                        <a:effectLst/>
                      </a:endParaRPr>
                    </a:p>
                    <a:p>
                      <a:pPr rtl="0" fontAlgn="base"/>
                      <a:r>
                        <a:rPr lang="en-GB" sz="1100">
                          <a:effectLst/>
                        </a:rPr>
                        <a:t>Loyalty app scheme- each time you order via the app in store you receive 1 point per £1 spent every 100 points you can get on free item off the menu.  </a:t>
                      </a:r>
                      <a:endParaRPr lang="en-GB">
                        <a:effectLst/>
                      </a:endParaRPr>
                    </a:p>
                    <a:p>
                      <a:pPr rtl="0" fontAlgn="base"/>
                      <a:r>
                        <a:rPr lang="en-GB" sz="1100">
                          <a:effectLst/>
                        </a:rPr>
                        <a:t>Completely plant based restaurant – even the furniture will be vegan friendly, no products tested on animals, and all packaging will be 100% recyclable.  </a:t>
                      </a:r>
                      <a:endParaRPr lang="en-GB">
                        <a:effectLst/>
                      </a:endParaRPr>
                    </a:p>
                    <a:p>
                      <a:pPr rtl="0" fontAlgn="base"/>
                      <a:r>
                        <a:rPr lang="en-GB" sz="1100">
                          <a:effectLst/>
                        </a:rPr>
                        <a:t>This restaurant will have vegan based values at the core.  </a:t>
                      </a:r>
                      <a:endParaRPr lang="en-GB">
                        <a:effectLst/>
                      </a:endParaRPr>
                    </a:p>
                    <a:p>
                      <a:pPr rtl="0" fontAlgn="base"/>
                      <a:r>
                        <a:rPr lang="en-GB" sz="1100">
                          <a:effectLst/>
                        </a:rPr>
                        <a:t>Location will mean it is the only  vegan fast food restaurant. </a:t>
                      </a:r>
                      <a:endParaRPr lang="en-GB">
                        <a:effectLst/>
                      </a:endParaRPr>
                    </a:p>
                    <a:p>
                      <a:pPr rtl="0" fontAlgn="base"/>
                      <a:r>
                        <a:rPr lang="en-GB" sz="1100">
                          <a:effectLst/>
                        </a:rPr>
                        <a:t>Plant based meat like options to cater to the non vegans also.  </a:t>
                      </a:r>
                      <a:endParaRPr lang="en-GB">
                        <a:effectLst/>
                      </a:endParaRPr>
                    </a:p>
                    <a:p>
                      <a:pPr rtl="0" fontAlgn="base"/>
                      <a:r>
                        <a:rPr lang="en-GB" sz="1100">
                          <a:effectLst/>
                        </a:rPr>
                        <a:t>Available online via </a:t>
                      </a:r>
                      <a:r>
                        <a:rPr lang="en-GB" sz="1100" err="1">
                          <a:effectLst/>
                        </a:rPr>
                        <a:t>deliveroo</a:t>
                      </a:r>
                      <a:r>
                        <a:rPr lang="en-GB" sz="1100">
                          <a:effectLst/>
                        </a:rPr>
                        <a:t> just eat and restaurant website. </a:t>
                      </a:r>
                      <a:endParaRPr lang="en-GB">
                        <a:effectLst/>
                      </a:endParaRPr>
                    </a:p>
                    <a:p>
                      <a:pPr rtl="0" fontAlgn="base"/>
                      <a:r>
                        <a:rPr lang="en-GB" sz="1100">
                          <a:effectLst/>
                        </a:rPr>
                        <a:t>Electric cars only used for delivery.  </a:t>
                      </a:r>
                      <a:endParaRPr lang="en-GB">
                        <a:effectLst/>
                      </a:endParaRPr>
                    </a:p>
                    <a:p>
                      <a:pPr rtl="0" fontAlgn="base"/>
                      <a:endParaRPr lang="en-GB">
                        <a:effectLst/>
                      </a:endParaRPr>
                    </a:p>
                  </a:txBody>
                  <a:tcPr marT="28575" marB="28575"/>
                </a:tc>
                <a:tc>
                  <a:txBody>
                    <a:bodyPr/>
                    <a:lstStyle/>
                    <a:p>
                      <a:pPr rtl="0" fontAlgn="base"/>
                      <a:r>
                        <a:rPr lang="en-GB" sz="1100">
                          <a:effectLst/>
                        </a:rPr>
                        <a:t>Weaknesses </a:t>
                      </a:r>
                      <a:endParaRPr lang="en-GB">
                        <a:effectLst/>
                      </a:endParaRPr>
                    </a:p>
                    <a:p>
                      <a:pPr rtl="0" fontAlgn="base"/>
                      <a:r>
                        <a:rPr lang="en-GB" sz="1100">
                          <a:effectLst/>
                        </a:rPr>
                        <a:t>Only one location at the moment  </a:t>
                      </a:r>
                      <a:endParaRPr lang="en-GB">
                        <a:effectLst/>
                      </a:endParaRPr>
                    </a:p>
                    <a:p>
                      <a:pPr rtl="0" fontAlgn="base"/>
                      <a:r>
                        <a:rPr lang="en-GB" sz="1100">
                          <a:effectLst/>
                        </a:rPr>
                        <a:t>Not yet established. </a:t>
                      </a:r>
                      <a:endParaRPr lang="en-GB">
                        <a:effectLst/>
                      </a:endParaRPr>
                    </a:p>
                    <a:p>
                      <a:pPr rtl="0" fontAlgn="base"/>
                      <a:r>
                        <a:rPr lang="en-GB" sz="1100">
                          <a:effectLst/>
                        </a:rPr>
                        <a:t>Slow flow of customer  </a:t>
                      </a:r>
                      <a:endParaRPr lang="en-GB">
                        <a:effectLst/>
                      </a:endParaRPr>
                    </a:p>
                    <a:p>
                      <a:pPr rtl="0" fontAlgn="base"/>
                      <a:r>
                        <a:rPr lang="en-GB" sz="1100">
                          <a:effectLst/>
                        </a:rPr>
                        <a:t>No petrol cars will be used.  </a:t>
                      </a:r>
                      <a:endParaRPr lang="en-GB">
                        <a:effectLst/>
                      </a:endParaRPr>
                    </a:p>
                  </a:txBody>
                  <a:tcPr marT="28575" marB="28575"/>
                </a:tc>
                <a:extLst>
                  <a:ext uri="{0D108BD9-81ED-4DB2-BD59-A6C34878D82A}">
                    <a16:rowId xmlns:a16="http://schemas.microsoft.com/office/drawing/2014/main" val="3280927855"/>
                  </a:ext>
                </a:extLst>
              </a:tr>
              <a:tr h="2668473">
                <a:tc>
                  <a:txBody>
                    <a:bodyPr/>
                    <a:lstStyle/>
                    <a:p>
                      <a:pPr rtl="0" fontAlgn="base"/>
                      <a:r>
                        <a:rPr lang="en-GB" sz="1100" err="1">
                          <a:effectLst/>
                        </a:rPr>
                        <a:t>Oppurtunities</a:t>
                      </a:r>
                      <a:r>
                        <a:rPr lang="en-GB" sz="1100">
                          <a:effectLst/>
                        </a:rPr>
                        <a:t> </a:t>
                      </a:r>
                      <a:endParaRPr lang="en-GB">
                        <a:effectLst/>
                      </a:endParaRPr>
                    </a:p>
                    <a:p>
                      <a:pPr rtl="0" fontAlgn="base"/>
                      <a:r>
                        <a:rPr lang="en-GB" sz="1100">
                          <a:effectLst/>
                        </a:rPr>
                        <a:t>Vegan is a growing trending community at the moment.  </a:t>
                      </a:r>
                      <a:endParaRPr lang="en-GB">
                        <a:effectLst/>
                      </a:endParaRPr>
                    </a:p>
                    <a:p>
                      <a:pPr rtl="0" fontAlgn="base"/>
                      <a:r>
                        <a:rPr lang="en-GB" sz="1100">
                          <a:effectLst/>
                        </a:rPr>
                        <a:t>Use of social networks to interact with the vegan community  </a:t>
                      </a:r>
                      <a:endParaRPr lang="en-GB">
                        <a:effectLst/>
                      </a:endParaRPr>
                    </a:p>
                    <a:p>
                      <a:pPr rtl="0" fontAlgn="base"/>
                      <a:r>
                        <a:rPr lang="en-GB" sz="1100">
                          <a:effectLst/>
                        </a:rPr>
                        <a:t>Expand into a chain eventually branching out to the main cities I.e. Birmingham, Manchester Liverpool. </a:t>
                      </a:r>
                      <a:endParaRPr lang="en-GB">
                        <a:effectLst/>
                      </a:endParaRPr>
                    </a:p>
                    <a:p>
                      <a:pPr rtl="0" fontAlgn="base"/>
                      <a:r>
                        <a:rPr lang="en-GB" sz="1100">
                          <a:effectLst/>
                        </a:rPr>
                        <a:t>Target market consumer will be gen z/x  </a:t>
                      </a:r>
                      <a:endParaRPr lang="en-GB">
                        <a:effectLst/>
                      </a:endParaRPr>
                    </a:p>
                    <a:p>
                      <a:pPr rtl="0" fontAlgn="base"/>
                      <a:endParaRPr lang="en-GB">
                        <a:effectLst/>
                      </a:endParaRPr>
                    </a:p>
                    <a:p>
                      <a:pPr rtl="0" fontAlgn="base"/>
                      <a:endParaRPr lang="en-GB">
                        <a:effectLst/>
                      </a:endParaRPr>
                    </a:p>
                  </a:txBody>
                  <a:tcPr marT="28575" marB="28575"/>
                </a:tc>
                <a:tc>
                  <a:txBody>
                    <a:bodyPr/>
                    <a:lstStyle/>
                    <a:p>
                      <a:pPr rtl="0" fontAlgn="base"/>
                      <a:r>
                        <a:rPr lang="en-GB" sz="1100">
                          <a:effectLst/>
                        </a:rPr>
                        <a:t>Threats                                                                     Lack of staff due to </a:t>
                      </a:r>
                      <a:r>
                        <a:rPr lang="en-GB" sz="1100" err="1">
                          <a:effectLst/>
                        </a:rPr>
                        <a:t>avaliability</a:t>
                      </a:r>
                      <a:r>
                        <a:rPr lang="en-GB" sz="1100">
                          <a:effectLst/>
                        </a:rPr>
                        <a:t>. Staff would of course have to be of a plant based diet to avoid cross contamination. </a:t>
                      </a:r>
                      <a:endParaRPr lang="en-GB">
                        <a:effectLst/>
                      </a:endParaRPr>
                    </a:p>
                    <a:p>
                      <a:pPr rtl="0" fontAlgn="base"/>
                      <a:r>
                        <a:rPr lang="en-GB" sz="1100">
                          <a:effectLst/>
                        </a:rPr>
                        <a:t>New vegan food companies are popping up everyday and could provide competition. </a:t>
                      </a:r>
                      <a:endParaRPr lang="en-GB">
                        <a:effectLst/>
                      </a:endParaRPr>
                    </a:p>
                    <a:p>
                      <a:pPr rtl="0" fontAlgn="base"/>
                      <a:r>
                        <a:rPr lang="en-GB" sz="1100">
                          <a:effectLst/>
                        </a:rPr>
                        <a:t>The increase in vegans could slow down which would mean less custom.  </a:t>
                      </a:r>
                      <a:endParaRPr lang="en-GB">
                        <a:effectLst/>
                      </a:endParaRPr>
                    </a:p>
                    <a:p>
                      <a:pPr rtl="0" fontAlgn="base"/>
                      <a:r>
                        <a:rPr lang="en-GB" sz="1100">
                          <a:effectLst/>
                        </a:rPr>
                        <a:t>Have to stay up to date on food trends and the vegan alternatives for them as to monopolise on the food market  </a:t>
                      </a:r>
                      <a:endParaRPr lang="en-GB">
                        <a:effectLst/>
                      </a:endParaRPr>
                    </a:p>
                    <a:p>
                      <a:pPr rtl="0" fontAlgn="base"/>
                      <a:r>
                        <a:rPr lang="en-GB" sz="1100">
                          <a:effectLst/>
                        </a:rPr>
                        <a:t>The increase of food stock may incline rapidly once business picks up and the restaurant becomes more established. </a:t>
                      </a:r>
                      <a:endParaRPr lang="en-GB">
                        <a:effectLst/>
                      </a:endParaRPr>
                    </a:p>
                    <a:p>
                      <a:pPr rtl="0" fontAlgn="base"/>
                      <a:r>
                        <a:rPr lang="en-GB" sz="1100">
                          <a:effectLst/>
                        </a:rPr>
                        <a:t>Main threat would be the main fast food chains creating a vegan branch, I.e. vegan </a:t>
                      </a:r>
                      <a:r>
                        <a:rPr lang="en-GB" sz="1100" err="1">
                          <a:effectLst/>
                        </a:rPr>
                        <a:t>macdonalds</a:t>
                      </a:r>
                      <a:r>
                        <a:rPr lang="en-GB" sz="1100">
                          <a:effectLst/>
                        </a:rPr>
                        <a:t>, due to their reputation already being established that would be major competition  </a:t>
                      </a:r>
                      <a:endParaRPr lang="en-GB">
                        <a:effectLst/>
                      </a:endParaRPr>
                    </a:p>
                  </a:txBody>
                  <a:tcPr marT="28575" marB="28575"/>
                </a:tc>
                <a:extLst>
                  <a:ext uri="{0D108BD9-81ED-4DB2-BD59-A6C34878D82A}">
                    <a16:rowId xmlns:a16="http://schemas.microsoft.com/office/drawing/2014/main" val="2539943126"/>
                  </a:ext>
                </a:extLst>
              </a:tr>
            </a:tbl>
          </a:graphicData>
        </a:graphic>
      </p:graphicFrame>
    </p:spTree>
    <p:extLst>
      <p:ext uri="{BB962C8B-B14F-4D97-AF65-F5344CB8AC3E}">
        <p14:creationId xmlns:p14="http://schemas.microsoft.com/office/powerpoint/2010/main" val="4028750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641DE-ABCE-1232-462A-9366E22CB105}"/>
              </a:ext>
            </a:extLst>
          </p:cNvPr>
          <p:cNvSpPr>
            <a:spLocks noGrp="1"/>
          </p:cNvSpPr>
          <p:nvPr>
            <p:ph type="title"/>
          </p:nvPr>
        </p:nvSpPr>
        <p:spPr>
          <a:xfrm>
            <a:off x="838201" y="365125"/>
            <a:ext cx="3816095" cy="1807305"/>
          </a:xfrm>
        </p:spPr>
        <p:txBody>
          <a:bodyPr vert="horz" lIns="91440" tIns="45720" rIns="91440" bIns="45720" rtlCol="0">
            <a:normAutofit/>
          </a:bodyPr>
          <a:lstStyle/>
          <a:p>
            <a:r>
              <a:rPr lang="en-US"/>
              <a:t>Pestle Analysis</a:t>
            </a:r>
          </a:p>
        </p:txBody>
      </p:sp>
      <p:pic>
        <p:nvPicPr>
          <p:cNvPr id="5" name="Picture 4" descr="Laboratory experiment with a petri dish">
            <a:extLst>
              <a:ext uri="{FF2B5EF4-FFF2-40B4-BE49-F238E27FC236}">
                <a16:creationId xmlns:a16="http://schemas.microsoft.com/office/drawing/2014/main" id="{D87DC7C9-FF01-A6C5-EE85-9C9180CF2D2B}"/>
              </a:ext>
            </a:extLst>
          </p:cNvPr>
          <p:cNvPicPr>
            <a:picLocks noChangeAspect="1"/>
          </p:cNvPicPr>
          <p:nvPr/>
        </p:nvPicPr>
        <p:blipFill rotWithShape="1">
          <a:blip r:embed="rId2"/>
          <a:srcRect l="9140" r="914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graphicFrame>
        <p:nvGraphicFramePr>
          <p:cNvPr id="4" name="Diagram 5">
            <a:extLst>
              <a:ext uri="{FF2B5EF4-FFF2-40B4-BE49-F238E27FC236}">
                <a16:creationId xmlns:a16="http://schemas.microsoft.com/office/drawing/2014/main" id="{5F5322B0-1C1E-50F6-1D46-704CB6284352}"/>
              </a:ext>
            </a:extLst>
          </p:cNvPr>
          <p:cNvGraphicFramePr/>
          <p:nvPr>
            <p:extLst>
              <p:ext uri="{D42A27DB-BD31-4B8C-83A1-F6EECF244321}">
                <p14:modId xmlns:p14="http://schemas.microsoft.com/office/powerpoint/2010/main" val="1408946433"/>
              </p:ext>
            </p:extLst>
          </p:nvPr>
        </p:nvGraphicFramePr>
        <p:xfrm>
          <a:off x="3282351" y="4166"/>
          <a:ext cx="9150096" cy="68485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84" name="TextBox 483">
            <a:extLst>
              <a:ext uri="{FF2B5EF4-FFF2-40B4-BE49-F238E27FC236}">
                <a16:creationId xmlns:a16="http://schemas.microsoft.com/office/drawing/2014/main" id="{F949B282-571B-667E-B310-AF01E87B9ED8}"/>
              </a:ext>
            </a:extLst>
          </p:cNvPr>
          <p:cNvSpPr txBox="1"/>
          <p:nvPr/>
        </p:nvSpPr>
        <p:spPr>
          <a:xfrm>
            <a:off x="9023230" y="138023"/>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Inclusivity</a:t>
            </a:r>
          </a:p>
          <a:p>
            <a:r>
              <a:rPr lang="en-GB"/>
              <a:t>Cost of importation of food produce</a:t>
            </a:r>
          </a:p>
        </p:txBody>
      </p:sp>
      <p:sp>
        <p:nvSpPr>
          <p:cNvPr id="485" name="TextBox 484">
            <a:extLst>
              <a:ext uri="{FF2B5EF4-FFF2-40B4-BE49-F238E27FC236}">
                <a16:creationId xmlns:a16="http://schemas.microsoft.com/office/drawing/2014/main" id="{72B9DDDE-A723-06F1-B4EF-70C133904D9C}"/>
              </a:ext>
            </a:extLst>
          </p:cNvPr>
          <p:cNvSpPr txBox="1"/>
          <p:nvPr/>
        </p:nvSpPr>
        <p:spPr>
          <a:xfrm>
            <a:off x="7095766" y="2178709"/>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Veganism has a high cost to the economy lowering the purchases of meat worldwide</a:t>
            </a:r>
          </a:p>
        </p:txBody>
      </p:sp>
      <p:sp>
        <p:nvSpPr>
          <p:cNvPr id="486" name="TextBox 485">
            <a:extLst>
              <a:ext uri="{FF2B5EF4-FFF2-40B4-BE49-F238E27FC236}">
                <a16:creationId xmlns:a16="http://schemas.microsoft.com/office/drawing/2014/main" id="{6BB5B079-E33A-4880-6D9B-AD349353D501}"/>
              </a:ext>
            </a:extLst>
          </p:cNvPr>
          <p:cNvSpPr txBox="1"/>
          <p:nvPr/>
        </p:nvSpPr>
        <p:spPr>
          <a:xfrm>
            <a:off x="9452754" y="446381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Extreme ideological beliefs.</a:t>
            </a:r>
            <a:endParaRPr lang="en-US"/>
          </a:p>
        </p:txBody>
      </p:sp>
      <p:sp>
        <p:nvSpPr>
          <p:cNvPr id="487" name="TextBox 486">
            <a:extLst>
              <a:ext uri="{FF2B5EF4-FFF2-40B4-BE49-F238E27FC236}">
                <a16:creationId xmlns:a16="http://schemas.microsoft.com/office/drawing/2014/main" id="{3007ECAE-9D65-A0BD-356E-9266F3828706}"/>
              </a:ext>
            </a:extLst>
          </p:cNvPr>
          <p:cNvSpPr txBox="1"/>
          <p:nvPr/>
        </p:nvSpPr>
        <p:spPr>
          <a:xfrm>
            <a:off x="2478836" y="5109892"/>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Arguments stem online over veganism a lot, allowing technology to have major influence in the vegan world</a:t>
            </a:r>
          </a:p>
        </p:txBody>
      </p:sp>
      <p:sp>
        <p:nvSpPr>
          <p:cNvPr id="488" name="TextBox 487">
            <a:extLst>
              <a:ext uri="{FF2B5EF4-FFF2-40B4-BE49-F238E27FC236}">
                <a16:creationId xmlns:a16="http://schemas.microsoft.com/office/drawing/2014/main" id="{D5FDAC02-E3A3-9712-7741-3EA4DF68C12B}"/>
              </a:ext>
            </a:extLst>
          </p:cNvPr>
          <p:cNvSpPr txBox="1"/>
          <p:nvPr/>
        </p:nvSpPr>
        <p:spPr>
          <a:xfrm>
            <a:off x="1183975" y="2176013"/>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Has some impact on the GHG from farming however it is considerably less than farming for the purpose of meat</a:t>
            </a:r>
          </a:p>
        </p:txBody>
      </p:sp>
    </p:spTree>
    <p:extLst>
      <p:ext uri="{BB962C8B-B14F-4D97-AF65-F5344CB8AC3E}">
        <p14:creationId xmlns:p14="http://schemas.microsoft.com/office/powerpoint/2010/main" val="785056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pic>
        <p:nvPicPr>
          <p:cNvPr id="5" name="Picture 4" descr="Target with various rings of accuracy">
            <a:extLst>
              <a:ext uri="{FF2B5EF4-FFF2-40B4-BE49-F238E27FC236}">
                <a16:creationId xmlns:a16="http://schemas.microsoft.com/office/drawing/2014/main" id="{DCEACA63-E150-CC9B-4C6A-E543A1235703}"/>
              </a:ext>
            </a:extLst>
          </p:cNvPr>
          <p:cNvPicPr>
            <a:picLocks noChangeAspect="1"/>
          </p:cNvPicPr>
          <p:nvPr/>
        </p:nvPicPr>
        <p:blipFill rotWithShape="1">
          <a:blip r:embed="rId2"/>
          <a:srcRect t="123" b="15607"/>
          <a:stretch/>
        </p:blipFill>
        <p:spPr>
          <a:xfrm>
            <a:off x="20" y="-22"/>
            <a:ext cx="12191977" cy="6858022"/>
          </a:xfrm>
          <a:prstGeom prst="rect">
            <a:avLst/>
          </a:prstGeom>
        </p:spPr>
      </p:pic>
      <p:sp>
        <p:nvSpPr>
          <p:cNvPr id="27" name="Rectangle 19">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171DA-1EBF-5412-3FCA-A06D5AF8355E}"/>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a:solidFill>
                  <a:schemeClr val="bg1"/>
                </a:solidFill>
              </a:rPr>
              <a:t>Target market </a:t>
            </a:r>
          </a:p>
        </p:txBody>
      </p:sp>
      <p:sp>
        <p:nvSpPr>
          <p:cNvPr id="28" name="Rectangle 21">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Heart 3">
            <a:extLst>
              <a:ext uri="{FF2B5EF4-FFF2-40B4-BE49-F238E27FC236}">
                <a16:creationId xmlns:a16="http://schemas.microsoft.com/office/drawing/2014/main" id="{A2301CC4-9C1F-0FDF-C05A-9727D18DA112}"/>
              </a:ext>
            </a:extLst>
          </p:cNvPr>
          <p:cNvSpPr/>
          <p:nvPr/>
        </p:nvSpPr>
        <p:spPr>
          <a:xfrm>
            <a:off x="247291" y="2669876"/>
            <a:ext cx="4413848" cy="3881885"/>
          </a:xfrm>
          <a:prstGeom prst="hear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a:latin typeface="Georgia Pro Cond"/>
              </a:rPr>
              <a:t>0-99 YEARS, ALL AGE INCLUSIVE! </a:t>
            </a:r>
            <a:r>
              <a:rPr lang="en-GB" b="1" i="1">
                <a:ea typeface="+mn-lt"/>
                <a:cs typeface="+mn-lt"/>
              </a:rPr>
              <a:t>THE TARGET IS TO HAVE A WORLDWIDE </a:t>
            </a:r>
            <a:endParaRPr lang="en-GB">
              <a:ea typeface="+mn-lt"/>
              <a:cs typeface="+mn-lt"/>
            </a:endParaRPr>
          </a:p>
          <a:p>
            <a:pPr algn="ctr"/>
            <a:r>
              <a:rPr lang="en-GB" b="1" i="1">
                <a:ea typeface="+mn-lt"/>
                <a:cs typeface="+mn-lt"/>
              </a:rPr>
              <a:t>MONOPOLISED MAKET</a:t>
            </a:r>
            <a:r>
              <a:rPr lang="en-GB">
                <a:ea typeface="+mn-lt"/>
                <a:cs typeface="+mn-lt"/>
              </a:rPr>
              <a:t> </a:t>
            </a:r>
            <a:endParaRPr lang="en-GB"/>
          </a:p>
        </p:txBody>
      </p:sp>
    </p:spTree>
    <p:extLst>
      <p:ext uri="{BB962C8B-B14F-4D97-AF65-F5344CB8AC3E}">
        <p14:creationId xmlns:p14="http://schemas.microsoft.com/office/powerpoint/2010/main" val="1470028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useBgFill="1">
        <p:nvSpPr>
          <p:cNvPr id="20" name="Rectangle 19">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on light percentage sign">
            <a:extLst>
              <a:ext uri="{FF2B5EF4-FFF2-40B4-BE49-F238E27FC236}">
                <a16:creationId xmlns:a16="http://schemas.microsoft.com/office/drawing/2014/main" id="{B6615AC8-3392-BFA5-CAF8-9D0EDD628D41}"/>
              </a:ext>
            </a:extLst>
          </p:cNvPr>
          <p:cNvPicPr>
            <a:picLocks noChangeAspect="1"/>
          </p:cNvPicPr>
          <p:nvPr/>
        </p:nvPicPr>
        <p:blipFill rotWithShape="1">
          <a:blip r:embed="rId2"/>
          <a:srcRect l="5416" r="7787" b="-2"/>
          <a:stretch/>
        </p:blipFill>
        <p:spPr>
          <a:xfrm>
            <a:off x="-1" y="-1"/>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4B968F44-108B-2FBE-5ED2-8EF3FDA2EC70}"/>
              </a:ext>
            </a:extLst>
          </p:cNvPr>
          <p:cNvSpPr>
            <a:spLocks noGrp="1"/>
          </p:cNvSpPr>
          <p:nvPr>
            <p:ph type="title"/>
          </p:nvPr>
        </p:nvSpPr>
        <p:spPr>
          <a:xfrm>
            <a:off x="6343650" y="4181474"/>
            <a:ext cx="5505814" cy="1471335"/>
          </a:xfrm>
        </p:spPr>
        <p:txBody>
          <a:bodyPr vert="horz" lIns="91440" tIns="45720" rIns="91440" bIns="45720" rtlCol="0" anchor="b">
            <a:normAutofit/>
          </a:bodyPr>
          <a:lstStyle/>
          <a:p>
            <a:r>
              <a:rPr lang="en-US" sz="4400"/>
              <a:t>Marketing and sales plan</a:t>
            </a:r>
          </a:p>
        </p:txBody>
      </p:sp>
      <p:pic>
        <p:nvPicPr>
          <p:cNvPr id="4" name="Picture 5" descr="Logo&#10;&#10;Description automatically generated">
            <a:extLst>
              <a:ext uri="{FF2B5EF4-FFF2-40B4-BE49-F238E27FC236}">
                <a16:creationId xmlns:a16="http://schemas.microsoft.com/office/drawing/2014/main" id="{1C99D221-401C-3CD1-62EE-69701D87D176}"/>
              </a:ext>
            </a:extLst>
          </p:cNvPr>
          <p:cNvPicPr>
            <a:picLocks noChangeAspect="1"/>
          </p:cNvPicPr>
          <p:nvPr/>
        </p:nvPicPr>
        <p:blipFill rotWithShape="1">
          <a:blip r:embed="rId3"/>
          <a:srcRect t="8813" r="1" b="5757"/>
          <a:stretch/>
        </p:blipFill>
        <p:spPr>
          <a:xfrm>
            <a:off x="7653538" y="3"/>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6" name="Graphic 6" descr="Children with solid fill">
            <a:extLst>
              <a:ext uri="{FF2B5EF4-FFF2-40B4-BE49-F238E27FC236}">
                <a16:creationId xmlns:a16="http://schemas.microsoft.com/office/drawing/2014/main" id="{D7209C6A-50C4-ACEE-96D7-90A40DAF798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76" y="-291860"/>
            <a:ext cx="2122098" cy="2093343"/>
          </a:xfrm>
          <a:prstGeom prst="rect">
            <a:avLst/>
          </a:prstGeom>
        </p:spPr>
      </p:pic>
      <p:sp>
        <p:nvSpPr>
          <p:cNvPr id="7" name="TextBox 6">
            <a:extLst>
              <a:ext uri="{FF2B5EF4-FFF2-40B4-BE49-F238E27FC236}">
                <a16:creationId xmlns:a16="http://schemas.microsoft.com/office/drawing/2014/main" id="{60CBF4AF-2AE2-B748-CEC9-F0036FE3CF72}"/>
              </a:ext>
            </a:extLst>
          </p:cNvPr>
          <p:cNvSpPr txBox="1"/>
          <p:nvPr/>
        </p:nvSpPr>
        <p:spPr>
          <a:xfrm>
            <a:off x="2323381" y="526211"/>
            <a:ext cx="2743200" cy="646331"/>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Heavy social media presence</a:t>
            </a:r>
          </a:p>
        </p:txBody>
      </p:sp>
      <p:pic>
        <p:nvPicPr>
          <p:cNvPr id="8" name="Picture 9" descr="Logo&#10;&#10;Description automatically generated">
            <a:extLst>
              <a:ext uri="{FF2B5EF4-FFF2-40B4-BE49-F238E27FC236}">
                <a16:creationId xmlns:a16="http://schemas.microsoft.com/office/drawing/2014/main" id="{91ABE739-BFAA-2007-D709-EFECEFC22D7D}"/>
              </a:ext>
            </a:extLst>
          </p:cNvPr>
          <p:cNvPicPr>
            <a:picLocks noChangeAspect="1"/>
          </p:cNvPicPr>
          <p:nvPr/>
        </p:nvPicPr>
        <p:blipFill>
          <a:blip r:embed="rId6"/>
          <a:stretch>
            <a:fillRect/>
          </a:stretch>
        </p:blipFill>
        <p:spPr>
          <a:xfrm>
            <a:off x="123645" y="1475604"/>
            <a:ext cx="2110597" cy="1419509"/>
          </a:xfrm>
          <a:prstGeom prst="rect">
            <a:avLst/>
          </a:prstGeom>
        </p:spPr>
      </p:pic>
      <p:sp>
        <p:nvSpPr>
          <p:cNvPr id="10" name="TextBox 9">
            <a:extLst>
              <a:ext uri="{FF2B5EF4-FFF2-40B4-BE49-F238E27FC236}">
                <a16:creationId xmlns:a16="http://schemas.microsoft.com/office/drawing/2014/main" id="{FB3469FF-0526-A481-4CA4-8ADFD6DDBEAB}"/>
              </a:ext>
            </a:extLst>
          </p:cNvPr>
          <p:cNvSpPr txBox="1"/>
          <p:nvPr/>
        </p:nvSpPr>
        <p:spPr>
          <a:xfrm>
            <a:off x="2595652" y="1474218"/>
            <a:ext cx="2743200" cy="1200329"/>
          </a:xfrm>
          <a:prstGeom prst="rect">
            <a:avLst/>
          </a:prstGeom>
          <a:solidFill>
            <a:srgbClr val="0DDE0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Visit from vegetarian society to </a:t>
            </a:r>
            <a:r>
              <a:rPr lang="en-GB" err="1"/>
              <a:t>veagn</a:t>
            </a:r>
            <a:r>
              <a:rPr lang="en-GB"/>
              <a:t> approve the restaurant</a:t>
            </a:r>
          </a:p>
        </p:txBody>
      </p:sp>
      <p:pic>
        <p:nvPicPr>
          <p:cNvPr id="12" name="Graphic 13" descr="Newspaper with solid fill">
            <a:extLst>
              <a:ext uri="{FF2B5EF4-FFF2-40B4-BE49-F238E27FC236}">
                <a16:creationId xmlns:a16="http://schemas.microsoft.com/office/drawing/2014/main" id="{08BE9C8C-0650-9C4A-4AAA-B218C85E0EF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2143" y="2756140"/>
            <a:ext cx="1762664" cy="1748286"/>
          </a:xfrm>
          <a:prstGeom prst="rect">
            <a:avLst/>
          </a:prstGeom>
        </p:spPr>
      </p:pic>
      <p:sp>
        <p:nvSpPr>
          <p:cNvPr id="14" name="TextBox 13">
            <a:extLst>
              <a:ext uri="{FF2B5EF4-FFF2-40B4-BE49-F238E27FC236}">
                <a16:creationId xmlns:a16="http://schemas.microsoft.com/office/drawing/2014/main" id="{556A1AB8-F9BE-E17A-F20D-AF1CD2D89982}"/>
              </a:ext>
            </a:extLst>
          </p:cNvPr>
          <p:cNvSpPr txBox="1"/>
          <p:nvPr/>
        </p:nvSpPr>
        <p:spPr>
          <a:xfrm>
            <a:off x="1803999" y="3241735"/>
            <a:ext cx="2743200" cy="923330"/>
          </a:xfrm>
          <a:prstGeom prst="rect">
            <a:avLst/>
          </a:prstGeom>
          <a:solidFill>
            <a:srgbClr val="0070C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Newspaper, magazine and door to door leaflets </a:t>
            </a:r>
          </a:p>
        </p:txBody>
      </p:sp>
    </p:spTree>
    <p:extLst>
      <p:ext uri="{BB962C8B-B14F-4D97-AF65-F5344CB8AC3E}">
        <p14:creationId xmlns:p14="http://schemas.microsoft.com/office/powerpoint/2010/main" val="4110291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pic>
        <p:nvPicPr>
          <p:cNvPr id="5" name="Picture 4" descr="Person holding a puzzle piece">
            <a:extLst>
              <a:ext uri="{FF2B5EF4-FFF2-40B4-BE49-F238E27FC236}">
                <a16:creationId xmlns:a16="http://schemas.microsoft.com/office/drawing/2014/main" id="{D4B304E5-DFE2-52B1-F98A-7F8C43B7C52C}"/>
              </a:ext>
            </a:extLst>
          </p:cNvPr>
          <p:cNvPicPr>
            <a:picLocks noChangeAspect="1"/>
          </p:cNvPicPr>
          <p:nvPr/>
        </p:nvPicPr>
        <p:blipFill rotWithShape="1">
          <a:blip r:embed="rId2"/>
          <a:srcRect t="16823" r="-2" b="-2"/>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611E5-7A75-1C7B-3CBD-55C7F53ABB27}"/>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a:solidFill>
                  <a:schemeClr val="tx1">
                    <a:lumMod val="85000"/>
                    <a:lumOff val="15000"/>
                  </a:schemeClr>
                </a:solidFill>
              </a:rPr>
              <a:t>Management team </a:t>
            </a: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3">
            <a:extLst>
              <a:ext uri="{FF2B5EF4-FFF2-40B4-BE49-F238E27FC236}">
                <a16:creationId xmlns:a16="http://schemas.microsoft.com/office/drawing/2014/main" id="{DD775796-D113-B5C4-6C38-CCF39B896CE6}"/>
              </a:ext>
            </a:extLst>
          </p:cNvPr>
          <p:cNvGraphicFramePr/>
          <p:nvPr>
            <p:extLst>
              <p:ext uri="{D42A27DB-BD31-4B8C-83A1-F6EECF244321}">
                <p14:modId xmlns:p14="http://schemas.microsoft.com/office/powerpoint/2010/main" val="2140502181"/>
              </p:ext>
            </p:extLst>
          </p:nvPr>
        </p:nvGraphicFramePr>
        <p:xfrm>
          <a:off x="5664679" y="521898"/>
          <a:ext cx="6527320" cy="5670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282454"/>
      </p:ext>
    </p:extLst>
  </p:cSld>
  <p:clrMapOvr>
    <a:masterClrMapping/>
  </p:clrMapOvr>
</p:sld>
</file>

<file path=ppt/theme/theme1.xml><?xml version="1.0" encoding="utf-8"?>
<a:theme xmlns:a="http://schemas.openxmlformats.org/drawingml/2006/main" name="BrushVTI">
  <a:themeElements>
    <a:clrScheme name="AnalogousFromDarkSeedRightStep">
      <a:dk1>
        <a:srgbClr val="000000"/>
      </a:dk1>
      <a:lt1>
        <a:srgbClr val="FFFFFF"/>
      </a:lt1>
      <a:dk2>
        <a:srgbClr val="30321C"/>
      </a:dk2>
      <a:lt2>
        <a:srgbClr val="F0F3F1"/>
      </a:lt2>
      <a:accent1>
        <a:srgbClr val="C84794"/>
      </a:accent1>
      <a:accent2>
        <a:srgbClr val="B7364C"/>
      </a:accent2>
      <a:accent3>
        <a:srgbClr val="C86647"/>
      </a:accent3>
      <a:accent4>
        <a:srgbClr val="B78A36"/>
      </a:accent4>
      <a:accent5>
        <a:srgbClr val="A2AA3D"/>
      </a:accent5>
      <a:accent6>
        <a:srgbClr val="76B435"/>
      </a:accent6>
      <a:hlink>
        <a:srgbClr val="6A73CD"/>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7" ma:contentTypeDescription="Create a new document." ma:contentTypeScope="" ma:versionID="5fa7c256be7ba3fc53bd599d5d61be4c">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b565dbfaed653aa37d1af157fe96ed5c"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5FFFF17-D82C-4995-8349-51B14C4816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2D0C239-BCD1-40A8-92B6-3535BF891C68}">
  <ds:schemaRefs>
    <ds:schemaRef ds:uri="http://schemas.microsoft.com/sharepoint/v3/contenttype/forms"/>
  </ds:schemaRefs>
</ds:datastoreItem>
</file>

<file path=customXml/itemProps3.xml><?xml version="1.0" encoding="utf-8"?>
<ds:datastoreItem xmlns:ds="http://schemas.openxmlformats.org/officeDocument/2006/customXml" ds:itemID="{EB4CFF76-2F64-432D-A457-8F46A5D854EE}">
  <ds:schemaRefs>
    <ds:schemaRef ds:uri="http://purl.org/dc/dcmitype/"/>
    <ds:schemaRef ds:uri="http://purl.org/dc/elements/1.1/"/>
    <ds:schemaRef ds:uri="http://schemas.microsoft.com/office/2006/metadata/properties"/>
    <ds:schemaRef ds:uri="95817cb9-f0eb-4f4d-892c-47ab9f8957c0"/>
    <ds:schemaRef ds:uri="http://schemas.microsoft.com/office/infopath/2007/PartnerControls"/>
    <ds:schemaRef ds:uri="http://purl.org/dc/terms/"/>
    <ds:schemaRef ds:uri="http://schemas.microsoft.com/office/2006/documentManagement/types"/>
    <ds:schemaRef ds:uri="http://schemas.openxmlformats.org/package/2006/metadata/core-properties"/>
    <ds:schemaRef ds:uri="9823f8e4-81f3-4a59-a026-c1a9717271f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913</Words>
  <Application>Microsoft Office PowerPoint</Application>
  <PresentationFormat>Widescreen</PresentationFormat>
  <Paragraphs>126</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Elephant</vt:lpstr>
      <vt:lpstr>Georgia Pro Cond</vt:lpstr>
      <vt:lpstr>BrushVTI</vt:lpstr>
      <vt:lpstr>  Vegan fast food – V.F.F </vt:lpstr>
      <vt:lpstr>Executive Summary</vt:lpstr>
      <vt:lpstr>Company overview</vt:lpstr>
      <vt:lpstr>Products and services </vt:lpstr>
      <vt:lpstr>Competitors? What are those lol</vt:lpstr>
      <vt:lpstr>S.W.O.T Analysis</vt:lpstr>
      <vt:lpstr>Pestle Analysis</vt:lpstr>
      <vt:lpstr>Target market </vt:lpstr>
      <vt:lpstr>Marketing and sales plan</vt:lpstr>
      <vt:lpstr>Management team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Abibatu</cp:lastModifiedBy>
  <cp:revision>28</cp:revision>
  <dcterms:created xsi:type="dcterms:W3CDTF">2022-06-30T15:50:22Z</dcterms:created>
  <dcterms:modified xsi:type="dcterms:W3CDTF">2022-07-25T23:10:30Z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