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1" r:id="rId7"/>
    <p:sldId id="262" r:id="rId8"/>
    <p:sldId id="263" r:id="rId9"/>
    <p:sldId id="265" r:id="rId10"/>
    <p:sldId id="266"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61"/>
  </p:normalViewPr>
  <p:slideViewPr>
    <p:cSldViewPr snapToGrid="0">
      <p:cViewPr varScale="1">
        <p:scale>
          <a:sx n="106" d="100"/>
          <a:sy n="106"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28FA52-718C-4AE8-B0CC-9B688DA3EC2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71E0DB6-D5E1-4331-96A6-DE6D7FDA8962}">
      <dgm:prSet custT="1"/>
      <dgm:spPr/>
      <dgm:t>
        <a:bodyPr/>
        <a:lstStyle/>
        <a:p>
          <a:pPr>
            <a:lnSpc>
              <a:spcPct val="100000"/>
            </a:lnSpc>
          </a:pPr>
          <a:r>
            <a:rPr lang="en-GB" sz="1800" b="0" i="0" dirty="0"/>
            <a:t>Social Media: Social media has become an important tool for hotels and other establishments to communicate with guests and promote their services. Many hotels now have a strong online presence and are using social media to share information about their services, special offers, and events.</a:t>
          </a:r>
          <a:endParaRPr lang="en-US" sz="1800" dirty="0"/>
        </a:p>
      </dgm:t>
    </dgm:pt>
    <dgm:pt modelId="{D1EBBAD7-FF0C-4EC4-8B37-4C999B3F3A92}" type="parTrans" cxnId="{3CBDCFE6-F37B-4FBC-8A60-940BB83F5442}">
      <dgm:prSet/>
      <dgm:spPr/>
      <dgm:t>
        <a:bodyPr/>
        <a:lstStyle/>
        <a:p>
          <a:endParaRPr lang="en-US"/>
        </a:p>
      </dgm:t>
    </dgm:pt>
    <dgm:pt modelId="{BB83B131-C0B9-453F-8DBE-789FFAB0DB37}" type="sibTrans" cxnId="{3CBDCFE6-F37B-4FBC-8A60-940BB83F5442}">
      <dgm:prSet/>
      <dgm:spPr/>
      <dgm:t>
        <a:bodyPr/>
        <a:lstStyle/>
        <a:p>
          <a:pPr>
            <a:lnSpc>
              <a:spcPct val="100000"/>
            </a:lnSpc>
          </a:pPr>
          <a:endParaRPr lang="en-US"/>
        </a:p>
      </dgm:t>
    </dgm:pt>
    <dgm:pt modelId="{FD400D3B-25DB-444D-B9A7-9C4D57C80E69}">
      <dgm:prSet custT="1"/>
      <dgm:spPr/>
      <dgm:t>
        <a:bodyPr/>
        <a:lstStyle/>
        <a:p>
          <a:pPr>
            <a:lnSpc>
              <a:spcPct val="100000"/>
            </a:lnSpc>
          </a:pPr>
          <a:r>
            <a:rPr lang="en-GB" sz="1800" b="0" i="0" dirty="0"/>
            <a:t>Luxury Services: As the consumer demands change, the market for luxury services is also growing, with more guests looking for high-end experiences such as private villas, butler service, and exclusive access to high-end amenities. Hotels are responding by offering more luxury services such as private pools, personal trainers, and exclusive access to high-end spas and restaurants</a:t>
          </a:r>
          <a:r>
            <a:rPr lang="en-GB" sz="1100" b="0" i="0" dirty="0"/>
            <a:t>.</a:t>
          </a:r>
          <a:endParaRPr lang="en-US" sz="1100" dirty="0"/>
        </a:p>
      </dgm:t>
    </dgm:pt>
    <dgm:pt modelId="{E48D3BFC-A045-47BC-B067-50B0F0A879D1}" type="parTrans" cxnId="{64C43A24-1EC3-4E3A-9975-529925C3667B}">
      <dgm:prSet/>
      <dgm:spPr/>
      <dgm:t>
        <a:bodyPr/>
        <a:lstStyle/>
        <a:p>
          <a:endParaRPr lang="en-US"/>
        </a:p>
      </dgm:t>
    </dgm:pt>
    <dgm:pt modelId="{EBED0A0E-2641-44F7-B3AE-9A863939490C}" type="sibTrans" cxnId="{64C43A24-1EC3-4E3A-9975-529925C3667B}">
      <dgm:prSet/>
      <dgm:spPr/>
      <dgm:t>
        <a:bodyPr/>
        <a:lstStyle/>
        <a:p>
          <a:pPr>
            <a:lnSpc>
              <a:spcPct val="100000"/>
            </a:lnSpc>
          </a:pPr>
          <a:endParaRPr lang="en-US"/>
        </a:p>
      </dgm:t>
    </dgm:pt>
    <dgm:pt modelId="{DB080C63-2FA5-42A1-9D9E-5E57864C1816}">
      <dgm:prSet custT="1"/>
      <dgm:spPr/>
      <dgm:t>
        <a:bodyPr/>
        <a:lstStyle/>
        <a:p>
          <a:pPr>
            <a:lnSpc>
              <a:spcPct val="100000"/>
            </a:lnSpc>
          </a:pPr>
          <a:r>
            <a:rPr lang="en-GB" sz="1800" b="0" i="0" dirty="0"/>
            <a:t>Virtual Reality: Virtual Reality is becoming an important part of the hospitality industry, allowing hotels and other establishments to give guests a preview of what they can expect when they arrive. Hotels are using VR to give guests a virtual tour of the hotel, allowing them to see the amenities and services before they arrive.</a:t>
          </a:r>
          <a:endParaRPr lang="en-US" sz="1800" dirty="0"/>
        </a:p>
      </dgm:t>
    </dgm:pt>
    <dgm:pt modelId="{A15C27DE-719A-49E2-A263-81724A6056CE}" type="parTrans" cxnId="{824AF382-C5FF-47B2-9ED2-4ACF5038C1EF}">
      <dgm:prSet/>
      <dgm:spPr/>
      <dgm:t>
        <a:bodyPr/>
        <a:lstStyle/>
        <a:p>
          <a:endParaRPr lang="en-US"/>
        </a:p>
      </dgm:t>
    </dgm:pt>
    <dgm:pt modelId="{9EDDA3A1-6175-48CA-8CF7-24D89492824A}" type="sibTrans" cxnId="{824AF382-C5FF-47B2-9ED2-4ACF5038C1EF}">
      <dgm:prSet/>
      <dgm:spPr/>
      <dgm:t>
        <a:bodyPr/>
        <a:lstStyle/>
        <a:p>
          <a:endParaRPr lang="en-US"/>
        </a:p>
      </dgm:t>
    </dgm:pt>
    <dgm:pt modelId="{14C12B92-66EE-48E1-BFB0-32B50C9060E6}" type="pres">
      <dgm:prSet presAssocID="{D828FA52-718C-4AE8-B0CC-9B688DA3EC2A}" presName="root" presStyleCnt="0">
        <dgm:presLayoutVars>
          <dgm:dir/>
          <dgm:resizeHandles val="exact"/>
        </dgm:presLayoutVars>
      </dgm:prSet>
      <dgm:spPr/>
    </dgm:pt>
    <dgm:pt modelId="{E686E2F2-DE56-4AA0-B0D0-E9648B8020D4}" type="pres">
      <dgm:prSet presAssocID="{D828FA52-718C-4AE8-B0CC-9B688DA3EC2A}" presName="container" presStyleCnt="0">
        <dgm:presLayoutVars>
          <dgm:dir/>
          <dgm:resizeHandles val="exact"/>
        </dgm:presLayoutVars>
      </dgm:prSet>
      <dgm:spPr/>
    </dgm:pt>
    <dgm:pt modelId="{12AF8A19-5193-418F-8E9E-A78E62C16F7E}" type="pres">
      <dgm:prSet presAssocID="{371E0DB6-D5E1-4331-96A6-DE6D7FDA8962}" presName="compNode" presStyleCnt="0"/>
      <dgm:spPr/>
    </dgm:pt>
    <dgm:pt modelId="{E81BF818-DACD-4589-A294-0A73401C92EF}" type="pres">
      <dgm:prSet presAssocID="{371E0DB6-D5E1-4331-96A6-DE6D7FDA8962}" presName="iconBgRect" presStyleLbl="bgShp" presStyleIdx="0" presStyleCnt="3" custAng="0" custLinFactNeighborX="-14260" custLinFactNeighborY="0"/>
      <dgm:spPr/>
    </dgm:pt>
    <dgm:pt modelId="{17D9C70F-CB8E-49A5-A49A-7B749E3EA5FA}" type="pres">
      <dgm:prSet presAssocID="{371E0DB6-D5E1-4331-96A6-DE6D7FDA8962}" presName="iconRect" presStyleLbl="node1" presStyleIdx="0" presStyleCnt="3" custLinFactNeighborX="-24587" custLinFactNeighborY="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D04C6080-DD0F-44F5-B26B-03CB451E3406}" type="pres">
      <dgm:prSet presAssocID="{371E0DB6-D5E1-4331-96A6-DE6D7FDA8962}" presName="spaceRect" presStyleCnt="0"/>
      <dgm:spPr/>
    </dgm:pt>
    <dgm:pt modelId="{022ABB89-B4DE-436C-A5E1-99AD23CBD0A5}" type="pres">
      <dgm:prSet presAssocID="{371E0DB6-D5E1-4331-96A6-DE6D7FDA8962}" presName="textRect" presStyleLbl="revTx" presStyleIdx="0" presStyleCnt="3" custScaleY="155371">
        <dgm:presLayoutVars>
          <dgm:chMax val="1"/>
          <dgm:chPref val="1"/>
        </dgm:presLayoutVars>
      </dgm:prSet>
      <dgm:spPr/>
    </dgm:pt>
    <dgm:pt modelId="{3A367FA9-ACC9-4C14-B3EF-D2A1D9D58776}" type="pres">
      <dgm:prSet presAssocID="{BB83B131-C0B9-453F-8DBE-789FFAB0DB37}" presName="sibTrans" presStyleLbl="sibTrans2D1" presStyleIdx="0" presStyleCnt="0"/>
      <dgm:spPr/>
    </dgm:pt>
    <dgm:pt modelId="{BA3A3A40-425A-4418-8430-9D17A2D957B1}" type="pres">
      <dgm:prSet presAssocID="{FD400D3B-25DB-444D-B9A7-9C4D57C80E69}" presName="compNode" presStyleCnt="0"/>
      <dgm:spPr/>
    </dgm:pt>
    <dgm:pt modelId="{60FDBAB8-7EDE-47BB-8BC1-019C1BDA98BB}" type="pres">
      <dgm:prSet presAssocID="{FD400D3B-25DB-444D-B9A7-9C4D57C80E69}" presName="iconBgRect" presStyleLbl="bgShp" presStyleIdx="1" presStyleCnt="3"/>
      <dgm:spPr/>
    </dgm:pt>
    <dgm:pt modelId="{93C8C50D-281D-49E2-8421-7022292742A2}" type="pres">
      <dgm:prSet presAssocID="{FD400D3B-25DB-444D-B9A7-9C4D57C80E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apanese Dolls"/>
        </a:ext>
      </dgm:extLst>
    </dgm:pt>
    <dgm:pt modelId="{F4AA02DD-C5B2-4426-A8DC-6BBE3CA17F5B}" type="pres">
      <dgm:prSet presAssocID="{FD400D3B-25DB-444D-B9A7-9C4D57C80E69}" presName="spaceRect" presStyleCnt="0"/>
      <dgm:spPr/>
    </dgm:pt>
    <dgm:pt modelId="{43A4BCDF-3014-4B2C-9AF6-C6EB8FDE1858}" type="pres">
      <dgm:prSet presAssocID="{FD400D3B-25DB-444D-B9A7-9C4D57C80E69}" presName="textRect" presStyleLbl="revTx" presStyleIdx="1" presStyleCnt="3">
        <dgm:presLayoutVars>
          <dgm:chMax val="1"/>
          <dgm:chPref val="1"/>
        </dgm:presLayoutVars>
      </dgm:prSet>
      <dgm:spPr/>
    </dgm:pt>
    <dgm:pt modelId="{3014C794-EECE-438A-AB04-4D1C7617A562}" type="pres">
      <dgm:prSet presAssocID="{EBED0A0E-2641-44F7-B3AE-9A863939490C}" presName="sibTrans" presStyleLbl="sibTrans2D1" presStyleIdx="0" presStyleCnt="0"/>
      <dgm:spPr/>
    </dgm:pt>
    <dgm:pt modelId="{82A08D6F-5D52-41C0-9823-F5ED24732A47}" type="pres">
      <dgm:prSet presAssocID="{DB080C63-2FA5-42A1-9D9E-5E57864C1816}" presName="compNode" presStyleCnt="0"/>
      <dgm:spPr/>
    </dgm:pt>
    <dgm:pt modelId="{27D10075-6808-4DC5-95A6-C6BD5DFC417A}" type="pres">
      <dgm:prSet presAssocID="{DB080C63-2FA5-42A1-9D9E-5E57864C1816}" presName="iconBgRect" presStyleLbl="bgShp" presStyleIdx="2" presStyleCnt="3"/>
      <dgm:spPr/>
    </dgm:pt>
    <dgm:pt modelId="{BEAF0F73-A4B1-4C12-B24D-FBE36F4DC824}" type="pres">
      <dgm:prSet presAssocID="{DB080C63-2FA5-42A1-9D9E-5E57864C1816}" presName="iconRect" presStyleLbl="node1" presStyleIdx="2" presStyleCnt="3" custLinFactNeighborX="-6335" custLinFactNeighborY="316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ilding"/>
        </a:ext>
      </dgm:extLst>
    </dgm:pt>
    <dgm:pt modelId="{D0E610C1-4CE1-4470-8102-79437AAE74EA}" type="pres">
      <dgm:prSet presAssocID="{DB080C63-2FA5-42A1-9D9E-5E57864C1816}" presName="spaceRect" presStyleCnt="0"/>
      <dgm:spPr/>
    </dgm:pt>
    <dgm:pt modelId="{B9752C5C-8F71-4725-8D5E-EB0ED7C72DB5}" type="pres">
      <dgm:prSet presAssocID="{DB080C63-2FA5-42A1-9D9E-5E57864C1816}" presName="textRect" presStyleLbl="revTx" presStyleIdx="2" presStyleCnt="3">
        <dgm:presLayoutVars>
          <dgm:chMax val="1"/>
          <dgm:chPref val="1"/>
        </dgm:presLayoutVars>
      </dgm:prSet>
      <dgm:spPr/>
    </dgm:pt>
  </dgm:ptLst>
  <dgm:cxnLst>
    <dgm:cxn modelId="{64C43A24-1EC3-4E3A-9975-529925C3667B}" srcId="{D828FA52-718C-4AE8-B0CC-9B688DA3EC2A}" destId="{FD400D3B-25DB-444D-B9A7-9C4D57C80E69}" srcOrd="1" destOrd="0" parTransId="{E48D3BFC-A045-47BC-B067-50B0F0A879D1}" sibTransId="{EBED0A0E-2641-44F7-B3AE-9A863939490C}"/>
    <dgm:cxn modelId="{22E5582A-67DA-45DF-B085-07D485537414}" type="presOf" srcId="{D828FA52-718C-4AE8-B0CC-9B688DA3EC2A}" destId="{14C12B92-66EE-48E1-BFB0-32B50C9060E6}" srcOrd="0" destOrd="0" presId="urn:microsoft.com/office/officeart/2018/2/layout/IconCircleList"/>
    <dgm:cxn modelId="{1ED6492F-48B6-4A9A-A363-EC0300E2D8B9}" type="presOf" srcId="{DB080C63-2FA5-42A1-9D9E-5E57864C1816}" destId="{B9752C5C-8F71-4725-8D5E-EB0ED7C72DB5}" srcOrd="0" destOrd="0" presId="urn:microsoft.com/office/officeart/2018/2/layout/IconCircleList"/>
    <dgm:cxn modelId="{824AF382-C5FF-47B2-9ED2-4ACF5038C1EF}" srcId="{D828FA52-718C-4AE8-B0CC-9B688DA3EC2A}" destId="{DB080C63-2FA5-42A1-9D9E-5E57864C1816}" srcOrd="2" destOrd="0" parTransId="{A15C27DE-719A-49E2-A263-81724A6056CE}" sibTransId="{9EDDA3A1-6175-48CA-8CF7-24D89492824A}"/>
    <dgm:cxn modelId="{BB9A90A1-1341-40A9-BF68-1C8F3D0233C0}" type="presOf" srcId="{BB83B131-C0B9-453F-8DBE-789FFAB0DB37}" destId="{3A367FA9-ACC9-4C14-B3EF-D2A1D9D58776}" srcOrd="0" destOrd="0" presId="urn:microsoft.com/office/officeart/2018/2/layout/IconCircleList"/>
    <dgm:cxn modelId="{B5C9C5CB-C59E-4677-89DF-EA1F8CB6B8F5}" type="presOf" srcId="{371E0DB6-D5E1-4331-96A6-DE6D7FDA8962}" destId="{022ABB89-B4DE-436C-A5E1-99AD23CBD0A5}" srcOrd="0" destOrd="0" presId="urn:microsoft.com/office/officeart/2018/2/layout/IconCircleList"/>
    <dgm:cxn modelId="{970A85D7-2DEE-4D13-B3AB-A6BADA1768FE}" type="presOf" srcId="{FD400D3B-25DB-444D-B9A7-9C4D57C80E69}" destId="{43A4BCDF-3014-4B2C-9AF6-C6EB8FDE1858}" srcOrd="0" destOrd="0" presId="urn:microsoft.com/office/officeart/2018/2/layout/IconCircleList"/>
    <dgm:cxn modelId="{9F79F3E2-635B-4A6A-83A9-36A299AA1F4E}" type="presOf" srcId="{EBED0A0E-2641-44F7-B3AE-9A863939490C}" destId="{3014C794-EECE-438A-AB04-4D1C7617A562}" srcOrd="0" destOrd="0" presId="urn:microsoft.com/office/officeart/2018/2/layout/IconCircleList"/>
    <dgm:cxn modelId="{3CBDCFE6-F37B-4FBC-8A60-940BB83F5442}" srcId="{D828FA52-718C-4AE8-B0CC-9B688DA3EC2A}" destId="{371E0DB6-D5E1-4331-96A6-DE6D7FDA8962}" srcOrd="0" destOrd="0" parTransId="{D1EBBAD7-FF0C-4EC4-8B37-4C999B3F3A92}" sibTransId="{BB83B131-C0B9-453F-8DBE-789FFAB0DB37}"/>
    <dgm:cxn modelId="{574C9F2D-15EB-4A75-8CBE-44A30BADA53E}" type="presParOf" srcId="{14C12B92-66EE-48E1-BFB0-32B50C9060E6}" destId="{E686E2F2-DE56-4AA0-B0D0-E9648B8020D4}" srcOrd="0" destOrd="0" presId="urn:microsoft.com/office/officeart/2018/2/layout/IconCircleList"/>
    <dgm:cxn modelId="{6ECF2B18-1221-45EB-BC8E-49C559F60395}" type="presParOf" srcId="{E686E2F2-DE56-4AA0-B0D0-E9648B8020D4}" destId="{12AF8A19-5193-418F-8E9E-A78E62C16F7E}" srcOrd="0" destOrd="0" presId="urn:microsoft.com/office/officeart/2018/2/layout/IconCircleList"/>
    <dgm:cxn modelId="{16BFC90B-31C9-4346-AE06-B4BB4483DD74}" type="presParOf" srcId="{12AF8A19-5193-418F-8E9E-A78E62C16F7E}" destId="{E81BF818-DACD-4589-A294-0A73401C92EF}" srcOrd="0" destOrd="0" presId="urn:microsoft.com/office/officeart/2018/2/layout/IconCircleList"/>
    <dgm:cxn modelId="{C646EA50-4E1F-4ACC-B147-921A43075728}" type="presParOf" srcId="{12AF8A19-5193-418F-8E9E-A78E62C16F7E}" destId="{17D9C70F-CB8E-49A5-A49A-7B749E3EA5FA}" srcOrd="1" destOrd="0" presId="urn:microsoft.com/office/officeart/2018/2/layout/IconCircleList"/>
    <dgm:cxn modelId="{B57D9A2E-891C-4663-812F-E22F093CD84C}" type="presParOf" srcId="{12AF8A19-5193-418F-8E9E-A78E62C16F7E}" destId="{D04C6080-DD0F-44F5-B26B-03CB451E3406}" srcOrd="2" destOrd="0" presId="urn:microsoft.com/office/officeart/2018/2/layout/IconCircleList"/>
    <dgm:cxn modelId="{1E460A90-B87A-4314-9735-8BDAA06A0294}" type="presParOf" srcId="{12AF8A19-5193-418F-8E9E-A78E62C16F7E}" destId="{022ABB89-B4DE-436C-A5E1-99AD23CBD0A5}" srcOrd="3" destOrd="0" presId="urn:microsoft.com/office/officeart/2018/2/layout/IconCircleList"/>
    <dgm:cxn modelId="{6E679D49-BB5D-4C05-98AF-A01FB25CC391}" type="presParOf" srcId="{E686E2F2-DE56-4AA0-B0D0-E9648B8020D4}" destId="{3A367FA9-ACC9-4C14-B3EF-D2A1D9D58776}" srcOrd="1" destOrd="0" presId="urn:microsoft.com/office/officeart/2018/2/layout/IconCircleList"/>
    <dgm:cxn modelId="{B801C3C3-A9B5-45C9-A62D-11F92DFAB87D}" type="presParOf" srcId="{E686E2F2-DE56-4AA0-B0D0-E9648B8020D4}" destId="{BA3A3A40-425A-4418-8430-9D17A2D957B1}" srcOrd="2" destOrd="0" presId="urn:microsoft.com/office/officeart/2018/2/layout/IconCircleList"/>
    <dgm:cxn modelId="{1EBD676F-3B8B-4D82-8A38-59251D84C826}" type="presParOf" srcId="{BA3A3A40-425A-4418-8430-9D17A2D957B1}" destId="{60FDBAB8-7EDE-47BB-8BC1-019C1BDA98BB}" srcOrd="0" destOrd="0" presId="urn:microsoft.com/office/officeart/2018/2/layout/IconCircleList"/>
    <dgm:cxn modelId="{5C4C0C52-92FA-42CA-BDF2-08AD1CA17AFF}" type="presParOf" srcId="{BA3A3A40-425A-4418-8430-9D17A2D957B1}" destId="{93C8C50D-281D-49E2-8421-7022292742A2}" srcOrd="1" destOrd="0" presId="urn:microsoft.com/office/officeart/2018/2/layout/IconCircleList"/>
    <dgm:cxn modelId="{69769C1C-79CE-4D43-9E43-FADD7E118287}" type="presParOf" srcId="{BA3A3A40-425A-4418-8430-9D17A2D957B1}" destId="{F4AA02DD-C5B2-4426-A8DC-6BBE3CA17F5B}" srcOrd="2" destOrd="0" presId="urn:microsoft.com/office/officeart/2018/2/layout/IconCircleList"/>
    <dgm:cxn modelId="{C74C31FA-DF9D-4A98-8B24-BDD5EB19ACA7}" type="presParOf" srcId="{BA3A3A40-425A-4418-8430-9D17A2D957B1}" destId="{43A4BCDF-3014-4B2C-9AF6-C6EB8FDE1858}" srcOrd="3" destOrd="0" presId="urn:microsoft.com/office/officeart/2018/2/layout/IconCircleList"/>
    <dgm:cxn modelId="{732D030B-6468-4992-B68A-DBB982ECF0D7}" type="presParOf" srcId="{E686E2F2-DE56-4AA0-B0D0-E9648B8020D4}" destId="{3014C794-EECE-438A-AB04-4D1C7617A562}" srcOrd="3" destOrd="0" presId="urn:microsoft.com/office/officeart/2018/2/layout/IconCircleList"/>
    <dgm:cxn modelId="{9B09AAFD-D19C-4EF1-B667-393A20758FB1}" type="presParOf" srcId="{E686E2F2-DE56-4AA0-B0D0-E9648B8020D4}" destId="{82A08D6F-5D52-41C0-9823-F5ED24732A47}" srcOrd="4" destOrd="0" presId="urn:microsoft.com/office/officeart/2018/2/layout/IconCircleList"/>
    <dgm:cxn modelId="{050513A3-C980-434D-9E01-C71E0205183E}" type="presParOf" srcId="{82A08D6F-5D52-41C0-9823-F5ED24732A47}" destId="{27D10075-6808-4DC5-95A6-C6BD5DFC417A}" srcOrd="0" destOrd="0" presId="urn:microsoft.com/office/officeart/2018/2/layout/IconCircleList"/>
    <dgm:cxn modelId="{73CEF827-7087-4F7E-8651-B4416118D839}" type="presParOf" srcId="{82A08D6F-5D52-41C0-9823-F5ED24732A47}" destId="{BEAF0F73-A4B1-4C12-B24D-FBE36F4DC824}" srcOrd="1" destOrd="0" presId="urn:microsoft.com/office/officeart/2018/2/layout/IconCircleList"/>
    <dgm:cxn modelId="{2C86A234-03A2-48F6-9F84-D3B981C5C7E8}" type="presParOf" srcId="{82A08D6F-5D52-41C0-9823-F5ED24732A47}" destId="{D0E610C1-4CE1-4470-8102-79437AAE74EA}" srcOrd="2" destOrd="0" presId="urn:microsoft.com/office/officeart/2018/2/layout/IconCircleList"/>
    <dgm:cxn modelId="{C3BF9860-2CB8-429B-8DE8-86DEBC85F817}" type="presParOf" srcId="{82A08D6F-5D52-41C0-9823-F5ED24732A47}" destId="{B9752C5C-8F71-4725-8D5E-EB0ED7C72DB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BF818-DACD-4589-A294-0A73401C92EF}">
      <dsp:nvSpPr>
        <dsp:cNvPr id="0" name=""/>
        <dsp:cNvSpPr/>
      </dsp:nvSpPr>
      <dsp:spPr>
        <a:xfrm>
          <a:off x="0" y="3104186"/>
          <a:ext cx="1054275" cy="10542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9C70F-CB8E-49A5-A49A-7B749E3EA5FA}">
      <dsp:nvSpPr>
        <dsp:cNvPr id="0" name=""/>
        <dsp:cNvSpPr/>
      </dsp:nvSpPr>
      <dsp:spPr>
        <a:xfrm>
          <a:off x="207008" y="3325583"/>
          <a:ext cx="611480" cy="611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ABB89-B4DE-436C-A5E1-99AD23CBD0A5}">
      <dsp:nvSpPr>
        <dsp:cNvPr id="0" name=""/>
        <dsp:cNvSpPr/>
      </dsp:nvSpPr>
      <dsp:spPr>
        <a:xfrm>
          <a:off x="1416147" y="2812304"/>
          <a:ext cx="2485079" cy="1638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i="0" kern="1200" dirty="0"/>
            <a:t>Social Media: Social media has become an important tool for hotels and other establishments to communicate with guests and promote their services. Many hotels now have a strong online presence and are using social media to share information about their services, special offers, and events.</a:t>
          </a:r>
          <a:endParaRPr lang="en-US" sz="1800" kern="1200" dirty="0"/>
        </a:p>
      </dsp:txBody>
      <dsp:txXfrm>
        <a:off x="1416147" y="2812304"/>
        <a:ext cx="2485079" cy="1638039"/>
      </dsp:txXfrm>
    </dsp:sp>
    <dsp:sp modelId="{60FDBAB8-7EDE-47BB-8BC1-019C1BDA98BB}">
      <dsp:nvSpPr>
        <dsp:cNvPr id="0" name=""/>
        <dsp:cNvSpPr/>
      </dsp:nvSpPr>
      <dsp:spPr>
        <a:xfrm>
          <a:off x="4334232" y="3104186"/>
          <a:ext cx="1054275" cy="10542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C8C50D-281D-49E2-8421-7022292742A2}">
      <dsp:nvSpPr>
        <dsp:cNvPr id="0" name=""/>
        <dsp:cNvSpPr/>
      </dsp:nvSpPr>
      <dsp:spPr>
        <a:xfrm>
          <a:off x="4555630" y="3325583"/>
          <a:ext cx="611480" cy="611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4BCDF-3014-4B2C-9AF6-C6EB8FDE1858}">
      <dsp:nvSpPr>
        <dsp:cNvPr id="0" name=""/>
        <dsp:cNvSpPr/>
      </dsp:nvSpPr>
      <dsp:spPr>
        <a:xfrm>
          <a:off x="5614424" y="3104186"/>
          <a:ext cx="2485079" cy="1054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i="0" kern="1200" dirty="0"/>
            <a:t>Luxury Services: As the consumer demands change, the market for luxury services is also growing, with more guests looking for high-end experiences such as private villas, butler service, and exclusive access to high-end amenities. Hotels are responding by offering more luxury services such as private pools, personal trainers, and exclusive access to high-end spas and restaurants</a:t>
          </a:r>
          <a:r>
            <a:rPr lang="en-GB" sz="1100" b="0" i="0" kern="1200" dirty="0"/>
            <a:t>.</a:t>
          </a:r>
          <a:endParaRPr lang="en-US" sz="1100" kern="1200" dirty="0"/>
        </a:p>
      </dsp:txBody>
      <dsp:txXfrm>
        <a:off x="5614424" y="3104186"/>
        <a:ext cx="2485079" cy="1054275"/>
      </dsp:txXfrm>
    </dsp:sp>
    <dsp:sp modelId="{27D10075-6808-4DC5-95A6-C6BD5DFC417A}">
      <dsp:nvSpPr>
        <dsp:cNvPr id="0" name=""/>
        <dsp:cNvSpPr/>
      </dsp:nvSpPr>
      <dsp:spPr>
        <a:xfrm>
          <a:off x="8532509" y="3104186"/>
          <a:ext cx="1054275" cy="10542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F0F73-A4B1-4C12-B24D-FBE36F4DC824}">
      <dsp:nvSpPr>
        <dsp:cNvPr id="0" name=""/>
        <dsp:cNvSpPr/>
      </dsp:nvSpPr>
      <dsp:spPr>
        <a:xfrm>
          <a:off x="8715170" y="3344949"/>
          <a:ext cx="611480" cy="611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52C5C-8F71-4725-8D5E-EB0ED7C72DB5}">
      <dsp:nvSpPr>
        <dsp:cNvPr id="0" name=""/>
        <dsp:cNvSpPr/>
      </dsp:nvSpPr>
      <dsp:spPr>
        <a:xfrm>
          <a:off x="9812702" y="3104186"/>
          <a:ext cx="2485079" cy="1054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i="0" kern="1200" dirty="0"/>
            <a:t>Virtual Reality: Virtual Reality is becoming an important part of the hospitality industry, allowing hotels and other establishments to give guests a preview of what they can expect when they arrive. Hotels are using VR to give guests a virtual tour of the hotel, allowing them to see the amenities and services before they arrive.</a:t>
          </a:r>
          <a:endParaRPr lang="en-US" sz="1800" kern="1200" dirty="0"/>
        </a:p>
      </dsp:txBody>
      <dsp:txXfrm>
        <a:off x="9812702" y="3104186"/>
        <a:ext cx="2485079" cy="105427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26396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58350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51438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66939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03653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08271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55880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66295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57860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4458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2/5/23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1384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60">
          <a:fgClr>
            <a:schemeClr val="bg2"/>
          </a:fgClr>
          <a:bgClr>
            <a:schemeClr val="bg1"/>
          </a:bgClr>
        </a:patt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2/5/23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63529901"/>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65A5CBD-5BDA-4345-915C-718F0E585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a:extLst>
              <a:ext uri="{FF2B5EF4-FFF2-40B4-BE49-F238E27FC236}">
                <a16:creationId xmlns:a16="http://schemas.microsoft.com/office/drawing/2014/main" id="{FB0A4806-FDDF-C47E-7CC6-8E5DA540FBAB}"/>
              </a:ext>
            </a:extLst>
          </p:cNvPr>
          <p:cNvPicPr>
            <a:picLocks noChangeAspect="1"/>
          </p:cNvPicPr>
          <p:nvPr/>
        </p:nvPicPr>
        <p:blipFill rotWithShape="1">
          <a:blip r:embed="rId2"/>
          <a:srcRect l="36228" r="16661" b="3"/>
          <a:stretch/>
        </p:blipFill>
        <p:spPr>
          <a:xfrm>
            <a:off x="-1" y="3691671"/>
            <a:ext cx="2651938" cy="3166331"/>
          </a:xfrm>
          <a:custGeom>
            <a:avLst/>
            <a:gdLst/>
            <a:ahLst/>
            <a:cxnLst/>
            <a:rect l="l" t="t" r="r" b="b"/>
            <a:pathLst>
              <a:path w="2651938" h="3166331">
                <a:moveTo>
                  <a:pt x="0" y="0"/>
                </a:moveTo>
                <a:lnTo>
                  <a:pt x="128434" y="80958"/>
                </a:lnTo>
                <a:cubicBezTo>
                  <a:pt x="680924" y="403734"/>
                  <a:pt x="1283371" y="663298"/>
                  <a:pt x="1667387" y="1181434"/>
                </a:cubicBezTo>
                <a:cubicBezTo>
                  <a:pt x="2063018" y="1715408"/>
                  <a:pt x="2066676" y="2480277"/>
                  <a:pt x="2485971" y="2995293"/>
                </a:cubicBezTo>
                <a:cubicBezTo>
                  <a:pt x="2520026" y="3037146"/>
                  <a:pt x="2556241" y="3076606"/>
                  <a:pt x="2594202" y="3114143"/>
                </a:cubicBezTo>
                <a:lnTo>
                  <a:pt x="2651938" y="3166331"/>
                </a:lnTo>
                <a:lnTo>
                  <a:pt x="0" y="3166331"/>
                </a:lnTo>
                <a:close/>
              </a:path>
            </a:pathLst>
          </a:custGeom>
        </p:spPr>
      </p:pic>
      <p:sp>
        <p:nvSpPr>
          <p:cNvPr id="2" name="Title 1">
            <a:extLst>
              <a:ext uri="{FF2B5EF4-FFF2-40B4-BE49-F238E27FC236}">
                <a16:creationId xmlns:a16="http://schemas.microsoft.com/office/drawing/2014/main" id="{0F87B76C-EC9D-A6EC-76B2-09575E1CFF77}"/>
              </a:ext>
            </a:extLst>
          </p:cNvPr>
          <p:cNvSpPr>
            <a:spLocks noGrp="1"/>
          </p:cNvSpPr>
          <p:nvPr>
            <p:ph type="ctrTitle"/>
          </p:nvPr>
        </p:nvSpPr>
        <p:spPr>
          <a:xfrm>
            <a:off x="2286000" y="1523999"/>
            <a:ext cx="4572000" cy="2285999"/>
          </a:xfrm>
        </p:spPr>
        <p:txBody>
          <a:bodyPr>
            <a:normAutofit/>
          </a:bodyPr>
          <a:lstStyle/>
          <a:p>
            <a:pPr algn="l"/>
            <a:r>
              <a:rPr lang="en-US" sz="4400"/>
              <a:t>Marriot International Hotels</a:t>
            </a:r>
          </a:p>
        </p:txBody>
      </p:sp>
      <p:sp>
        <p:nvSpPr>
          <p:cNvPr id="24" name="Freeform: Shape 23">
            <a:extLst>
              <a:ext uri="{FF2B5EF4-FFF2-40B4-BE49-F238E27FC236}">
                <a16:creationId xmlns:a16="http://schemas.microsoft.com/office/drawing/2014/main" id="{49B03CC1-EF65-45E0-A6F0-114D3F76F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33825"/>
            <a:ext cx="2431142" cy="2924175"/>
          </a:xfrm>
          <a:custGeom>
            <a:avLst/>
            <a:gdLst>
              <a:gd name="connsiteX0" fmla="*/ 0 w 2431142"/>
              <a:gd name="connsiteY0" fmla="*/ 0 h 2924175"/>
              <a:gd name="connsiteX1" fmla="*/ 3813 w 2431142"/>
              <a:gd name="connsiteY1" fmla="*/ 1480 h 2924175"/>
              <a:gd name="connsiteX2" fmla="*/ 1801293 w 2431142"/>
              <a:gd name="connsiteY2" fmla="*/ 1111068 h 2924175"/>
              <a:gd name="connsiteX3" fmla="*/ 2425734 w 2431142"/>
              <a:gd name="connsiteY3" fmla="*/ 2797078 h 2924175"/>
              <a:gd name="connsiteX4" fmla="*/ 2413860 w 2431142"/>
              <a:gd name="connsiteY4" fmla="*/ 2924175 h 2924175"/>
              <a:gd name="connsiteX5" fmla="*/ 941022 w 2431142"/>
              <a:gd name="connsiteY5" fmla="*/ 2924175 h 2924175"/>
              <a:gd name="connsiteX0" fmla="*/ 0 w 2431142"/>
              <a:gd name="connsiteY0" fmla="*/ 0 h 3015615"/>
              <a:gd name="connsiteX1" fmla="*/ 3813 w 2431142"/>
              <a:gd name="connsiteY1" fmla="*/ 1480 h 3015615"/>
              <a:gd name="connsiteX2" fmla="*/ 1801293 w 2431142"/>
              <a:gd name="connsiteY2" fmla="*/ 1111068 h 3015615"/>
              <a:gd name="connsiteX3" fmla="*/ 2425734 w 2431142"/>
              <a:gd name="connsiteY3" fmla="*/ 2797078 h 3015615"/>
              <a:gd name="connsiteX4" fmla="*/ 2413860 w 2431142"/>
              <a:gd name="connsiteY4" fmla="*/ 2924175 h 3015615"/>
              <a:gd name="connsiteX5" fmla="*/ 1032462 w 2431142"/>
              <a:gd name="connsiteY5" fmla="*/ 3015615 h 3015615"/>
              <a:gd name="connsiteX0" fmla="*/ 0 w 2431142"/>
              <a:gd name="connsiteY0" fmla="*/ 0 h 2924175"/>
              <a:gd name="connsiteX1" fmla="*/ 3813 w 2431142"/>
              <a:gd name="connsiteY1" fmla="*/ 1480 h 2924175"/>
              <a:gd name="connsiteX2" fmla="*/ 1801293 w 2431142"/>
              <a:gd name="connsiteY2" fmla="*/ 1111068 h 2924175"/>
              <a:gd name="connsiteX3" fmla="*/ 2425734 w 2431142"/>
              <a:gd name="connsiteY3" fmla="*/ 2797078 h 2924175"/>
              <a:gd name="connsiteX4" fmla="*/ 2413860 w 2431142"/>
              <a:gd name="connsiteY4" fmla="*/ 2924175 h 2924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1142" h="2924175">
                <a:moveTo>
                  <a:pt x="0" y="0"/>
                </a:moveTo>
                <a:lnTo>
                  <a:pt x="3813" y="1480"/>
                </a:lnTo>
                <a:cubicBezTo>
                  <a:pt x="752659" y="310164"/>
                  <a:pt x="1398401" y="705147"/>
                  <a:pt x="1801293" y="1111068"/>
                </a:cubicBezTo>
                <a:cubicBezTo>
                  <a:pt x="2293323" y="1606409"/>
                  <a:pt x="2465054" y="2204162"/>
                  <a:pt x="2425734" y="2797078"/>
                </a:cubicBezTo>
                <a:lnTo>
                  <a:pt x="2413860" y="2924175"/>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5" name="Picture 4">
            <a:extLst>
              <a:ext uri="{FF2B5EF4-FFF2-40B4-BE49-F238E27FC236}">
                <a16:creationId xmlns:a16="http://schemas.microsoft.com/office/drawing/2014/main" id="{6E667918-C01C-D389-6E3B-0F3F735AE32F}"/>
              </a:ext>
            </a:extLst>
          </p:cNvPr>
          <p:cNvPicPr>
            <a:picLocks noChangeAspect="1"/>
          </p:cNvPicPr>
          <p:nvPr/>
        </p:nvPicPr>
        <p:blipFill rotWithShape="1">
          <a:blip r:embed="rId3"/>
          <a:srcRect l="12010" r="23824" b="-2"/>
          <a:stretch/>
        </p:blipFill>
        <p:spPr>
          <a:xfrm>
            <a:off x="7253649" y="162004"/>
            <a:ext cx="4496214" cy="4712444"/>
          </a:xfrm>
          <a:custGeom>
            <a:avLst/>
            <a:gdLst/>
            <a:ahLst/>
            <a:cxnLst/>
            <a:rect l="l" t="t" r="r" b="b"/>
            <a:pathLst>
              <a:path w="4496214" h="4712444">
                <a:moveTo>
                  <a:pt x="520805" y="0"/>
                </a:moveTo>
                <a:lnTo>
                  <a:pt x="4496214" y="0"/>
                </a:lnTo>
                <a:lnTo>
                  <a:pt x="4496214" y="2870874"/>
                </a:lnTo>
                <a:lnTo>
                  <a:pt x="4327504" y="2986301"/>
                </a:lnTo>
                <a:cubicBezTo>
                  <a:pt x="4258159" y="3033104"/>
                  <a:pt x="4191380" y="3077964"/>
                  <a:pt x="4128523" y="3121316"/>
                </a:cubicBezTo>
                <a:cubicBezTo>
                  <a:pt x="3416510" y="3613182"/>
                  <a:pt x="2702940" y="4104035"/>
                  <a:pt x="1946719" y="4514203"/>
                </a:cubicBezTo>
                <a:cubicBezTo>
                  <a:pt x="1506382" y="4753298"/>
                  <a:pt x="872113" y="4891401"/>
                  <a:pt x="393090" y="4234003"/>
                </a:cubicBezTo>
                <a:cubicBezTo>
                  <a:pt x="73281" y="3794802"/>
                  <a:pt x="-2478" y="3209529"/>
                  <a:pt x="62" y="2727368"/>
                </a:cubicBezTo>
                <a:cubicBezTo>
                  <a:pt x="5227" y="1750794"/>
                  <a:pt x="200135" y="818862"/>
                  <a:pt x="513680" y="17175"/>
                </a:cubicBezTo>
                <a:close/>
              </a:path>
            </a:pathLst>
          </a:custGeom>
        </p:spPr>
      </p:pic>
      <p:sp>
        <p:nvSpPr>
          <p:cNvPr id="26" name="Freeform: Shape 25">
            <a:extLst>
              <a:ext uri="{FF2B5EF4-FFF2-40B4-BE49-F238E27FC236}">
                <a16:creationId xmlns:a16="http://schemas.microsoft.com/office/drawing/2014/main" id="{8F00339E-AB33-4929-B7AA-611576663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0" y="16663"/>
            <a:ext cx="4648201" cy="4555336"/>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6214" h="4695269">
                <a:moveTo>
                  <a:pt x="4496214" y="2853699"/>
                </a:moveTo>
                <a:lnTo>
                  <a:pt x="4327504" y="2969126"/>
                </a:lnTo>
                <a:lnTo>
                  <a:pt x="4128523" y="3104141"/>
                </a:lnTo>
                <a:cubicBezTo>
                  <a:pt x="3416510" y="3596007"/>
                  <a:pt x="2702940" y="4086860"/>
                  <a:pt x="1946719" y="4497028"/>
                </a:cubicBezTo>
                <a:cubicBezTo>
                  <a:pt x="1506382" y="4736123"/>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6" name="Подзаголовок 5">
            <a:extLst>
              <a:ext uri="{FF2B5EF4-FFF2-40B4-BE49-F238E27FC236}">
                <a16:creationId xmlns:a16="http://schemas.microsoft.com/office/drawing/2014/main" id="{6313F41C-0017-502A-F7DC-9CB8321A19DF}"/>
              </a:ext>
            </a:extLst>
          </p:cNvPr>
          <p:cNvSpPr>
            <a:spLocks noGrp="1"/>
          </p:cNvSpPr>
          <p:nvPr>
            <p:ph type="subTitle" idx="1"/>
          </p:nvPr>
        </p:nvSpPr>
        <p:spPr>
          <a:xfrm>
            <a:off x="6581274" y="5036450"/>
            <a:ext cx="4848726" cy="907149"/>
          </a:xfrm>
        </p:spPr>
        <p:txBody>
          <a:bodyPr>
            <a:normAutofit/>
          </a:bodyPr>
          <a:lstStyle/>
          <a:p>
            <a:r>
              <a:rPr lang="en-US" dirty="0"/>
              <a:t>Tatiana </a:t>
            </a:r>
            <a:r>
              <a:rPr lang="en-US" dirty="0" err="1"/>
              <a:t>Raileanu</a:t>
            </a:r>
            <a:endParaRPr lang="ru-GB" dirty="0"/>
          </a:p>
        </p:txBody>
      </p:sp>
    </p:spTree>
    <p:extLst>
      <p:ext uri="{BB962C8B-B14F-4D97-AF65-F5344CB8AC3E}">
        <p14:creationId xmlns:p14="http://schemas.microsoft.com/office/powerpoint/2010/main" val="2904297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ky, outdoor, water, pool&#10;&#10;Description automatically generated">
            <a:extLst>
              <a:ext uri="{FF2B5EF4-FFF2-40B4-BE49-F238E27FC236}">
                <a16:creationId xmlns:a16="http://schemas.microsoft.com/office/drawing/2014/main" id="{07A01855-EA20-E3CF-8E67-D0CAD9912724}"/>
              </a:ext>
            </a:extLst>
          </p:cNvPr>
          <p:cNvPicPr>
            <a:picLocks noChangeAspect="1"/>
          </p:cNvPicPr>
          <p:nvPr/>
        </p:nvPicPr>
        <p:blipFill rotWithShape="1">
          <a:blip r:embed="rId2"/>
          <a:srcRect l="16388" r="18473" b="-2"/>
          <a:stretch/>
        </p:blipFill>
        <p:spPr>
          <a:xfrm>
            <a:off x="-7" y="830644"/>
            <a:ext cx="5881824" cy="6027341"/>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2" name="Freeform: Shape 11">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A1DD01B2-78EE-F784-B33F-ED7D42FEA3F9}"/>
              </a:ext>
            </a:extLst>
          </p:cNvPr>
          <p:cNvSpPr>
            <a:spLocks noGrp="1"/>
          </p:cNvSpPr>
          <p:nvPr>
            <p:ph idx="1"/>
          </p:nvPr>
        </p:nvSpPr>
        <p:spPr>
          <a:xfrm>
            <a:off x="6096000" y="1594022"/>
            <a:ext cx="5334001" cy="4501980"/>
          </a:xfrm>
        </p:spPr>
        <p:txBody>
          <a:bodyPr>
            <a:normAutofit fontScale="92500"/>
          </a:bodyPr>
          <a:lstStyle/>
          <a:p>
            <a:pPr>
              <a:lnSpc>
                <a:spcPct val="115000"/>
              </a:lnSpc>
              <a:buFont typeface="Arial" panose="020B0604020202020204" pitchFamily="34" charset="0"/>
              <a:buChar char="•"/>
            </a:pPr>
            <a:r>
              <a:rPr lang="en-GB" sz="2400" b="0" i="0" dirty="0">
                <a:effectLst/>
                <a:latin typeface="Söhne"/>
              </a:rPr>
              <a:t>The hospitality industry is all about providing guests with a memorable experience.</a:t>
            </a:r>
          </a:p>
          <a:p>
            <a:pPr>
              <a:lnSpc>
                <a:spcPct val="115000"/>
              </a:lnSpc>
              <a:buFont typeface="Arial" panose="020B0604020202020204" pitchFamily="34" charset="0"/>
              <a:buChar char="•"/>
            </a:pPr>
            <a:r>
              <a:rPr lang="en-GB" sz="2400" b="0" i="0" dirty="0">
                <a:effectLst/>
                <a:latin typeface="Söhne"/>
              </a:rPr>
              <a:t>One of the key drivers of that experience is the quality of service, hospitality, and guest services that a hotel offers.</a:t>
            </a:r>
          </a:p>
          <a:p>
            <a:pPr>
              <a:lnSpc>
                <a:spcPct val="115000"/>
              </a:lnSpc>
              <a:buFont typeface="Arial" panose="020B0604020202020204" pitchFamily="34" charset="0"/>
              <a:buChar char="•"/>
            </a:pPr>
            <a:r>
              <a:rPr lang="en-GB" sz="2400" b="0" i="0" dirty="0">
                <a:effectLst/>
                <a:latin typeface="Söhne"/>
              </a:rPr>
              <a:t>In this presentation, we will take a closer look at the role and importance of these factors in the industry, specifically focusing on Marriott International hotels.</a:t>
            </a:r>
          </a:p>
          <a:p>
            <a:pPr>
              <a:lnSpc>
                <a:spcPct val="115000"/>
              </a:lnSpc>
            </a:pPr>
            <a:endParaRPr lang="en-US" sz="1700" dirty="0"/>
          </a:p>
        </p:txBody>
      </p:sp>
      <p:sp>
        <p:nvSpPr>
          <p:cNvPr id="2" name="Title 1">
            <a:extLst>
              <a:ext uri="{FF2B5EF4-FFF2-40B4-BE49-F238E27FC236}">
                <a16:creationId xmlns:a16="http://schemas.microsoft.com/office/drawing/2014/main" id="{1D70A0B0-BCCB-583A-8EA9-DFD13758831A}"/>
              </a:ext>
            </a:extLst>
          </p:cNvPr>
          <p:cNvSpPr>
            <a:spLocks noGrp="1"/>
          </p:cNvSpPr>
          <p:nvPr>
            <p:ph type="title"/>
          </p:nvPr>
        </p:nvSpPr>
        <p:spPr>
          <a:xfrm>
            <a:off x="6543676" y="294498"/>
            <a:ext cx="4572000" cy="1524010"/>
          </a:xfrm>
        </p:spPr>
        <p:txBody>
          <a:bodyPr anchor="t">
            <a:normAutofit/>
          </a:bodyPr>
          <a:lstStyle/>
          <a:p>
            <a:r>
              <a:rPr lang="en-GB" sz="3200" b="0" i="0" dirty="0">
                <a:effectLst/>
                <a:latin typeface="Söhne"/>
              </a:rPr>
              <a:t>Introduction:</a:t>
            </a:r>
            <a:endParaRPr lang="en-US" sz="3200" dirty="0"/>
          </a:p>
        </p:txBody>
      </p:sp>
    </p:spTree>
    <p:extLst>
      <p:ext uri="{BB962C8B-B14F-4D97-AF65-F5344CB8AC3E}">
        <p14:creationId xmlns:p14="http://schemas.microsoft.com/office/powerpoint/2010/main" val="1436808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75615F8-B807-416B-8DBB-536E4371A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1CDD09E-EDAA-0094-D341-CFC456628C2C}"/>
              </a:ext>
            </a:extLst>
          </p:cNvPr>
          <p:cNvPicPr>
            <a:picLocks noChangeAspect="1"/>
          </p:cNvPicPr>
          <p:nvPr/>
        </p:nvPicPr>
        <p:blipFill rotWithShape="1">
          <a:blip r:embed="rId2"/>
          <a:srcRect l="29344" r="23545" b="3"/>
          <a:stretch/>
        </p:blipFill>
        <p:spPr>
          <a:xfrm>
            <a:off x="-1" y="3346649"/>
            <a:ext cx="2940909" cy="3511353"/>
          </a:xfrm>
          <a:custGeom>
            <a:avLst/>
            <a:gdLst/>
            <a:ahLst/>
            <a:cxnLst/>
            <a:rect l="l" t="t" r="r" b="b"/>
            <a:pathLst>
              <a:path w="2651938" h="3166331">
                <a:moveTo>
                  <a:pt x="0" y="0"/>
                </a:moveTo>
                <a:lnTo>
                  <a:pt x="128434" y="80958"/>
                </a:lnTo>
                <a:cubicBezTo>
                  <a:pt x="680924" y="403734"/>
                  <a:pt x="1283371" y="663298"/>
                  <a:pt x="1667387" y="1181434"/>
                </a:cubicBezTo>
                <a:cubicBezTo>
                  <a:pt x="2063018" y="1715408"/>
                  <a:pt x="2066676" y="2480277"/>
                  <a:pt x="2485971" y="2995293"/>
                </a:cubicBezTo>
                <a:cubicBezTo>
                  <a:pt x="2520026" y="3037146"/>
                  <a:pt x="2556241" y="3076606"/>
                  <a:pt x="2594202" y="3114143"/>
                </a:cubicBezTo>
                <a:lnTo>
                  <a:pt x="2651938" y="3166331"/>
                </a:lnTo>
                <a:lnTo>
                  <a:pt x="0" y="3166331"/>
                </a:lnTo>
                <a:close/>
              </a:path>
            </a:pathLst>
          </a:custGeom>
        </p:spPr>
      </p:pic>
      <p:sp>
        <p:nvSpPr>
          <p:cNvPr id="19" name="Freeform: Shape 18">
            <a:extLst>
              <a:ext uri="{FF2B5EF4-FFF2-40B4-BE49-F238E27FC236}">
                <a16:creationId xmlns:a16="http://schemas.microsoft.com/office/drawing/2014/main" id="{1B7418B6-4C93-44C2-A395-71D883E29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33825"/>
            <a:ext cx="2431142" cy="2924175"/>
          </a:xfrm>
          <a:custGeom>
            <a:avLst/>
            <a:gdLst>
              <a:gd name="connsiteX0" fmla="*/ 0 w 2431142"/>
              <a:gd name="connsiteY0" fmla="*/ 0 h 2924175"/>
              <a:gd name="connsiteX1" fmla="*/ 3813 w 2431142"/>
              <a:gd name="connsiteY1" fmla="*/ 1480 h 2924175"/>
              <a:gd name="connsiteX2" fmla="*/ 1801293 w 2431142"/>
              <a:gd name="connsiteY2" fmla="*/ 1111068 h 2924175"/>
              <a:gd name="connsiteX3" fmla="*/ 2425734 w 2431142"/>
              <a:gd name="connsiteY3" fmla="*/ 2797078 h 2924175"/>
              <a:gd name="connsiteX4" fmla="*/ 2413860 w 2431142"/>
              <a:gd name="connsiteY4" fmla="*/ 2924175 h 2924175"/>
              <a:gd name="connsiteX5" fmla="*/ 941022 w 2431142"/>
              <a:gd name="connsiteY5" fmla="*/ 2924175 h 2924175"/>
              <a:gd name="connsiteX0" fmla="*/ 0 w 2431142"/>
              <a:gd name="connsiteY0" fmla="*/ 0 h 3015615"/>
              <a:gd name="connsiteX1" fmla="*/ 3813 w 2431142"/>
              <a:gd name="connsiteY1" fmla="*/ 1480 h 3015615"/>
              <a:gd name="connsiteX2" fmla="*/ 1801293 w 2431142"/>
              <a:gd name="connsiteY2" fmla="*/ 1111068 h 3015615"/>
              <a:gd name="connsiteX3" fmla="*/ 2425734 w 2431142"/>
              <a:gd name="connsiteY3" fmla="*/ 2797078 h 3015615"/>
              <a:gd name="connsiteX4" fmla="*/ 2413860 w 2431142"/>
              <a:gd name="connsiteY4" fmla="*/ 2924175 h 3015615"/>
              <a:gd name="connsiteX5" fmla="*/ 1032462 w 2431142"/>
              <a:gd name="connsiteY5" fmla="*/ 3015615 h 3015615"/>
              <a:gd name="connsiteX0" fmla="*/ 0 w 2431142"/>
              <a:gd name="connsiteY0" fmla="*/ 0 h 2924175"/>
              <a:gd name="connsiteX1" fmla="*/ 3813 w 2431142"/>
              <a:gd name="connsiteY1" fmla="*/ 1480 h 2924175"/>
              <a:gd name="connsiteX2" fmla="*/ 1801293 w 2431142"/>
              <a:gd name="connsiteY2" fmla="*/ 1111068 h 2924175"/>
              <a:gd name="connsiteX3" fmla="*/ 2425734 w 2431142"/>
              <a:gd name="connsiteY3" fmla="*/ 2797078 h 2924175"/>
              <a:gd name="connsiteX4" fmla="*/ 2413860 w 2431142"/>
              <a:gd name="connsiteY4" fmla="*/ 2924175 h 2924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1142" h="2924175">
                <a:moveTo>
                  <a:pt x="0" y="0"/>
                </a:moveTo>
                <a:lnTo>
                  <a:pt x="3813" y="1480"/>
                </a:lnTo>
                <a:cubicBezTo>
                  <a:pt x="752659" y="310164"/>
                  <a:pt x="1398401" y="705147"/>
                  <a:pt x="1801293" y="1111068"/>
                </a:cubicBezTo>
                <a:cubicBezTo>
                  <a:pt x="2293323" y="1606409"/>
                  <a:pt x="2465054" y="2204162"/>
                  <a:pt x="2425734" y="2797078"/>
                </a:cubicBezTo>
                <a:lnTo>
                  <a:pt x="2413860" y="2924175"/>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6" name="Picture 5">
            <a:extLst>
              <a:ext uri="{FF2B5EF4-FFF2-40B4-BE49-F238E27FC236}">
                <a16:creationId xmlns:a16="http://schemas.microsoft.com/office/drawing/2014/main" id="{B7821CBD-FD88-9EBF-9382-BB5EFA22CD71}"/>
              </a:ext>
            </a:extLst>
          </p:cNvPr>
          <p:cNvPicPr>
            <a:picLocks noChangeAspect="1"/>
          </p:cNvPicPr>
          <p:nvPr/>
        </p:nvPicPr>
        <p:blipFill rotWithShape="1">
          <a:blip r:embed="rId3"/>
          <a:srcRect l="18983" r="17331" b="2"/>
          <a:stretch/>
        </p:blipFill>
        <p:spPr>
          <a:xfrm>
            <a:off x="7695786" y="-1"/>
            <a:ext cx="4496214" cy="4712444"/>
          </a:xfrm>
          <a:custGeom>
            <a:avLst/>
            <a:gdLst/>
            <a:ahLst/>
            <a:cxnLst/>
            <a:rect l="l" t="t" r="r" b="b"/>
            <a:pathLst>
              <a:path w="4496214" h="4712444">
                <a:moveTo>
                  <a:pt x="520805" y="0"/>
                </a:moveTo>
                <a:lnTo>
                  <a:pt x="4496214" y="0"/>
                </a:lnTo>
                <a:lnTo>
                  <a:pt x="4496214" y="2870874"/>
                </a:lnTo>
                <a:lnTo>
                  <a:pt x="4327504" y="2986301"/>
                </a:lnTo>
                <a:cubicBezTo>
                  <a:pt x="4258159" y="3033104"/>
                  <a:pt x="4191380" y="3077964"/>
                  <a:pt x="4128523" y="3121316"/>
                </a:cubicBezTo>
                <a:cubicBezTo>
                  <a:pt x="3416510" y="3613182"/>
                  <a:pt x="2702940" y="4104035"/>
                  <a:pt x="1946719" y="4514203"/>
                </a:cubicBezTo>
                <a:cubicBezTo>
                  <a:pt x="1506382" y="4753298"/>
                  <a:pt x="872113" y="4891401"/>
                  <a:pt x="393090" y="4234003"/>
                </a:cubicBezTo>
                <a:cubicBezTo>
                  <a:pt x="73281" y="3794802"/>
                  <a:pt x="-2478" y="3209529"/>
                  <a:pt x="62" y="2727368"/>
                </a:cubicBezTo>
                <a:cubicBezTo>
                  <a:pt x="5227" y="1750794"/>
                  <a:pt x="200135" y="818862"/>
                  <a:pt x="513680" y="17175"/>
                </a:cubicBezTo>
                <a:close/>
              </a:path>
            </a:pathLst>
          </a:custGeom>
        </p:spPr>
      </p:pic>
      <p:sp>
        <p:nvSpPr>
          <p:cNvPr id="21" name="Freeform: Shape 20">
            <a:extLst>
              <a:ext uri="{FF2B5EF4-FFF2-40B4-BE49-F238E27FC236}">
                <a16:creationId xmlns:a16="http://schemas.microsoft.com/office/drawing/2014/main" id="{5347BD87-DF2B-4DDE-A683-F9B591E99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0" y="16663"/>
            <a:ext cx="4648201" cy="4555336"/>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6214" h="4695269">
                <a:moveTo>
                  <a:pt x="4496214" y="2853699"/>
                </a:moveTo>
                <a:lnTo>
                  <a:pt x="4327504" y="2969126"/>
                </a:lnTo>
                <a:lnTo>
                  <a:pt x="4128523" y="3104141"/>
                </a:lnTo>
                <a:cubicBezTo>
                  <a:pt x="3416510" y="3596007"/>
                  <a:pt x="2702940" y="4086860"/>
                  <a:pt x="1946719" y="4497028"/>
                </a:cubicBezTo>
                <a:cubicBezTo>
                  <a:pt x="1506382" y="4736123"/>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FA4C0D4F-E446-0AF5-4639-55D0555F17AF}"/>
              </a:ext>
            </a:extLst>
          </p:cNvPr>
          <p:cNvSpPr>
            <a:spLocks noGrp="1"/>
          </p:cNvSpPr>
          <p:nvPr>
            <p:ph idx="1"/>
          </p:nvPr>
        </p:nvSpPr>
        <p:spPr>
          <a:xfrm>
            <a:off x="2047897" y="157656"/>
            <a:ext cx="5419910" cy="5820304"/>
          </a:xfrm>
        </p:spPr>
        <p:txBody>
          <a:bodyPr>
            <a:normAutofit lnSpcReduction="10000"/>
          </a:bodyPr>
          <a:lstStyle/>
          <a:p>
            <a:pPr>
              <a:lnSpc>
                <a:spcPct val="115000"/>
              </a:lnSpc>
              <a:buFont typeface="Arial" panose="020B0604020202020204" pitchFamily="34" charset="0"/>
              <a:buChar char="•"/>
            </a:pPr>
            <a:r>
              <a:rPr lang="en-GB" b="0" i="0" dirty="0">
                <a:effectLst/>
                <a:latin typeface="Söhne"/>
              </a:rPr>
              <a:t>Quality service refers to the level of excellence in service provided to guests. This includes everything from the initial greeting to the guest's departure.</a:t>
            </a:r>
          </a:p>
          <a:p>
            <a:pPr>
              <a:lnSpc>
                <a:spcPct val="115000"/>
              </a:lnSpc>
              <a:buFont typeface="Arial" panose="020B0604020202020204" pitchFamily="34" charset="0"/>
              <a:buChar char="•"/>
            </a:pPr>
            <a:r>
              <a:rPr lang="en-GB" b="0" i="0" dirty="0">
                <a:effectLst/>
                <a:latin typeface="Söhne"/>
              </a:rPr>
              <a:t>Marriott International is committed to providing high-quality service to its guests. They have implemented a variety of training programs to ensure that their employees are equipped to provide excellent service.</a:t>
            </a:r>
          </a:p>
          <a:p>
            <a:pPr>
              <a:lnSpc>
                <a:spcPct val="115000"/>
              </a:lnSpc>
            </a:pPr>
            <a:endParaRPr lang="en-US" sz="1800" dirty="0"/>
          </a:p>
        </p:txBody>
      </p:sp>
    </p:spTree>
    <p:extLst>
      <p:ext uri="{BB962C8B-B14F-4D97-AF65-F5344CB8AC3E}">
        <p14:creationId xmlns:p14="http://schemas.microsoft.com/office/powerpoint/2010/main" val="4110567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75615F8-B807-416B-8DBB-536E4371A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0B3A2C-6017-A87F-9FCB-01A4E7FE8D1A}"/>
              </a:ext>
            </a:extLst>
          </p:cNvPr>
          <p:cNvSpPr>
            <a:spLocks noGrp="1"/>
          </p:cNvSpPr>
          <p:nvPr>
            <p:ph idx="1"/>
          </p:nvPr>
        </p:nvSpPr>
        <p:spPr>
          <a:xfrm>
            <a:off x="185352" y="247136"/>
            <a:ext cx="7294348" cy="5856948"/>
          </a:xfrm>
        </p:spPr>
        <p:txBody>
          <a:bodyPr>
            <a:normAutofit fontScale="92500" lnSpcReduction="10000"/>
          </a:bodyPr>
          <a:lstStyle/>
          <a:p>
            <a:pPr>
              <a:lnSpc>
                <a:spcPct val="115000"/>
              </a:lnSpc>
              <a:buFont typeface="Arial" panose="020B0604020202020204" pitchFamily="34" charset="0"/>
              <a:buChar char="•"/>
            </a:pPr>
            <a:r>
              <a:rPr lang="en-GB" b="0" i="0" dirty="0">
                <a:effectLst/>
                <a:latin typeface="Söhne"/>
              </a:rPr>
              <a:t>Hospitality is an integral part of the guest experience. It is the art of welcoming and making guests feel comfortable. Marriott International understands the importance of hospitality and has made it a core component of their culture.</a:t>
            </a:r>
          </a:p>
          <a:p>
            <a:pPr>
              <a:lnSpc>
                <a:spcPct val="115000"/>
              </a:lnSpc>
              <a:buFont typeface="Arial" panose="020B0604020202020204" pitchFamily="34" charset="0"/>
              <a:buChar char="•"/>
            </a:pPr>
            <a:r>
              <a:rPr lang="en-GB" b="0" i="0" dirty="0">
                <a:effectLst/>
                <a:latin typeface="Söhne"/>
              </a:rPr>
              <a:t>They have implemented a variety of initiatives to ensure that their guests feel welcome and comfortable, such as providing warm and friendly service, making sure their guests' needs are met, and creating a welcoming atmosphere.</a:t>
            </a:r>
          </a:p>
          <a:p>
            <a:pPr>
              <a:lnSpc>
                <a:spcPct val="115000"/>
              </a:lnSpc>
              <a:buFont typeface="Arial" panose="020B0604020202020204" pitchFamily="34" charset="0"/>
              <a:buChar char="•"/>
            </a:pPr>
            <a:r>
              <a:rPr lang="en-GB" b="0" i="0" dirty="0">
                <a:effectLst/>
                <a:latin typeface="Söhne"/>
              </a:rPr>
              <a:t>Guest services refer to the various services and amenities provided to guests to make their stay more comfortable.</a:t>
            </a:r>
          </a:p>
          <a:p>
            <a:pPr>
              <a:lnSpc>
                <a:spcPct val="115000"/>
              </a:lnSpc>
            </a:pPr>
            <a:endParaRPr lang="en-US" sz="1500" dirty="0"/>
          </a:p>
        </p:txBody>
      </p:sp>
      <p:pic>
        <p:nvPicPr>
          <p:cNvPr id="5" name="Picture 4" descr="A picture containing building, resort, furniture&#10;&#10;Description automatically generated">
            <a:extLst>
              <a:ext uri="{FF2B5EF4-FFF2-40B4-BE49-F238E27FC236}">
                <a16:creationId xmlns:a16="http://schemas.microsoft.com/office/drawing/2014/main" id="{3E70D3FE-D229-C5CF-C7F6-E55CB7C30246}"/>
              </a:ext>
            </a:extLst>
          </p:cNvPr>
          <p:cNvPicPr>
            <a:picLocks noChangeAspect="1"/>
          </p:cNvPicPr>
          <p:nvPr/>
        </p:nvPicPr>
        <p:blipFill rotWithShape="1">
          <a:blip r:embed="rId2"/>
          <a:srcRect t="15576" r="-3" b="-3"/>
          <a:stretch/>
        </p:blipFill>
        <p:spPr>
          <a:xfrm>
            <a:off x="7620005" y="1041287"/>
            <a:ext cx="3795325" cy="2403134"/>
          </a:xfrm>
          <a:custGeom>
            <a:avLst/>
            <a:gdLst/>
            <a:ahLst/>
            <a:cxnLst/>
            <a:rect l="l" t="t" r="r" b="b"/>
            <a:pathLst>
              <a:path w="3795325" h="2403134">
                <a:moveTo>
                  <a:pt x="2184722" y="841"/>
                </a:moveTo>
                <a:cubicBezTo>
                  <a:pt x="2814560" y="-21325"/>
                  <a:pt x="3427201" y="397824"/>
                  <a:pt x="3677533" y="894830"/>
                </a:cubicBezTo>
                <a:cubicBezTo>
                  <a:pt x="3905982" y="1349627"/>
                  <a:pt x="3831860" y="1869725"/>
                  <a:pt x="3190190" y="2178399"/>
                </a:cubicBezTo>
                <a:cubicBezTo>
                  <a:pt x="2451548" y="2533654"/>
                  <a:pt x="455452" y="2514018"/>
                  <a:pt x="70136" y="1781594"/>
                </a:cubicBezTo>
                <a:cubicBezTo>
                  <a:pt x="-105004" y="1447806"/>
                  <a:pt x="67090" y="1001681"/>
                  <a:pt x="373717" y="712643"/>
                </a:cubicBezTo>
                <a:cubicBezTo>
                  <a:pt x="803704" y="308075"/>
                  <a:pt x="1480908" y="87517"/>
                  <a:pt x="2058627" y="11266"/>
                </a:cubicBezTo>
                <a:cubicBezTo>
                  <a:pt x="2100667" y="5758"/>
                  <a:pt x="2142732" y="2319"/>
                  <a:pt x="2184722" y="841"/>
                </a:cubicBezTo>
                <a:close/>
              </a:path>
            </a:pathLst>
          </a:custGeom>
        </p:spPr>
      </p:pic>
      <p:sp>
        <p:nvSpPr>
          <p:cNvPr id="22" name="Freeform: Shape 21">
            <a:extLst>
              <a:ext uri="{FF2B5EF4-FFF2-40B4-BE49-F238E27FC236}">
                <a16:creationId xmlns:a16="http://schemas.microsoft.com/office/drawing/2014/main" id="{6072F1F1-F5A7-41C5-8CFF-9B42383FF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307" y="914400"/>
            <a:ext cx="3795329" cy="2272931"/>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6" name="Picture 5">
            <a:extLst>
              <a:ext uri="{FF2B5EF4-FFF2-40B4-BE49-F238E27FC236}">
                <a16:creationId xmlns:a16="http://schemas.microsoft.com/office/drawing/2014/main" id="{E1C25D70-8CBA-D8F8-7329-D2D341848DC8}"/>
              </a:ext>
            </a:extLst>
          </p:cNvPr>
          <p:cNvPicPr>
            <a:picLocks noChangeAspect="1"/>
          </p:cNvPicPr>
          <p:nvPr/>
        </p:nvPicPr>
        <p:blipFill rotWithShape="1">
          <a:blip r:embed="rId3"/>
          <a:srcRect t="4622" r="-1" b="13764"/>
          <a:stretch/>
        </p:blipFill>
        <p:spPr>
          <a:xfrm>
            <a:off x="7854953" y="3695422"/>
            <a:ext cx="3424830" cy="2333904"/>
          </a:xfrm>
          <a:custGeom>
            <a:avLst/>
            <a:gdLst/>
            <a:ahLst/>
            <a:cxnLst/>
            <a:rect l="l" t="t" r="r" b="b"/>
            <a:pathLst>
              <a:path w="3424830" h="2333904">
                <a:moveTo>
                  <a:pt x="2057928" y="1514"/>
                </a:moveTo>
                <a:cubicBezTo>
                  <a:pt x="2319940" y="10302"/>
                  <a:pt x="2578077" y="57197"/>
                  <a:pt x="2798241" y="137443"/>
                </a:cubicBezTo>
                <a:cubicBezTo>
                  <a:pt x="3301471" y="321017"/>
                  <a:pt x="3606337" y="678391"/>
                  <a:pt x="3305718" y="1153080"/>
                </a:cubicBezTo>
                <a:cubicBezTo>
                  <a:pt x="2959389" y="1699458"/>
                  <a:pt x="1336592" y="2564833"/>
                  <a:pt x="511998" y="2276616"/>
                </a:cubicBezTo>
                <a:cubicBezTo>
                  <a:pt x="136458" y="2145183"/>
                  <a:pt x="-37885" y="1791068"/>
                  <a:pt x="6879" y="1475695"/>
                </a:cubicBezTo>
                <a:cubicBezTo>
                  <a:pt x="69549" y="1033953"/>
                  <a:pt x="461111" y="598733"/>
                  <a:pt x="873404" y="297119"/>
                </a:cubicBezTo>
                <a:cubicBezTo>
                  <a:pt x="1113720" y="121873"/>
                  <a:pt x="1448145" y="28457"/>
                  <a:pt x="1795887" y="5604"/>
                </a:cubicBezTo>
                <a:cubicBezTo>
                  <a:pt x="1882823" y="-111"/>
                  <a:pt x="1970591" y="-1416"/>
                  <a:pt x="2057928" y="1514"/>
                </a:cubicBezTo>
                <a:close/>
              </a:path>
            </a:pathLst>
          </a:custGeom>
        </p:spPr>
      </p:pic>
    </p:spTree>
    <p:extLst>
      <p:ext uri="{BB962C8B-B14F-4D97-AF65-F5344CB8AC3E}">
        <p14:creationId xmlns:p14="http://schemas.microsoft.com/office/powerpoint/2010/main" val="2415549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7BAACF0-83E0-4D7B-DBCB-76F4BB0BFE16}"/>
              </a:ext>
            </a:extLst>
          </p:cNvPr>
          <p:cNvPicPr>
            <a:picLocks noChangeAspect="1"/>
          </p:cNvPicPr>
          <p:nvPr/>
        </p:nvPicPr>
        <p:blipFill rotWithShape="1">
          <a:blip r:embed="rId2"/>
          <a:srcRect l="24857" r="25242"/>
          <a:stretch/>
        </p:blipFill>
        <p:spPr>
          <a:xfrm>
            <a:off x="8143103" y="11"/>
            <a:ext cx="4048899" cy="4695558"/>
          </a:xfrm>
          <a:custGeom>
            <a:avLst/>
            <a:gdLst/>
            <a:ahLst/>
            <a:cxnLst/>
            <a:rect l="l" t="t" r="r" b="b"/>
            <a:pathLst>
              <a:path w="4583947" h="6131671">
                <a:moveTo>
                  <a:pt x="1303111" y="0"/>
                </a:moveTo>
                <a:lnTo>
                  <a:pt x="4583947" y="0"/>
                </a:lnTo>
                <a:lnTo>
                  <a:pt x="4583947" y="4228311"/>
                </a:lnTo>
                <a:lnTo>
                  <a:pt x="4541880" y="4258857"/>
                </a:lnTo>
                <a:cubicBezTo>
                  <a:pt x="4395640" y="4361102"/>
                  <a:pt x="4254236" y="4453840"/>
                  <a:pt x="4128523" y="4540543"/>
                </a:cubicBezTo>
                <a:cubicBezTo>
                  <a:pt x="3416510" y="5032410"/>
                  <a:pt x="2702940" y="5523262"/>
                  <a:pt x="1946719" y="5933430"/>
                </a:cubicBezTo>
                <a:cubicBezTo>
                  <a:pt x="1506382" y="6172525"/>
                  <a:pt x="872113" y="6310628"/>
                  <a:pt x="393090" y="5653230"/>
                </a:cubicBezTo>
                <a:cubicBezTo>
                  <a:pt x="73281" y="5214029"/>
                  <a:pt x="-2478" y="4628756"/>
                  <a:pt x="62" y="4146595"/>
                </a:cubicBezTo>
                <a:cubicBezTo>
                  <a:pt x="8670" y="2518973"/>
                  <a:pt x="544344" y="1015353"/>
                  <a:pt x="1277882" y="32051"/>
                </a:cubicBezTo>
                <a:close/>
              </a:path>
            </a:pathLst>
          </a:custGeom>
        </p:spPr>
      </p:pic>
      <p:sp>
        <p:nvSpPr>
          <p:cNvPr id="21" name="Freeform: Shape 20">
            <a:extLst>
              <a:ext uri="{FF2B5EF4-FFF2-40B4-BE49-F238E27FC236}">
                <a16:creationId xmlns:a16="http://schemas.microsoft.com/office/drawing/2014/main" id="{B423BB46-9386-40B6-B6A8-70CDDE734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9075" y="16663"/>
            <a:ext cx="4352924" cy="6092804"/>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3578025 w 4496214"/>
              <a:gd name="connsiteY2" fmla="*/ 3466740 h 4650427"/>
              <a:gd name="connsiteX3" fmla="*/ 1946719 w 4496214"/>
              <a:gd name="connsiteY3" fmla="*/ 4497028 h 4650427"/>
              <a:gd name="connsiteX4" fmla="*/ 393090 w 4496214"/>
              <a:gd name="connsiteY4" fmla="*/ 4216828 h 4650427"/>
              <a:gd name="connsiteX5" fmla="*/ 62 w 4496214"/>
              <a:gd name="connsiteY5" fmla="*/ 2710193 h 4650427"/>
              <a:gd name="connsiteX6" fmla="*/ 513680 w 4496214"/>
              <a:gd name="connsiteY6" fmla="*/ 0 h 4650427"/>
              <a:gd name="connsiteX0" fmla="*/ 4496214 w 4496214"/>
              <a:gd name="connsiteY0" fmla="*/ 2853699 h 4650427"/>
              <a:gd name="connsiteX1" fmla="*/ 3578025 w 4496214"/>
              <a:gd name="connsiteY1" fmla="*/ 3466740 h 4650427"/>
              <a:gd name="connsiteX2" fmla="*/ 1946719 w 4496214"/>
              <a:gd name="connsiteY2" fmla="*/ 4497028 h 4650427"/>
              <a:gd name="connsiteX3" fmla="*/ 393090 w 4496214"/>
              <a:gd name="connsiteY3" fmla="*/ 4216828 h 4650427"/>
              <a:gd name="connsiteX4" fmla="*/ 62 w 4496214"/>
              <a:gd name="connsiteY4" fmla="*/ 2710193 h 4650427"/>
              <a:gd name="connsiteX5" fmla="*/ 513680 w 4496214"/>
              <a:gd name="connsiteY5" fmla="*/ 0 h 4650427"/>
              <a:gd name="connsiteX0" fmla="*/ 3578025 w 3578025"/>
              <a:gd name="connsiteY0" fmla="*/ 3466740 h 4650427"/>
              <a:gd name="connsiteX1" fmla="*/ 1946719 w 3578025"/>
              <a:gd name="connsiteY1" fmla="*/ 4497028 h 4650427"/>
              <a:gd name="connsiteX2" fmla="*/ 393090 w 3578025"/>
              <a:gd name="connsiteY2" fmla="*/ 4216828 h 4650427"/>
              <a:gd name="connsiteX3" fmla="*/ 62 w 3578025"/>
              <a:gd name="connsiteY3" fmla="*/ 2710193 h 4650427"/>
              <a:gd name="connsiteX4" fmla="*/ 513680 w 3578025"/>
              <a:gd name="connsiteY4" fmla="*/ 0 h 4650427"/>
              <a:gd name="connsiteX0" fmla="*/ 3578025 w 3578025"/>
              <a:gd name="connsiteY0" fmla="*/ 3466740 h 4705670"/>
              <a:gd name="connsiteX1" fmla="*/ 1946719 w 3578025"/>
              <a:gd name="connsiteY1" fmla="*/ 4497028 h 4705670"/>
              <a:gd name="connsiteX2" fmla="*/ 393090 w 3578025"/>
              <a:gd name="connsiteY2" fmla="*/ 4216828 h 4705670"/>
              <a:gd name="connsiteX3" fmla="*/ 62 w 3578025"/>
              <a:gd name="connsiteY3" fmla="*/ 2710193 h 4705670"/>
              <a:gd name="connsiteX4" fmla="*/ 513680 w 3578025"/>
              <a:gd name="connsiteY4" fmla="*/ 0 h 4705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8025" h="4705670">
                <a:moveTo>
                  <a:pt x="3578025" y="3466740"/>
                </a:moveTo>
                <a:cubicBezTo>
                  <a:pt x="3034256" y="3810169"/>
                  <a:pt x="2520630" y="4206761"/>
                  <a:pt x="1946719" y="4497028"/>
                </a:cubicBezTo>
                <a:cubicBezTo>
                  <a:pt x="1423184" y="4761816"/>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7DEECC77-D17A-EDCD-AB66-57D6E9CA9974}"/>
              </a:ext>
            </a:extLst>
          </p:cNvPr>
          <p:cNvSpPr>
            <a:spLocks noGrp="1"/>
          </p:cNvSpPr>
          <p:nvPr>
            <p:ph idx="1"/>
          </p:nvPr>
        </p:nvSpPr>
        <p:spPr>
          <a:xfrm>
            <a:off x="1" y="16664"/>
            <a:ext cx="8229600" cy="6858000"/>
          </a:xfrm>
        </p:spPr>
        <p:txBody>
          <a:bodyPr>
            <a:noAutofit/>
          </a:bodyPr>
          <a:lstStyle/>
          <a:p>
            <a:pPr>
              <a:lnSpc>
                <a:spcPct val="115000"/>
              </a:lnSpc>
            </a:pPr>
            <a:r>
              <a:rPr lang="en-GB" sz="2000" b="0" i="0" dirty="0">
                <a:effectLst/>
                <a:latin typeface="Söhne"/>
              </a:rPr>
              <a:t>Marriott International offers a wide range of guest services, including room service, housekeeping, concierge services, and more. They also offer a variety of recreational and leisure activities to enhance the guest, “</a:t>
            </a:r>
            <a:r>
              <a:rPr lang="en-GB" sz="2000" b="0" i="0" dirty="0" err="1">
                <a:effectLst/>
                <a:latin typeface="Söhne"/>
              </a:rPr>
              <a:t>experiGuest</a:t>
            </a:r>
            <a:r>
              <a:rPr lang="en-GB" sz="2000" b="0" i="0" dirty="0">
                <a:effectLst/>
                <a:latin typeface="Söhne"/>
              </a:rPr>
              <a:t>” services strategies refer to the plans and actions that a hotel or other hospitality establishment takes to provide excellent service and meet the needs of guests. These strategies can include everything from training programs for employees to the design and layout of the hotel.</a:t>
            </a:r>
          </a:p>
          <a:p>
            <a:pPr>
              <a:lnSpc>
                <a:spcPct val="115000"/>
              </a:lnSpc>
            </a:pPr>
            <a:r>
              <a:rPr lang="en-GB" sz="2000" b="0" i="0" dirty="0">
                <a:effectLst/>
                <a:latin typeface="Söhne"/>
              </a:rPr>
              <a:t>One of the key benefits of implementing guest services strategies is that they help hotels understand the needs and preferences of their guests. By gathering feedback and analysing data, hotels can identify areas where they are excelling and areas where they need to improve. This allows them to tailor their services and amenities to better meet the needs of their guests.</a:t>
            </a:r>
          </a:p>
          <a:p>
            <a:pPr>
              <a:lnSpc>
                <a:spcPct val="115000"/>
              </a:lnSpc>
            </a:pPr>
            <a:r>
              <a:rPr lang="en-GB" sz="2000" b="0" i="0" dirty="0">
                <a:effectLst/>
                <a:latin typeface="Söhne"/>
              </a:rPr>
              <a:t>Guest service measurements are also an important aspect of guest services strategies. These measurements provide hotels with a way to track and evaluate the effectiveness of their services and identify areas for improvement. They can include metrics such as guest satisfaction scores, employee engagement, and revenue per available room (RevPAR).</a:t>
            </a:r>
          </a:p>
        </p:txBody>
      </p:sp>
    </p:spTree>
    <p:extLst>
      <p:ext uri="{BB962C8B-B14F-4D97-AF65-F5344CB8AC3E}">
        <p14:creationId xmlns:p14="http://schemas.microsoft.com/office/powerpoint/2010/main" val="727118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A033C75-3BE4-6A41-14A7-84454E71E127}"/>
              </a:ext>
            </a:extLst>
          </p:cNvPr>
          <p:cNvPicPr>
            <a:picLocks noChangeAspect="1"/>
          </p:cNvPicPr>
          <p:nvPr/>
        </p:nvPicPr>
        <p:blipFill rotWithShape="1">
          <a:blip r:embed="rId2"/>
          <a:srcRect l="17826" r="20401"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20" name="Freeform: Shape 19">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7DF7446-D225-F824-3B97-4A5A8D29A3F5}"/>
              </a:ext>
            </a:extLst>
          </p:cNvPr>
          <p:cNvSpPr>
            <a:spLocks noGrp="1"/>
          </p:cNvSpPr>
          <p:nvPr>
            <p:ph idx="1"/>
          </p:nvPr>
        </p:nvSpPr>
        <p:spPr>
          <a:xfrm>
            <a:off x="391883" y="111353"/>
            <a:ext cx="5577016" cy="5280455"/>
          </a:xfrm>
        </p:spPr>
        <p:txBody>
          <a:bodyPr>
            <a:noAutofit/>
          </a:bodyPr>
          <a:lstStyle/>
          <a:p>
            <a:pPr>
              <a:lnSpc>
                <a:spcPct val="115000"/>
              </a:lnSpc>
            </a:pPr>
            <a:r>
              <a:rPr lang="en-GB" b="0" i="0" dirty="0">
                <a:effectLst/>
                <a:latin typeface="Söhne"/>
              </a:rPr>
              <a:t>The use of guest service measurement also helps to value the employment in the hospitality industry. By having a clear understanding of how their services are perceived by guests, hotels can ensure that they are providing a positive experience for guests and that they are meeting the needs of their employees. It also helps to evaluate the performance of employees and to give them a clear target to achieve.</a:t>
            </a:r>
            <a:endParaRPr lang="en-US" dirty="0"/>
          </a:p>
        </p:txBody>
      </p:sp>
    </p:spTree>
    <p:extLst>
      <p:ext uri="{BB962C8B-B14F-4D97-AF65-F5344CB8AC3E}">
        <p14:creationId xmlns:p14="http://schemas.microsoft.com/office/powerpoint/2010/main" val="3627051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89AB3D-9B71-D220-B899-EA754B53A643}"/>
              </a:ext>
            </a:extLst>
          </p:cNvPr>
          <p:cNvSpPr>
            <a:spLocks noGrp="1"/>
          </p:cNvSpPr>
          <p:nvPr>
            <p:ph idx="1"/>
          </p:nvPr>
        </p:nvSpPr>
        <p:spPr>
          <a:xfrm>
            <a:off x="345989" y="2127182"/>
            <a:ext cx="11664779" cy="4730817"/>
          </a:xfrm>
        </p:spPr>
        <p:txBody>
          <a:bodyPr>
            <a:normAutofit fontScale="92500" lnSpcReduction="20000"/>
          </a:bodyPr>
          <a:lstStyle/>
          <a:p>
            <a:pPr algn="l"/>
            <a:r>
              <a:rPr lang="en-GB" b="0" i="0" dirty="0">
                <a:solidFill>
                  <a:schemeClr val="tx1"/>
                </a:solidFill>
                <a:effectLst/>
                <a:latin typeface="Söhne"/>
              </a:rPr>
              <a:t>The range of hospitality services and provision has evolved over time in response to changing consumer demands. Some of the key changes in consumer demands that have impacted the hospitality industry include an increased focus on personalization and customization, a desire for unique and authentic experiences, and a growing emphasis on health and wellness.</a:t>
            </a:r>
          </a:p>
          <a:p>
            <a:pPr algn="l"/>
            <a:r>
              <a:rPr lang="en-GB" b="0" i="0" dirty="0">
                <a:solidFill>
                  <a:schemeClr val="tx1"/>
                </a:solidFill>
                <a:effectLst/>
                <a:latin typeface="Söhne"/>
              </a:rPr>
              <a:t>To meet these changing consumer demands, hospitality establishments have had to adapt their services and provision. For example, many hotels have begun offering personalized check-in and check-out experiences, as well as customized room amenities and services. They also focus on providing unique and authentic experiences, such as cultural activities and local excursions.</a:t>
            </a:r>
          </a:p>
          <a:p>
            <a:endParaRPr lang="en-US" dirty="0"/>
          </a:p>
        </p:txBody>
      </p:sp>
      <p:pic>
        <p:nvPicPr>
          <p:cNvPr id="4" name="Picture 3">
            <a:extLst>
              <a:ext uri="{FF2B5EF4-FFF2-40B4-BE49-F238E27FC236}">
                <a16:creationId xmlns:a16="http://schemas.microsoft.com/office/drawing/2014/main" id="{D5B2AEAC-584C-77E3-7985-31A40FDA0F01}"/>
              </a:ext>
            </a:extLst>
          </p:cNvPr>
          <p:cNvPicPr>
            <a:picLocks noChangeAspect="1"/>
          </p:cNvPicPr>
          <p:nvPr/>
        </p:nvPicPr>
        <p:blipFill>
          <a:blip r:embed="rId2"/>
          <a:stretch>
            <a:fillRect/>
          </a:stretch>
        </p:blipFill>
        <p:spPr>
          <a:xfrm>
            <a:off x="2100648" y="0"/>
            <a:ext cx="7772400" cy="2127183"/>
          </a:xfrm>
          <a:prstGeom prst="rect">
            <a:avLst/>
          </a:prstGeom>
        </p:spPr>
      </p:pic>
    </p:spTree>
    <p:extLst>
      <p:ext uri="{BB962C8B-B14F-4D97-AF65-F5344CB8AC3E}">
        <p14:creationId xmlns:p14="http://schemas.microsoft.com/office/powerpoint/2010/main" val="4156523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73" name="Rectangle 6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BB17FA7-7C3E-5834-2E31-EC6DE5277B29}"/>
              </a:ext>
            </a:extLst>
          </p:cNvPr>
          <p:cNvPicPr>
            <a:picLocks noChangeAspect="1"/>
          </p:cNvPicPr>
          <p:nvPr/>
        </p:nvPicPr>
        <p:blipFill rotWithShape="1">
          <a:blip r:embed="rId2"/>
          <a:srcRect l="18753" r="14898" b="-2"/>
          <a:stretch/>
        </p:blipFill>
        <p:spPr>
          <a:xfrm>
            <a:off x="7608055" y="10"/>
            <a:ext cx="4583947" cy="6131661"/>
          </a:xfrm>
          <a:custGeom>
            <a:avLst/>
            <a:gdLst/>
            <a:ahLst/>
            <a:cxnLst/>
            <a:rect l="l" t="t" r="r" b="b"/>
            <a:pathLst>
              <a:path w="4583947" h="6131671">
                <a:moveTo>
                  <a:pt x="1303111" y="0"/>
                </a:moveTo>
                <a:lnTo>
                  <a:pt x="4583947" y="0"/>
                </a:lnTo>
                <a:lnTo>
                  <a:pt x="4583947" y="4228311"/>
                </a:lnTo>
                <a:lnTo>
                  <a:pt x="4541880" y="4258857"/>
                </a:lnTo>
                <a:cubicBezTo>
                  <a:pt x="4395640" y="4361102"/>
                  <a:pt x="4254236" y="4453840"/>
                  <a:pt x="4128523" y="4540543"/>
                </a:cubicBezTo>
                <a:cubicBezTo>
                  <a:pt x="3416510" y="5032410"/>
                  <a:pt x="2702940" y="5523262"/>
                  <a:pt x="1946719" y="5933430"/>
                </a:cubicBezTo>
                <a:cubicBezTo>
                  <a:pt x="1506382" y="6172525"/>
                  <a:pt x="872113" y="6310628"/>
                  <a:pt x="393090" y="5653230"/>
                </a:cubicBezTo>
                <a:cubicBezTo>
                  <a:pt x="73281" y="5214029"/>
                  <a:pt x="-2478" y="4628756"/>
                  <a:pt x="62" y="4146595"/>
                </a:cubicBezTo>
                <a:cubicBezTo>
                  <a:pt x="8670" y="2518973"/>
                  <a:pt x="544344" y="1015353"/>
                  <a:pt x="1277882" y="32051"/>
                </a:cubicBezTo>
                <a:close/>
              </a:path>
            </a:pathLst>
          </a:custGeom>
        </p:spPr>
      </p:pic>
      <p:sp>
        <p:nvSpPr>
          <p:cNvPr id="74" name="Freeform: Shape 62">
            <a:extLst>
              <a:ext uri="{FF2B5EF4-FFF2-40B4-BE49-F238E27FC236}">
                <a16:creationId xmlns:a16="http://schemas.microsoft.com/office/drawing/2014/main" id="{B423BB46-9386-40B6-B6A8-70CDDE734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9075" y="16663"/>
            <a:ext cx="4352924" cy="6092804"/>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3578025 w 4496214"/>
              <a:gd name="connsiteY2" fmla="*/ 3466740 h 4650427"/>
              <a:gd name="connsiteX3" fmla="*/ 1946719 w 4496214"/>
              <a:gd name="connsiteY3" fmla="*/ 4497028 h 4650427"/>
              <a:gd name="connsiteX4" fmla="*/ 393090 w 4496214"/>
              <a:gd name="connsiteY4" fmla="*/ 4216828 h 4650427"/>
              <a:gd name="connsiteX5" fmla="*/ 62 w 4496214"/>
              <a:gd name="connsiteY5" fmla="*/ 2710193 h 4650427"/>
              <a:gd name="connsiteX6" fmla="*/ 513680 w 4496214"/>
              <a:gd name="connsiteY6" fmla="*/ 0 h 4650427"/>
              <a:gd name="connsiteX0" fmla="*/ 4496214 w 4496214"/>
              <a:gd name="connsiteY0" fmla="*/ 2853699 h 4650427"/>
              <a:gd name="connsiteX1" fmla="*/ 3578025 w 4496214"/>
              <a:gd name="connsiteY1" fmla="*/ 3466740 h 4650427"/>
              <a:gd name="connsiteX2" fmla="*/ 1946719 w 4496214"/>
              <a:gd name="connsiteY2" fmla="*/ 4497028 h 4650427"/>
              <a:gd name="connsiteX3" fmla="*/ 393090 w 4496214"/>
              <a:gd name="connsiteY3" fmla="*/ 4216828 h 4650427"/>
              <a:gd name="connsiteX4" fmla="*/ 62 w 4496214"/>
              <a:gd name="connsiteY4" fmla="*/ 2710193 h 4650427"/>
              <a:gd name="connsiteX5" fmla="*/ 513680 w 4496214"/>
              <a:gd name="connsiteY5" fmla="*/ 0 h 4650427"/>
              <a:gd name="connsiteX0" fmla="*/ 3578025 w 3578025"/>
              <a:gd name="connsiteY0" fmla="*/ 3466740 h 4650427"/>
              <a:gd name="connsiteX1" fmla="*/ 1946719 w 3578025"/>
              <a:gd name="connsiteY1" fmla="*/ 4497028 h 4650427"/>
              <a:gd name="connsiteX2" fmla="*/ 393090 w 3578025"/>
              <a:gd name="connsiteY2" fmla="*/ 4216828 h 4650427"/>
              <a:gd name="connsiteX3" fmla="*/ 62 w 3578025"/>
              <a:gd name="connsiteY3" fmla="*/ 2710193 h 4650427"/>
              <a:gd name="connsiteX4" fmla="*/ 513680 w 3578025"/>
              <a:gd name="connsiteY4" fmla="*/ 0 h 4650427"/>
              <a:gd name="connsiteX0" fmla="*/ 3578025 w 3578025"/>
              <a:gd name="connsiteY0" fmla="*/ 3466740 h 4705670"/>
              <a:gd name="connsiteX1" fmla="*/ 1946719 w 3578025"/>
              <a:gd name="connsiteY1" fmla="*/ 4497028 h 4705670"/>
              <a:gd name="connsiteX2" fmla="*/ 393090 w 3578025"/>
              <a:gd name="connsiteY2" fmla="*/ 4216828 h 4705670"/>
              <a:gd name="connsiteX3" fmla="*/ 62 w 3578025"/>
              <a:gd name="connsiteY3" fmla="*/ 2710193 h 4705670"/>
              <a:gd name="connsiteX4" fmla="*/ 513680 w 3578025"/>
              <a:gd name="connsiteY4" fmla="*/ 0 h 4705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8025" h="4705670">
                <a:moveTo>
                  <a:pt x="3578025" y="3466740"/>
                </a:moveTo>
                <a:cubicBezTo>
                  <a:pt x="3034256" y="3810169"/>
                  <a:pt x="2520630" y="4206761"/>
                  <a:pt x="1946719" y="4497028"/>
                </a:cubicBezTo>
                <a:cubicBezTo>
                  <a:pt x="1423184" y="4761816"/>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54A32827-C8E7-5A24-5A1F-688DDE405D1D}"/>
              </a:ext>
            </a:extLst>
          </p:cNvPr>
          <p:cNvSpPr>
            <a:spLocks noGrp="1"/>
          </p:cNvSpPr>
          <p:nvPr>
            <p:ph idx="1"/>
          </p:nvPr>
        </p:nvSpPr>
        <p:spPr>
          <a:xfrm>
            <a:off x="86498" y="111212"/>
            <a:ext cx="6771502" cy="5984790"/>
          </a:xfrm>
        </p:spPr>
        <p:txBody>
          <a:bodyPr>
            <a:normAutofit fontScale="85000" lnSpcReduction="20000"/>
          </a:bodyPr>
          <a:lstStyle/>
          <a:p>
            <a:pPr>
              <a:lnSpc>
                <a:spcPct val="115000"/>
              </a:lnSpc>
            </a:pPr>
            <a:r>
              <a:rPr lang="en-GB" b="0" i="0" dirty="0">
                <a:effectLst/>
                <a:latin typeface="Söhne"/>
              </a:rPr>
              <a:t>In addition to adapting services and provision, hotels and other hospitality establishments have had to understand and manage the operational systems and resources required to deliver service excellence. This includes everything from managing staff and inventory to ensuring the smooth operation of facilities and equipment.</a:t>
            </a:r>
          </a:p>
          <a:p>
            <a:pPr>
              <a:lnSpc>
                <a:spcPct val="115000"/>
              </a:lnSpc>
            </a:pPr>
            <a:r>
              <a:rPr lang="en-GB" b="0" i="0" dirty="0">
                <a:effectLst/>
                <a:latin typeface="Söhne"/>
              </a:rPr>
              <a:t>Managing the operational system and resource provision is crucial to delivering service excellence. Having a well-organized and efficient system in place allows a hotel or other establishment to respond quickly to guest needs and provide a high-quality experience. This may involve investing in technology to streamline processes, as well as training staff to be proficient in the use of technology.</a:t>
            </a:r>
          </a:p>
          <a:p>
            <a:pPr>
              <a:lnSpc>
                <a:spcPct val="115000"/>
              </a:lnSpc>
            </a:pPr>
            <a:endParaRPr lang="en-US" sz="1100" dirty="0"/>
          </a:p>
        </p:txBody>
      </p:sp>
    </p:spTree>
    <p:extLst>
      <p:ext uri="{BB962C8B-B14F-4D97-AF65-F5344CB8AC3E}">
        <p14:creationId xmlns:p14="http://schemas.microsoft.com/office/powerpoint/2010/main" val="2720883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75CD783-E708-4711-B23C-5B7B72A3D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4" name="Picture 3">
            <a:extLst>
              <a:ext uri="{FF2B5EF4-FFF2-40B4-BE49-F238E27FC236}">
                <a16:creationId xmlns:a16="http://schemas.microsoft.com/office/drawing/2014/main" id="{22A02019-5BEE-C8CD-B44E-E80C83EE8A2B}"/>
              </a:ext>
            </a:extLst>
          </p:cNvPr>
          <p:cNvPicPr>
            <a:picLocks noChangeAspect="1"/>
          </p:cNvPicPr>
          <p:nvPr/>
        </p:nvPicPr>
        <p:blipFill>
          <a:blip r:embed="rId2"/>
          <a:stretch>
            <a:fillRect/>
          </a:stretch>
        </p:blipFill>
        <p:spPr>
          <a:xfrm>
            <a:off x="0" y="1013952"/>
            <a:ext cx="4581173" cy="3642032"/>
          </a:xfrm>
          <a:custGeom>
            <a:avLst/>
            <a:gdLst>
              <a:gd name="connsiteX0" fmla="*/ 0 w 4581173"/>
              <a:gd name="connsiteY0" fmla="*/ 0 h 3642032"/>
              <a:gd name="connsiteX1" fmla="*/ 4581173 w 4581173"/>
              <a:gd name="connsiteY1" fmla="*/ 0 h 3642032"/>
              <a:gd name="connsiteX2" fmla="*/ 4581173 w 4581173"/>
              <a:gd name="connsiteY2" fmla="*/ 3642032 h 3642032"/>
              <a:gd name="connsiteX3" fmla="*/ 0 w 4581173"/>
              <a:gd name="connsiteY3" fmla="*/ 3642032 h 3642032"/>
              <a:gd name="connsiteX4" fmla="*/ 0 w 4581173"/>
              <a:gd name="connsiteY4" fmla="*/ 0 h 364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1173" h="3642032" fill="none" extrusionOk="0">
                <a:moveTo>
                  <a:pt x="0" y="0"/>
                </a:moveTo>
                <a:cubicBezTo>
                  <a:pt x="923201" y="-49533"/>
                  <a:pt x="3689493" y="-14809"/>
                  <a:pt x="4581173" y="0"/>
                </a:cubicBezTo>
                <a:cubicBezTo>
                  <a:pt x="4668812" y="1393342"/>
                  <a:pt x="4508494" y="2583782"/>
                  <a:pt x="4581173" y="3642032"/>
                </a:cubicBezTo>
                <a:cubicBezTo>
                  <a:pt x="2746416" y="3593801"/>
                  <a:pt x="550172" y="3726487"/>
                  <a:pt x="0" y="3642032"/>
                </a:cubicBezTo>
                <a:cubicBezTo>
                  <a:pt x="-38581" y="3059413"/>
                  <a:pt x="63341" y="872452"/>
                  <a:pt x="0" y="0"/>
                </a:cubicBezTo>
                <a:close/>
              </a:path>
              <a:path w="4581173" h="3642032" stroke="0" extrusionOk="0">
                <a:moveTo>
                  <a:pt x="0" y="0"/>
                </a:moveTo>
                <a:cubicBezTo>
                  <a:pt x="1195913" y="118645"/>
                  <a:pt x="2356322" y="116012"/>
                  <a:pt x="4581173" y="0"/>
                </a:cubicBezTo>
                <a:cubicBezTo>
                  <a:pt x="4448291" y="1268456"/>
                  <a:pt x="4666124" y="2064640"/>
                  <a:pt x="4581173" y="3642032"/>
                </a:cubicBezTo>
                <a:cubicBezTo>
                  <a:pt x="3993388" y="3776632"/>
                  <a:pt x="1064976" y="3484836"/>
                  <a:pt x="0" y="3642032"/>
                </a:cubicBezTo>
                <a:cubicBezTo>
                  <a:pt x="-20187" y="2556421"/>
                  <a:pt x="-152480" y="650772"/>
                  <a:pt x="0" y="0"/>
                </a:cubicBezTo>
                <a:close/>
              </a:path>
            </a:pathLst>
          </a:custGeom>
          <a:ln>
            <a:solidFill>
              <a:schemeClr val="accent1"/>
            </a:solidFill>
            <a:extLst>
              <a:ext uri="{C807C97D-BFC1-408E-A445-0C87EB9F89A2}">
                <ask:lineSketchStyleProps xmlns:ask="http://schemas.microsoft.com/office/drawing/2018/sketchyshapes" sd="1219033472">
                  <a:prstGeom prst="rect">
                    <a:avLst/>
                  </a:prstGeom>
                  <ask:type>
                    <ask:lineSketchCurved/>
                  </ask:type>
                </ask:lineSketchStyleProps>
              </a:ext>
            </a:extLst>
          </a:ln>
        </p:spPr>
      </p:pic>
      <p:sp>
        <p:nvSpPr>
          <p:cNvPr id="3" name="Content Placeholder 2">
            <a:extLst>
              <a:ext uri="{FF2B5EF4-FFF2-40B4-BE49-F238E27FC236}">
                <a16:creationId xmlns:a16="http://schemas.microsoft.com/office/drawing/2014/main" id="{CB5D3737-8AA6-65E5-F1C8-D277A1A4BD4F}"/>
              </a:ext>
            </a:extLst>
          </p:cNvPr>
          <p:cNvSpPr>
            <a:spLocks noGrp="1"/>
          </p:cNvSpPr>
          <p:nvPr>
            <p:ph idx="1"/>
          </p:nvPr>
        </p:nvSpPr>
        <p:spPr>
          <a:xfrm>
            <a:off x="5704115" y="609600"/>
            <a:ext cx="6099001" cy="6022428"/>
          </a:xfrm>
        </p:spPr>
        <p:txBody>
          <a:bodyPr>
            <a:normAutofit fontScale="70000" lnSpcReduction="20000"/>
          </a:bodyPr>
          <a:lstStyle/>
          <a:p>
            <a:pPr>
              <a:lnSpc>
                <a:spcPct val="115000"/>
              </a:lnSpc>
              <a:buFont typeface="Arial" panose="020B0604020202020204" pitchFamily="34" charset="0"/>
              <a:buChar char="•"/>
            </a:pPr>
            <a:r>
              <a:rPr lang="en-GB" sz="2400" b="0" i="0" dirty="0">
                <a:solidFill>
                  <a:schemeClr val="tx1"/>
                </a:solidFill>
                <a:effectLst/>
                <a:latin typeface="Söhne"/>
              </a:rPr>
              <a:t>Health and Wellness: With more and more people placing a greater emphasis on health and wellness, hotels and other establishments have begun offering a wider range of health and wellness services. This includes things like fitness </a:t>
            </a:r>
            <a:r>
              <a:rPr lang="en-GB" sz="2400" b="0" i="0" dirty="0" err="1">
                <a:solidFill>
                  <a:schemeClr val="tx1"/>
                </a:solidFill>
                <a:effectLst/>
                <a:latin typeface="Söhne"/>
              </a:rPr>
              <a:t>centers</a:t>
            </a:r>
            <a:r>
              <a:rPr lang="en-GB" sz="2400" b="0" i="0" dirty="0">
                <a:solidFill>
                  <a:schemeClr val="tx1"/>
                </a:solidFill>
                <a:effectLst/>
                <a:latin typeface="Söhne"/>
              </a:rPr>
              <a:t>, spa services, and healthy food options. Some hotels have also begun to offer yoga and meditation classes, as well as healthy living seminars and workshops.</a:t>
            </a:r>
          </a:p>
          <a:p>
            <a:pPr>
              <a:lnSpc>
                <a:spcPct val="115000"/>
              </a:lnSpc>
              <a:buFont typeface="Arial" panose="020B0604020202020204" pitchFamily="34" charset="0"/>
              <a:buChar char="•"/>
            </a:pPr>
            <a:r>
              <a:rPr lang="en-GB" sz="2400" b="0" i="0" dirty="0">
                <a:solidFill>
                  <a:schemeClr val="tx1"/>
                </a:solidFill>
                <a:effectLst/>
                <a:latin typeface="Söhne"/>
              </a:rPr>
              <a:t>Technology: Technology has become increasingly important in the hospitality industry, with many guests now expecting to be able to use their own devices to control room temperature, lighting, and other amenities. Hotels are investing in technology to provide guests with a more seamless and personalized experience, such as using mobile devices to check-in, access room keys, and make service requests.</a:t>
            </a:r>
          </a:p>
          <a:p>
            <a:pPr>
              <a:lnSpc>
                <a:spcPct val="115000"/>
              </a:lnSpc>
              <a:buFont typeface="Arial" panose="020B0604020202020204" pitchFamily="34" charset="0"/>
              <a:buChar char="•"/>
            </a:pPr>
            <a:r>
              <a:rPr lang="en-GB" sz="2400" b="0" i="0" dirty="0">
                <a:solidFill>
                  <a:schemeClr val="tx1"/>
                </a:solidFill>
                <a:effectLst/>
                <a:latin typeface="Söhne"/>
              </a:rPr>
              <a:t>Sustainable Tourism: Increasingly, guests are looking for hotels and other  establishments that are environmentally friendly and socially responsible. Hotels are responding by implementing sustainable practices such as recycling, reducing energy consumption and water usage, and sourcing local and organic food.</a:t>
            </a:r>
          </a:p>
          <a:p>
            <a:pPr>
              <a:lnSpc>
                <a:spcPct val="115000"/>
              </a:lnSpc>
            </a:pPr>
            <a:endParaRPr lang="en-US" sz="1300" dirty="0"/>
          </a:p>
        </p:txBody>
      </p:sp>
    </p:spTree>
    <p:extLst>
      <p:ext uri="{BB962C8B-B14F-4D97-AF65-F5344CB8AC3E}">
        <p14:creationId xmlns:p14="http://schemas.microsoft.com/office/powerpoint/2010/main" val="146135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75CD783-E708-4711-B23C-5B7B72A3D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graphicFrame>
        <p:nvGraphicFramePr>
          <p:cNvPr id="15" name="Content Placeholder 2">
            <a:extLst>
              <a:ext uri="{FF2B5EF4-FFF2-40B4-BE49-F238E27FC236}">
                <a16:creationId xmlns:a16="http://schemas.microsoft.com/office/drawing/2014/main" id="{D5DC2A31-A4E1-AFDF-F0B1-DA4699F5BB09}"/>
              </a:ext>
            </a:extLst>
          </p:cNvPr>
          <p:cNvGraphicFramePr>
            <a:graphicFrameLocks noGrp="1"/>
          </p:cNvGraphicFramePr>
          <p:nvPr>
            <p:ph idx="1"/>
            <p:extLst>
              <p:ext uri="{D42A27DB-BD31-4B8C-83A1-F6EECF244321}">
                <p14:modId xmlns:p14="http://schemas.microsoft.com/office/powerpoint/2010/main" val="626524549"/>
              </p:ext>
            </p:extLst>
          </p:nvPr>
        </p:nvGraphicFramePr>
        <p:xfrm>
          <a:off x="-512752" y="-202324"/>
          <a:ext cx="12433736" cy="726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9032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49C04A-6A76-3C0A-8B5E-151F65788928}"/>
              </a:ext>
            </a:extLst>
          </p:cNvPr>
          <p:cNvSpPr>
            <a:spLocks noGrp="1"/>
          </p:cNvSpPr>
          <p:nvPr>
            <p:ph idx="1"/>
          </p:nvPr>
        </p:nvSpPr>
        <p:spPr/>
        <p:txBody>
          <a:bodyPr>
            <a:normAutofit fontScale="92500"/>
          </a:bodyPr>
          <a:lstStyle/>
          <a:p>
            <a:r>
              <a:rPr lang="en-GB" b="0" i="0" dirty="0">
                <a:solidFill>
                  <a:schemeClr val="tx1"/>
                </a:solidFill>
                <a:effectLst/>
                <a:latin typeface="Söhne"/>
              </a:rPr>
              <a:t>In conclusion, the range of hospitality services and provision has evolved in response to changing consumer demands. To meet these demands, hotels and other establishments have adapted their services and provision, while also focusing on understanding and managing the operational systems and resources required to deliver service excellence. As the consumer demands continue to change and evolve, the industry will have to adapt accordingly to remain competitive and provide exceptional service to their guests.</a:t>
            </a:r>
            <a:endParaRPr lang="en-US" dirty="0">
              <a:solidFill>
                <a:schemeClr val="tx1"/>
              </a:solidFill>
            </a:endParaRPr>
          </a:p>
        </p:txBody>
      </p:sp>
      <p:pic>
        <p:nvPicPr>
          <p:cNvPr id="4" name="Picture 3" descr="A picture containing metalware, chain&#10;&#10;Description automatically generated">
            <a:extLst>
              <a:ext uri="{FF2B5EF4-FFF2-40B4-BE49-F238E27FC236}">
                <a16:creationId xmlns:a16="http://schemas.microsoft.com/office/drawing/2014/main" id="{D30BD2A2-8877-342B-392C-9D020569954C}"/>
              </a:ext>
            </a:extLst>
          </p:cNvPr>
          <p:cNvPicPr>
            <a:picLocks noChangeAspect="1"/>
          </p:cNvPicPr>
          <p:nvPr/>
        </p:nvPicPr>
        <p:blipFill>
          <a:blip r:embed="rId2"/>
          <a:stretch>
            <a:fillRect/>
          </a:stretch>
        </p:blipFill>
        <p:spPr>
          <a:xfrm>
            <a:off x="4190200" y="36786"/>
            <a:ext cx="3610887" cy="2031124"/>
          </a:xfrm>
          <a:prstGeom prst="rect">
            <a:avLst/>
          </a:prstGeom>
        </p:spPr>
      </p:pic>
    </p:spTree>
    <p:extLst>
      <p:ext uri="{BB962C8B-B14F-4D97-AF65-F5344CB8AC3E}">
        <p14:creationId xmlns:p14="http://schemas.microsoft.com/office/powerpoint/2010/main" val="3036847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lumMod val="75000"/>
                <a:lumOff val="25000"/>
              </a:schemeClr>
            </a:gs>
            <a:gs pos="49000">
              <a:schemeClr val="accent1">
                <a:lumMod val="45000"/>
                <a:lumOff val="55000"/>
              </a:schemeClr>
            </a:gs>
            <a:gs pos="80000">
              <a:schemeClr val="bg2">
                <a:lumMod val="50000"/>
                <a:lumOff val="50000"/>
                <a:alpha val="94715"/>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373E9-67C0-0E7E-00D0-62A50386DCCF}"/>
              </a:ext>
            </a:extLst>
          </p:cNvPr>
          <p:cNvSpPr>
            <a:spLocks noGrp="1"/>
          </p:cNvSpPr>
          <p:nvPr>
            <p:ph type="title"/>
          </p:nvPr>
        </p:nvSpPr>
        <p:spPr>
          <a:xfrm>
            <a:off x="504497" y="0"/>
            <a:ext cx="10668000" cy="1524000"/>
          </a:xfrm>
        </p:spPr>
        <p:txBody>
          <a:bodyPr/>
          <a:lstStyle/>
          <a:p>
            <a:r>
              <a:rPr lang="en-US" dirty="0"/>
              <a:t>References</a:t>
            </a:r>
          </a:p>
        </p:txBody>
      </p:sp>
      <p:sp>
        <p:nvSpPr>
          <p:cNvPr id="3" name="Content Placeholder 2">
            <a:extLst>
              <a:ext uri="{FF2B5EF4-FFF2-40B4-BE49-F238E27FC236}">
                <a16:creationId xmlns:a16="http://schemas.microsoft.com/office/drawing/2014/main" id="{1497CD0F-9D0D-7D7C-5310-4D78243AF9C0}"/>
              </a:ext>
            </a:extLst>
          </p:cNvPr>
          <p:cNvSpPr>
            <a:spLocks noGrp="1"/>
          </p:cNvSpPr>
          <p:nvPr>
            <p:ph idx="1"/>
          </p:nvPr>
        </p:nvSpPr>
        <p:spPr>
          <a:xfrm>
            <a:off x="273269" y="1355834"/>
            <a:ext cx="11156731" cy="5265683"/>
          </a:xfrm>
        </p:spPr>
        <p:txBody>
          <a:bodyPr>
            <a:normAutofit fontScale="47500" lnSpcReduction="20000"/>
          </a:bodyPr>
          <a:lstStyle/>
          <a:p>
            <a:pPr algn="l">
              <a:buFont typeface="Arial" panose="020B0604020202020204" pitchFamily="34" charset="0"/>
              <a:buChar char="•"/>
            </a:pPr>
            <a:r>
              <a:rPr lang="en-GB" sz="3800" b="0" i="0" dirty="0">
                <a:solidFill>
                  <a:schemeClr val="tx1"/>
                </a:solidFill>
                <a:effectLst/>
                <a:latin typeface="Söhne"/>
              </a:rPr>
              <a:t>The American Hotel and Lodging Association (AH&amp;LA): The AH&amp;LA is a leading trade association for the hotel industry in the United States, and they have a wealth of information and resources on various aspects of the industry.</a:t>
            </a:r>
          </a:p>
          <a:p>
            <a:pPr algn="l">
              <a:buFont typeface="Arial" panose="020B0604020202020204" pitchFamily="34" charset="0"/>
              <a:buChar char="•"/>
            </a:pPr>
            <a:r>
              <a:rPr lang="en-GB" sz="3800" b="0" i="0" dirty="0">
                <a:solidFill>
                  <a:schemeClr val="tx1"/>
                </a:solidFill>
                <a:effectLst/>
                <a:latin typeface="Söhne"/>
              </a:rPr>
              <a:t>Hospitality Net: This is a website that provides news, analysis, and data on the global hospitality industry. They cover a wide range of topics, including trends, technology, and management issues.</a:t>
            </a:r>
          </a:p>
          <a:p>
            <a:pPr algn="l">
              <a:buFont typeface="Arial" panose="020B0604020202020204" pitchFamily="34" charset="0"/>
              <a:buChar char="•"/>
            </a:pPr>
            <a:r>
              <a:rPr lang="en-GB" sz="3800" b="0" i="0" dirty="0">
                <a:solidFill>
                  <a:schemeClr val="tx1"/>
                </a:solidFill>
                <a:effectLst/>
                <a:latin typeface="Söhne"/>
              </a:rPr>
              <a:t>Hospitality Sales and Marketing Association International (HSMAI): The HSMAI is a global organization that provides education, research, and resources to the hospitality industry. They have a wealth of information on various aspects of the industry, including marketing, sales, and technology.</a:t>
            </a:r>
          </a:p>
          <a:p>
            <a:pPr algn="l">
              <a:buFont typeface="Arial" panose="020B0604020202020204" pitchFamily="34" charset="0"/>
              <a:buChar char="•"/>
            </a:pPr>
            <a:r>
              <a:rPr lang="en-GB" sz="3800" b="0" i="0" dirty="0">
                <a:solidFill>
                  <a:schemeClr val="tx1"/>
                </a:solidFill>
                <a:effectLst/>
                <a:latin typeface="Söhne"/>
              </a:rPr>
              <a:t>Tourism and Hospitality Research: This is a journal that publishes research on various aspects of the tourism and hospitality industry. It covers topics such as customer behaviour, marketing, and operations management.</a:t>
            </a:r>
          </a:p>
          <a:p>
            <a:pPr algn="l">
              <a:buFont typeface="Arial" panose="020B0604020202020204" pitchFamily="34" charset="0"/>
              <a:buChar char="•"/>
            </a:pPr>
            <a:r>
              <a:rPr lang="en-GB" sz="3800" b="0" i="0" dirty="0">
                <a:solidFill>
                  <a:schemeClr val="tx1"/>
                </a:solidFill>
                <a:effectLst/>
                <a:latin typeface="Söhne"/>
              </a:rPr>
              <a:t>Hotel Management: This is a website that provides news, analysis, and data on the global hotel industry. They cover a wide range of topics, including trends, technology, and management issues.</a:t>
            </a:r>
          </a:p>
          <a:p>
            <a:pPr algn="l">
              <a:buFont typeface="Arial" panose="020B0604020202020204" pitchFamily="34" charset="0"/>
              <a:buChar char="•"/>
            </a:pPr>
            <a:r>
              <a:rPr lang="en-GB" sz="3800" b="0" i="0" dirty="0">
                <a:solidFill>
                  <a:schemeClr val="tx1"/>
                </a:solidFill>
                <a:effectLst/>
                <a:latin typeface="Söhne"/>
              </a:rPr>
              <a:t>National Restaurant Association Educational Foundation: This foundation provides research, education, and training resources for the restaurant industry, which is also a part of the hospitality industry.</a:t>
            </a:r>
          </a:p>
          <a:p>
            <a:endParaRPr lang="en-US" dirty="0"/>
          </a:p>
        </p:txBody>
      </p:sp>
    </p:spTree>
    <p:extLst>
      <p:ext uri="{BB962C8B-B14F-4D97-AF65-F5344CB8AC3E}">
        <p14:creationId xmlns:p14="http://schemas.microsoft.com/office/powerpoint/2010/main" val="632566470"/>
      </p:ext>
    </p:extLst>
  </p:cSld>
  <p:clrMapOvr>
    <a:masterClrMapping/>
  </p:clrMapOvr>
</p:sld>
</file>

<file path=ppt/theme/theme1.xml><?xml version="1.0" encoding="utf-8"?>
<a:theme xmlns:a="http://schemas.openxmlformats.org/drawingml/2006/main" name="PebbleVTI">
  <a:themeElements>
    <a:clrScheme name="AnalogousFromDarkSeedRightStep">
      <a:dk1>
        <a:srgbClr val="000000"/>
      </a:dk1>
      <a:lt1>
        <a:srgbClr val="FFFFFF"/>
      </a:lt1>
      <a:dk2>
        <a:srgbClr val="412440"/>
      </a:dk2>
      <a:lt2>
        <a:srgbClr val="E2E8E2"/>
      </a:lt2>
      <a:accent1>
        <a:srgbClr val="C34DC3"/>
      </a:accent1>
      <a:accent2>
        <a:srgbClr val="B13B7F"/>
      </a:accent2>
      <a:accent3>
        <a:srgbClr val="C34D60"/>
      </a:accent3>
      <a:accent4>
        <a:srgbClr val="B1593B"/>
      </a:accent4>
      <a:accent5>
        <a:srgbClr val="C39C4D"/>
      </a:accent5>
      <a:accent6>
        <a:srgbClr val="A1AA38"/>
      </a:accent6>
      <a:hlink>
        <a:srgbClr val="3F7E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1892</TotalTime>
  <Words>1418</Words>
  <Application>Microsoft Macintosh PowerPoint</Application>
  <PresentationFormat>Широкоэкранный</PresentationFormat>
  <Paragraphs>33</Paragraphs>
  <Slides>12</Slides>
  <Notes>0</Notes>
  <HiddenSlides>0</HiddenSlides>
  <MMClips>0</MMClips>
  <ScaleCrop>false</ScaleCrop>
  <HeadingPairs>
    <vt:vector size="6" baseType="variant">
      <vt:variant>
        <vt:lpstr>Использованные шрифты</vt:lpstr>
      </vt:variant>
      <vt:variant>
        <vt:i4>5</vt:i4>
      </vt:variant>
      <vt:variant>
        <vt:lpstr>Тема</vt:lpstr>
      </vt:variant>
      <vt:variant>
        <vt:i4>1</vt:i4>
      </vt:variant>
      <vt:variant>
        <vt:lpstr>Заголовки слайдов</vt:lpstr>
      </vt:variant>
      <vt:variant>
        <vt:i4>12</vt:i4>
      </vt:variant>
    </vt:vector>
  </HeadingPairs>
  <TitlesOfParts>
    <vt:vector size="18" baseType="lpstr">
      <vt:lpstr>Arial</vt:lpstr>
      <vt:lpstr>Avenir Next LT Pro</vt:lpstr>
      <vt:lpstr>Avenir Next LT Pro Light</vt:lpstr>
      <vt:lpstr>Sitka Subheading</vt:lpstr>
      <vt:lpstr>Söhne</vt:lpstr>
      <vt:lpstr>PebbleVTI</vt:lpstr>
      <vt:lpstr>Marriot International Hotels</vt:lpstr>
      <vt:lpstr>Introduction:</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 International Hotels</dc:title>
  <dc:creator>Alina Craciun</dc:creator>
  <cp:lastModifiedBy>premierstarqi@yahoo.com</cp:lastModifiedBy>
  <cp:revision>3</cp:revision>
  <dcterms:created xsi:type="dcterms:W3CDTF">2023-01-25T14:56:20Z</dcterms:created>
  <dcterms:modified xsi:type="dcterms:W3CDTF">2023-02-06T21:59:14Z</dcterms:modified>
</cp:coreProperties>
</file>