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9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4C595A-D931-5440-A092-D8970755C938}" v="24" dt="2026-02-01T19:42:59.819"/>
    <p1510:client id="{8D80B551-0F9F-407B-8493-94657F3C6CB2}" v="13" dt="2026-02-01T22:48:45.3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94704"/>
  </p:normalViewPr>
  <p:slideViewPr>
    <p:cSldViewPr snapToGrid="0">
      <p:cViewPr varScale="1">
        <p:scale>
          <a:sx n="119" d="100"/>
          <a:sy n="119" d="100"/>
        </p:scale>
        <p:origin x="21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17T15:29:54.137"/>
    </inkml:context>
    <inkml:brush xml:id="br0">
      <inkml:brushProperty name="width" value="0.15875" units="cm"/>
      <inkml:brushProperty name="height" value="0.15875" units="cm"/>
      <inkml:brushProperty name="color" value="#7030A0"/>
    </inkml:brush>
  </inkml:definitions>
  <inkml:trace contextRef="#ctx0" brushRef="#br0">0 0 24452,'18759'741'0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17T15:30:00.643"/>
    </inkml:context>
    <inkml:brush xml:id="br0">
      <inkml:brushProperty name="width" value="0.15875" units="cm"/>
      <inkml:brushProperty name="height" value="0.15875" units="cm"/>
      <inkml:brushProperty name="color" value="#0070C0"/>
    </inkml:brush>
  </inkml:definitions>
  <inkml:trace contextRef="#ctx0" brushRef="#br0">0 503 24153,'10035'-503'0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8E608-183F-472C-948C-7571169D129A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A3E82-4010-4808-BDED-AE88C8F4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335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CD wheel with larger diameter it will cover more ground with less rotations than just having the smaller wooden wheel.</a:t>
            </a:r>
          </a:p>
          <a:p>
            <a:r>
              <a:rPr lang="en-GB"/>
              <a:t>Small wooden wheel adds weight and gives a flywheel effect.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CA3E82-4010-4808-BDED-AE88C8F4D15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23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The washers being metal allowed for much less friction than the paper straw to wood method.</a:t>
            </a:r>
          </a:p>
          <a:p>
            <a:r>
              <a:rPr lang="en-GB"/>
              <a:t>The more washers stuck together meant more stability when attached to the frame.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CA3E82-4010-4808-BDED-AE88C8F4D15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466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25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141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63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727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5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211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417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657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211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575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060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39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2740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984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2036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4328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71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95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  <p:sldLayoutId id="2147483904" r:id="rId12"/>
    <p:sldLayoutId id="2147483905" r:id="rId13"/>
    <p:sldLayoutId id="2147483906" r:id="rId14"/>
    <p:sldLayoutId id="2147483907" r:id="rId15"/>
    <p:sldLayoutId id="2147483908" r:id="rId16"/>
    <p:sldLayoutId id="214748390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customXml" Target="../ink/ink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2C141-0F97-A05E-9494-81E7F87BA7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43468"/>
            <a:ext cx="9144000" cy="3618898"/>
          </a:xfrm>
        </p:spPr>
        <p:txBody>
          <a:bodyPr anchor="b">
            <a:normAutofit/>
          </a:bodyPr>
          <a:lstStyle/>
          <a:p>
            <a:pPr algn="ctr"/>
            <a:r>
              <a:rPr lang="en-GB" sz="7200" dirty="0"/>
              <a:t>Engineering Project: Rubber-band Car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FFF4E2-D3CF-5A0A-4232-A374CECF8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19546" y="4552335"/>
            <a:ext cx="6752908" cy="1091381"/>
          </a:xfrm>
        </p:spPr>
        <p:txBody>
          <a:bodyPr>
            <a:normAutofit/>
          </a:bodyPr>
          <a:lstStyle/>
          <a:p>
            <a:pPr algn="ctr"/>
            <a:r>
              <a:rPr lang="en-GB" sz="2400"/>
              <a:t>By Group A</a:t>
            </a:r>
          </a:p>
        </p:txBody>
      </p:sp>
    </p:spTree>
    <p:extLst>
      <p:ext uri="{BB962C8B-B14F-4D97-AF65-F5344CB8AC3E}">
        <p14:creationId xmlns:p14="http://schemas.microsoft.com/office/powerpoint/2010/main" val="1974880619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08750-5C50-458B-0E67-DDC4938C1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643" y="685800"/>
            <a:ext cx="10018713" cy="1752599"/>
          </a:xfrm>
        </p:spPr>
        <p:txBody>
          <a:bodyPr>
            <a:normAutofit/>
          </a:bodyPr>
          <a:lstStyle/>
          <a:p>
            <a:r>
              <a:rPr lang="en-GB" sz="4400" b="1" dirty="0"/>
              <a:t>Introduction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CC8FA8-EE80-6497-661C-C0D6112FAD76}"/>
              </a:ext>
            </a:extLst>
          </p:cNvPr>
          <p:cNvSpPr txBox="1"/>
          <p:nvPr/>
        </p:nvSpPr>
        <p:spPr>
          <a:xfrm>
            <a:off x="1491726" y="2438399"/>
            <a:ext cx="735106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Our Aims for the car: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To go further than 2 metres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To be reliable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To be efficient 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4CF609-5203-B1BB-FB4D-F5F507A9797E}"/>
              </a:ext>
            </a:extLst>
          </p:cNvPr>
          <p:cNvSpPr txBox="1"/>
          <p:nvPr/>
        </p:nvSpPr>
        <p:spPr>
          <a:xfrm>
            <a:off x="7874598" y="2420600"/>
            <a:ext cx="24330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Bethan Lane            </a:t>
            </a:r>
          </a:p>
          <a:p>
            <a:r>
              <a:rPr lang="en-US" dirty="0"/>
              <a:t>Cade Gibbons</a:t>
            </a:r>
          </a:p>
          <a:p>
            <a:r>
              <a:rPr lang="en-US" dirty="0"/>
              <a:t>Kurtis Mitchell</a:t>
            </a:r>
          </a:p>
          <a:p>
            <a:r>
              <a:rPr lang="en-US" dirty="0"/>
              <a:t>Gabriel Jenkins-Handy</a:t>
            </a:r>
          </a:p>
          <a:p>
            <a:r>
              <a:rPr lang="en-US" dirty="0"/>
              <a:t>Ben </a:t>
            </a:r>
            <a:r>
              <a:rPr lang="en-US" dirty="0" err="1"/>
              <a:t>Armour</a:t>
            </a:r>
            <a:endParaRPr lang="en-US" dirty="0"/>
          </a:p>
          <a:p>
            <a:r>
              <a:rPr lang="en-US" dirty="0"/>
              <a:t>Jack Flannagan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EB05F6-FA38-D01E-4ABA-2EE88B197A02}"/>
              </a:ext>
            </a:extLst>
          </p:cNvPr>
          <p:cNvSpPr txBox="1"/>
          <p:nvPr/>
        </p:nvSpPr>
        <p:spPr>
          <a:xfrm>
            <a:off x="10027921" y="2436672"/>
            <a:ext cx="13447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2502536</a:t>
            </a:r>
          </a:p>
          <a:p>
            <a:r>
              <a:rPr lang="en-US" dirty="0"/>
              <a:t>2516743</a:t>
            </a:r>
          </a:p>
          <a:p>
            <a:r>
              <a:rPr lang="en-US" dirty="0"/>
              <a:t>2516494</a:t>
            </a:r>
          </a:p>
          <a:p>
            <a:r>
              <a:rPr lang="en-US" dirty="0"/>
              <a:t>2501670</a:t>
            </a:r>
          </a:p>
          <a:p>
            <a:r>
              <a:rPr lang="en-US" dirty="0"/>
              <a:t>2405183</a:t>
            </a:r>
          </a:p>
          <a:p>
            <a:r>
              <a:rPr lang="en-US"/>
              <a:t>2502520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94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5737A-9354-51A6-5F2B-9CC2B84C0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Design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20A82-0D8B-2851-5CC8-A0729C4373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136618"/>
            <a:ext cx="10018713" cy="4035581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/>
              <a:t>Design Research</a:t>
            </a:r>
          </a:p>
          <a:p>
            <a:pPr marL="457200" indent="-457200">
              <a:buFont typeface="+mj-lt"/>
              <a:buAutoNum type="arabicPeriod"/>
            </a:pPr>
            <a:r>
              <a:rPr lang="en-GB"/>
              <a:t>Building a sturdy frame</a:t>
            </a:r>
          </a:p>
          <a:p>
            <a:pPr marL="457200" indent="-457200">
              <a:buFont typeface="+mj-lt"/>
              <a:buAutoNum type="arabicPeriod"/>
            </a:pPr>
            <a:r>
              <a:rPr lang="en-GB"/>
              <a:t>Making the wheels </a:t>
            </a:r>
          </a:p>
          <a:p>
            <a:pPr marL="457200" indent="-457200">
              <a:buFont typeface="+mj-lt"/>
              <a:buAutoNum type="arabicPeriod"/>
            </a:pPr>
            <a:r>
              <a:rPr lang="en-GB"/>
              <a:t>Axle mounting </a:t>
            </a:r>
          </a:p>
          <a:p>
            <a:pPr marL="457200" indent="-457200">
              <a:buFont typeface="+mj-lt"/>
              <a:buAutoNum type="arabicPeriod"/>
            </a:pPr>
            <a:r>
              <a:rPr lang="en-GB"/>
              <a:t>Spacers</a:t>
            </a:r>
          </a:p>
          <a:p>
            <a:pPr marL="457200" indent="-457200">
              <a:buFont typeface="+mj-lt"/>
              <a:buAutoNum type="arabicPeriod"/>
            </a:pPr>
            <a:r>
              <a:rPr lang="en-GB"/>
              <a:t>Tuning elastic band attachment</a:t>
            </a:r>
          </a:p>
          <a:p>
            <a:pPr marL="457200" indent="-457200">
              <a:buFont typeface="+mj-lt"/>
              <a:buAutoNum type="arabicPeriod"/>
            </a:pPr>
            <a:r>
              <a:rPr lang="en-GB"/>
              <a:t>Front wheel drive </a:t>
            </a:r>
          </a:p>
          <a:p>
            <a:pPr marL="457200" indent="-457200">
              <a:buFont typeface="+mj-lt"/>
              <a:buAutoNum type="arabicPeriod"/>
            </a:pPr>
            <a:r>
              <a:rPr lang="en-GB"/>
              <a:t>Adding grip</a:t>
            </a:r>
          </a:p>
        </p:txBody>
      </p:sp>
    </p:spTree>
    <p:extLst>
      <p:ext uri="{BB962C8B-B14F-4D97-AF65-F5344CB8AC3E}">
        <p14:creationId xmlns:p14="http://schemas.microsoft.com/office/powerpoint/2010/main" val="286362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FF516-8360-1906-14CE-773C6223C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496" y="685800"/>
            <a:ext cx="2543201" cy="1752599"/>
          </a:xfrm>
        </p:spPr>
        <p:txBody>
          <a:bodyPr anchor="b">
            <a:normAutofit/>
          </a:bodyPr>
          <a:lstStyle/>
          <a:p>
            <a:pPr algn="l"/>
            <a:r>
              <a:rPr lang="en-GB" sz="3200"/>
              <a:t>1. Design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88CD70-C26D-FD0D-40D0-0F654423A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800"/>
              <a:t>Based our design off video from YouTube made by STEM Inventions</a:t>
            </a:r>
          </a:p>
          <a:p>
            <a:pPr>
              <a:lnSpc>
                <a:spcPct val="90000"/>
              </a:lnSpc>
            </a:pPr>
            <a:r>
              <a:rPr lang="en-GB" sz="1800"/>
              <a:t>Discussed as a group how we would build our car with the materials we’d be given</a:t>
            </a:r>
          </a:p>
          <a:p>
            <a:pPr>
              <a:lnSpc>
                <a:spcPct val="90000"/>
              </a:lnSpc>
            </a:pPr>
            <a:r>
              <a:rPr lang="en-GB" sz="1800"/>
              <a:t>Referenced back to every-day vehicles for our design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D984BA-7D43-01AE-4D34-9029B93C77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51" r="6979" b="1"/>
          <a:stretch>
            <a:fillRect/>
          </a:stretch>
        </p:blipFill>
        <p:spPr>
          <a:xfrm>
            <a:off x="4941202" y="1011765"/>
            <a:ext cx="6237359" cy="454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67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C5612-FDC1-D547-FE47-E8C59E0A0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2. Building a Sturdy Frame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D3C57-2521-9842-CBF7-554DE033D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5812783" cy="3124201"/>
          </a:xfrm>
        </p:spPr>
        <p:txBody>
          <a:bodyPr/>
          <a:lstStyle/>
          <a:p>
            <a:r>
              <a:rPr lang="en-GB"/>
              <a:t>Ladder frame design</a:t>
            </a:r>
          </a:p>
          <a:p>
            <a:r>
              <a:rPr lang="en-GB"/>
              <a:t>Based on real-world design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2FB564-4543-A433-5A83-7DF6AAEEC2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793" y="1366836"/>
            <a:ext cx="2143125" cy="2143125"/>
          </a:xfrm>
          <a:prstGeom prst="rect">
            <a:avLst/>
          </a:prstGeom>
        </p:spPr>
      </p:pic>
      <p:pic>
        <p:nvPicPr>
          <p:cNvPr id="6" name="Picture 5" descr="Structure of a ladder chassis">
            <a:extLst>
              <a:ext uri="{FF2B5EF4-FFF2-40B4-BE49-F238E27FC236}">
                <a16:creationId xmlns:a16="http://schemas.microsoft.com/office/drawing/2014/main" id="{B327C23C-8980-4C45-8697-442A4FED7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785" y="2441881"/>
            <a:ext cx="4822371" cy="29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2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2E31D-4A1F-ED9A-C283-AB4EDBC23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3. Making the Wheels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3F8D8-93EE-44B1-25F1-792EE69AB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2666999"/>
            <a:ext cx="6345240" cy="3124201"/>
          </a:xfrm>
        </p:spPr>
        <p:txBody>
          <a:bodyPr/>
          <a:lstStyle/>
          <a:p>
            <a:r>
              <a:rPr lang="en-GB"/>
              <a:t>CD wheels have large diameter</a:t>
            </a:r>
          </a:p>
          <a:p>
            <a:r>
              <a:rPr lang="en-GB"/>
              <a:t>Wooden wheels have more weight </a:t>
            </a:r>
          </a:p>
          <a:p>
            <a:r>
              <a:rPr lang="en-GB"/>
              <a:t>Combine both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4C1618-DB3C-7ED4-12A8-DFB1BACA3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401" y="2105909"/>
            <a:ext cx="2066926" cy="20669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BDCCBE-955E-EA81-7ABA-9954C1456F6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555" t="53333" r="75556" b="32778"/>
          <a:stretch>
            <a:fillRect/>
          </a:stretch>
        </p:blipFill>
        <p:spPr>
          <a:xfrm>
            <a:off x="10230901" y="2569418"/>
            <a:ext cx="952500" cy="952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B4E79A-54B0-4286-F151-B75B6221BC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0966" y="4605438"/>
            <a:ext cx="2066723" cy="20667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104C53-8B9C-FA12-EA26-F6C20C2358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95749" y="5163270"/>
            <a:ext cx="957155" cy="95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0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42885-7C5C-2F5F-87F1-F6A07252D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2" y="685800"/>
            <a:ext cx="4278928" cy="1752599"/>
          </a:xfrm>
        </p:spPr>
        <p:txBody>
          <a:bodyPr>
            <a:normAutofit/>
          </a:bodyPr>
          <a:lstStyle/>
          <a:p>
            <a:r>
              <a:rPr lang="en-GB"/>
              <a:t>4. Axle Mounting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8725D-C66F-44C3-8040-7B7727E97A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4278929" cy="3124201"/>
          </a:xfrm>
        </p:spPr>
        <p:txBody>
          <a:bodyPr>
            <a:normAutofit/>
          </a:bodyPr>
          <a:lstStyle/>
          <a:p>
            <a:r>
              <a:rPr lang="en-GB" sz="2000"/>
              <a:t>Glued washers together</a:t>
            </a:r>
          </a:p>
          <a:p>
            <a:r>
              <a:rPr lang="en-GB" sz="2000"/>
              <a:t>3x3 on each wheel side </a:t>
            </a:r>
          </a:p>
          <a:p>
            <a:r>
              <a:rPr lang="en-GB" sz="2000"/>
              <a:t>Fixed the same on both front and back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0C703D-72B3-A8C9-23E2-A356F75950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714" r="8809" b="-3"/>
          <a:stretch>
            <a:fillRect/>
          </a:stretch>
        </p:blipFill>
        <p:spPr>
          <a:xfrm>
            <a:off x="6434407" y="1011765"/>
            <a:ext cx="4744154" cy="454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70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78EF5-5099-4D5C-CF77-5A9FE11D8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5. Spacers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92978B-1D65-7DE2-AE66-7DC3976DA4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8651911" cy="3124201"/>
          </a:xfrm>
        </p:spPr>
        <p:txBody>
          <a:bodyPr/>
          <a:lstStyle/>
          <a:p>
            <a:pPr marL="0" indent="0">
              <a:buNone/>
            </a:pPr>
            <a:r>
              <a:rPr lang="en-GB"/>
              <a:t>Spacers were needed to stop side-to-side movement of the axle</a:t>
            </a:r>
          </a:p>
          <a:p>
            <a:r>
              <a:rPr lang="en-GB"/>
              <a:t>Straws were used</a:t>
            </a:r>
          </a:p>
          <a:p>
            <a:r>
              <a:rPr lang="en-GB"/>
              <a:t>Glue was put on the ends of the axles to hold the wheels in place</a:t>
            </a:r>
          </a:p>
          <a:p>
            <a:r>
              <a:rPr lang="en-GB"/>
              <a:t>Possibly also washers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21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19E86-953B-7F6C-0CC3-234CBF680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6. Tuning Elastic Band Placement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378AD-14AD-584E-D8BC-588CAA2EB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685" y="2127044"/>
            <a:ext cx="5059364" cy="3124201"/>
          </a:xfrm>
        </p:spPr>
        <p:txBody>
          <a:bodyPr/>
          <a:lstStyle/>
          <a:p>
            <a:r>
              <a:rPr lang="en-GB"/>
              <a:t>Solid point </a:t>
            </a:r>
          </a:p>
          <a:p>
            <a:r>
              <a:rPr lang="en-GB"/>
              <a:t>Moving point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137B4E-523B-46D8-9146-C69D2482B8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858" b="18857"/>
          <a:stretch>
            <a:fillRect/>
          </a:stretch>
        </p:blipFill>
        <p:spPr>
          <a:xfrm>
            <a:off x="6096000" y="2359817"/>
            <a:ext cx="5726464" cy="373856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DBC49677-1BAD-0F0D-5D3B-474BB1791BE6}"/>
                  </a:ext>
                </a:extLst>
              </p14:cNvPr>
              <p14:cNvContentPartPr/>
              <p14:nvPr/>
            </p14:nvContentPartPr>
            <p14:xfrm rot="286425">
              <a:off x="3587799" y="3720743"/>
              <a:ext cx="6752817" cy="2671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DBC49677-1BAD-0F0D-5D3B-474BB1791BE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286425">
                <a:off x="3559362" y="3692303"/>
                <a:ext cx="6809690" cy="32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08937A3-D94B-60CB-12FB-9D603714AED2}"/>
                  </a:ext>
                </a:extLst>
              </p14:cNvPr>
              <p14:cNvContentPartPr/>
              <p14:nvPr/>
            </p14:nvContentPartPr>
            <p14:xfrm rot="519204">
              <a:off x="3742226" y="4021696"/>
              <a:ext cx="3612960" cy="18144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08937A3-D94B-60CB-12FB-9D603714AED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 rot="519204">
                <a:off x="3713786" y="3993256"/>
                <a:ext cx="3669840" cy="238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813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92D96-1D58-7F14-C1B5-5E30E4B03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9411" y="0"/>
            <a:ext cx="10018713" cy="1752599"/>
          </a:xfrm>
        </p:spPr>
        <p:txBody>
          <a:bodyPr anchor="b">
            <a:normAutofit/>
          </a:bodyPr>
          <a:lstStyle/>
          <a:p>
            <a:pPr algn="l"/>
            <a:r>
              <a:rPr lang="en-GB"/>
              <a:t>7. Front Wheel Drive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824FEF-7F19-2200-CA6F-DB88B8C3E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3952" y="2314574"/>
            <a:ext cx="10233621" cy="3124201"/>
          </a:xfrm>
        </p:spPr>
        <p:txBody>
          <a:bodyPr anchor="t">
            <a:normAutofit/>
          </a:bodyPr>
          <a:lstStyle/>
          <a:p>
            <a:r>
              <a:rPr lang="en-GB"/>
              <a:t>Prevents chance of wheelieing </a:t>
            </a:r>
          </a:p>
          <a:p>
            <a:r>
              <a:rPr lang="en-GB"/>
              <a:t>“The horses must pull the carriage, not push it” – Enzo Ferrari</a:t>
            </a:r>
          </a:p>
        </p:txBody>
      </p:sp>
    </p:spTree>
    <p:extLst>
      <p:ext uri="{BB962C8B-B14F-4D97-AF65-F5344CB8AC3E}">
        <p14:creationId xmlns:p14="http://schemas.microsoft.com/office/powerpoint/2010/main" val="4291437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CDD9E-DFB6-6919-9C90-570FEE807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8200" y="852055"/>
            <a:ext cx="7257455" cy="1752599"/>
          </a:xfrm>
        </p:spPr>
        <p:txBody>
          <a:bodyPr>
            <a:normAutofit/>
          </a:bodyPr>
          <a:lstStyle/>
          <a:p>
            <a:r>
              <a:rPr lang="en-GB" sz="3600"/>
              <a:t>8. Add Grip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03F5009-C5FD-AB27-3908-45C253073B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3237" y="2839605"/>
            <a:ext cx="7200236" cy="2712842"/>
          </a:xfrm>
        </p:spPr>
        <p:txBody>
          <a:bodyPr anchor="t">
            <a:normAutofit/>
          </a:bodyPr>
          <a:lstStyle/>
          <a:p>
            <a:r>
              <a:rPr lang="en-GB" sz="1800"/>
              <a:t>Only the powered wheels need grip</a:t>
            </a:r>
          </a:p>
          <a:p>
            <a:r>
              <a:rPr lang="en-GB" sz="1800"/>
              <a:t>Can be made from clay/rubber bands/cello tape</a:t>
            </a: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235394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20ECE-53C6-5130-779A-E97AB8687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Implementation of the Design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101F3-F1AF-B081-1661-7CA3162803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Frame – made from lollypop sticks, glue and a straw- ladder frame</a:t>
            </a:r>
          </a:p>
          <a:p>
            <a:r>
              <a:rPr lang="en-US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Axels- washers, more glue, straws as spacers</a:t>
            </a:r>
          </a:p>
          <a:p>
            <a:r>
              <a:rPr lang="en-US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Wheels- CDs glued to wooden wheels. </a:t>
            </a:r>
          </a:p>
          <a:p>
            <a:r>
              <a:rPr lang="en-US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Rubber band tied to frame and hooked onto hardened glue nub on driven wheels dowel</a:t>
            </a:r>
          </a:p>
          <a:p>
            <a:r>
              <a:rPr lang="en-US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Grip- clay on driven wheels, not on rear to reduce drag</a:t>
            </a:r>
          </a:p>
          <a:p>
            <a:endParaRPr lang="en-US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1100">
              <a:latin typeface="Cochocib Script Latin Pro" panose="020F05020202040302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618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7E6ED-48F4-1294-98BC-6ADB732F2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Testing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DCF66-734C-248C-3E03-D086B8FB78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Tested different strengths of rubber bands</a:t>
            </a:r>
          </a:p>
          <a:p>
            <a:r>
              <a:rPr lang="en-GB"/>
              <a:t>How many rubber bands</a:t>
            </a:r>
          </a:p>
          <a:p>
            <a:r>
              <a:rPr lang="en-GB"/>
              <a:t>Different “tyres” e.g. cello tape, glue. Rubber bands and clay</a:t>
            </a:r>
          </a:p>
          <a:p>
            <a:r>
              <a:rPr lang="en-GB"/>
              <a:t>Supports for the axel due to failure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971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D3EB6-9FED-8C13-C4FE-3D1E23B49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Reflection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E972E31-26FC-D3B4-6AA9-60B5510C35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1442883"/>
              </p:ext>
            </p:extLst>
          </p:nvPr>
        </p:nvGraphicFramePr>
        <p:xfrm>
          <a:off x="1484311" y="2027902"/>
          <a:ext cx="10018712" cy="34203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9356">
                  <a:extLst>
                    <a:ext uri="{9D8B030D-6E8A-4147-A177-3AD203B41FA5}">
                      <a16:colId xmlns:a16="http://schemas.microsoft.com/office/drawing/2014/main" val="3221689740"/>
                    </a:ext>
                  </a:extLst>
                </a:gridCol>
                <a:gridCol w="5009356">
                  <a:extLst>
                    <a:ext uri="{9D8B030D-6E8A-4147-A177-3AD203B41FA5}">
                      <a16:colId xmlns:a16="http://schemas.microsoft.com/office/drawing/2014/main" val="471013546"/>
                    </a:ext>
                  </a:extLst>
                </a:gridCol>
              </a:tblGrid>
              <a:tr h="422405">
                <a:tc>
                  <a:txBody>
                    <a:bodyPr/>
                    <a:lstStyle/>
                    <a:p>
                      <a:r>
                        <a:rPr lang="en-GB"/>
                        <a:t>Pros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8476699"/>
                  </a:ext>
                </a:extLst>
              </a:tr>
              <a:tr h="428271">
                <a:tc>
                  <a:txBody>
                    <a:bodyPr/>
                    <a:lstStyle/>
                    <a:p>
                      <a:r>
                        <a:rPr lang="en-GB"/>
                        <a:t>Fast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Chassis can’t handle torque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585314"/>
                  </a:ext>
                </a:extLst>
              </a:tr>
              <a:tr h="428271">
                <a:tc>
                  <a:txBody>
                    <a:bodyPr/>
                    <a:lstStyle/>
                    <a:p>
                      <a:r>
                        <a:rPr lang="en-GB"/>
                        <a:t>Goes far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Flimsy materials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8311149"/>
                  </a:ext>
                </a:extLst>
              </a:tr>
              <a:tr h="428271">
                <a:tc>
                  <a:txBody>
                    <a:bodyPr/>
                    <a:lstStyle/>
                    <a:p>
                      <a:r>
                        <a:rPr lang="en-GB"/>
                        <a:t>Good torque delivery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Glue didn’t glue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2543844"/>
                  </a:ext>
                </a:extLst>
              </a:tr>
              <a:tr h="428271">
                <a:tc>
                  <a:txBody>
                    <a:bodyPr/>
                    <a:lstStyle/>
                    <a:p>
                      <a:r>
                        <a:rPr lang="en-GB" dirty="0"/>
                        <a:t>Everyone played to their strengths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Wheels flexed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9425655"/>
                  </a:ext>
                </a:extLst>
              </a:tr>
              <a:tr h="428271">
                <a:tc>
                  <a:txBody>
                    <a:bodyPr/>
                    <a:lstStyle/>
                    <a:p>
                      <a:r>
                        <a:rPr lang="en-GB"/>
                        <a:t>Real world inspiration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Inconsistent manufacturing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734679"/>
                  </a:ext>
                </a:extLst>
              </a:tr>
              <a:tr h="428271">
                <a:tc>
                  <a:txBody>
                    <a:bodyPr/>
                    <a:lstStyle/>
                    <a:p>
                      <a:r>
                        <a:rPr lang="en-GB"/>
                        <a:t>Simple wheel design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Used lots of materials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2771765"/>
                  </a:ext>
                </a:extLst>
              </a:tr>
              <a:tr h="428271">
                <a:tc>
                  <a:txBody>
                    <a:bodyPr/>
                    <a:lstStyle/>
                    <a:p>
                      <a:r>
                        <a:rPr lang="en-GB"/>
                        <a:t>Simple rubber band attavhment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Needed better planning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4051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2660315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A8D06-0EDE-9769-ECD7-A62BA3677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45025"/>
            <a:ext cx="10018713" cy="1752599"/>
          </a:xfrm>
        </p:spPr>
        <p:txBody>
          <a:bodyPr/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203D6-3691-2EA6-22D2-F7FAEF456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4794" y="1936303"/>
            <a:ext cx="10018713" cy="3124201"/>
          </a:xfrm>
        </p:spPr>
        <p:txBody>
          <a:bodyPr>
            <a:normAutofit fontScale="47500" lnSpcReduction="20000"/>
          </a:bodyPr>
          <a:lstStyle/>
          <a:p>
            <a:r>
              <a:rPr lang="en-GB"/>
              <a:t> successful </a:t>
            </a:r>
          </a:p>
          <a:p>
            <a:r>
              <a:rPr lang="en-GB"/>
              <a:t>Targets met</a:t>
            </a:r>
          </a:p>
          <a:p>
            <a:r>
              <a:rPr lang="en-GB"/>
              <a:t>Exceeds expectations </a:t>
            </a:r>
          </a:p>
          <a:p>
            <a:pPr marL="0" indent="0">
              <a:buNone/>
            </a:pPr>
            <a:r>
              <a:rPr lang="en-GB" sz="4000"/>
              <a:t>Future improvements</a:t>
            </a:r>
          </a:p>
          <a:p>
            <a:r>
              <a:rPr lang="en-GB"/>
              <a:t>Less/more reliable material</a:t>
            </a:r>
          </a:p>
          <a:p>
            <a:r>
              <a:rPr lang="en-GB"/>
              <a:t>Straighter chassis </a:t>
            </a:r>
          </a:p>
          <a:p>
            <a:r>
              <a:rPr lang="en-GB"/>
              <a:t>More precise manufacturing for the wheels/contact patch</a:t>
            </a:r>
          </a:p>
          <a:p>
            <a:r>
              <a:rPr lang="en-GB"/>
              <a:t>Better overall planning 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  <a:p>
            <a:pPr marL="0" indent="0">
              <a:buNone/>
            </a:pPr>
            <a:r>
              <a:rPr lang="en-GB"/>
              <a:t>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997484"/>
      </p:ext>
    </p:extLst>
  </p:cSld>
  <p:clrMapOvr>
    <a:masterClrMapping/>
  </p:clrMapOvr>
  <p:transition spd="slow">
    <p:comb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164</TotalTime>
  <Words>481</Words>
  <Application>Microsoft Office PowerPoint</Application>
  <PresentationFormat>Widescreen</PresentationFormat>
  <Paragraphs>103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Parallax</vt:lpstr>
      <vt:lpstr>Engineering Project: Rubber-band Car</vt:lpstr>
      <vt:lpstr>Introduction</vt:lpstr>
      <vt:lpstr>The Design Process</vt:lpstr>
      <vt:lpstr>1. Design Research </vt:lpstr>
      <vt:lpstr>2. Building a Sturdy Frame </vt:lpstr>
      <vt:lpstr>3. Making the Wheels</vt:lpstr>
      <vt:lpstr>4. Axle Mounting </vt:lpstr>
      <vt:lpstr>5. Spacers</vt:lpstr>
      <vt:lpstr>6. Tuning Elastic Band Placement</vt:lpstr>
      <vt:lpstr>7. Front Wheel Drive </vt:lpstr>
      <vt:lpstr>8. Add Grip</vt:lpstr>
      <vt:lpstr>Implementation of the Design Process</vt:lpstr>
      <vt:lpstr>Testing </vt:lpstr>
      <vt:lpstr>Reflection 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 Lane (2502536)</dc:creator>
  <cp:lastModifiedBy>Cade Gibbons (2516743)</cp:lastModifiedBy>
  <cp:revision>2</cp:revision>
  <dcterms:created xsi:type="dcterms:W3CDTF">2025-11-17T14:41:05Z</dcterms:created>
  <dcterms:modified xsi:type="dcterms:W3CDTF">2026-02-01T22:49:23Z</dcterms:modified>
</cp:coreProperties>
</file>