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rimo" panose="020B0604020202020204" pitchFamily="34" charset="0"/>
      <p:regular r:id="rId16"/>
    </p:embeddedFont>
    <p:embeddedFont>
      <p:font typeface="Arimo Italics" panose="020B0604020202090204" pitchFamily="34" charset="0"/>
      <p:regular r:id="rId17"/>
      <p:italic r:id="rId18"/>
    </p:embeddedFont>
    <p:embeddedFont>
      <p:font typeface="Canva Sans" panose="020B0503030501040103" pitchFamily="34" charset="0"/>
      <p:regular r:id="rId19"/>
    </p:embeddedFont>
    <p:embeddedFont>
      <p:font typeface="Canva Sans Bold" panose="020B0803030501040103" pitchFamily="34" charset="0"/>
      <p:regular r:id="rId20"/>
      <p:bold r:id="rId21"/>
    </p:embeddedFont>
    <p:embeddedFont>
      <p:font typeface="Canva Sans Italics" panose="020B0503030501040103" pitchFamily="34" charset="0"/>
      <p:regular r:id="rId22"/>
      <p:italic r:id="rId23"/>
    </p:embeddedFont>
    <p:embeddedFont>
      <p:font typeface="League Spartan" pitchFamily="2" charset="77"/>
      <p:regular r:id="rId24"/>
      <p:bold r:id="rId25"/>
    </p:embeddedFont>
    <p:embeddedFont>
      <p:font typeface="Poppins" pitchFamily="2" charset="77"/>
      <p:regular r:id="rId26"/>
      <p:bold r:id="rId27"/>
    </p:embeddedFont>
    <p:embeddedFont>
      <p:font typeface="Poppins Bold" pitchFamily="2" charset="77"/>
      <p:regular r:id="rId28"/>
      <p:bold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46" autoAdjust="0"/>
  </p:normalViewPr>
  <p:slideViewPr>
    <p:cSldViewPr>
      <p:cViewPr varScale="1">
        <p:scale>
          <a:sx n="59" d="100"/>
          <a:sy n="59" d="100"/>
        </p:scale>
        <p:origin x="74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about" TargetMode="External"/><Relationship Id="rId7" Type="http://schemas.openxmlformats.org/officeDocument/2006/relationships/hyperlink" Target="https://www.indeed.com/career-advice/starting-new-job/got-a-job-offer#:~:text=What%20is%20a%20job%20offer,Job%20Offer%20Letter%20(With%20Examples)" TargetMode="External"/><Relationship Id="rId2" Type="http://schemas.openxmlformats.org/officeDocument/2006/relationships/hyperlink" Target="https://uk.indeed.com/career-advice/interviewing/types-of-intervie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sco.com/careers/en-GB/interview-support?srsltid=AfmBOopimcUi2moNg8Dtv68qxMSvFoK6uiN_m4X5RhhD-JS0IzSIOF5e" TargetMode="External"/><Relationship Id="rId5" Type="http://schemas.openxmlformats.org/officeDocument/2006/relationships/hyperlink" Target="https://uk.indeed.com/career-advice/interviewing/finance-analyst-interview-questions#:~:text=General%20finance%20analyst%20interview%20questions%20give%20the%20hiring%20manager%20basic,for%20the%20finance%20analyst%20position." TargetMode="External"/><Relationship Id="rId4" Type="http://schemas.openxmlformats.org/officeDocument/2006/relationships/hyperlink" Target="https://apply.tesco-careers.com/members/modules/job/detail.php?record=10048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3691054" cy="10287000"/>
            <a:chOff x="0" y="0"/>
            <a:chExt cx="972130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72130" cy="2709333"/>
            </a:xfrm>
            <a:custGeom>
              <a:avLst/>
              <a:gdLst/>
              <a:ahLst/>
              <a:cxnLst/>
              <a:rect l="l" t="t" r="r" b="b"/>
              <a:pathLst>
                <a:path w="972130" h="2709333">
                  <a:moveTo>
                    <a:pt x="0" y="0"/>
                  </a:moveTo>
                  <a:lnTo>
                    <a:pt x="972130" y="0"/>
                  </a:lnTo>
                  <a:lnTo>
                    <a:pt x="97213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97213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868948" y="3193451"/>
            <a:ext cx="12543545" cy="5756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BA (HONS) LEADERSHIP AND MANAGEMENT SKILLS FOR THE WORKPLACE </a:t>
            </a:r>
          </a:p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Name: </a:t>
            </a:r>
            <a:r>
              <a:rPr lang="en-US" sz="36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Lashaye Otseh-Taiwo</a:t>
            </a:r>
          </a:p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Number: </a:t>
            </a:r>
            <a:r>
              <a:rPr lang="en-US" sz="36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2410221</a:t>
            </a:r>
          </a:p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Course Name:</a:t>
            </a:r>
            <a:r>
              <a:rPr lang="en-US" sz="36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Developing and Managing Individuals and Teams LCLM5002</a:t>
            </a:r>
          </a:p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Lecturer Name:  </a:t>
            </a:r>
            <a:r>
              <a:rPr lang="en-US" sz="36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Nishi ramsurrun</a:t>
            </a:r>
          </a:p>
          <a:p>
            <a:pPr algn="l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Session:</a:t>
            </a:r>
            <a:r>
              <a:rPr lang="en-US" sz="36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October 2025 Term</a:t>
            </a:r>
          </a:p>
          <a:p>
            <a:pPr algn="l">
              <a:lnSpc>
                <a:spcPts val="5040"/>
              </a:lnSpc>
              <a:spcBef>
                <a:spcPct val="0"/>
              </a:spcBef>
            </a:pPr>
            <a:endParaRPr lang="en-US" sz="36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7" name="AutoShape 7"/>
          <p:cNvSpPr/>
          <p:nvPr/>
        </p:nvSpPr>
        <p:spPr>
          <a:xfrm flipV="1">
            <a:off x="3868948" y="9248047"/>
            <a:ext cx="9687995" cy="20505"/>
          </a:xfrm>
          <a:prstGeom prst="line">
            <a:avLst/>
          </a:prstGeom>
          <a:ln w="123825" cap="rnd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>
            <a:off x="0" y="0"/>
            <a:ext cx="3691054" cy="3650788"/>
          </a:xfrm>
          <a:custGeom>
            <a:avLst/>
            <a:gdLst/>
            <a:ahLst/>
            <a:cxnLst/>
            <a:rect l="l" t="t" r="r" b="b"/>
            <a:pathLst>
              <a:path w="3691054" h="3650788">
                <a:moveTo>
                  <a:pt x="3691054" y="0"/>
                </a:moveTo>
                <a:lnTo>
                  <a:pt x="0" y="0"/>
                </a:lnTo>
                <a:lnTo>
                  <a:pt x="0" y="3650788"/>
                </a:lnTo>
                <a:lnTo>
                  <a:pt x="3691054" y="3650788"/>
                </a:lnTo>
                <a:lnTo>
                  <a:pt x="3691054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1115761" y="0"/>
            <a:ext cx="7172239" cy="2868895"/>
          </a:xfrm>
          <a:custGeom>
            <a:avLst/>
            <a:gdLst/>
            <a:ahLst/>
            <a:cxnLst/>
            <a:rect l="l" t="t" r="r" b="b"/>
            <a:pathLst>
              <a:path w="7172239" h="2868895">
                <a:moveTo>
                  <a:pt x="0" y="0"/>
                </a:moveTo>
                <a:lnTo>
                  <a:pt x="7172239" y="0"/>
                </a:lnTo>
                <a:lnTo>
                  <a:pt x="7172239" y="2868895"/>
                </a:lnTo>
                <a:lnTo>
                  <a:pt x="0" y="28688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549817" y="373814"/>
            <a:ext cx="5818354" cy="1755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63"/>
              </a:lnSpc>
              <a:spcBef>
                <a:spcPct val="0"/>
              </a:spcBef>
            </a:pPr>
            <a:r>
              <a:rPr lang="en-US" sz="5045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5045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TABLE</a:t>
            </a:r>
            <a:r>
              <a:rPr lang="en-US" sz="5045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5045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OF CONTENTS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549817" y="2129564"/>
            <a:ext cx="4163260" cy="1"/>
          </a:xfrm>
          <a:prstGeom prst="line">
            <a:avLst/>
          </a:prstGeom>
          <a:ln w="95250" cap="flat">
            <a:solidFill>
              <a:srgbClr val="004A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842689" y="0"/>
            <a:ext cx="10287000" cy="102870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310" y="0"/>
                  </a:moveTo>
                  <a:lnTo>
                    <a:pt x="795490" y="0"/>
                  </a:lnTo>
                  <a:cubicBezTo>
                    <a:pt x="800081" y="0"/>
                    <a:pt x="804484" y="1824"/>
                    <a:pt x="807730" y="5070"/>
                  </a:cubicBezTo>
                  <a:cubicBezTo>
                    <a:pt x="810976" y="8316"/>
                    <a:pt x="812800" y="12719"/>
                    <a:pt x="812800" y="17310"/>
                  </a:cubicBezTo>
                  <a:lnTo>
                    <a:pt x="812800" y="795490"/>
                  </a:lnTo>
                  <a:cubicBezTo>
                    <a:pt x="812800" y="800081"/>
                    <a:pt x="810976" y="804484"/>
                    <a:pt x="807730" y="807730"/>
                  </a:cubicBezTo>
                  <a:cubicBezTo>
                    <a:pt x="804484" y="810976"/>
                    <a:pt x="800081" y="812800"/>
                    <a:pt x="795490" y="812800"/>
                  </a:cubicBezTo>
                  <a:lnTo>
                    <a:pt x="17310" y="812800"/>
                  </a:lnTo>
                  <a:cubicBezTo>
                    <a:pt x="12719" y="812800"/>
                    <a:pt x="8316" y="810976"/>
                    <a:pt x="5070" y="807730"/>
                  </a:cubicBezTo>
                  <a:cubicBezTo>
                    <a:pt x="1824" y="804484"/>
                    <a:pt x="0" y="800081"/>
                    <a:pt x="0" y="795490"/>
                  </a:cubicBezTo>
                  <a:lnTo>
                    <a:pt x="0" y="17310"/>
                  </a:lnTo>
                  <a:cubicBezTo>
                    <a:pt x="0" y="12719"/>
                    <a:pt x="1824" y="8316"/>
                    <a:pt x="5070" y="5070"/>
                  </a:cubicBezTo>
                  <a:cubicBezTo>
                    <a:pt x="8316" y="1824"/>
                    <a:pt x="12719" y="0"/>
                    <a:pt x="17310" y="0"/>
                  </a:cubicBezTo>
                  <a:close/>
                </a:path>
              </a:pathLst>
            </a:custGeom>
            <a:blipFill>
              <a:blip r:embed="rId3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201900" y="0"/>
            <a:ext cx="3086100" cy="10287000"/>
            <a:chOff x="0" y="0"/>
            <a:chExt cx="812800" cy="27093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76693" y="2503380"/>
            <a:ext cx="5531610" cy="60356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                               ………………. 3-4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INTERVIEW PROCESS                 .......……………. 5-7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QUESTIONING TECHNIQUES         .................... 8</a:t>
            </a: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SIMILARITIES &amp; CONTRAST          ………………….. 9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BACKGROUND CHECK                 …..………………. 10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OFFER &amp; INDUCTION           ..............……………... 11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                             ..................……….. 12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                                       ............………… 13</a:t>
            </a:r>
          </a:p>
          <a:p>
            <a:pPr algn="l">
              <a:lnSpc>
                <a:spcPts val="2520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520"/>
              </a:lnSpc>
            </a:pPr>
            <a:r>
              <a:rPr lang="en-US" sz="1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                                    ……………………… 14</a:t>
            </a:r>
          </a:p>
          <a:p>
            <a:pPr algn="l">
              <a:lnSpc>
                <a:spcPts val="2262"/>
              </a:lnSpc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262"/>
              </a:lnSpc>
              <a:spcBef>
                <a:spcPct val="0"/>
              </a:spcBef>
            </a:pPr>
            <a:endParaRPr lang="en-US" sz="1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2</a:t>
            </a:r>
          </a:p>
        </p:txBody>
      </p:sp>
      <p:sp>
        <p:nvSpPr>
          <p:cNvPr id="12" name="Freeform 12"/>
          <p:cNvSpPr/>
          <p:nvPr/>
        </p:nvSpPr>
        <p:spPr>
          <a:xfrm>
            <a:off x="140134" y="8036286"/>
            <a:ext cx="4982082" cy="1978219"/>
          </a:xfrm>
          <a:custGeom>
            <a:avLst/>
            <a:gdLst/>
            <a:ahLst/>
            <a:cxnLst/>
            <a:rect l="l" t="t" r="r" b="b"/>
            <a:pathLst>
              <a:path w="4982082" h="1978219">
                <a:moveTo>
                  <a:pt x="0" y="0"/>
                </a:moveTo>
                <a:lnTo>
                  <a:pt x="4982081" y="0"/>
                </a:lnTo>
                <a:lnTo>
                  <a:pt x="4982081" y="1978218"/>
                </a:lnTo>
                <a:lnTo>
                  <a:pt x="0" y="197821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33948" b="-33948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55600" y="-180826"/>
            <a:ext cx="9784662" cy="10484157"/>
            <a:chOff x="0" y="-47625"/>
            <a:chExt cx="2577030" cy="2761259"/>
          </a:xfrm>
        </p:grpSpPr>
        <p:sp>
          <p:nvSpPr>
            <p:cNvPr id="3" name="Freeform 3"/>
            <p:cNvSpPr/>
            <p:nvPr/>
          </p:nvSpPr>
          <p:spPr>
            <a:xfrm>
              <a:off x="75078" y="-43324"/>
              <a:ext cx="2501952" cy="2756958"/>
            </a:xfrm>
            <a:custGeom>
              <a:avLst/>
              <a:gdLst/>
              <a:ahLst/>
              <a:cxnLst/>
              <a:rect l="l" t="t" r="r" b="b"/>
              <a:pathLst>
                <a:path w="2501952" h="2709333">
                  <a:moveTo>
                    <a:pt x="0" y="0"/>
                  </a:moveTo>
                  <a:lnTo>
                    <a:pt x="2501952" y="0"/>
                  </a:lnTo>
                  <a:lnTo>
                    <a:pt x="250195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501952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88656" y="970973"/>
            <a:ext cx="641796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INTRODUCTION</a:t>
            </a:r>
          </a:p>
        </p:txBody>
      </p:sp>
      <p:sp>
        <p:nvSpPr>
          <p:cNvPr id="6" name="AutoShape 6"/>
          <p:cNvSpPr/>
          <p:nvPr/>
        </p:nvSpPr>
        <p:spPr>
          <a:xfrm>
            <a:off x="588656" y="1709211"/>
            <a:ext cx="4684838" cy="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9714121" y="1209088"/>
            <a:ext cx="7618923" cy="7868824"/>
            <a:chOff x="0" y="0"/>
            <a:chExt cx="6350000" cy="6558280"/>
          </a:xfrm>
        </p:grpSpPr>
        <p:sp>
          <p:nvSpPr>
            <p:cNvPr id="8" name="Freeform 8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2"/>
              <a:stretch>
                <a:fillRect l="-1679" r="-1679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88656" y="6348489"/>
            <a:ext cx="8322424" cy="1875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8"/>
              </a:lnSpc>
            </a:pPr>
            <a:r>
              <a:rPr lang="en-US" sz="26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As we know the Financial analyst makes a great  difference to our team:</a:t>
            </a:r>
          </a:p>
          <a:p>
            <a:pPr marL="571858" lvl="1" indent="-285929" algn="l">
              <a:lnSpc>
                <a:spcPts val="3708"/>
              </a:lnSpc>
              <a:buFont typeface="Arial"/>
              <a:buChar char="•"/>
            </a:pPr>
            <a:r>
              <a:rPr lang="en-US" sz="26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Keeps finances organised &amp; up to date </a:t>
            </a:r>
          </a:p>
          <a:p>
            <a:pPr marL="571858" lvl="1" indent="-285929" algn="l">
              <a:lnSpc>
                <a:spcPts val="3708"/>
              </a:lnSpc>
              <a:spcBef>
                <a:spcPct val="0"/>
              </a:spcBef>
              <a:buFont typeface="Arial"/>
              <a:buChar char="•"/>
            </a:pPr>
            <a:r>
              <a:rPr lang="en-US" sz="26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Accurate margin reports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656" y="2424824"/>
            <a:ext cx="8322424" cy="327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9"/>
              </a:lnSpc>
            </a:pPr>
            <a:r>
              <a:rPr lang="en-US" sz="264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Tesco is one of the leading supermarkets in the UK with over millions of customers entering each week and over 330,000 colleague's </a:t>
            </a:r>
          </a:p>
          <a:p>
            <a:pPr algn="l">
              <a:lnSpc>
                <a:spcPts val="3709"/>
              </a:lnSpc>
            </a:pPr>
            <a:endParaRPr lang="en-US" sz="2649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709"/>
              </a:lnSpc>
            </a:pPr>
            <a:r>
              <a:rPr lang="en-US" sz="264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Our objective is to supply affordable, sustainable and healthy food </a:t>
            </a:r>
          </a:p>
          <a:p>
            <a:pPr algn="l">
              <a:lnSpc>
                <a:spcPts val="3709"/>
              </a:lnSpc>
              <a:spcBef>
                <a:spcPct val="0"/>
              </a:spcBef>
            </a:pPr>
            <a:endParaRPr lang="en-US" sz="2649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914835" y="9819180"/>
            <a:ext cx="3983344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ctr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Tesco (2025)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962025" y="3384484"/>
            <a:ext cx="4957463" cy="738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INTRODUCTION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1029037" y="4505910"/>
            <a:ext cx="3774244" cy="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629255" y="2571750"/>
            <a:ext cx="290233" cy="5143500"/>
            <a:chOff x="0" y="0"/>
            <a:chExt cx="76440" cy="13546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6440" cy="1354667"/>
            </a:xfrm>
            <a:custGeom>
              <a:avLst/>
              <a:gdLst/>
              <a:ahLst/>
              <a:cxnLst/>
              <a:rect l="l" t="t" r="r" b="b"/>
              <a:pathLst>
                <a:path w="76440" h="1354667">
                  <a:moveTo>
                    <a:pt x="0" y="0"/>
                  </a:moveTo>
                  <a:lnTo>
                    <a:pt x="76440" y="0"/>
                  </a:lnTo>
                  <a:lnTo>
                    <a:pt x="7644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76440" cy="1402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85209" y="942975"/>
            <a:ext cx="2848719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ANAYSIS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885209" y="3710890"/>
            <a:ext cx="4662785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DESCRIPTION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885209" y="6459067"/>
            <a:ext cx="5790458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80"/>
              </a:lnSpc>
            </a:pPr>
            <a:r>
              <a:rPr lang="en-US" sz="4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SPECIFICATION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85209" y="1860500"/>
            <a:ext cx="9779686" cy="1526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Managing financial performance</a:t>
            </a: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Drive continuous improvement </a:t>
            </a: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Decision making through financial insight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85209" y="4608678"/>
            <a:ext cx="9779686" cy="1526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Maintain close relationships with suppliers  </a:t>
            </a: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Manage accurate financial reporting </a:t>
            </a: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Provide Clear and accurate finance reports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885209" y="7377912"/>
            <a:ext cx="9423341" cy="1526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 algn="just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Accuracy &amp; Organisation </a:t>
            </a:r>
          </a:p>
          <a:p>
            <a:pPr marL="626112" lvl="1" indent="-313056" algn="just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Knowledge with MS office (specifically excel)</a:t>
            </a:r>
          </a:p>
          <a:p>
            <a:pPr marL="626112" lvl="1" indent="-313056" algn="just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Financial or Accounting background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9037" y="4970628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FINANCIAL ANALYST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0" y="9502775"/>
            <a:ext cx="5629255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Tesco Careers (no date)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962025" y="2786127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INTERVIEW PROCESS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29037" y="4580104"/>
            <a:ext cx="3774244" cy="1905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629255" y="2571750"/>
            <a:ext cx="290233" cy="5143500"/>
            <a:chOff x="0" y="0"/>
            <a:chExt cx="76440" cy="13546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6440" cy="1354667"/>
            </a:xfrm>
            <a:custGeom>
              <a:avLst/>
              <a:gdLst/>
              <a:ahLst/>
              <a:cxnLst/>
              <a:rect l="l" t="t" r="r" b="b"/>
              <a:pathLst>
                <a:path w="76440" h="1354667">
                  <a:moveTo>
                    <a:pt x="0" y="0"/>
                  </a:moveTo>
                  <a:lnTo>
                    <a:pt x="76440" y="0"/>
                  </a:lnTo>
                  <a:lnTo>
                    <a:pt x="7644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76440" cy="1402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9037" y="4970628"/>
            <a:ext cx="4957463" cy="738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STRUCTURED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00334" y="3970503"/>
            <a:ext cx="11234049" cy="2114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Phone call to asses soft skills </a:t>
            </a:r>
          </a:p>
          <a:p>
            <a:pPr marL="647702" lvl="1" indent="-323851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Structured, competency based questions linked to Tesco leadership framework </a:t>
            </a:r>
          </a:p>
          <a:p>
            <a:pPr marL="647702" lvl="1" indent="-323851" algn="just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Focused on Skills and past experiences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39238" y="4652327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6175418" y="6353235"/>
            <a:ext cx="8845333" cy="2114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Ensures correct questions are asked prior to next stage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Consistency all interviewees will be asked the same questions so process is unbiased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5418" y="2514600"/>
            <a:ext cx="8982224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Initial Screening (Online or Face-To-Face)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Establish past experiences and qualifications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-1" y="9502775"/>
            <a:ext cx="5339021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ctr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Tesco Careers (no date)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962025" y="2786127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INTERVIEW PROCESS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29037" y="4580104"/>
            <a:ext cx="3774244" cy="1905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606264" y="2571750"/>
            <a:ext cx="313224" cy="6270708"/>
            <a:chOff x="0" y="0"/>
            <a:chExt cx="82495" cy="16515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2495" cy="1651545"/>
            </a:xfrm>
            <a:custGeom>
              <a:avLst/>
              <a:gdLst/>
              <a:ahLst/>
              <a:cxnLst/>
              <a:rect l="l" t="t" r="r" b="b"/>
              <a:pathLst>
                <a:path w="82495" h="1651545">
                  <a:moveTo>
                    <a:pt x="0" y="0"/>
                  </a:moveTo>
                  <a:lnTo>
                    <a:pt x="82495" y="0"/>
                  </a:lnTo>
                  <a:lnTo>
                    <a:pt x="82495" y="1651545"/>
                  </a:lnTo>
                  <a:lnTo>
                    <a:pt x="0" y="1651545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2495" cy="16991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9037" y="4970628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SEMI- STRUCTURED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39238" y="4652327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75686" y="3522108"/>
            <a:ext cx="10496252" cy="1967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Assesment centre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Visit Tesco headquarters or office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Meet some of the team 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Group exersice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5686" y="5706609"/>
            <a:ext cx="10955794" cy="147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Predetermined questions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Based on outcome of practical and answers will provide follow up questions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57231" y="7453879"/>
            <a:ext cx="11265483" cy="147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More conversational and allow participants to feel less anxious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 ask probing questions if unexpected topics arise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5686" y="971550"/>
            <a:ext cx="12212314" cy="2462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Online assesments- email invite to complete assesments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Numerical reasoning - test abilty to work with numbers, descision making etc </a:t>
            </a:r>
          </a:p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Verbal reasoning- test analysis of verbal communication and conclusions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0" y="9502775"/>
            <a:ext cx="5606264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ctr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Tesco Careers (no date)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962025" y="2786127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INTERVIEW PROCESS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29037" y="4580104"/>
            <a:ext cx="3774244" cy="1905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629255" y="2571750"/>
            <a:ext cx="290233" cy="5143500"/>
            <a:chOff x="0" y="0"/>
            <a:chExt cx="76440" cy="13546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6440" cy="1354667"/>
            </a:xfrm>
            <a:custGeom>
              <a:avLst/>
              <a:gdLst/>
              <a:ahLst/>
              <a:cxnLst/>
              <a:rect l="l" t="t" r="r" b="b"/>
              <a:pathLst>
                <a:path w="76440" h="1354667">
                  <a:moveTo>
                    <a:pt x="0" y="0"/>
                  </a:moveTo>
                  <a:lnTo>
                    <a:pt x="76440" y="0"/>
                  </a:lnTo>
                  <a:lnTo>
                    <a:pt x="7644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76440" cy="1402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7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62025" y="5057775"/>
            <a:ext cx="4957463" cy="738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UNSTRUCTURED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39238" y="4652327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748163" y="2633028"/>
            <a:ext cx="9215443" cy="2647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Final Stage 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Ask about experience during practical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How they feel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Demonstrate soft skills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Make final judgement 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48163" y="5739162"/>
            <a:ext cx="8433462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Asses personality 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Relaxed and conversational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1" y="9502774"/>
            <a:ext cx="5629255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ctr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Tesco Careers (no date)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07329" y="3642963"/>
            <a:ext cx="4957463" cy="1500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QUESTIONING TECHNIQUES  </a:t>
            </a:r>
          </a:p>
        </p:txBody>
      </p:sp>
      <p:sp>
        <p:nvSpPr>
          <p:cNvPr id="4" name="AutoShape 4"/>
          <p:cNvSpPr/>
          <p:nvPr/>
        </p:nvSpPr>
        <p:spPr>
          <a:xfrm>
            <a:off x="407329" y="5143500"/>
            <a:ext cx="4368367" cy="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67690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5891955" y="502224"/>
            <a:ext cx="3808937" cy="3933870"/>
            <a:chOff x="0" y="0"/>
            <a:chExt cx="6350000" cy="6558280"/>
          </a:xfrm>
        </p:grpSpPr>
        <p:sp>
          <p:nvSpPr>
            <p:cNvPr id="9" name="Freeform 9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3"/>
              <a:stretch>
                <a:fillRect l="-40439" r="-40439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5891955" y="5324430"/>
            <a:ext cx="3808937" cy="3933870"/>
            <a:chOff x="0" y="0"/>
            <a:chExt cx="6350000" cy="6558280"/>
          </a:xfrm>
        </p:grpSpPr>
        <p:sp>
          <p:nvSpPr>
            <p:cNvPr id="12" name="Freeform 12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4"/>
              <a:stretch>
                <a:fillRect l="-18906" r="-18906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086910" y="1188023"/>
            <a:ext cx="1029057" cy="102905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313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150736" y="4994796"/>
            <a:ext cx="1029057" cy="1029057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313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386089" y="7827748"/>
            <a:ext cx="1029057" cy="1029057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313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1115967" y="1311390"/>
            <a:ext cx="7108207" cy="307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Open to start and closed to end 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4AAD"/>
                </a:solidFill>
                <a:latin typeface="Poppins"/>
                <a:ea typeface="Poppins"/>
                <a:cs typeface="Poppins"/>
                <a:sym typeface="Poppins"/>
              </a:rPr>
              <a:t>“Can you briefly tell me about your experience?” 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4AAD"/>
                </a:solidFill>
                <a:latin typeface="Poppins"/>
                <a:ea typeface="Poppins"/>
                <a:cs typeface="Poppins"/>
                <a:sym typeface="Poppins"/>
              </a:rPr>
              <a:t>“Do you have any questions for me?”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Hypothetical </a:t>
            </a:r>
          </a:p>
          <a:p>
            <a:pPr marL="541110" lvl="1" indent="-270555" algn="l">
              <a:lnSpc>
                <a:spcPts val="3508"/>
              </a:lnSpc>
              <a:spcBef>
                <a:spcPct val="0"/>
              </a:spcBef>
              <a:buFont typeface="Arial"/>
              <a:buChar char="•"/>
            </a:pPr>
            <a:r>
              <a:rPr lang="en-US" sz="2506">
                <a:solidFill>
                  <a:srgbClr val="004AAD"/>
                </a:solidFill>
                <a:latin typeface="Poppins"/>
                <a:ea typeface="Poppins"/>
                <a:cs typeface="Poppins"/>
                <a:sym typeface="Poppins"/>
              </a:rPr>
              <a:t>“If the Company’s debt increased, what steps would you take to reduce this?”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415146" y="5248230"/>
            <a:ext cx="6593678" cy="1765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Probing Questions 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Clarify Participants replies &amp; actions</a:t>
            </a:r>
          </a:p>
          <a:p>
            <a:pPr marL="541110" lvl="1" indent="-270555" algn="l">
              <a:lnSpc>
                <a:spcPts val="3508"/>
              </a:lnSpc>
              <a:spcBef>
                <a:spcPct val="0"/>
              </a:spcBef>
              <a:buFont typeface="Arial"/>
              <a:buChar char="•"/>
            </a:pPr>
            <a:r>
              <a:rPr lang="en-US" sz="2506">
                <a:solidFill>
                  <a:srgbClr val="004AAD"/>
                </a:solidFill>
                <a:latin typeface="Poppins"/>
                <a:ea typeface="Poppins"/>
                <a:cs typeface="Poppins"/>
                <a:sym typeface="Poppins"/>
              </a:rPr>
              <a:t>“Why did you decide to handle the situation in that manner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8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698861" y="7936135"/>
            <a:ext cx="6026249" cy="1765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Open ended questions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Speak freely </a:t>
            </a:r>
          </a:p>
          <a:p>
            <a:pPr marL="541110" lvl="1" indent="-270555" algn="l">
              <a:lnSpc>
                <a:spcPts val="3508"/>
              </a:lnSpc>
              <a:buFont typeface="Arial"/>
              <a:buChar char="•"/>
            </a:pPr>
            <a:r>
              <a:rPr lang="en-US" sz="25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More flexible </a:t>
            </a:r>
          </a:p>
          <a:p>
            <a:pPr marL="541110" lvl="1" indent="-270555" algn="l">
              <a:lnSpc>
                <a:spcPts val="3508"/>
              </a:lnSpc>
              <a:spcBef>
                <a:spcPct val="0"/>
              </a:spcBef>
              <a:buFont typeface="Arial"/>
              <a:buChar char="•"/>
            </a:pPr>
            <a:r>
              <a:rPr lang="en-US" sz="2506">
                <a:solidFill>
                  <a:srgbClr val="004AAD"/>
                </a:solidFill>
                <a:latin typeface="Poppins"/>
                <a:ea typeface="Poppins"/>
                <a:cs typeface="Poppins"/>
                <a:sym typeface="Poppins"/>
              </a:rPr>
              <a:t>“How did you find the process?”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004146" y="416499"/>
            <a:ext cx="4760494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4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Structured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115967" y="4429080"/>
            <a:ext cx="5957207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4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Semi-structued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100342" y="7056224"/>
            <a:ext cx="3664297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4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Unstructued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0" y="9502774"/>
            <a:ext cx="3581400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Indeed (2025)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572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641032" y="873105"/>
            <a:ext cx="4367731" cy="0"/>
          </a:xfrm>
          <a:prstGeom prst="line">
            <a:avLst/>
          </a:prstGeom>
          <a:ln w="11430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12259658" y="6896101"/>
            <a:ext cx="6028342" cy="3390900"/>
            <a:chOff x="0" y="0"/>
            <a:chExt cx="1128903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1" y="0"/>
                    <a:pt x="11287761" y="234950"/>
                    <a:pt x="11287761" y="525780"/>
                  </a:cubicBezTo>
                  <a:lnTo>
                    <a:pt x="11287761" y="5822950"/>
                  </a:lnTo>
                  <a:cubicBezTo>
                    <a:pt x="11287761" y="6113780"/>
                    <a:pt x="11052811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ubicBezTo>
                    <a:pt x="0" y="5824220"/>
                    <a:pt x="0" y="5824220"/>
                    <a:pt x="0" y="5824220"/>
                  </a:cubicBezTo>
                  <a:close/>
                </a:path>
              </a:pathLst>
            </a:custGeom>
            <a:blipFill>
              <a:blip r:embed="rId3"/>
              <a:stretch>
                <a:fillRect t="-9314" b="-9314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6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266889"/>
              </p:ext>
            </p:extLst>
          </p:nvPr>
        </p:nvGraphicFramePr>
        <p:xfrm>
          <a:off x="227853" y="1018451"/>
          <a:ext cx="17396780" cy="4894740"/>
        </p:xfrm>
        <a:graphic>
          <a:graphicData uri="http://schemas.openxmlformats.org/drawingml/2006/table">
            <a:tbl>
              <a:tblPr/>
              <a:tblGrid>
                <a:gridCol w="50063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723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180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41991">
                <a:tc>
                  <a:txBody>
                    <a:bodyPr/>
                    <a:lstStyle/>
                    <a:p>
                      <a:pPr algn="ctr">
                        <a:lnSpc>
                          <a:spcPts val="2939"/>
                        </a:lnSpc>
                        <a:defRPr/>
                      </a:pPr>
                      <a:r>
                        <a:rPr lang="en-US" sz="20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Aspect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39"/>
                        </a:lnSpc>
                        <a:defRPr/>
                      </a:pPr>
                      <a:r>
                        <a:rPr lang="en-US" sz="20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Face- To-Face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39"/>
                        </a:lnSpc>
                        <a:defRPr/>
                      </a:pPr>
                      <a:r>
                        <a:rPr lang="en-US" sz="20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Online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14914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dirty="0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Technology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39"/>
                        </a:lnSpc>
                        <a:defRPr/>
                      </a:pPr>
                      <a:r>
                        <a:rPr lang="en-US" sz="20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No technological prolems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Dependant on stable internet. working mic and camera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2921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Feedback Opportunity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Easier to ask follow up questions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Comes later through email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4914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dirty="0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Assessment Tools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dirty="0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On the spot case studies, financial data analysis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dirty="0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Screen sharing exercises, online numerical exercises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701278"/>
              </p:ext>
            </p:extLst>
          </p:nvPr>
        </p:nvGraphicFramePr>
        <p:xfrm>
          <a:off x="227853" y="5889921"/>
          <a:ext cx="11834782" cy="4397080"/>
        </p:xfrm>
        <a:graphic>
          <a:graphicData uri="http://schemas.openxmlformats.org/drawingml/2006/table">
            <a:tbl>
              <a:tblPr/>
              <a:tblGrid>
                <a:gridCol w="4924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10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89154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Aspect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Explanation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42451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Purpose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Asses if you have the right skills, experience, financial knowledge etc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475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Scructure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dirty="0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Use Competency based questions “Tell me about a time you used data to influence your decision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9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641032" y="219659"/>
            <a:ext cx="7502968" cy="653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  <a:spcBef>
                <a:spcPct val="0"/>
              </a:spcBef>
            </a:pPr>
            <a:r>
              <a:rPr lang="en-US" sz="3898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SIMILARITIES &amp; CONTRAST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85559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522398" y="870803"/>
            <a:ext cx="7212808" cy="738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BACKGROUND CHECK </a:t>
            </a:r>
          </a:p>
        </p:txBody>
      </p:sp>
      <p:sp>
        <p:nvSpPr>
          <p:cNvPr id="4" name="AutoShape 4"/>
          <p:cNvSpPr/>
          <p:nvPr/>
        </p:nvSpPr>
        <p:spPr>
          <a:xfrm>
            <a:off x="522398" y="1609340"/>
            <a:ext cx="6523010" cy="0"/>
          </a:xfrm>
          <a:prstGeom prst="line">
            <a:avLst/>
          </a:prstGeom>
          <a:ln w="123825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028700" y="4822825"/>
            <a:ext cx="800100" cy="641350"/>
            <a:chOff x="0" y="0"/>
            <a:chExt cx="210726" cy="1689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0726" cy="168915"/>
            </a:xfrm>
            <a:custGeom>
              <a:avLst/>
              <a:gdLst/>
              <a:ahLst/>
              <a:cxnLst/>
              <a:rect l="l" t="t" r="r" b="b"/>
              <a:pathLst>
                <a:path w="210726" h="168915">
                  <a:moveTo>
                    <a:pt x="0" y="0"/>
                  </a:moveTo>
                  <a:lnTo>
                    <a:pt x="210726" y="0"/>
                  </a:lnTo>
                  <a:lnTo>
                    <a:pt x="210726" y="168915"/>
                  </a:lnTo>
                  <a:lnTo>
                    <a:pt x="0" y="168915"/>
                  </a:lnTo>
                  <a:close/>
                </a:path>
              </a:pathLst>
            </a:custGeom>
            <a:solidFill>
              <a:srgbClr val="FF313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10726" cy="2165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940208" y="-855597"/>
            <a:ext cx="3470518" cy="11158925"/>
            <a:chOff x="0" y="0"/>
            <a:chExt cx="812800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10091607" y="956528"/>
            <a:ext cx="6289724" cy="8373944"/>
            <a:chOff x="0" y="0"/>
            <a:chExt cx="3663950" cy="4878070"/>
          </a:xfrm>
        </p:grpSpPr>
        <p:sp>
          <p:nvSpPr>
            <p:cNvPr id="12" name="Freeform 12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3"/>
              <a:stretch>
                <a:fillRect l="-50291" r="-50291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2157255"/>
            <a:ext cx="7033512" cy="2986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8"/>
              </a:lnSpc>
            </a:pPr>
            <a:r>
              <a:rPr lang="en-US" sz="2806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 PURPOSE </a:t>
            </a:r>
          </a:p>
          <a:p>
            <a:pPr marL="605878" lvl="1" indent="-302939" algn="l">
              <a:lnSpc>
                <a:spcPts val="3928"/>
              </a:lnSpc>
              <a:buFont typeface="Arial"/>
              <a:buChar char="•"/>
            </a:pPr>
            <a:r>
              <a:rPr lang="en-US" sz="280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To confirm candidates' history and employment </a:t>
            </a:r>
          </a:p>
          <a:p>
            <a:pPr marL="605878" lvl="1" indent="-302939" algn="l">
              <a:lnSpc>
                <a:spcPts val="3928"/>
              </a:lnSpc>
              <a:buFont typeface="Arial"/>
              <a:buChar char="•"/>
            </a:pPr>
            <a:r>
              <a:rPr lang="en-US" sz="280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Verify information provided </a:t>
            </a:r>
          </a:p>
          <a:p>
            <a:pPr algn="l">
              <a:lnSpc>
                <a:spcPts val="3928"/>
              </a:lnSpc>
            </a:pPr>
            <a:endParaRPr lang="en-US" sz="2806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928"/>
              </a:lnSpc>
              <a:spcBef>
                <a:spcPct val="0"/>
              </a:spcBef>
            </a:pPr>
            <a:endParaRPr lang="en-US" sz="2806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6194425"/>
            <a:ext cx="7079540" cy="3481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8"/>
              </a:lnSpc>
            </a:pPr>
            <a:r>
              <a:rPr lang="en-US" sz="2806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WHAT</a:t>
            </a: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806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WE</a:t>
            </a: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806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LOOK</a:t>
            </a: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806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FOR</a:t>
            </a: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</a:p>
          <a:p>
            <a:pPr marL="605878" lvl="1" indent="-302939" algn="l">
              <a:lnSpc>
                <a:spcPts val="3928"/>
              </a:lnSpc>
              <a:buFont typeface="Arial"/>
              <a:buChar char="•"/>
            </a:pP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Previous leadership and teamwork </a:t>
            </a:r>
          </a:p>
          <a:p>
            <a:pPr marL="605878" lvl="1" indent="-302939" algn="l">
              <a:lnSpc>
                <a:spcPts val="3928"/>
              </a:lnSpc>
              <a:buFont typeface="Arial"/>
              <a:buChar char="•"/>
            </a:pP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Evidence of accountability work ethic etc </a:t>
            </a:r>
          </a:p>
          <a:p>
            <a:pPr marL="605878" lvl="1" indent="-302939" algn="l">
              <a:lnSpc>
                <a:spcPts val="3928"/>
              </a:lnSpc>
              <a:buFont typeface="Arial"/>
              <a:buChar char="•"/>
            </a:pPr>
            <a:r>
              <a:rPr lang="en-US" sz="280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Behaviour alignment with Tesco's values and morals </a:t>
            </a:r>
          </a:p>
          <a:p>
            <a:pPr algn="l">
              <a:lnSpc>
                <a:spcPts val="3928"/>
              </a:lnSpc>
              <a:spcBef>
                <a:spcPct val="0"/>
              </a:spcBef>
            </a:pPr>
            <a:endParaRPr lang="en-US" sz="2806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3601636" y="438425"/>
            <a:ext cx="6844588" cy="738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OFFER &amp; INDUCTION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3601636" y="1238875"/>
            <a:ext cx="3675446" cy="0"/>
          </a:xfrm>
          <a:prstGeom prst="line">
            <a:avLst/>
          </a:prstGeom>
          <a:ln w="123825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3086100" cy="10287000"/>
            <a:chOff x="0" y="0"/>
            <a:chExt cx="81280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71B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037253" y="1116529"/>
            <a:ext cx="5993196" cy="8053941"/>
            <a:chOff x="0" y="0"/>
            <a:chExt cx="3663950" cy="4923790"/>
          </a:xfrm>
        </p:grpSpPr>
        <p:sp>
          <p:nvSpPr>
            <p:cNvPr id="9" name="Freeform 9"/>
            <p:cNvSpPr/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blipFill>
              <a:blip r:embed="rId3"/>
              <a:stretch>
                <a:fillRect l="-70049" r="-70049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Freeform 11"/>
          <p:cNvSpPr/>
          <p:nvPr/>
        </p:nvSpPr>
        <p:spPr>
          <a:xfrm>
            <a:off x="4189304" y="8617964"/>
            <a:ext cx="2087283" cy="521821"/>
          </a:xfrm>
          <a:custGeom>
            <a:avLst/>
            <a:gdLst/>
            <a:ahLst/>
            <a:cxnLst/>
            <a:rect l="l" t="t" r="r" b="b"/>
            <a:pathLst>
              <a:path w="2087283" h="521821">
                <a:moveTo>
                  <a:pt x="0" y="0"/>
                </a:moveTo>
                <a:lnTo>
                  <a:pt x="2087283" y="0"/>
                </a:lnTo>
                <a:lnTo>
                  <a:pt x="2087283" y="521821"/>
                </a:lnTo>
                <a:lnTo>
                  <a:pt x="0" y="5218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86100" y="1805170"/>
            <a:ext cx="7784872" cy="6581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Job offer will then be made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 agreement that invites the candidate to work for our company and what to expect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 Induction date will be put in place if accepted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is crucial so the employee can understand Tesco’s values better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Explains the duties in further detail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5594" y="9502774"/>
            <a:ext cx="3683710" cy="467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23" lvl="1" indent="-302261" algn="ctr">
              <a:lnSpc>
                <a:spcPts val="392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Indeed (2025)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6948378" y="1209045"/>
            <a:ext cx="4130804" cy="0"/>
          </a:xfrm>
          <a:prstGeom prst="line">
            <a:avLst/>
          </a:prstGeom>
          <a:ln w="123825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028700" y="6918256"/>
            <a:ext cx="2535764" cy="2767203"/>
          </a:xfrm>
          <a:custGeom>
            <a:avLst/>
            <a:gdLst/>
            <a:ahLst/>
            <a:cxnLst/>
            <a:rect l="l" t="t" r="r" b="b"/>
            <a:pathLst>
              <a:path w="2535764" h="2767203">
                <a:moveTo>
                  <a:pt x="0" y="0"/>
                </a:moveTo>
                <a:lnTo>
                  <a:pt x="2535764" y="0"/>
                </a:lnTo>
                <a:lnTo>
                  <a:pt x="2535764" y="2767203"/>
                </a:lnTo>
                <a:lnTo>
                  <a:pt x="0" y="276720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448634" y="2312543"/>
            <a:ext cx="1847948" cy="1847948"/>
          </a:xfrm>
          <a:custGeom>
            <a:avLst/>
            <a:gdLst/>
            <a:ahLst/>
            <a:cxnLst/>
            <a:rect l="l" t="t" r="r" b="b"/>
            <a:pathLst>
              <a:path w="1847948" h="1847948">
                <a:moveTo>
                  <a:pt x="0" y="0"/>
                </a:moveTo>
                <a:lnTo>
                  <a:pt x="1847948" y="0"/>
                </a:lnTo>
                <a:lnTo>
                  <a:pt x="1847948" y="1847948"/>
                </a:lnTo>
                <a:lnTo>
                  <a:pt x="0" y="184794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9144000" y="2714079"/>
            <a:ext cx="2067622" cy="2178529"/>
          </a:xfrm>
          <a:custGeom>
            <a:avLst/>
            <a:gdLst/>
            <a:ahLst/>
            <a:cxnLst/>
            <a:rect l="l" t="t" r="r" b="b"/>
            <a:pathLst>
              <a:path w="2067622" h="2178529">
                <a:moveTo>
                  <a:pt x="0" y="0"/>
                </a:moveTo>
                <a:lnTo>
                  <a:pt x="2067622" y="0"/>
                </a:lnTo>
                <a:lnTo>
                  <a:pt x="2067622" y="2178529"/>
                </a:lnTo>
                <a:lnTo>
                  <a:pt x="0" y="217852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5895026" y="397029"/>
            <a:ext cx="6022926" cy="812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93"/>
              </a:lnSpc>
              <a:spcBef>
                <a:spcPct val="0"/>
              </a:spcBef>
            </a:pPr>
            <a:r>
              <a:rPr lang="en-US" sz="4780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6413" y="6656706"/>
            <a:ext cx="6377355" cy="2601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38" lvl="1" indent="-399419" algn="l">
              <a:lnSpc>
                <a:spcPts val="5180"/>
              </a:lnSpc>
              <a:buFont typeface="Arial"/>
              <a:buChar char="•"/>
            </a:pPr>
            <a:r>
              <a:rPr lang="en-US" sz="3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These steps if followed properly will ensure the success of the right canidate chosen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439387" y="2647404"/>
            <a:ext cx="5424473" cy="1944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38" lvl="1" indent="-399419" algn="l">
              <a:lnSpc>
                <a:spcPts val="5180"/>
              </a:lnSpc>
              <a:buFont typeface="Arial"/>
              <a:buChar char="•"/>
            </a:pPr>
            <a:r>
              <a:rPr lang="en-US" sz="3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role of Financial Analyst is highly significant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079182" y="2647404"/>
            <a:ext cx="5575246" cy="3258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38" lvl="1" indent="-399419" algn="l">
              <a:lnSpc>
                <a:spcPts val="5180"/>
              </a:lnSpc>
              <a:buFont typeface="Arial"/>
              <a:buChar char="•"/>
            </a:pPr>
            <a:r>
              <a:rPr lang="en-US" sz="3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process needs to be very through and intricate to ensure the best candidate is chosen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518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0" y="5304596"/>
            <a:ext cx="18288000" cy="5143500"/>
            <a:chOff x="0" y="0"/>
            <a:chExt cx="4816593" cy="13546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354667"/>
            </a:xfrm>
            <a:custGeom>
              <a:avLst/>
              <a:gdLst/>
              <a:ahLst/>
              <a:cxnLst/>
              <a:rect l="l" t="t" r="r" b="b"/>
              <a:pathLst>
                <a:path w="4816592" h="1354667">
                  <a:moveTo>
                    <a:pt x="0" y="0"/>
                  </a:moveTo>
                  <a:lnTo>
                    <a:pt x="4816592" y="0"/>
                  </a:lnTo>
                  <a:lnTo>
                    <a:pt x="4816592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FFFFF">
                <a:alpha val="9098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14022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072171" y="5641711"/>
            <a:ext cx="10143658" cy="1375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72"/>
              </a:lnSpc>
              <a:spcBef>
                <a:spcPct val="0"/>
              </a:spcBef>
            </a:pPr>
            <a:r>
              <a:rPr lang="en-US" sz="8051">
                <a:solidFill>
                  <a:srgbClr val="0071B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</a:t>
            </a:r>
          </a:p>
        </p:txBody>
      </p:sp>
      <p:sp>
        <p:nvSpPr>
          <p:cNvPr id="7" name="AutoShape 7"/>
          <p:cNvSpPr/>
          <p:nvPr/>
        </p:nvSpPr>
        <p:spPr>
          <a:xfrm>
            <a:off x="5897880" y="6921616"/>
            <a:ext cx="6492240" cy="0"/>
          </a:xfrm>
          <a:prstGeom prst="line">
            <a:avLst/>
          </a:prstGeom>
          <a:ln w="133350" cap="flat">
            <a:solidFill>
              <a:srgbClr val="FF313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0" y="6844131"/>
            <a:ext cx="3603965" cy="360396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9408" y="0"/>
                  </a:moveTo>
                  <a:lnTo>
                    <a:pt x="763392" y="0"/>
                  </a:lnTo>
                  <a:cubicBezTo>
                    <a:pt x="776496" y="0"/>
                    <a:pt x="789063" y="5205"/>
                    <a:pt x="798329" y="14471"/>
                  </a:cubicBezTo>
                  <a:cubicBezTo>
                    <a:pt x="807595" y="23737"/>
                    <a:pt x="812800" y="36304"/>
                    <a:pt x="812800" y="49408"/>
                  </a:cubicBezTo>
                  <a:lnTo>
                    <a:pt x="812800" y="763392"/>
                  </a:lnTo>
                  <a:cubicBezTo>
                    <a:pt x="812800" y="776496"/>
                    <a:pt x="807595" y="789063"/>
                    <a:pt x="798329" y="798329"/>
                  </a:cubicBezTo>
                  <a:cubicBezTo>
                    <a:pt x="789063" y="807595"/>
                    <a:pt x="776496" y="812800"/>
                    <a:pt x="763392" y="812800"/>
                  </a:cubicBezTo>
                  <a:lnTo>
                    <a:pt x="49408" y="812800"/>
                  </a:lnTo>
                  <a:cubicBezTo>
                    <a:pt x="36304" y="812800"/>
                    <a:pt x="23737" y="807595"/>
                    <a:pt x="14471" y="798329"/>
                  </a:cubicBezTo>
                  <a:cubicBezTo>
                    <a:pt x="5205" y="789063"/>
                    <a:pt x="0" y="776496"/>
                    <a:pt x="0" y="763392"/>
                  </a:cubicBezTo>
                  <a:lnTo>
                    <a:pt x="0" y="49408"/>
                  </a:lnTo>
                  <a:cubicBezTo>
                    <a:pt x="0" y="36304"/>
                    <a:pt x="5205" y="23737"/>
                    <a:pt x="14471" y="14471"/>
                  </a:cubicBezTo>
                  <a:cubicBezTo>
                    <a:pt x="23737" y="5205"/>
                    <a:pt x="36304" y="0"/>
                    <a:pt x="49408" y="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5307" y="3338248"/>
            <a:ext cx="18182693" cy="1047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Indeed. (2025) ‘</a:t>
            </a:r>
            <a:r>
              <a:rPr lang="en-US" sz="30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Different types of interviews and how to succeed’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Available at: </a:t>
            </a:r>
            <a:r>
              <a:rPr lang="en-US" sz="30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uk.indeed.com/career-advice/interviewing/types-of-interview"/>
              </a:rPr>
              <a:t>https://uk.indeed.com/career-advice/interviewing/types-of-interview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(Accessed: 6 November 2025</a:t>
            </a:r>
            <a:r>
              <a:rPr lang="en-US" sz="30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0614" y="706120"/>
            <a:ext cx="17691270" cy="158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Tesco PLC. (no date) ‘</a:t>
            </a:r>
            <a:r>
              <a:rPr lang="en-US" sz="3000" i="1" dirty="0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About us’</a:t>
            </a:r>
            <a:r>
              <a:rPr lang="en-US" sz="3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</a:t>
            </a:r>
            <a:r>
              <a:rPr lang="en-US" sz="3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/>
              </a:rPr>
              <a:t>https://</a:t>
            </a:r>
            <a:r>
              <a:rPr lang="en-US" sz="30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/>
              </a:rPr>
              <a:t>www.tescoplc.com</a:t>
            </a:r>
            <a:r>
              <a:rPr lang="en-US" sz="3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/>
              </a:rPr>
              <a:t>/about </a:t>
            </a:r>
            <a:r>
              <a:rPr lang="en-US" sz="3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(Accessed: 4 November 2025).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5307" y="-123825"/>
            <a:ext cx="1769127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0614" y="2005384"/>
            <a:ext cx="18077386" cy="1066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Tesco Careers. (no date) ‘</a:t>
            </a:r>
            <a:r>
              <a:rPr lang="en-US" sz="3000" i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Financial Analyst- Property Management</a:t>
            </a:r>
            <a:r>
              <a:rPr lang="en-US" sz="3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’ </a:t>
            </a:r>
            <a:r>
              <a:rPr lang="en-US" sz="3000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4" tooltip="https://apply.tesco-careers.com/members/modules/job/detail.php?record=100486"/>
              </a:rPr>
              <a:t>https://apply.tesco-careers.com/members/modules/job/detail.php?record=100486</a:t>
            </a:r>
            <a:r>
              <a:rPr lang="en-US" sz="3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 4 November 2025)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5818" y="4492685"/>
            <a:ext cx="18192182" cy="17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Indeed. (2025) </a:t>
            </a:r>
            <a:r>
              <a:rPr lang="en-US" sz="25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‘6 finance analyst interview questions (with example answers)’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</a:t>
            </a:r>
            <a:r>
              <a:rPr lang="en-US" sz="25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uk.indeed.com/career-advice/interviewing/finance-analyst-interview-questions#:~:text=General%20finance%20analyst%20interview%20questions%20give%20the%20hiring%20manager%20basic,for%20the%20finance%20analyst%20position."/>
              </a:rPr>
              <a:t>https://uk.indeed.com/career-advice/interviewing/finance-analyst-interview-questions#:~:text=General%20finance%20analyst%20interview%20questions%20give%20the%20hiring%20manager%20basic,for%20the%20finance%20analyst%20position.</a:t>
            </a: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(Accessed: 10 November 2025)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818" y="6486584"/>
            <a:ext cx="18192182" cy="1600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Tesco Careers. (no date) </a:t>
            </a:r>
            <a:r>
              <a:rPr lang="en-US" sz="3000" i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  <a:hlinkClick r:id="rId6" tooltip="https://www.tesco.com/careers/en-GB/interview-support?srsltid=AfmBOopimcUi2moNg8Dtv68qxMSvFoK6uiN_m4X5RhhD-JS0IzSIOF5e"/>
              </a:rPr>
              <a:t>‘</a:t>
            </a:r>
            <a:r>
              <a:rPr lang="en-US" sz="3000" i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Interview Tips’ </a:t>
            </a:r>
            <a:r>
              <a:rPr lang="en-US" sz="3000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6" tooltip="https://www.tesco.com/careers/en-GB/interview-support?srsltid=AfmBOopimcUi2moNg8Dtv68qxMSvFoK6uiN_m4X5RhhD-JS0IzSIOF5e"/>
              </a:rPr>
              <a:t>https://www.tesco.com/careers/en-GB/interview-support?srsltid=AfmBOopimcUi2moNg8Dtv68qxMSvFoK6uiN_m4X5RhhD-JS0IzSIOF5e</a:t>
            </a:r>
            <a:r>
              <a:rPr lang="en-US" sz="3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 11 November 2025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8172450"/>
            <a:ext cx="18143562" cy="2114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Indeed. (2025) </a:t>
            </a:r>
            <a:r>
              <a:rPr lang="en-US" sz="30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‘Guide:Next Steps After You Got A Job Offer’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</a:t>
            </a:r>
            <a:r>
              <a:rPr lang="en-US" sz="300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indeed.com/career-advice/starting-new-job/got-a-job-offer#:~:text=What%20is%20a%20job%20offer,Job%20Offer%20Letter%20(With%20Examples)"/>
              </a:rPr>
              <a:t>https://www.indeed.com/career-advice/starting-new-job/got-a-job-offer#:~:text=What%20is%20a%20job%20offer,Job%20Offer%20Letter%20(With%20Examples)</a:t>
            </a: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(Accessed:11 November 2025)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969</Words>
  <Application>Microsoft Macintosh PowerPoint</Application>
  <PresentationFormat>Custom</PresentationFormat>
  <Paragraphs>158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Canva Sans</vt:lpstr>
      <vt:lpstr>League Spartan</vt:lpstr>
      <vt:lpstr>Poppins</vt:lpstr>
      <vt:lpstr>Canva Sans Bold</vt:lpstr>
      <vt:lpstr>Arial</vt:lpstr>
      <vt:lpstr>Canva Sans Italics</vt:lpstr>
      <vt:lpstr>Poppins Bold</vt:lpstr>
      <vt:lpstr>Arimo</vt:lpstr>
      <vt:lpstr>Calibri</vt:lpstr>
      <vt:lpstr>Arimo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&amp;  white business profile presentation</dc:title>
  <cp:lastModifiedBy>Lashaye Otseh-Taiwo (2410221)</cp:lastModifiedBy>
  <cp:revision>2</cp:revision>
  <dcterms:created xsi:type="dcterms:W3CDTF">2006-08-16T00:00:00Z</dcterms:created>
  <dcterms:modified xsi:type="dcterms:W3CDTF">2025-11-11T14:37:08Z</dcterms:modified>
  <dc:identifier>DAG3o_pjKD4</dc:identifier>
</cp:coreProperties>
</file>