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778" r:id="rId2"/>
  </p:sldMasterIdLst>
  <p:notesMasterIdLst>
    <p:notesMasterId r:id="rId51"/>
  </p:notesMasterIdLst>
  <p:sldIdLst>
    <p:sldId id="256" r:id="rId3"/>
    <p:sldId id="261" r:id="rId4"/>
    <p:sldId id="264" r:id="rId5"/>
    <p:sldId id="304" r:id="rId6"/>
    <p:sldId id="311" r:id="rId7"/>
    <p:sldId id="299" r:id="rId8"/>
    <p:sldId id="306" r:id="rId9"/>
    <p:sldId id="300" r:id="rId10"/>
    <p:sldId id="301" r:id="rId11"/>
    <p:sldId id="302" r:id="rId12"/>
    <p:sldId id="275" r:id="rId13"/>
    <p:sldId id="276" r:id="rId14"/>
    <p:sldId id="277" r:id="rId15"/>
    <p:sldId id="278" r:id="rId16"/>
    <p:sldId id="279" r:id="rId17"/>
    <p:sldId id="280" r:id="rId18"/>
    <p:sldId id="281" r:id="rId19"/>
    <p:sldId id="282" r:id="rId20"/>
    <p:sldId id="283" r:id="rId21"/>
    <p:sldId id="284" r:id="rId22"/>
    <p:sldId id="285" r:id="rId23"/>
    <p:sldId id="286" r:id="rId24"/>
    <p:sldId id="329" r:id="rId25"/>
    <p:sldId id="288" r:id="rId26"/>
    <p:sldId id="289" r:id="rId27"/>
    <p:sldId id="290" r:id="rId28"/>
    <p:sldId id="291" r:id="rId29"/>
    <p:sldId id="292" r:id="rId30"/>
    <p:sldId id="293" r:id="rId31"/>
    <p:sldId id="337" r:id="rId32"/>
    <p:sldId id="265" r:id="rId33"/>
    <p:sldId id="266" r:id="rId34"/>
    <p:sldId id="267" r:id="rId35"/>
    <p:sldId id="268" r:id="rId36"/>
    <p:sldId id="269" r:id="rId37"/>
    <p:sldId id="344" r:id="rId38"/>
    <p:sldId id="271" r:id="rId39"/>
    <p:sldId id="272" r:id="rId40"/>
    <p:sldId id="273" r:id="rId41"/>
    <p:sldId id="274" r:id="rId42"/>
    <p:sldId id="298" r:id="rId43"/>
    <p:sldId id="308" r:id="rId44"/>
    <p:sldId id="294" r:id="rId45"/>
    <p:sldId id="295" r:id="rId46"/>
    <p:sldId id="296" r:id="rId47"/>
    <p:sldId id="297" r:id="rId48"/>
    <p:sldId id="307" r:id="rId49"/>
    <p:sldId id="305" r:id="rId5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830"/>
  </p:normalViewPr>
  <p:slideViewPr>
    <p:cSldViewPr snapToGrid="0" snapToObjects="1">
      <p:cViewPr varScale="1">
        <p:scale>
          <a:sx n="105" d="100"/>
          <a:sy n="105" d="100"/>
        </p:scale>
        <p:origin x="1662" y="102"/>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notesMaster" Target="notesMasters/notesMaster1.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E62973-5E8C-6249-93BD-BAF7AE7072BD}" type="datetimeFigureOut">
              <a:rPr lang="en-US" smtClean="0"/>
              <a:t>1/7/2026</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FFDD11-B3EC-214B-B984-1798BFAD033A}" type="slidenum">
              <a:rPr lang="en-US" smtClean="0"/>
              <a:t>‹#›</a:t>
            </a:fld>
            <a:endParaRPr lang="en-US"/>
          </a:p>
        </p:txBody>
      </p:sp>
    </p:spTree>
    <p:extLst>
      <p:ext uri="{BB962C8B-B14F-4D97-AF65-F5344CB8AC3E}">
        <p14:creationId xmlns:p14="http://schemas.microsoft.com/office/powerpoint/2010/main" val="19405373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9923514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5025682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7477759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1290159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89004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067056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36008399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241F13A-777F-4705-8AF5-A8F9A402CCCB}" type="datetimeFigureOut">
              <a:rPr lang="en-GB" smtClean="0"/>
              <a:t>07/01/2026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15460738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241F13A-777F-4705-8AF5-A8F9A402CCCB}" type="datetimeFigureOut">
              <a:rPr lang="en-GB" smtClean="0"/>
              <a:t>07/01/2026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E7A57B-A53D-4DD9-89B2-BC9E914060C7}" type="slidenum">
              <a:rPr lang="en-GB" smtClean="0"/>
              <a:t>‹#›</a:t>
            </a:fld>
            <a:endParaRPr lang="en-GB"/>
          </a:p>
        </p:txBody>
      </p:sp>
    </p:spTree>
    <p:extLst>
      <p:ext uri="{BB962C8B-B14F-4D97-AF65-F5344CB8AC3E}">
        <p14:creationId xmlns:p14="http://schemas.microsoft.com/office/powerpoint/2010/main" val="4103861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5" Type="http://schemas.openxmlformats.org/officeDocument/2006/relationships/slideLayout" Target="../slideLayouts/slideLayout6.xml"/><Relationship Id="rId10" Type="http://schemas.openxmlformats.org/officeDocument/2006/relationships/image" Target="../media/image2.png"/><Relationship Id="rId4" Type="http://schemas.openxmlformats.org/officeDocument/2006/relationships/slideLayout" Target="../slideLayouts/slideLayout5.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4262974614"/>
      </p:ext>
    </p:extLst>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10" cstate="email">
            <a:extLst>
              <a:ext uri="{28A0092B-C50C-407E-A947-70E740481C1C}">
                <a14:useLocalDpi xmlns:a14="http://schemas.microsoft.com/office/drawing/2010/main"/>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2993608276"/>
      </p:ext>
    </p:extLst>
  </p:cSld>
  <p:clrMap bg1="lt1" tx1="dk1" bg2="lt2" tx2="dk2" accent1="accent1" accent2="accent2" accent3="accent3" accent4="accent4" accent5="accent5" accent6="accent6" hlink="hlink" folHlink="folHlink"/>
  <p:sldLayoutIdLst>
    <p:sldLayoutId id="2147483779" r:id="rId1"/>
    <p:sldLayoutId id="2147483780" r:id="rId2"/>
    <p:sldLayoutId id="2147483782" r:id="rId3"/>
    <p:sldLayoutId id="2147483783" r:id="rId4"/>
    <p:sldLayoutId id="2147483786" r:id="rId5"/>
    <p:sldLayoutId id="2147483787" r:id="rId6"/>
    <p:sldLayoutId id="2147483788" r:id="rId7"/>
    <p:sldLayoutId id="214748378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4.xml"/><Relationship Id="rId6" Type="http://schemas.openxmlformats.org/officeDocument/2006/relationships/image" Target="../media/image7.jpeg"/><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2" Type="http://schemas.openxmlformats.org/officeDocument/2006/relationships/hyperlink" Target="https://librarysearch.uwtsd.ac.uk/discovery/npsearch?vid=44WHELF_UWTSD:44WHELF_UWTSD_VU1&amp;query=any,contains,fake%20news&amp;search_scope=all&amp;offset=0" TargetMode="Externa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www.weforum.org/" TargetMode="External"/><Relationship Id="rId2" Type="http://schemas.openxmlformats.org/officeDocument/2006/relationships/hyperlink" Target="https://www.weforum.org/agenda/2019/03/fake-news-what-it-is-and-how-to-spot-it/" TargetMode="External"/><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hyperlink" Target="https://www.youtube.com/watch?v=_ueyVLi_Tq0" TargetMode="Externa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northumbria.ac.uk/about-us/news-events/news/2018/01/speaking-truth-unto-power/" TargetMode="External"/><Relationship Id="rId1" Type="http://schemas.openxmlformats.org/officeDocument/2006/relationships/slideLayout" Target="../slideLayouts/slideLayout8.xml"/><Relationship Id="rId6" Type="http://schemas.openxmlformats.org/officeDocument/2006/relationships/hyperlink" Target="https://www.civilserviceworld.com/professions/article/sir-ivan-rogers-outgoing-eu-ambassador-urges-officials-to-speak-truth-to-power-amid-brexit-row" TargetMode="External"/><Relationship Id="rId5" Type="http://schemas.openxmlformats.org/officeDocument/2006/relationships/hyperlink" Target="https://quaker.org/legacy/sttp.html" TargetMode="External"/><Relationship Id="rId4" Type="http://schemas.openxmlformats.org/officeDocument/2006/relationships/hyperlink" Target="https://www.gov.uk/government/news/speak-truth-unto-power"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hyperlink" Target="https://www.bbc.co.uk/news/articles/c77l28myezko" TargetMode="External"/><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2" Type="http://schemas.openxmlformats.org/officeDocument/2006/relationships/hyperlink" Target="https://guides.lib.uchicago.edu/c.php?g=1241077&amp;p=9082343" TargetMode="External"/><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2" Type="http://schemas.openxmlformats.org/officeDocument/2006/relationships/hyperlink" Target="https://misinforeview.hks.harvard.edu/article/conspiracy-theories-and-their-believers-in-an-era-of-misinformation/" TargetMode="External"/><Relationship Id="rId1" Type="http://schemas.openxmlformats.org/officeDocument/2006/relationships/slideLayout" Target="../slideLayouts/slideLayout8.xml"/></Relationships>
</file>

<file path=ppt/slides/_rels/slide4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43.xml.rels><?xml version="1.0" encoding="UTF-8" standalone="yes"?>
<Relationships xmlns="http://schemas.openxmlformats.org/package/2006/relationships"><Relationship Id="rId8" Type="http://schemas.openxmlformats.org/officeDocument/2006/relationships/hyperlink" Target="https://www-oxfordreference-com.ezproxy.uwtsd.ac.uk/display/10.1093/acref/9780198735304.001.0001/acref-9780198735304-e-1972?rskey=RN9u1l&amp;result=1" TargetMode="External"/><Relationship Id="rId3" Type="http://schemas.openxmlformats.org/officeDocument/2006/relationships/hyperlink" Target="https://www.proquest.com/docview/1894464021?accountid=130472&amp;parentSessionId=KsmiEuW4bqca1O2%2B6ls%2FVzUXtUx1bz%2BzFJhIWsWl9Bk%3D&amp;rfr_id=info%3Axri%2Fsid%3Aprimo&amp;sourcetype=Scholarly%20Journals" TargetMode="External"/><Relationship Id="rId7" Type="http://schemas.openxmlformats.org/officeDocument/2006/relationships/hyperlink" Target="https://plato.stanford.edu/archives/win2018/entries/social-norms/" TargetMode="External"/><Relationship Id="rId2" Type="http://schemas.openxmlformats.org/officeDocument/2006/relationships/hyperlink" Target="https://www.gov.uk/government/news/speak-truth-unto-power" TargetMode="External"/><Relationship Id="rId1" Type="http://schemas.openxmlformats.org/officeDocument/2006/relationships/slideLayout" Target="../slideLayouts/slideLayout8.xml"/><Relationship Id="rId6" Type="http://schemas.openxmlformats.org/officeDocument/2006/relationships/hyperlink" Target="https://www.northumbria.ac.uk/about-us/news-events/news/2018/01/speaking-truth-unto-power/" TargetMode="External"/><Relationship Id="rId5" Type="http://schemas.openxmlformats.org/officeDocument/2006/relationships/hyperlink" Target="https://iep.utm.edu/truthpro/" TargetMode="External"/><Relationship Id="rId4" Type="http://schemas.openxmlformats.org/officeDocument/2006/relationships/hyperlink" Target="https://aphelis.net/wp-content/uploads/2012/04/ASIMOV_1980_Cult_of_Ignorance.pdf" TargetMode="External"/></Relationships>
</file>

<file path=ppt/slides/_rels/slide44.xml.rels><?xml version="1.0" encoding="UTF-8" standalone="yes"?>
<Relationships xmlns="http://schemas.openxmlformats.org/package/2006/relationships"><Relationship Id="rId8" Type="http://schemas.openxmlformats.org/officeDocument/2006/relationships/hyperlink" Target="https://scholars.unh.edu/cgi/viewcontent.cgi?article=1142&amp;context=thesis" TargetMode="External"/><Relationship Id="rId3" Type="http://schemas.openxmlformats.org/officeDocument/2006/relationships/hyperlink" Target="https://www.proquest.com/docview/1967322040?accountid=130472&amp;parentSessionId=P6NTw3s%2B%2FVNiIk2LdTsuZQtjsaMaevGPFoLH6iEFljk%3D&amp;pq-origsite=primo&amp;sourcetype=Scholarly%20Journals" TargetMode="External"/><Relationship Id="rId7" Type="http://schemas.openxmlformats.org/officeDocument/2006/relationships/hyperlink" Target="https://www.proquest.com/docview/203895443?accountid=130472&amp;parentSessionId=m20fL4DMIA8wj%2FZEO6G0DYLip1FwxwQHZzH%2FX3i2J6A%3D&amp;rfr_id=info%3Axri%2Fsid%3Aprimo&amp;sourcetype=Scholarly%20Journals" TargetMode="External"/><Relationship Id="rId2" Type="http://schemas.openxmlformats.org/officeDocument/2006/relationships/hyperlink" Target="https://research-ebsco-com.ezproxy.uwtsd.ac.uk/c/onvpsy/search/details/h2tth6lbjz?db=hus" TargetMode="External"/><Relationship Id="rId1" Type="http://schemas.openxmlformats.org/officeDocument/2006/relationships/slideLayout" Target="../slideLayouts/slideLayout8.xml"/><Relationship Id="rId6" Type="http://schemas.openxmlformats.org/officeDocument/2006/relationships/hyperlink" Target="https://www-oxfordreference-com.ezproxy.uwtsd.ac.uk/display/10.1093/acref/9780199657681.001.0001/acref-9780199657681-e-1604?rskey=oI9Bp1&amp;result=1" TargetMode="External"/><Relationship Id="rId5" Type="http://schemas.openxmlformats.org/officeDocument/2006/relationships/hyperlink" Target="https://www-oxfordreference-com.ezproxy.uwtsd.ac.uk/display/10.1093/acref/9780198841838.001.0001/acref-9780198841838-e-3827" TargetMode="External"/><Relationship Id="rId4" Type="http://schemas.openxmlformats.org/officeDocument/2006/relationships/hyperlink" Target="https://www.gutenberg.org/cache/epub/12/pg12-images.html" TargetMode="External"/></Relationships>
</file>

<file path=ppt/slides/_rels/slide45.xml.rels><?xml version="1.0" encoding="UTF-8" standalone="yes"?>
<Relationships xmlns="http://schemas.openxmlformats.org/package/2006/relationships"><Relationship Id="rId3" Type="http://schemas.openxmlformats.org/officeDocument/2006/relationships/hyperlink" Target="https://journals-sagepub-com.ezproxy.uwtsd.ac.uk/doi/10.1177/0267323118760323" TargetMode="External"/><Relationship Id="rId7" Type="http://schemas.openxmlformats.org/officeDocument/2006/relationships/hyperlink" Target="https://commons.emich.edu/loexquarterly/vol44/iss4/3/" TargetMode="External"/><Relationship Id="rId2" Type="http://schemas.openxmlformats.org/officeDocument/2006/relationships/hyperlink" Target="https://plato.stanford.edu/entries/meaning-normativity/" TargetMode="External"/><Relationship Id="rId1" Type="http://schemas.openxmlformats.org/officeDocument/2006/relationships/slideLayout" Target="../slideLayouts/slideLayout8.xml"/><Relationship Id="rId6" Type="http://schemas.openxmlformats.org/officeDocument/2006/relationships/hyperlink" Target="https://www.proquest.com/docview/2533507456?accountid=130472&amp;parentSessionId=ZDrcY%2FgP6%2B1XbhnsO1wwH07SjindxOYzKjwqf5uxUiQ%3D&amp;pq-origsite=primo&amp;sourcetype=Scholarly%20Journals" TargetMode="External"/><Relationship Id="rId5" Type="http://schemas.openxmlformats.org/officeDocument/2006/relationships/hyperlink" Target="https://journals.plos.org/plosone/article?id=10.1371/journal.pone.0316989" TargetMode="External"/><Relationship Id="rId4" Type="http://schemas.openxmlformats.org/officeDocument/2006/relationships/hyperlink" Target="https://kinginstitute.stanford.edu/king-papers/documents/purpose-education" TargetMode="External"/></Relationships>
</file>

<file path=ppt/slides/_rels/slide46.xml.rels><?xml version="1.0" encoding="UTF-8" standalone="yes"?>
<Relationships xmlns="http://schemas.openxmlformats.org/package/2006/relationships"><Relationship Id="rId3" Type="http://schemas.openxmlformats.org/officeDocument/2006/relationships/hyperlink" Target="https://www-jstor-org.ezproxy.uwtsd.ac.uk/stable/24756150" TargetMode="External"/><Relationship Id="rId7" Type="http://schemas.openxmlformats.org/officeDocument/2006/relationships/hyperlink" Target="https://link.springer.com/article/10.1007/s12144-024-05980-z#citeas" TargetMode="External"/><Relationship Id="rId2" Type="http://schemas.openxmlformats.org/officeDocument/2006/relationships/hyperlink" Target="https://librarysearch.uwtsd.ac.uk/discovery/npsearch?vid=44WHELF_UWTSD:44WHELF_UWTSD_VU1&amp;query=any,contains,fake%20news&amp;search_scope=all&amp;pcAvailability=true&amp;offset=0" TargetMode="External"/><Relationship Id="rId1" Type="http://schemas.openxmlformats.org/officeDocument/2006/relationships/slideLayout" Target="../slideLayouts/slideLayout8.xml"/><Relationship Id="rId6" Type="http://schemas.openxmlformats.org/officeDocument/2006/relationships/hyperlink" Target="https://psycnet.apa.org/doiLanding?doi=10.1037%2Fxge0000465" TargetMode="External"/><Relationship Id="rId5" Type="http://schemas.openxmlformats.org/officeDocument/2006/relationships/hyperlink" Target="https://revistas.ucu.edu.uy/index.php/paginasdeeducacion/article/view/1551/1535" TargetMode="External"/><Relationship Id="rId4" Type="http://schemas.openxmlformats.org/officeDocument/2006/relationships/hyperlink" Target="https://www.frontiersin.org/journals/psychology/articles/10.3389/fpsyg.2025.1568119/full" TargetMode="External"/></Relationships>
</file>

<file path=ppt/slides/_rels/slide47.xml.rels><?xml version="1.0" encoding="UTF-8" standalone="yes"?>
<Relationships xmlns="http://schemas.openxmlformats.org/package/2006/relationships"><Relationship Id="rId8" Type="http://schemas.openxmlformats.org/officeDocument/2006/relationships/hyperlink" Target="https://www.bbc.co.uk/news/articles/c77l28myezko" TargetMode="External"/><Relationship Id="rId3" Type="http://schemas.openxmlformats.org/officeDocument/2006/relationships/hyperlink" Target="https://ia800101.us.archive.org/27/items/Various_PDFs/NeilPostman-AmusingOurselvesToDeath.pdf" TargetMode="External"/><Relationship Id="rId7" Type="http://schemas.openxmlformats.org/officeDocument/2006/relationships/hyperlink" Target="https://research-ebsco-com.ezproxy.uwtsd.ac.uk/c/onvpsy/search/details/xv3n7paej5?db=aph" TargetMode="External"/><Relationship Id="rId2" Type="http://schemas.openxmlformats.org/officeDocument/2006/relationships/hyperlink" Target="https://www.london.edu/think/who-needs-experts" TargetMode="External"/><Relationship Id="rId1" Type="http://schemas.openxmlformats.org/officeDocument/2006/relationships/slideLayout" Target="../slideLayouts/slideLayout8.xml"/><Relationship Id="rId6" Type="http://schemas.openxmlformats.org/officeDocument/2006/relationships/hyperlink" Target="https://misinforeview.hks.harvard.edu/article/conspiracy-theories-and-their-believers-in-an-era-of-misinformation/" TargetMode="External"/><Relationship Id="rId5" Type="http://schemas.openxmlformats.org/officeDocument/2006/relationships/hyperlink" Target="https://www.civilserviceworld.com/professions/article/sir-ivan-rogers-outgoing-eu-ambassador-urges-officials-to-speak-truth-to-power-amid-brexit-row" TargetMode="External"/><Relationship Id="rId10" Type="http://schemas.openxmlformats.org/officeDocument/2006/relationships/hyperlink" Target="https://iep.utm.edu/editor-list/" TargetMode="External"/><Relationship Id="rId4" Type="http://schemas.openxmlformats.org/officeDocument/2006/relationships/hyperlink" Target="https://quaker.org/legacy/sttp.html" TargetMode="External"/><Relationship Id="rId9" Type="http://schemas.openxmlformats.org/officeDocument/2006/relationships/hyperlink" Target="https://guides.lib.uchicago.edu/c.php?g=1241077&amp;p=9082343" TargetMode="External"/></Relationships>
</file>

<file path=ppt/slides/_rels/slide48.xml.rels><?xml version="1.0" encoding="UTF-8" standalone="yes"?>
<Relationships xmlns="http://schemas.openxmlformats.org/package/2006/relationships"><Relationship Id="rId3" Type="http://schemas.openxmlformats.org/officeDocument/2006/relationships/hyperlink" Target="https://www.youtube.com/watch?v=_ueyVLi_Tq0" TargetMode="External"/><Relationship Id="rId2" Type="http://schemas.openxmlformats.org/officeDocument/2006/relationships/hyperlink" Target="https://www.gutenberg.org/cache/epub/12/pg12-images.html" TargetMode="External"/><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7037449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64A406-D005-BF85-5898-C69FB316C6F0}"/>
            </a:ext>
          </a:extLst>
        </p:cNvPr>
        <p:cNvGrpSpPr/>
        <p:nvPr/>
      </p:nvGrpSpPr>
      <p:grpSpPr>
        <a:xfrm>
          <a:off x="0" y="0"/>
          <a:ext cx="0" cy="0"/>
          <a:chOff x="0" y="0"/>
          <a:chExt cx="0" cy="0"/>
        </a:xfrm>
      </p:grpSpPr>
      <p:sp>
        <p:nvSpPr>
          <p:cNvPr id="2" name="Rectangle 1">
            <a:extLst>
              <a:ext uri="{FF2B5EF4-FFF2-40B4-BE49-F238E27FC236}">
                <a16:creationId xmlns:a16="http://schemas.microsoft.com/office/drawing/2014/main" id="{CCF6FEA6-D007-E008-639D-BDF48126F59B}"/>
              </a:ext>
            </a:extLst>
          </p:cNvPr>
          <p:cNvSpPr/>
          <p:nvPr/>
        </p:nvSpPr>
        <p:spPr>
          <a:xfrm>
            <a:off x="405061" y="309870"/>
            <a:ext cx="1758717" cy="2407989"/>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BFC7160-425F-830F-BE70-8B8ED82C5A3D}"/>
              </a:ext>
            </a:extLst>
          </p:cNvPr>
          <p:cNvSpPr/>
          <p:nvPr/>
        </p:nvSpPr>
        <p:spPr>
          <a:xfrm>
            <a:off x="6456300" y="3058750"/>
            <a:ext cx="1948530" cy="1296144"/>
          </a:xfrm>
          <a:prstGeom prst="rect">
            <a:avLst/>
          </a:prstGeom>
          <a:solidFill>
            <a:schemeClr val="accent5">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55B1B07-05EE-068E-A618-13F45EF90326}"/>
              </a:ext>
            </a:extLst>
          </p:cNvPr>
          <p:cNvSpPr/>
          <p:nvPr/>
        </p:nvSpPr>
        <p:spPr>
          <a:xfrm>
            <a:off x="2254906" y="309870"/>
            <a:ext cx="864096" cy="144016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B6CF1C93-EA6B-11FA-DF02-298B70D7F316}"/>
              </a:ext>
            </a:extLst>
          </p:cNvPr>
          <p:cNvSpPr/>
          <p:nvPr/>
        </p:nvSpPr>
        <p:spPr>
          <a:xfrm>
            <a:off x="6172293" y="317176"/>
            <a:ext cx="2232248" cy="187220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B3172630-C442-5707-A18A-7850D11206B5}"/>
              </a:ext>
            </a:extLst>
          </p:cNvPr>
          <p:cNvSpPr/>
          <p:nvPr/>
        </p:nvSpPr>
        <p:spPr>
          <a:xfrm>
            <a:off x="2254905" y="1861455"/>
            <a:ext cx="1719565" cy="843767"/>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BC6AFB60-3D97-1B67-7246-4106C425C555}"/>
              </a:ext>
            </a:extLst>
          </p:cNvPr>
          <p:cNvSpPr/>
          <p:nvPr/>
        </p:nvSpPr>
        <p:spPr>
          <a:xfrm>
            <a:off x="4099263" y="1861455"/>
            <a:ext cx="1277097" cy="1118514"/>
          </a:xfrm>
          <a:prstGeom prst="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16B2699E-F65F-62ED-8DA9-07F0BFDDAAE2}"/>
              </a:ext>
            </a:extLst>
          </p:cNvPr>
          <p:cNvSpPr/>
          <p:nvPr/>
        </p:nvSpPr>
        <p:spPr>
          <a:xfrm>
            <a:off x="3210129" y="317176"/>
            <a:ext cx="2166231" cy="1411656"/>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CD8FB317-76C6-BFD9-AA6A-71D4064D7D05}"/>
              </a:ext>
            </a:extLst>
          </p:cNvPr>
          <p:cNvSpPr/>
          <p:nvPr/>
        </p:nvSpPr>
        <p:spPr>
          <a:xfrm>
            <a:off x="4099262" y="3070547"/>
            <a:ext cx="2232247" cy="12950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FE39C459-F9EF-DD50-E939-71B07A78545B}"/>
              </a:ext>
            </a:extLst>
          </p:cNvPr>
          <p:cNvSpPr txBox="1"/>
          <p:nvPr/>
        </p:nvSpPr>
        <p:spPr>
          <a:xfrm>
            <a:off x="382257" y="4597039"/>
            <a:ext cx="8496944" cy="461665"/>
          </a:xfrm>
          <a:prstGeom prst="rect">
            <a:avLst/>
          </a:prstGeom>
          <a:noFill/>
        </p:spPr>
        <p:txBody>
          <a:bodyPr wrap="square" rtlCol="0">
            <a:spAutoFit/>
          </a:bodyPr>
          <a:lstStyle/>
          <a:p>
            <a:r>
              <a:rPr lang="en-GB" sz="2400" b="1" dirty="0">
                <a:solidFill>
                  <a:schemeClr val="accent1">
                    <a:lumMod val="75000"/>
                  </a:schemeClr>
                </a:solidFill>
              </a:rPr>
              <a:t>ECED7007: Political Influences in Inequality &amp; Diversity</a:t>
            </a:r>
          </a:p>
        </p:txBody>
      </p:sp>
      <p:sp>
        <p:nvSpPr>
          <p:cNvPr id="13" name="TextBox 12">
            <a:extLst>
              <a:ext uri="{FF2B5EF4-FFF2-40B4-BE49-F238E27FC236}">
                <a16:creationId xmlns:a16="http://schemas.microsoft.com/office/drawing/2014/main" id="{184872A8-0C88-B31E-09C1-4C5BC729C90F}"/>
              </a:ext>
            </a:extLst>
          </p:cNvPr>
          <p:cNvSpPr txBox="1"/>
          <p:nvPr/>
        </p:nvSpPr>
        <p:spPr>
          <a:xfrm>
            <a:off x="382257" y="5166832"/>
            <a:ext cx="8496944" cy="430887"/>
          </a:xfrm>
          <a:prstGeom prst="rect">
            <a:avLst/>
          </a:prstGeom>
          <a:noFill/>
        </p:spPr>
        <p:txBody>
          <a:bodyPr wrap="square" rtlCol="0">
            <a:spAutoFit/>
          </a:bodyPr>
          <a:lstStyle/>
          <a:p>
            <a:r>
              <a:rPr lang="en-GB" sz="2200" b="1" dirty="0">
                <a:solidFill>
                  <a:schemeClr val="accent1">
                    <a:lumMod val="75000"/>
                  </a:schemeClr>
                </a:solidFill>
              </a:rPr>
              <a:t>Theme 4: Fake News and Post Truth: A World Without Meaning?</a:t>
            </a:r>
          </a:p>
        </p:txBody>
      </p:sp>
      <p:pic>
        <p:nvPicPr>
          <p:cNvPr id="14" name="Picture 13" descr="Graphic - Types of Government">
            <a:extLst>
              <a:ext uri="{FF2B5EF4-FFF2-40B4-BE49-F238E27FC236}">
                <a16:creationId xmlns:a16="http://schemas.microsoft.com/office/drawing/2014/main" id="{207C5B2B-AC2B-4368-D311-9B8211A7B882}"/>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244427" y="451196"/>
            <a:ext cx="2106085" cy="1609985"/>
          </a:xfrm>
          <a:prstGeom prst="rect">
            <a:avLst/>
          </a:prstGeom>
        </p:spPr>
      </p:pic>
      <p:sp>
        <p:nvSpPr>
          <p:cNvPr id="15" name="Rectangle 14">
            <a:extLst>
              <a:ext uri="{FF2B5EF4-FFF2-40B4-BE49-F238E27FC236}">
                <a16:creationId xmlns:a16="http://schemas.microsoft.com/office/drawing/2014/main" id="{969B473D-325E-076D-4DD0-8B6D4F55A9F0}"/>
              </a:ext>
            </a:extLst>
          </p:cNvPr>
          <p:cNvSpPr/>
          <p:nvPr/>
        </p:nvSpPr>
        <p:spPr>
          <a:xfrm>
            <a:off x="5494048" y="2274165"/>
            <a:ext cx="2910782" cy="705803"/>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10BD0DC7-040F-A375-85EE-B3792CAAD2A8}"/>
              </a:ext>
            </a:extLst>
          </p:cNvPr>
          <p:cNvSpPr/>
          <p:nvPr/>
        </p:nvSpPr>
        <p:spPr>
          <a:xfrm>
            <a:off x="395754" y="2781445"/>
            <a:ext cx="648072" cy="158417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8" name="Picture 17" descr="Image - Badges Promoting Democracy">
            <a:extLst>
              <a:ext uri="{FF2B5EF4-FFF2-40B4-BE49-F238E27FC236}">
                <a16:creationId xmlns:a16="http://schemas.microsoft.com/office/drawing/2014/main" id="{BE064AC5-2D9B-3A86-E324-976943D94C04}"/>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576461" y="3209533"/>
            <a:ext cx="1717436" cy="966058"/>
          </a:xfrm>
          <a:prstGeom prst="rect">
            <a:avLst/>
          </a:prstGeom>
        </p:spPr>
      </p:pic>
      <p:pic>
        <p:nvPicPr>
          <p:cNvPr id="19" name="Picture 18" descr="Image - Map of Uk Parliamentary Constituencies">
            <a:extLst>
              <a:ext uri="{FF2B5EF4-FFF2-40B4-BE49-F238E27FC236}">
                <a16:creationId xmlns:a16="http://schemas.microsoft.com/office/drawing/2014/main" id="{F9C5B88E-8B7B-9E2B-35A2-417B24D44F25}"/>
              </a:ext>
            </a:extLst>
          </p:cNvPr>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517571" y="373456"/>
            <a:ext cx="1501046" cy="2219474"/>
          </a:xfrm>
          <a:prstGeom prst="rect">
            <a:avLst/>
          </a:prstGeom>
        </p:spPr>
      </p:pic>
      <p:pic>
        <p:nvPicPr>
          <p:cNvPr id="20" name="Picture 19" descr="Image - Anarchism symbol">
            <a:extLst>
              <a:ext uri="{FF2B5EF4-FFF2-40B4-BE49-F238E27FC236}">
                <a16:creationId xmlns:a16="http://schemas.microsoft.com/office/drawing/2014/main" id="{CFB4891D-7F38-0399-FCE5-263BAAA7A0D7}"/>
              </a:ext>
            </a:extLst>
          </p:cNvPr>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4243314" y="1944857"/>
            <a:ext cx="988993" cy="984597"/>
          </a:xfrm>
          <a:prstGeom prst="rect">
            <a:avLst/>
          </a:prstGeom>
        </p:spPr>
      </p:pic>
      <p:sp>
        <p:nvSpPr>
          <p:cNvPr id="21" name="Rectangle 20">
            <a:extLst>
              <a:ext uri="{FF2B5EF4-FFF2-40B4-BE49-F238E27FC236}">
                <a16:creationId xmlns:a16="http://schemas.microsoft.com/office/drawing/2014/main" id="{58B6AE60-04E8-FCDA-329F-6DA9F36DA933}"/>
              </a:ext>
            </a:extLst>
          </p:cNvPr>
          <p:cNvSpPr/>
          <p:nvPr/>
        </p:nvSpPr>
        <p:spPr>
          <a:xfrm>
            <a:off x="1156491" y="2802641"/>
            <a:ext cx="2817980" cy="1562980"/>
          </a:xfrm>
          <a:prstGeom prst="rect">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p>
        </p:txBody>
      </p:sp>
      <p:pic>
        <p:nvPicPr>
          <p:cNvPr id="16" name="Picture 15" descr="Graphic - Political Divisions">
            <a:extLst>
              <a:ext uri="{FF2B5EF4-FFF2-40B4-BE49-F238E27FC236}">
                <a16:creationId xmlns:a16="http://schemas.microsoft.com/office/drawing/2014/main" id="{164A86F6-383F-7C12-A820-F5F425858CBA}"/>
              </a:ext>
            </a:extLst>
          </p:cNvPr>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1245377" y="2914067"/>
            <a:ext cx="2637862" cy="1318931"/>
          </a:xfrm>
          <a:prstGeom prst="rect">
            <a:avLst/>
          </a:prstGeom>
        </p:spPr>
      </p:pic>
      <p:sp>
        <p:nvSpPr>
          <p:cNvPr id="22" name="Rectangle 21">
            <a:extLst>
              <a:ext uri="{FF2B5EF4-FFF2-40B4-BE49-F238E27FC236}">
                <a16:creationId xmlns:a16="http://schemas.microsoft.com/office/drawing/2014/main" id="{D232B5C5-E60F-E4CE-EE48-43DB9113DD66}"/>
              </a:ext>
            </a:extLst>
          </p:cNvPr>
          <p:cNvSpPr/>
          <p:nvPr/>
        </p:nvSpPr>
        <p:spPr>
          <a:xfrm>
            <a:off x="5512154" y="317176"/>
            <a:ext cx="530952" cy="1866410"/>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609840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2607" y="317072"/>
            <a:ext cx="8558784" cy="637580"/>
          </a:xfrm>
        </p:spPr>
        <p:txBody>
          <a:bodyPr>
            <a:noAutofit/>
          </a:bodyPr>
          <a:lstStyle/>
          <a:p>
            <a:pPr algn="ctr"/>
            <a:r>
              <a:rPr lang="en-GB" b="1" dirty="0">
                <a:solidFill>
                  <a:schemeClr val="accent1">
                    <a:lumMod val="75000"/>
                  </a:schemeClr>
                </a:solidFill>
              </a:rPr>
              <a:t>What do these phrases mean?</a:t>
            </a:r>
          </a:p>
        </p:txBody>
      </p:sp>
      <p:sp>
        <p:nvSpPr>
          <p:cNvPr id="10" name="TextBox 9">
            <a:extLst>
              <a:ext uri="{FF2B5EF4-FFF2-40B4-BE49-F238E27FC236}">
                <a16:creationId xmlns:a16="http://schemas.microsoft.com/office/drawing/2014/main" id="{13BD5A61-76A5-8584-CBE2-1B91C499A21F}"/>
              </a:ext>
            </a:extLst>
          </p:cNvPr>
          <p:cNvSpPr txBox="1"/>
          <p:nvPr/>
        </p:nvSpPr>
        <p:spPr>
          <a:xfrm>
            <a:off x="373617" y="3116532"/>
            <a:ext cx="8558783" cy="2277547"/>
          </a:xfrm>
          <a:prstGeom prst="rect">
            <a:avLst/>
          </a:prstGeom>
          <a:noFill/>
        </p:spPr>
        <p:txBody>
          <a:bodyPr wrap="square" rtlCol="0">
            <a:spAutoFit/>
          </a:bodyPr>
          <a:lstStyle/>
          <a:p>
            <a:pPr>
              <a:spcBef>
                <a:spcPts val="600"/>
              </a:spcBef>
              <a:spcAft>
                <a:spcPts val="600"/>
              </a:spcAft>
            </a:pPr>
            <a:r>
              <a:rPr lang="en-GB" sz="2800" b="1" dirty="0">
                <a:solidFill>
                  <a:schemeClr val="accent1">
                    <a:lumMod val="75000"/>
                  </a:schemeClr>
                </a:solidFill>
              </a:rPr>
              <a:t>Fake News</a:t>
            </a:r>
          </a:p>
          <a:p>
            <a:pPr algn="ctr">
              <a:spcBef>
                <a:spcPts val="600"/>
              </a:spcBef>
              <a:spcAft>
                <a:spcPts val="600"/>
              </a:spcAft>
            </a:pPr>
            <a:r>
              <a:rPr lang="en-GB" sz="2800" i="1" dirty="0">
                <a:solidFill>
                  <a:schemeClr val="accent1">
                    <a:lumMod val="75000"/>
                  </a:schemeClr>
                </a:solidFill>
              </a:rPr>
              <a:t>Have you heard this phrase? </a:t>
            </a:r>
          </a:p>
          <a:p>
            <a:pPr algn="ctr">
              <a:spcBef>
                <a:spcPts val="600"/>
              </a:spcBef>
              <a:spcAft>
                <a:spcPts val="600"/>
              </a:spcAft>
            </a:pPr>
            <a:r>
              <a:rPr lang="en-GB" sz="2800" i="1" dirty="0">
                <a:solidFill>
                  <a:schemeClr val="accent1">
                    <a:lumMod val="75000"/>
                  </a:schemeClr>
                </a:solidFill>
              </a:rPr>
              <a:t>If so, in what context?</a:t>
            </a:r>
          </a:p>
          <a:p>
            <a:pPr algn="ctr">
              <a:spcBef>
                <a:spcPts val="600"/>
              </a:spcBef>
              <a:spcAft>
                <a:spcPts val="600"/>
              </a:spcAft>
            </a:pPr>
            <a:r>
              <a:rPr lang="en-GB" sz="2800" i="1" dirty="0">
                <a:solidFill>
                  <a:schemeClr val="accent1">
                    <a:lumMod val="75000"/>
                  </a:schemeClr>
                </a:solidFill>
              </a:rPr>
              <a:t>What do you understand it to </a:t>
            </a:r>
            <a:r>
              <a:rPr lang="en-GB" sz="2800" b="1" i="1" dirty="0">
                <a:solidFill>
                  <a:schemeClr val="accent1">
                    <a:lumMod val="75000"/>
                  </a:schemeClr>
                </a:solidFill>
              </a:rPr>
              <a:t>mean</a:t>
            </a:r>
            <a:r>
              <a:rPr lang="en-GB" sz="2800" i="1" dirty="0">
                <a:solidFill>
                  <a:schemeClr val="accent1">
                    <a:lumMod val="75000"/>
                  </a:schemeClr>
                </a:solidFill>
              </a:rPr>
              <a:t>?</a:t>
            </a:r>
          </a:p>
        </p:txBody>
      </p:sp>
      <p:pic>
        <p:nvPicPr>
          <p:cNvPr id="12" name="Picture 11" descr="Icon - Discussion Point.">
            <a:extLst>
              <a:ext uri="{FF2B5EF4-FFF2-40B4-BE49-F238E27FC236}">
                <a16:creationId xmlns:a16="http://schemas.microsoft.com/office/drawing/2014/main" id="{C8D834A0-9CFC-3E89-915A-2B31409F51D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662057" y="1125649"/>
            <a:ext cx="1819884" cy="1819886"/>
          </a:xfrm>
          <a:prstGeom prst="rect">
            <a:avLst/>
          </a:prstGeom>
        </p:spPr>
      </p:pic>
    </p:spTree>
    <p:extLst>
      <p:ext uri="{BB962C8B-B14F-4D97-AF65-F5344CB8AC3E}">
        <p14:creationId xmlns:p14="http://schemas.microsoft.com/office/powerpoint/2010/main" val="17347838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9A548F-20E5-2533-A3DF-D466FBE6EAF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0CF9CCE-DDAB-3FFD-341B-F00462AAF191}"/>
              </a:ext>
            </a:extLst>
          </p:cNvPr>
          <p:cNvSpPr>
            <a:spLocks noGrp="1"/>
          </p:cNvSpPr>
          <p:nvPr>
            <p:ph type="title"/>
          </p:nvPr>
        </p:nvSpPr>
        <p:spPr>
          <a:xfrm>
            <a:off x="292607" y="317072"/>
            <a:ext cx="8558784" cy="637580"/>
          </a:xfrm>
        </p:spPr>
        <p:txBody>
          <a:bodyPr>
            <a:noAutofit/>
          </a:bodyPr>
          <a:lstStyle/>
          <a:p>
            <a:pPr algn="ctr"/>
            <a:r>
              <a:rPr lang="en-GB" b="1" dirty="0">
                <a:solidFill>
                  <a:schemeClr val="accent1">
                    <a:lumMod val="75000"/>
                  </a:schemeClr>
                </a:solidFill>
              </a:rPr>
              <a:t>What do these phrases mean?</a:t>
            </a:r>
          </a:p>
        </p:txBody>
      </p:sp>
      <p:sp>
        <p:nvSpPr>
          <p:cNvPr id="10" name="TextBox 9">
            <a:extLst>
              <a:ext uri="{FF2B5EF4-FFF2-40B4-BE49-F238E27FC236}">
                <a16:creationId xmlns:a16="http://schemas.microsoft.com/office/drawing/2014/main" id="{1565B084-60CF-9B30-CEAA-4A6938C4F737}"/>
              </a:ext>
            </a:extLst>
          </p:cNvPr>
          <p:cNvSpPr txBox="1"/>
          <p:nvPr/>
        </p:nvSpPr>
        <p:spPr>
          <a:xfrm>
            <a:off x="373617" y="3116532"/>
            <a:ext cx="8558783" cy="2277547"/>
          </a:xfrm>
          <a:prstGeom prst="rect">
            <a:avLst/>
          </a:prstGeom>
          <a:noFill/>
        </p:spPr>
        <p:txBody>
          <a:bodyPr wrap="square" rtlCol="0">
            <a:spAutoFit/>
          </a:bodyPr>
          <a:lstStyle/>
          <a:p>
            <a:pPr>
              <a:spcBef>
                <a:spcPts val="600"/>
              </a:spcBef>
              <a:spcAft>
                <a:spcPts val="600"/>
              </a:spcAft>
            </a:pPr>
            <a:r>
              <a:rPr lang="en-GB" sz="2800" b="1" dirty="0">
                <a:solidFill>
                  <a:schemeClr val="accent1">
                    <a:lumMod val="75000"/>
                  </a:schemeClr>
                </a:solidFill>
              </a:rPr>
              <a:t>Post Truth</a:t>
            </a:r>
          </a:p>
          <a:p>
            <a:pPr algn="ctr">
              <a:spcBef>
                <a:spcPts val="600"/>
              </a:spcBef>
              <a:spcAft>
                <a:spcPts val="600"/>
              </a:spcAft>
            </a:pPr>
            <a:r>
              <a:rPr lang="en-GB" sz="2800" i="1" dirty="0">
                <a:solidFill>
                  <a:schemeClr val="accent1">
                    <a:lumMod val="75000"/>
                  </a:schemeClr>
                </a:solidFill>
              </a:rPr>
              <a:t>Have you heard this phrase? </a:t>
            </a:r>
          </a:p>
          <a:p>
            <a:pPr algn="ctr">
              <a:spcBef>
                <a:spcPts val="600"/>
              </a:spcBef>
              <a:spcAft>
                <a:spcPts val="600"/>
              </a:spcAft>
            </a:pPr>
            <a:r>
              <a:rPr lang="en-GB" sz="2800" i="1" dirty="0">
                <a:solidFill>
                  <a:schemeClr val="accent1">
                    <a:lumMod val="75000"/>
                  </a:schemeClr>
                </a:solidFill>
              </a:rPr>
              <a:t>If so, in what context?</a:t>
            </a:r>
          </a:p>
          <a:p>
            <a:pPr algn="ctr">
              <a:spcBef>
                <a:spcPts val="600"/>
              </a:spcBef>
              <a:spcAft>
                <a:spcPts val="600"/>
              </a:spcAft>
            </a:pPr>
            <a:r>
              <a:rPr lang="en-GB" sz="2800" i="1" dirty="0">
                <a:solidFill>
                  <a:schemeClr val="accent1">
                    <a:lumMod val="75000"/>
                  </a:schemeClr>
                </a:solidFill>
              </a:rPr>
              <a:t>What do you understand it to </a:t>
            </a:r>
            <a:r>
              <a:rPr lang="en-GB" sz="2800" b="1" i="1" dirty="0">
                <a:solidFill>
                  <a:schemeClr val="accent1">
                    <a:lumMod val="75000"/>
                  </a:schemeClr>
                </a:solidFill>
              </a:rPr>
              <a:t>mean</a:t>
            </a:r>
            <a:r>
              <a:rPr lang="en-GB" sz="2800" i="1" dirty="0">
                <a:solidFill>
                  <a:schemeClr val="accent1">
                    <a:lumMod val="75000"/>
                  </a:schemeClr>
                </a:solidFill>
              </a:rPr>
              <a:t>?</a:t>
            </a:r>
          </a:p>
        </p:txBody>
      </p:sp>
      <p:pic>
        <p:nvPicPr>
          <p:cNvPr id="12" name="Picture 11" descr="Icon - Discussion Point.">
            <a:extLst>
              <a:ext uri="{FF2B5EF4-FFF2-40B4-BE49-F238E27FC236}">
                <a16:creationId xmlns:a16="http://schemas.microsoft.com/office/drawing/2014/main" id="{33E55529-0BF3-EC6E-D9D8-CF8036C616F9}"/>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662057" y="1125649"/>
            <a:ext cx="1819884" cy="1819886"/>
          </a:xfrm>
          <a:prstGeom prst="rect">
            <a:avLst/>
          </a:prstGeom>
        </p:spPr>
      </p:pic>
    </p:spTree>
    <p:extLst>
      <p:ext uri="{BB962C8B-B14F-4D97-AF65-F5344CB8AC3E}">
        <p14:creationId xmlns:p14="http://schemas.microsoft.com/office/powerpoint/2010/main" val="2460077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5E5897-7A44-FDA3-F8DA-05598649E73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68DBA9-E0E7-23C5-F7E2-E65D21C62CC1}"/>
              </a:ext>
            </a:extLst>
          </p:cNvPr>
          <p:cNvSpPr>
            <a:spLocks noGrp="1"/>
          </p:cNvSpPr>
          <p:nvPr>
            <p:ph type="title"/>
          </p:nvPr>
        </p:nvSpPr>
        <p:spPr>
          <a:xfrm>
            <a:off x="373617" y="317072"/>
            <a:ext cx="8558784" cy="637580"/>
          </a:xfrm>
        </p:spPr>
        <p:txBody>
          <a:bodyPr>
            <a:noAutofit/>
          </a:bodyPr>
          <a:lstStyle/>
          <a:p>
            <a:pPr algn="ctr"/>
            <a:r>
              <a:rPr lang="en-GB" b="1" dirty="0">
                <a:solidFill>
                  <a:schemeClr val="accent1">
                    <a:lumMod val="75000"/>
                  </a:schemeClr>
                </a:solidFill>
              </a:rPr>
              <a:t>What do words mean?</a:t>
            </a:r>
          </a:p>
        </p:txBody>
      </p:sp>
      <p:sp>
        <p:nvSpPr>
          <p:cNvPr id="5" name="TextBox 4">
            <a:extLst>
              <a:ext uri="{FF2B5EF4-FFF2-40B4-BE49-F238E27FC236}">
                <a16:creationId xmlns:a16="http://schemas.microsoft.com/office/drawing/2014/main" id="{8E3C7AFC-0EE0-1911-2D65-3757422ADF24}"/>
              </a:ext>
            </a:extLst>
          </p:cNvPr>
          <p:cNvSpPr txBox="1"/>
          <p:nvPr/>
        </p:nvSpPr>
        <p:spPr>
          <a:xfrm>
            <a:off x="1369026" y="2182523"/>
            <a:ext cx="6567966" cy="954107"/>
          </a:xfrm>
          <a:prstGeom prst="rect">
            <a:avLst/>
          </a:prstGeom>
          <a:noFill/>
        </p:spPr>
        <p:txBody>
          <a:bodyPr wrap="square" rtlCol="0">
            <a:spAutoFit/>
          </a:bodyPr>
          <a:lstStyle/>
          <a:p>
            <a:pPr algn="ctr"/>
            <a:r>
              <a:rPr lang="en-GB" sz="2800" i="1" dirty="0">
                <a:solidFill>
                  <a:schemeClr val="accent1">
                    <a:lumMod val="75000"/>
                  </a:schemeClr>
                </a:solidFill>
              </a:rPr>
              <a:t> “When I use a word… it means just what I choose it to mean – neither more nor less.” </a:t>
            </a:r>
          </a:p>
        </p:txBody>
      </p:sp>
      <p:sp>
        <p:nvSpPr>
          <p:cNvPr id="6" name="TextBox 5">
            <a:extLst>
              <a:ext uri="{FF2B5EF4-FFF2-40B4-BE49-F238E27FC236}">
                <a16:creationId xmlns:a16="http://schemas.microsoft.com/office/drawing/2014/main" id="{78D4FE01-F588-A4FE-FE33-ADF534F2C046}"/>
              </a:ext>
            </a:extLst>
          </p:cNvPr>
          <p:cNvSpPr txBox="1"/>
          <p:nvPr/>
        </p:nvSpPr>
        <p:spPr>
          <a:xfrm>
            <a:off x="1588482" y="3326916"/>
            <a:ext cx="6129054" cy="307777"/>
          </a:xfrm>
          <a:prstGeom prst="rect">
            <a:avLst/>
          </a:prstGeom>
          <a:noFill/>
        </p:spPr>
        <p:txBody>
          <a:bodyPr wrap="square" rtlCol="0">
            <a:spAutoFit/>
          </a:bodyPr>
          <a:lstStyle/>
          <a:p>
            <a:pPr algn="ctr"/>
            <a:r>
              <a:rPr lang="en-GB" sz="1400" dirty="0">
                <a:solidFill>
                  <a:schemeClr val="accent1">
                    <a:lumMod val="75000"/>
                  </a:schemeClr>
                </a:solidFill>
              </a:rPr>
              <a:t>Humpty Dumpty in </a:t>
            </a:r>
            <a:r>
              <a:rPr lang="en-GB" sz="1400" i="1" dirty="0">
                <a:solidFill>
                  <a:schemeClr val="accent1">
                    <a:lumMod val="75000"/>
                  </a:schemeClr>
                </a:solidFill>
              </a:rPr>
              <a:t>Through the Looking Glass</a:t>
            </a:r>
            <a:r>
              <a:rPr lang="en-GB" sz="1400" dirty="0">
                <a:solidFill>
                  <a:schemeClr val="accent1">
                    <a:lumMod val="75000"/>
                  </a:schemeClr>
                </a:solidFill>
              </a:rPr>
              <a:t> (Carroll, 1871)</a:t>
            </a:r>
            <a:endParaRPr lang="en-GB" sz="1400" i="1" dirty="0">
              <a:solidFill>
                <a:schemeClr val="accent1">
                  <a:lumMod val="75000"/>
                </a:schemeClr>
              </a:solidFill>
            </a:endParaRPr>
          </a:p>
        </p:txBody>
      </p:sp>
      <p:sp>
        <p:nvSpPr>
          <p:cNvPr id="3" name="TextBox 2">
            <a:extLst>
              <a:ext uri="{FF2B5EF4-FFF2-40B4-BE49-F238E27FC236}">
                <a16:creationId xmlns:a16="http://schemas.microsoft.com/office/drawing/2014/main" id="{0E89C032-5058-FFD2-0D0E-1610F4DEAC3F}"/>
              </a:ext>
            </a:extLst>
          </p:cNvPr>
          <p:cNvSpPr txBox="1"/>
          <p:nvPr/>
        </p:nvSpPr>
        <p:spPr>
          <a:xfrm>
            <a:off x="2902104" y="1373612"/>
            <a:ext cx="2478024" cy="523220"/>
          </a:xfrm>
          <a:prstGeom prst="rect">
            <a:avLst/>
          </a:prstGeom>
          <a:noFill/>
        </p:spPr>
        <p:txBody>
          <a:bodyPr wrap="square" rtlCol="0">
            <a:spAutoFit/>
          </a:bodyPr>
          <a:lstStyle/>
          <a:p>
            <a:r>
              <a:rPr lang="en-GB" sz="2800" dirty="0">
                <a:solidFill>
                  <a:schemeClr val="accent1">
                    <a:lumMod val="75000"/>
                  </a:schemeClr>
                </a:solidFill>
              </a:rPr>
              <a:t>Who said this?</a:t>
            </a:r>
          </a:p>
        </p:txBody>
      </p:sp>
      <p:pic>
        <p:nvPicPr>
          <p:cNvPr id="7" name="Picture 6" descr="Icon - Question Mark">
            <a:extLst>
              <a:ext uri="{FF2B5EF4-FFF2-40B4-BE49-F238E27FC236}">
                <a16:creationId xmlns:a16="http://schemas.microsoft.com/office/drawing/2014/main" id="{9AD081DB-CE4D-B401-5A5F-31671E388937}"/>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5458895" y="1230945"/>
            <a:ext cx="786241" cy="786241"/>
          </a:xfrm>
          <a:prstGeom prst="rect">
            <a:avLst/>
          </a:prstGeom>
        </p:spPr>
      </p:pic>
      <p:pic>
        <p:nvPicPr>
          <p:cNvPr id="10" name="Picture 9" descr="Image - Book Cover of Through the Looking Glass.">
            <a:extLst>
              <a:ext uri="{FF2B5EF4-FFF2-40B4-BE49-F238E27FC236}">
                <a16:creationId xmlns:a16="http://schemas.microsoft.com/office/drawing/2014/main" id="{1054BBDC-9AED-1090-3FBF-7C79402D8C45}"/>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4054512" y="3791642"/>
            <a:ext cx="1404383" cy="2093975"/>
          </a:xfrm>
          <a:prstGeom prst="rect">
            <a:avLst/>
          </a:prstGeom>
        </p:spPr>
      </p:pic>
      <p:sp>
        <p:nvSpPr>
          <p:cNvPr id="11" name="TextBox 10">
            <a:extLst>
              <a:ext uri="{FF2B5EF4-FFF2-40B4-BE49-F238E27FC236}">
                <a16:creationId xmlns:a16="http://schemas.microsoft.com/office/drawing/2014/main" id="{A2281EA9-B4F0-D1D1-F24F-4E35CB1C49F3}"/>
              </a:ext>
            </a:extLst>
          </p:cNvPr>
          <p:cNvSpPr txBox="1"/>
          <p:nvPr/>
        </p:nvSpPr>
        <p:spPr>
          <a:xfrm>
            <a:off x="5522687" y="5577840"/>
            <a:ext cx="1865376" cy="307777"/>
          </a:xfrm>
          <a:prstGeom prst="rect">
            <a:avLst/>
          </a:prstGeom>
          <a:noFill/>
        </p:spPr>
        <p:txBody>
          <a:bodyPr wrap="square" rtlCol="0">
            <a:spAutoFit/>
          </a:bodyPr>
          <a:lstStyle/>
          <a:p>
            <a:r>
              <a:rPr lang="en-GB" sz="1400" dirty="0">
                <a:solidFill>
                  <a:schemeClr val="accent1">
                    <a:lumMod val="75000"/>
                  </a:schemeClr>
                </a:solidFill>
              </a:rPr>
              <a:t>Image: Tenniel (1871)</a:t>
            </a:r>
          </a:p>
        </p:txBody>
      </p:sp>
    </p:spTree>
    <p:extLst>
      <p:ext uri="{BB962C8B-B14F-4D97-AF65-F5344CB8AC3E}">
        <p14:creationId xmlns:p14="http://schemas.microsoft.com/office/powerpoint/2010/main" val="3067942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11"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2DE16-FF18-90AD-B300-C30B4B4BEEBC}"/>
              </a:ext>
            </a:extLst>
          </p:cNvPr>
          <p:cNvSpPr>
            <a:spLocks noGrp="1"/>
          </p:cNvSpPr>
          <p:nvPr>
            <p:ph type="title"/>
          </p:nvPr>
        </p:nvSpPr>
        <p:spPr>
          <a:xfrm>
            <a:off x="628650" y="209677"/>
            <a:ext cx="7886700" cy="805307"/>
          </a:xfrm>
        </p:spPr>
        <p:txBody>
          <a:bodyPr/>
          <a:lstStyle/>
          <a:p>
            <a:pPr algn="ctr"/>
            <a:r>
              <a:rPr lang="en-GB" b="1" dirty="0">
                <a:solidFill>
                  <a:schemeClr val="accent1">
                    <a:lumMod val="75000"/>
                  </a:schemeClr>
                </a:solidFill>
              </a:rPr>
              <a:t>The Meaning of ‘Meaning’ (1)</a:t>
            </a:r>
          </a:p>
        </p:txBody>
      </p:sp>
      <p:sp>
        <p:nvSpPr>
          <p:cNvPr id="3" name="TextBox 2">
            <a:extLst>
              <a:ext uri="{FF2B5EF4-FFF2-40B4-BE49-F238E27FC236}">
                <a16:creationId xmlns:a16="http://schemas.microsoft.com/office/drawing/2014/main" id="{28CC9FC6-8FE2-50F4-EEBA-203EF6F31713}"/>
              </a:ext>
            </a:extLst>
          </p:cNvPr>
          <p:cNvSpPr txBox="1"/>
          <p:nvPr/>
        </p:nvSpPr>
        <p:spPr>
          <a:xfrm>
            <a:off x="128016" y="936010"/>
            <a:ext cx="8942832" cy="4985980"/>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solidFill>
                  <a:schemeClr val="accent1">
                    <a:lumMod val="75000"/>
                  </a:schemeClr>
                </a:solidFill>
              </a:rPr>
              <a:t>Let us take a moment to consider what we mean when we use the term ‘</a:t>
            </a:r>
            <a:r>
              <a:rPr lang="en-GB" sz="2400" b="1" dirty="0">
                <a:solidFill>
                  <a:schemeClr val="accent1">
                    <a:lumMod val="75000"/>
                  </a:schemeClr>
                </a:solidFill>
              </a:rPr>
              <a:t>meaning</a:t>
            </a:r>
            <a:r>
              <a:rPr lang="en-GB" sz="2400" dirty="0">
                <a:solidFill>
                  <a:schemeClr val="accent1">
                    <a:lumMod val="75000"/>
                  </a:schemeClr>
                </a:solidFill>
              </a:rPr>
              <a:t>’</a:t>
            </a:r>
          </a:p>
          <a:p>
            <a:pPr marL="285750" indent="-285750">
              <a:spcBef>
                <a:spcPts val="600"/>
              </a:spcBef>
              <a:spcAft>
                <a:spcPts val="600"/>
              </a:spcAft>
              <a:buFont typeface="Arial" panose="020B0604020202020204" pitchFamily="34" charset="0"/>
              <a:buChar char="•"/>
            </a:pPr>
            <a:r>
              <a:rPr lang="en-GB" sz="2400" dirty="0">
                <a:solidFill>
                  <a:schemeClr val="accent1">
                    <a:lumMod val="75000"/>
                  </a:schemeClr>
                </a:solidFill>
              </a:rPr>
              <a:t>Blackburn (2016, no page) states that meaning is; ‘Whatever it is that makes what would otherwise be mere sounds and inscriptions into instruments of communication and understanding’ which involves;</a:t>
            </a:r>
          </a:p>
          <a:p>
            <a:pPr marL="285750" indent="-285750">
              <a:spcBef>
                <a:spcPts val="600"/>
              </a:spcBef>
              <a:spcAft>
                <a:spcPts val="600"/>
              </a:spcAft>
              <a:buFont typeface="Arial" panose="020B0604020202020204" pitchFamily="34" charset="0"/>
              <a:buChar char="•"/>
            </a:pPr>
            <a:r>
              <a:rPr lang="en-GB" sz="2400" dirty="0">
                <a:solidFill>
                  <a:schemeClr val="accent1">
                    <a:lumMod val="75000"/>
                  </a:schemeClr>
                </a:solidFill>
              </a:rPr>
              <a:t> ‘The investigation of communication and the relationship between words and ideas, and words and the world’ (Blackburn 2016, no page).</a:t>
            </a:r>
          </a:p>
          <a:p>
            <a:pPr marL="285750" indent="-285750">
              <a:spcBef>
                <a:spcPts val="600"/>
              </a:spcBef>
              <a:spcAft>
                <a:spcPts val="600"/>
              </a:spcAft>
              <a:buFont typeface="Arial" panose="020B0604020202020204" pitchFamily="34" charset="0"/>
              <a:buChar char="•"/>
            </a:pPr>
            <a:r>
              <a:rPr lang="en-GB" sz="2400" dirty="0">
                <a:solidFill>
                  <a:schemeClr val="accent1">
                    <a:lumMod val="75000"/>
                  </a:schemeClr>
                </a:solidFill>
              </a:rPr>
              <a:t>This idea; that </a:t>
            </a:r>
            <a:r>
              <a:rPr lang="en-GB" sz="2400" b="1" dirty="0">
                <a:solidFill>
                  <a:schemeClr val="accent1">
                    <a:lumMod val="75000"/>
                  </a:schemeClr>
                </a:solidFill>
              </a:rPr>
              <a:t>meaning</a:t>
            </a:r>
            <a:r>
              <a:rPr lang="en-GB" sz="2400" dirty="0">
                <a:solidFill>
                  <a:schemeClr val="accent1">
                    <a:lumMod val="75000"/>
                  </a:schemeClr>
                </a:solidFill>
              </a:rPr>
              <a:t> is created by the interaction between words, ideas and the world brings us back to the concept of political language as ‘</a:t>
            </a:r>
            <a:r>
              <a:rPr lang="en-GB" sz="2400" b="1" dirty="0">
                <a:solidFill>
                  <a:schemeClr val="accent1">
                    <a:lumMod val="75000"/>
                  </a:schemeClr>
                </a:solidFill>
              </a:rPr>
              <a:t>normative</a:t>
            </a:r>
            <a:r>
              <a:rPr lang="en-GB" sz="2400" dirty="0">
                <a:solidFill>
                  <a:schemeClr val="accent1">
                    <a:lumMod val="75000"/>
                  </a:schemeClr>
                </a:solidFill>
              </a:rPr>
              <a:t>’</a:t>
            </a:r>
          </a:p>
        </p:txBody>
      </p:sp>
    </p:spTree>
    <p:extLst>
      <p:ext uri="{BB962C8B-B14F-4D97-AF65-F5344CB8AC3E}">
        <p14:creationId xmlns:p14="http://schemas.microsoft.com/office/powerpoint/2010/main" val="13600009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C3193-17A1-D8A8-FF99-12F5EEAD5EB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B04ADA2-4EF6-7971-B4CF-96E63CDE801F}"/>
              </a:ext>
            </a:extLst>
          </p:cNvPr>
          <p:cNvSpPr>
            <a:spLocks noGrp="1"/>
          </p:cNvSpPr>
          <p:nvPr>
            <p:ph type="title"/>
          </p:nvPr>
        </p:nvSpPr>
        <p:spPr>
          <a:xfrm>
            <a:off x="628650" y="209677"/>
            <a:ext cx="7886700" cy="805307"/>
          </a:xfrm>
        </p:spPr>
        <p:txBody>
          <a:bodyPr/>
          <a:lstStyle/>
          <a:p>
            <a:pPr algn="ctr"/>
            <a:r>
              <a:rPr lang="en-GB" b="1" dirty="0">
                <a:solidFill>
                  <a:schemeClr val="accent1">
                    <a:lumMod val="75000"/>
                  </a:schemeClr>
                </a:solidFill>
              </a:rPr>
              <a:t>The Meaning of ‘Meaning’ (2)</a:t>
            </a:r>
          </a:p>
        </p:txBody>
      </p:sp>
      <p:sp>
        <p:nvSpPr>
          <p:cNvPr id="3" name="TextBox 2">
            <a:extLst>
              <a:ext uri="{FF2B5EF4-FFF2-40B4-BE49-F238E27FC236}">
                <a16:creationId xmlns:a16="http://schemas.microsoft.com/office/drawing/2014/main" id="{0C719736-A46E-AD84-2601-25BB5CEDB2A6}"/>
              </a:ext>
            </a:extLst>
          </p:cNvPr>
          <p:cNvSpPr txBox="1"/>
          <p:nvPr/>
        </p:nvSpPr>
        <p:spPr>
          <a:xfrm>
            <a:off x="128016" y="1226165"/>
            <a:ext cx="8805672" cy="4247317"/>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400" dirty="0">
                <a:solidFill>
                  <a:schemeClr val="accent1">
                    <a:lumMod val="75000"/>
                  </a:schemeClr>
                </a:solidFill>
              </a:rPr>
              <a:t>We have frequently discussed the ‘normative’ nature of the language used in political discourse, particularly in Theme 2</a:t>
            </a:r>
          </a:p>
          <a:p>
            <a:pPr marL="285750" indent="-285750">
              <a:spcBef>
                <a:spcPts val="600"/>
              </a:spcBef>
              <a:spcAft>
                <a:spcPts val="600"/>
              </a:spcAft>
              <a:buFont typeface="Arial" panose="020B0604020202020204" pitchFamily="34" charset="0"/>
              <a:buChar char="•"/>
            </a:pPr>
            <a:r>
              <a:rPr lang="en-GB" sz="2400" dirty="0">
                <a:solidFill>
                  <a:schemeClr val="accent1">
                    <a:lumMod val="75000"/>
                  </a:schemeClr>
                </a:solidFill>
              </a:rPr>
              <a:t>Glüer, Wikforss and Ganapini, (2024, no page ) have argued that; ‘</a:t>
            </a:r>
            <a:r>
              <a:rPr lang="en-GB" sz="2400" b="1" dirty="0">
                <a:solidFill>
                  <a:schemeClr val="accent1">
                    <a:lumMod val="75000"/>
                  </a:schemeClr>
                </a:solidFill>
              </a:rPr>
              <a:t>Normativism</a:t>
            </a:r>
            <a:r>
              <a:rPr lang="en-GB" sz="2400" dirty="0">
                <a:solidFill>
                  <a:schemeClr val="accent1">
                    <a:lumMod val="75000"/>
                  </a:schemeClr>
                </a:solidFill>
              </a:rPr>
              <a:t> claims that nothing can have meaning/content unless </a:t>
            </a:r>
            <a:r>
              <a:rPr lang="en-GB" sz="2400" b="1" dirty="0">
                <a:solidFill>
                  <a:schemeClr val="accent1">
                    <a:lumMod val="75000"/>
                  </a:schemeClr>
                </a:solidFill>
              </a:rPr>
              <a:t>norms</a:t>
            </a:r>
            <a:r>
              <a:rPr lang="en-GB" sz="2400" dirty="0">
                <a:solidFill>
                  <a:schemeClr val="accent1">
                    <a:lumMod val="75000"/>
                  </a:schemeClr>
                </a:solidFill>
              </a:rPr>
              <a:t> of a certain kind are valid, or in force’.</a:t>
            </a:r>
          </a:p>
          <a:p>
            <a:pPr marL="285750" indent="-285750">
              <a:spcBef>
                <a:spcPts val="600"/>
              </a:spcBef>
              <a:spcAft>
                <a:spcPts val="600"/>
              </a:spcAft>
              <a:buFont typeface="Arial" panose="020B0604020202020204" pitchFamily="34" charset="0"/>
              <a:buChar char="•"/>
            </a:pPr>
            <a:r>
              <a:rPr lang="en-GB" sz="2400" dirty="0">
                <a:solidFill>
                  <a:schemeClr val="accent1">
                    <a:lumMod val="75000"/>
                  </a:schemeClr>
                </a:solidFill>
              </a:rPr>
              <a:t>They go on to state; ‘A second basic question thus is: what kind of </a:t>
            </a:r>
            <a:r>
              <a:rPr lang="en-GB" sz="2400" b="1" dirty="0">
                <a:solidFill>
                  <a:schemeClr val="accent1">
                    <a:lumMod val="75000"/>
                  </a:schemeClr>
                </a:solidFill>
              </a:rPr>
              <a:t>norm</a:t>
            </a:r>
            <a:r>
              <a:rPr lang="en-GB" sz="2400" dirty="0">
                <a:solidFill>
                  <a:schemeClr val="accent1">
                    <a:lumMod val="75000"/>
                  </a:schemeClr>
                </a:solidFill>
              </a:rPr>
              <a:t> would that be?’ (Glüer, Wikforss and Ganapini, 2024, no page)</a:t>
            </a:r>
          </a:p>
          <a:p>
            <a:pPr marL="285750" indent="-285750">
              <a:spcBef>
                <a:spcPts val="600"/>
              </a:spcBef>
              <a:spcAft>
                <a:spcPts val="600"/>
              </a:spcAft>
              <a:buFont typeface="Arial" panose="020B0604020202020204" pitchFamily="34" charset="0"/>
              <a:buChar char="•"/>
            </a:pPr>
            <a:r>
              <a:rPr lang="en-GB" sz="2400" dirty="0">
                <a:solidFill>
                  <a:schemeClr val="accent1">
                    <a:lumMod val="75000"/>
                  </a:schemeClr>
                </a:solidFill>
              </a:rPr>
              <a:t>Before moving on to explore fake news and post-truth we will take a moment to consider what we </a:t>
            </a:r>
            <a:r>
              <a:rPr lang="en-GB" sz="2400" b="1" dirty="0">
                <a:solidFill>
                  <a:schemeClr val="accent1">
                    <a:lumMod val="75000"/>
                  </a:schemeClr>
                </a:solidFill>
              </a:rPr>
              <a:t>mean</a:t>
            </a:r>
            <a:r>
              <a:rPr lang="en-GB" sz="2400" dirty="0">
                <a:solidFill>
                  <a:schemeClr val="accent1">
                    <a:lumMod val="75000"/>
                  </a:schemeClr>
                </a:solidFill>
              </a:rPr>
              <a:t> by </a:t>
            </a:r>
            <a:r>
              <a:rPr lang="en-GB" sz="2400" b="1" dirty="0">
                <a:solidFill>
                  <a:schemeClr val="accent1">
                    <a:lumMod val="75000"/>
                  </a:schemeClr>
                </a:solidFill>
              </a:rPr>
              <a:t>norms</a:t>
            </a:r>
            <a:endParaRPr lang="en-GB" sz="2400" dirty="0">
              <a:solidFill>
                <a:schemeClr val="accent1">
                  <a:lumMod val="75000"/>
                </a:schemeClr>
              </a:solidFill>
            </a:endParaRPr>
          </a:p>
        </p:txBody>
      </p:sp>
    </p:spTree>
    <p:extLst>
      <p:ext uri="{BB962C8B-B14F-4D97-AF65-F5344CB8AC3E}">
        <p14:creationId xmlns:p14="http://schemas.microsoft.com/office/powerpoint/2010/main" val="404484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5"/>
            <a:ext cx="7886700" cy="787993"/>
          </a:xfrm>
        </p:spPr>
        <p:txBody>
          <a:bodyPr/>
          <a:lstStyle/>
          <a:p>
            <a:pPr algn="ctr"/>
            <a:r>
              <a:rPr lang="en-GB" b="1" dirty="0">
                <a:solidFill>
                  <a:schemeClr val="accent1">
                    <a:lumMod val="75000"/>
                  </a:schemeClr>
                </a:solidFill>
              </a:rPr>
              <a:t>What are norms?</a:t>
            </a:r>
          </a:p>
        </p:txBody>
      </p:sp>
      <p:pic>
        <p:nvPicPr>
          <p:cNvPr id="4" name="Picture 3" descr="Icon - Discussion Point">
            <a:extLst>
              <a:ext uri="{FF2B5EF4-FFF2-40B4-BE49-F238E27FC236}">
                <a16:creationId xmlns:a16="http://schemas.microsoft.com/office/drawing/2014/main" id="{257051CD-FD34-19FA-750F-FEF49546A3C5}"/>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840479" y="1225182"/>
            <a:ext cx="1463042" cy="1463040"/>
          </a:xfrm>
          <a:prstGeom prst="rect">
            <a:avLst/>
          </a:prstGeom>
        </p:spPr>
      </p:pic>
      <p:sp>
        <p:nvSpPr>
          <p:cNvPr id="6" name="TextBox 5">
            <a:extLst>
              <a:ext uri="{FF2B5EF4-FFF2-40B4-BE49-F238E27FC236}">
                <a16:creationId xmlns:a16="http://schemas.microsoft.com/office/drawing/2014/main" id="{F12A9D01-3CF7-B935-6ECF-9DDB3E09977B}"/>
              </a:ext>
            </a:extLst>
          </p:cNvPr>
          <p:cNvSpPr txBox="1"/>
          <p:nvPr/>
        </p:nvSpPr>
        <p:spPr>
          <a:xfrm>
            <a:off x="864108" y="3824204"/>
            <a:ext cx="7415784" cy="1200329"/>
          </a:xfrm>
          <a:prstGeom prst="rect">
            <a:avLst/>
          </a:prstGeom>
          <a:noFill/>
        </p:spPr>
        <p:txBody>
          <a:bodyPr wrap="square" rtlCol="0">
            <a:spAutoFit/>
          </a:bodyPr>
          <a:lstStyle/>
          <a:p>
            <a:pPr algn="ctr"/>
            <a:r>
              <a:rPr lang="en-GB" sz="3600" i="1" dirty="0">
                <a:solidFill>
                  <a:schemeClr val="accent1">
                    <a:lumMod val="75000"/>
                  </a:schemeClr>
                </a:solidFill>
              </a:rPr>
              <a:t>What do you understand this term to </a:t>
            </a:r>
            <a:r>
              <a:rPr lang="en-GB" sz="3600" b="1" i="1" dirty="0">
                <a:solidFill>
                  <a:schemeClr val="accent1">
                    <a:lumMod val="75000"/>
                  </a:schemeClr>
                </a:solidFill>
              </a:rPr>
              <a:t>mean</a:t>
            </a:r>
            <a:r>
              <a:rPr lang="en-GB" sz="3600" i="1" dirty="0">
                <a:solidFill>
                  <a:schemeClr val="accent1">
                    <a:lumMod val="75000"/>
                  </a:schemeClr>
                </a:solidFill>
              </a:rPr>
              <a:t>?</a:t>
            </a:r>
          </a:p>
        </p:txBody>
      </p:sp>
    </p:spTree>
    <p:extLst>
      <p:ext uri="{BB962C8B-B14F-4D97-AF65-F5344CB8AC3E}">
        <p14:creationId xmlns:p14="http://schemas.microsoft.com/office/powerpoint/2010/main" val="34922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208" y="203380"/>
            <a:ext cx="8229600" cy="778098"/>
          </a:xfrm>
        </p:spPr>
        <p:txBody>
          <a:bodyPr/>
          <a:lstStyle/>
          <a:p>
            <a:pPr algn="ctr"/>
            <a:r>
              <a:rPr lang="en-GB" b="1" dirty="0">
                <a:solidFill>
                  <a:schemeClr val="accent1">
                    <a:lumMod val="75000"/>
                  </a:schemeClr>
                </a:solidFill>
              </a:rPr>
              <a:t>Social Norms (1)</a:t>
            </a:r>
          </a:p>
        </p:txBody>
      </p:sp>
      <p:sp>
        <p:nvSpPr>
          <p:cNvPr id="4" name="TextBox 3"/>
          <p:cNvSpPr txBox="1"/>
          <p:nvPr/>
        </p:nvSpPr>
        <p:spPr>
          <a:xfrm>
            <a:off x="272208" y="1120676"/>
            <a:ext cx="8424936" cy="4616648"/>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dirty="0">
                <a:solidFill>
                  <a:schemeClr val="accent1">
                    <a:lumMod val="75000"/>
                  </a:schemeClr>
                </a:solidFill>
              </a:rPr>
              <a:t>According to Young &amp; Mack (1959) Social norms refer to the shared expectations of a group or society</a:t>
            </a:r>
          </a:p>
          <a:p>
            <a:pPr marL="457200" indent="-457200">
              <a:spcBef>
                <a:spcPts val="600"/>
              </a:spcBef>
              <a:spcAft>
                <a:spcPts val="600"/>
              </a:spcAft>
              <a:buFont typeface="Arial" panose="020B0604020202020204" pitchFamily="34" charset="0"/>
              <a:buChar char="•"/>
            </a:pPr>
            <a:r>
              <a:rPr lang="en-GB" sz="2400" dirty="0">
                <a:solidFill>
                  <a:schemeClr val="accent1">
                    <a:lumMod val="75000"/>
                  </a:schemeClr>
                </a:solidFill>
              </a:rPr>
              <a:t>They can be seen as rules developed by a group of people that specify how those people should and should not behave in various social situations.</a:t>
            </a:r>
          </a:p>
          <a:p>
            <a:pPr marL="457200" indent="-457200">
              <a:spcBef>
                <a:spcPts val="600"/>
              </a:spcBef>
              <a:spcAft>
                <a:spcPts val="600"/>
              </a:spcAft>
              <a:buFont typeface="Arial" panose="020B0604020202020204" pitchFamily="34" charset="0"/>
              <a:buChar char="•"/>
            </a:pPr>
            <a:r>
              <a:rPr lang="en-GB" sz="2400" dirty="0">
                <a:solidFill>
                  <a:schemeClr val="accent1">
                    <a:lumMod val="75000"/>
                  </a:schemeClr>
                </a:solidFill>
              </a:rPr>
              <a:t>‘social norms are seen as central to the production of social order or social coordination, research on norms has been focused on the functions they perform’ (Bicchieri </a:t>
            </a:r>
            <a:r>
              <a:rPr lang="en-GB" sz="2400" i="1" dirty="0">
                <a:solidFill>
                  <a:schemeClr val="accent1">
                    <a:lumMod val="75000"/>
                  </a:schemeClr>
                </a:solidFill>
              </a:rPr>
              <a:t>et al, </a:t>
            </a:r>
            <a:r>
              <a:rPr lang="en-GB" sz="2400" dirty="0">
                <a:solidFill>
                  <a:schemeClr val="accent1">
                    <a:lumMod val="75000"/>
                  </a:schemeClr>
                </a:solidFill>
              </a:rPr>
              <a:t>2018, no page)</a:t>
            </a:r>
          </a:p>
          <a:p>
            <a:pPr marL="457200" indent="-457200">
              <a:spcBef>
                <a:spcPts val="600"/>
              </a:spcBef>
              <a:spcAft>
                <a:spcPts val="600"/>
              </a:spcAft>
              <a:buFont typeface="Arial" panose="020B0604020202020204" pitchFamily="34" charset="0"/>
              <a:buChar char="•"/>
            </a:pPr>
            <a:r>
              <a:rPr lang="en-GB" sz="2400" dirty="0">
                <a:solidFill>
                  <a:schemeClr val="accent1">
                    <a:lumMod val="75000"/>
                  </a:schemeClr>
                </a:solidFill>
              </a:rPr>
              <a:t>Social norms consist of rules of conduct and models of behaviour prescribed by a group or society. </a:t>
            </a:r>
          </a:p>
        </p:txBody>
      </p:sp>
    </p:spTree>
    <p:extLst>
      <p:ext uri="{BB962C8B-B14F-4D97-AF65-F5344CB8AC3E}">
        <p14:creationId xmlns:p14="http://schemas.microsoft.com/office/powerpoint/2010/main" val="1625408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467544" y="116632"/>
            <a:ext cx="8229600" cy="778098"/>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b="1" dirty="0">
                <a:solidFill>
                  <a:schemeClr val="accent1">
                    <a:lumMod val="75000"/>
                  </a:schemeClr>
                </a:solidFill>
              </a:rPr>
              <a:t>Social Norms (2)</a:t>
            </a:r>
          </a:p>
        </p:txBody>
      </p:sp>
      <p:sp>
        <p:nvSpPr>
          <p:cNvPr id="3" name="TextBox 2"/>
          <p:cNvSpPr txBox="1"/>
          <p:nvPr/>
        </p:nvSpPr>
        <p:spPr>
          <a:xfrm>
            <a:off x="201168" y="894730"/>
            <a:ext cx="8659368" cy="4985980"/>
          </a:xfrm>
          <a:prstGeom prst="rect">
            <a:avLst/>
          </a:prstGeom>
          <a:noFill/>
        </p:spPr>
        <p:txBody>
          <a:bodyPr wrap="square" rtlCol="0">
            <a:spAutoFit/>
          </a:bodyPr>
          <a:lstStyle/>
          <a:p>
            <a:pPr marL="457200" indent="-457200">
              <a:spcBef>
                <a:spcPts val="600"/>
              </a:spcBef>
              <a:spcAft>
                <a:spcPts val="600"/>
              </a:spcAft>
              <a:buFont typeface="Arial" panose="020B0604020202020204" pitchFamily="34" charset="0"/>
              <a:buChar char="•"/>
            </a:pPr>
            <a:r>
              <a:rPr lang="en-GB" sz="2400" b="1" dirty="0">
                <a:solidFill>
                  <a:schemeClr val="accent1">
                    <a:lumMod val="75000"/>
                  </a:schemeClr>
                </a:solidFill>
              </a:rPr>
              <a:t>Norms</a:t>
            </a:r>
            <a:r>
              <a:rPr lang="en-GB" sz="2400" dirty="0">
                <a:solidFill>
                  <a:schemeClr val="accent1">
                    <a:lumMod val="75000"/>
                  </a:schemeClr>
                </a:solidFill>
              </a:rPr>
              <a:t> are rooted in the customs, traditions and value systems that gradually develop in a group or society and Panek, Mollen &amp; Cascio (2025) highlight ‘the power of </a:t>
            </a:r>
            <a:r>
              <a:rPr lang="en-GB" sz="2400" b="1" dirty="0">
                <a:solidFill>
                  <a:schemeClr val="accent1">
                    <a:lumMod val="75000"/>
                  </a:schemeClr>
                </a:solidFill>
              </a:rPr>
              <a:t>norms</a:t>
            </a:r>
            <a:r>
              <a:rPr lang="en-GB" sz="2400" dirty="0">
                <a:solidFill>
                  <a:schemeClr val="accent1">
                    <a:lumMod val="75000"/>
                  </a:schemeClr>
                </a:solidFill>
              </a:rPr>
              <a:t> to shape a wide range of beliefs, attitudes, and </a:t>
            </a:r>
            <a:r>
              <a:rPr lang="en-GB" sz="2400" dirty="0" err="1">
                <a:solidFill>
                  <a:schemeClr val="accent1">
                    <a:lumMod val="75000"/>
                  </a:schemeClr>
                </a:solidFill>
              </a:rPr>
              <a:t>behaviors</a:t>
            </a:r>
            <a:r>
              <a:rPr lang="en-GB" sz="2400" dirty="0">
                <a:solidFill>
                  <a:schemeClr val="accent1">
                    <a:lumMod val="75000"/>
                  </a:schemeClr>
                </a:solidFill>
              </a:rPr>
              <a:t> (sic)’</a:t>
            </a:r>
          </a:p>
          <a:p>
            <a:pPr marL="457200" indent="-457200">
              <a:spcBef>
                <a:spcPts val="600"/>
              </a:spcBef>
              <a:spcAft>
                <a:spcPts val="600"/>
              </a:spcAft>
              <a:buFont typeface="Arial" panose="020B0604020202020204" pitchFamily="34" charset="0"/>
              <a:buChar char="•"/>
            </a:pPr>
            <a:r>
              <a:rPr lang="en-GB" sz="2400" dirty="0">
                <a:solidFill>
                  <a:schemeClr val="accent1">
                    <a:lumMod val="75000"/>
                  </a:schemeClr>
                </a:solidFill>
              </a:rPr>
              <a:t>The development of norms has always been a complex process, made more so by the introduction of social media.</a:t>
            </a:r>
          </a:p>
          <a:p>
            <a:pPr marL="457200" indent="-457200">
              <a:spcBef>
                <a:spcPts val="600"/>
              </a:spcBef>
              <a:spcAft>
                <a:spcPts val="600"/>
              </a:spcAft>
              <a:buFont typeface="Arial" panose="020B0604020202020204" pitchFamily="34" charset="0"/>
              <a:buChar char="•"/>
            </a:pPr>
            <a:r>
              <a:rPr lang="en-GB" sz="2400" dirty="0">
                <a:solidFill>
                  <a:schemeClr val="accent1">
                    <a:lumMod val="75000"/>
                  </a:schemeClr>
                </a:solidFill>
              </a:rPr>
              <a:t>Panek, Mollen &amp; Cascio (2025) speak of a range of research that shows that ‘online information and interpersonal communication may work together or even interact to influence </a:t>
            </a:r>
            <a:r>
              <a:rPr lang="en-GB" sz="2400" b="1" dirty="0">
                <a:solidFill>
                  <a:schemeClr val="accent1">
                    <a:lumMod val="75000"/>
                  </a:schemeClr>
                </a:solidFill>
              </a:rPr>
              <a:t>perceived</a:t>
            </a:r>
            <a:r>
              <a:rPr lang="en-GB" sz="2400" dirty="0">
                <a:solidFill>
                  <a:schemeClr val="accent1">
                    <a:lumMod val="75000"/>
                  </a:schemeClr>
                </a:solidFill>
              </a:rPr>
              <a:t> social </a:t>
            </a:r>
            <a:r>
              <a:rPr lang="en-GB" sz="2400" b="1" dirty="0">
                <a:solidFill>
                  <a:schemeClr val="accent1">
                    <a:lumMod val="75000"/>
                  </a:schemeClr>
                </a:solidFill>
              </a:rPr>
              <a:t>norms</a:t>
            </a:r>
            <a:r>
              <a:rPr lang="en-GB" sz="2400" dirty="0">
                <a:solidFill>
                  <a:schemeClr val="accent1">
                    <a:lumMod val="75000"/>
                  </a:schemeClr>
                </a:solidFill>
              </a:rPr>
              <a:t>’</a:t>
            </a:r>
          </a:p>
          <a:p>
            <a:pPr marL="457200" indent="-457200">
              <a:spcBef>
                <a:spcPts val="600"/>
              </a:spcBef>
              <a:spcAft>
                <a:spcPts val="600"/>
              </a:spcAft>
              <a:buFont typeface="Arial" panose="020B0604020202020204" pitchFamily="34" charset="0"/>
              <a:buChar char="•"/>
            </a:pPr>
            <a:r>
              <a:rPr lang="en-GB" sz="2400" dirty="0">
                <a:solidFill>
                  <a:schemeClr val="accent1">
                    <a:lumMod val="75000"/>
                  </a:schemeClr>
                </a:solidFill>
              </a:rPr>
              <a:t>However, the way that we perceive norms goes beyond just online sources of influence as we will now see</a:t>
            </a:r>
          </a:p>
        </p:txBody>
      </p:sp>
    </p:spTree>
    <p:extLst>
      <p:ext uri="{BB962C8B-B14F-4D97-AF65-F5344CB8AC3E}">
        <p14:creationId xmlns:p14="http://schemas.microsoft.com/office/powerpoint/2010/main" val="20057328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345828"/>
            <a:ext cx="6172200" cy="529568"/>
          </a:xfrm>
        </p:spPr>
        <p:txBody>
          <a:bodyPr>
            <a:noAutofit/>
          </a:bodyPr>
          <a:lstStyle/>
          <a:p>
            <a:pPr algn="ctr"/>
            <a:r>
              <a:rPr lang="en-GB" b="1" dirty="0">
                <a:solidFill>
                  <a:schemeClr val="accent1">
                    <a:lumMod val="75000"/>
                  </a:schemeClr>
                </a:solidFill>
              </a:rPr>
              <a:t>Fake News (1)</a:t>
            </a:r>
          </a:p>
        </p:txBody>
      </p:sp>
      <p:sp>
        <p:nvSpPr>
          <p:cNvPr id="3" name="TextBox 2"/>
          <p:cNvSpPr txBox="1"/>
          <p:nvPr/>
        </p:nvSpPr>
        <p:spPr>
          <a:xfrm>
            <a:off x="157930" y="1180458"/>
            <a:ext cx="8766614" cy="4201150"/>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There can be little doubt that ‘</a:t>
            </a:r>
            <a:r>
              <a:rPr lang="en-GB" sz="2200" b="1" dirty="0">
                <a:solidFill>
                  <a:schemeClr val="accent1">
                    <a:lumMod val="75000"/>
                  </a:schemeClr>
                </a:solidFill>
              </a:rPr>
              <a:t>fake news</a:t>
            </a:r>
            <a:r>
              <a:rPr lang="en-GB" sz="2200" dirty="0">
                <a:solidFill>
                  <a:schemeClr val="accent1">
                    <a:lumMod val="75000"/>
                  </a:schemeClr>
                </a:solidFill>
              </a:rPr>
              <a:t>’ forms part of the zeitgeist.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For example, Mooney (2018 p.1) asserts that ‘ ”</a:t>
            </a:r>
            <a:r>
              <a:rPr lang="en-GB" sz="2200" b="1" dirty="0">
                <a:solidFill>
                  <a:schemeClr val="accent1">
                    <a:lumMod val="75000"/>
                  </a:schemeClr>
                </a:solidFill>
              </a:rPr>
              <a:t>fake news</a:t>
            </a:r>
            <a:r>
              <a:rPr lang="en-GB" sz="2200" dirty="0">
                <a:solidFill>
                  <a:schemeClr val="accent1">
                    <a:lumMod val="75000"/>
                  </a:schemeClr>
                </a:solidFill>
              </a:rPr>
              <a:t>” was rampant in the 2016 U.S. election season and continues to stay in the headlines in one form or another’.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Indeed, a search of UK and Irish news sources in Newsbank shows that the phrase was used in 137 sources in one day: 1 magazine, 88 newspapers, 24 newswire reports and 24 online sources (</a:t>
            </a:r>
            <a:r>
              <a:rPr lang="en-GB" sz="2200" dirty="0">
                <a:solidFill>
                  <a:schemeClr val="accent5"/>
                </a:solidFill>
                <a:hlinkClick r:id="rId2">
                  <a:extLst>
                    <a:ext uri="{A12FA001-AC4F-418D-AE19-62706E023703}">
                      <ahyp:hlinkClr xmlns:ahyp="http://schemas.microsoft.com/office/drawing/2018/hyperlinkcolor" val="tx"/>
                    </a:ext>
                  </a:extLst>
                </a:hlinkClick>
              </a:rPr>
              <a:t>Newsbank</a:t>
            </a:r>
            <a:r>
              <a:rPr lang="en-GB" sz="2200" dirty="0">
                <a:solidFill>
                  <a:schemeClr val="accent1">
                    <a:lumMod val="75000"/>
                  </a:schemeClr>
                </a:solidFill>
              </a:rPr>
              <a:t>, No Date).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However, the very ubiquity of the phrase is problematic in itself and in order to fully understand it we need to explore the nature of the concept of ‘fake news’ as well as its historical context. </a:t>
            </a:r>
          </a:p>
        </p:txBody>
      </p:sp>
    </p:spTree>
    <p:extLst>
      <p:ext uri="{BB962C8B-B14F-4D97-AF65-F5344CB8AC3E}">
        <p14:creationId xmlns:p14="http://schemas.microsoft.com/office/powerpoint/2010/main" val="1824780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23206"/>
            <a:ext cx="6172200" cy="529568"/>
          </a:xfrm>
        </p:spPr>
        <p:txBody>
          <a:bodyPr>
            <a:noAutofit/>
          </a:bodyPr>
          <a:lstStyle/>
          <a:p>
            <a:pPr algn="ctr"/>
            <a:r>
              <a:rPr lang="en-GB" b="1" dirty="0">
                <a:solidFill>
                  <a:schemeClr val="accent1">
                    <a:lumMod val="75000"/>
                  </a:schemeClr>
                </a:solidFill>
              </a:rPr>
              <a:t>Fake News (2)</a:t>
            </a:r>
          </a:p>
        </p:txBody>
      </p:sp>
      <p:sp>
        <p:nvSpPr>
          <p:cNvPr id="3" name="TextBox 2"/>
          <p:cNvSpPr txBox="1"/>
          <p:nvPr/>
        </p:nvSpPr>
        <p:spPr>
          <a:xfrm>
            <a:off x="135099" y="902841"/>
            <a:ext cx="8873801" cy="4847481"/>
          </a:xfrm>
          <a:prstGeom prst="rect">
            <a:avLst/>
          </a:prstGeom>
          <a:noFill/>
        </p:spPr>
        <p:txBody>
          <a:bodyPr wrap="square" rtlCol="0">
            <a:spAutoFit/>
          </a:bodyPr>
          <a:lstStyle/>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We also need to explore the concept of ‘</a:t>
            </a:r>
            <a:r>
              <a:rPr lang="en-GB" sz="2200" b="1" dirty="0">
                <a:solidFill>
                  <a:schemeClr val="accent1">
                    <a:lumMod val="75000"/>
                  </a:schemeClr>
                </a:solidFill>
              </a:rPr>
              <a:t>truth</a:t>
            </a:r>
            <a:r>
              <a:rPr lang="en-GB" sz="2200" dirty="0">
                <a:solidFill>
                  <a:schemeClr val="accent1">
                    <a:lumMod val="75000"/>
                  </a:schemeClr>
                </a:solidFill>
              </a:rPr>
              <a:t>’ against which to judge the ‘fakeness’ of ‘fake news’ </a:t>
            </a:r>
          </a:p>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Given the focus of this Module, we should also explore how the concepts of social vulnerability and inequality as well as the political and public discourse have been affected by this growing, </a:t>
            </a:r>
            <a:r>
              <a:rPr lang="en-GB" sz="2200" b="1" dirty="0">
                <a:solidFill>
                  <a:schemeClr val="accent1">
                    <a:lumMod val="75000"/>
                  </a:schemeClr>
                </a:solidFill>
              </a:rPr>
              <a:t>postmodern</a:t>
            </a:r>
            <a:r>
              <a:rPr lang="en-GB" sz="2200" dirty="0">
                <a:solidFill>
                  <a:schemeClr val="accent1">
                    <a:lumMod val="75000"/>
                  </a:schemeClr>
                </a:solidFill>
              </a:rPr>
              <a:t>, phenomenon.</a:t>
            </a:r>
          </a:p>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One key issue for the social scientist in this area is defining exactly what is meant by the term ‘fake news’. The complexity of the ‘fake news’ agenda is highlighted by Mooney (2018, p.1) when she states that the phenomenon includes;</a:t>
            </a:r>
          </a:p>
          <a:p>
            <a:pPr algn="ctr">
              <a:spcBef>
                <a:spcPts val="900"/>
              </a:spcBef>
              <a:spcAft>
                <a:spcPts val="900"/>
              </a:spcAft>
            </a:pPr>
            <a:r>
              <a:rPr lang="en-GB" sz="2200" dirty="0">
                <a:solidFill>
                  <a:schemeClr val="accent1">
                    <a:lumMod val="75000"/>
                  </a:schemeClr>
                </a:solidFill>
              </a:rPr>
              <a:t> ‘news and </a:t>
            </a:r>
            <a:r>
              <a:rPr lang="en-GB" sz="2200" b="1" dirty="0">
                <a:solidFill>
                  <a:schemeClr val="accent1">
                    <a:lumMod val="75000"/>
                  </a:schemeClr>
                </a:solidFill>
              </a:rPr>
              <a:t>opinion</a:t>
            </a:r>
            <a:r>
              <a:rPr lang="en-GB" sz="2200" dirty="0">
                <a:solidFill>
                  <a:schemeClr val="accent1">
                    <a:lumMod val="75000"/>
                  </a:schemeClr>
                </a:solidFill>
              </a:rPr>
              <a:t> articles about corporate technology monopolies, the negative impacts of social media and too much screen time, the viral spread of </a:t>
            </a:r>
            <a:r>
              <a:rPr lang="en-GB" sz="2200" b="1" dirty="0">
                <a:solidFill>
                  <a:schemeClr val="accent1">
                    <a:lumMod val="75000"/>
                  </a:schemeClr>
                </a:solidFill>
              </a:rPr>
              <a:t>conspiracy theories</a:t>
            </a:r>
            <a:r>
              <a:rPr lang="en-GB" sz="2200" dirty="0">
                <a:solidFill>
                  <a:schemeClr val="accent1">
                    <a:lumMod val="75000"/>
                  </a:schemeClr>
                </a:solidFill>
              </a:rPr>
              <a:t>, Russian </a:t>
            </a:r>
            <a:r>
              <a:rPr lang="en-GB" sz="2200" b="1" dirty="0">
                <a:solidFill>
                  <a:schemeClr val="accent1">
                    <a:lumMod val="75000"/>
                  </a:schemeClr>
                </a:solidFill>
              </a:rPr>
              <a:t>propaganda</a:t>
            </a:r>
            <a:r>
              <a:rPr lang="en-GB" sz="2200" dirty="0">
                <a:solidFill>
                  <a:schemeClr val="accent1">
                    <a:lumMod val="75000"/>
                  </a:schemeClr>
                </a:solidFill>
              </a:rPr>
              <a:t>, and online privacy’.</a:t>
            </a:r>
          </a:p>
        </p:txBody>
      </p:sp>
    </p:spTree>
    <p:extLst>
      <p:ext uri="{BB962C8B-B14F-4D97-AF65-F5344CB8AC3E}">
        <p14:creationId xmlns:p14="http://schemas.microsoft.com/office/powerpoint/2010/main" val="6256925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41494"/>
            <a:ext cx="6172200" cy="529568"/>
          </a:xfrm>
        </p:spPr>
        <p:txBody>
          <a:bodyPr>
            <a:noAutofit/>
          </a:bodyPr>
          <a:lstStyle/>
          <a:p>
            <a:pPr algn="ctr"/>
            <a:r>
              <a:rPr lang="en-GB" b="1" dirty="0">
                <a:solidFill>
                  <a:schemeClr val="accent1">
                    <a:lumMod val="75000"/>
                  </a:schemeClr>
                </a:solidFill>
              </a:rPr>
              <a:t>Fake News (3)</a:t>
            </a:r>
          </a:p>
        </p:txBody>
      </p:sp>
      <p:sp>
        <p:nvSpPr>
          <p:cNvPr id="3" name="TextBox 2"/>
          <p:cNvSpPr txBox="1"/>
          <p:nvPr/>
        </p:nvSpPr>
        <p:spPr>
          <a:xfrm>
            <a:off x="278523" y="882198"/>
            <a:ext cx="8586954" cy="4785926"/>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However, for the purposes of this Theme fake news is taken to mean ‘massive </a:t>
            </a:r>
            <a:r>
              <a:rPr lang="en-GB" sz="2000" b="1" dirty="0">
                <a:solidFill>
                  <a:schemeClr val="accent1">
                    <a:lumMod val="75000"/>
                  </a:schemeClr>
                </a:solidFill>
              </a:rPr>
              <a:t>digital misinformation</a:t>
            </a:r>
            <a:r>
              <a:rPr lang="en-GB" sz="2000" dirty="0">
                <a:solidFill>
                  <a:schemeClr val="accent1">
                    <a:lumMod val="75000"/>
                  </a:schemeClr>
                </a:solidFill>
              </a:rPr>
              <a:t>’ that is ‘becoming pervasive in online social media to the extent that it has been listed by the </a:t>
            </a:r>
            <a:r>
              <a:rPr lang="en-GB" sz="2000" dirty="0">
                <a:solidFill>
                  <a:schemeClr val="accent5"/>
                </a:solidFill>
                <a:hlinkClick r:id="rId2">
                  <a:extLst>
                    <a:ext uri="{A12FA001-AC4F-418D-AE19-62706E023703}">
                      <ahyp:hlinkClr xmlns:ahyp="http://schemas.microsoft.com/office/drawing/2018/hyperlinkcolor" val="tx"/>
                    </a:ext>
                  </a:extLst>
                </a:hlinkClick>
              </a:rPr>
              <a:t>World Economic Forum</a:t>
            </a:r>
            <a:r>
              <a:rPr lang="en-GB" sz="2000" dirty="0">
                <a:solidFill>
                  <a:schemeClr val="accent5"/>
                </a:solidFill>
                <a:hlinkClick r:id="rId3">
                  <a:extLst>
                    <a:ext uri="{A12FA001-AC4F-418D-AE19-62706E023703}">
                      <ahyp:hlinkClr xmlns:ahyp="http://schemas.microsoft.com/office/drawing/2018/hyperlinkcolor" val="tx"/>
                    </a:ext>
                  </a:extLst>
                </a:hlinkClick>
              </a:rPr>
              <a:t> </a:t>
            </a:r>
            <a:r>
              <a:rPr lang="en-GB" sz="2000" dirty="0">
                <a:solidFill>
                  <a:schemeClr val="accent1">
                    <a:lumMod val="75000"/>
                  </a:schemeClr>
                </a:solidFill>
              </a:rPr>
              <a:t>(WEF) as one of the main threats to our society’ (Burkhardt, 2018 p.5).</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Although not labelled ‘fake news’, examples of </a:t>
            </a:r>
            <a:r>
              <a:rPr lang="en-GB" sz="2000" b="1" dirty="0">
                <a:solidFill>
                  <a:schemeClr val="accent1">
                    <a:lumMod val="75000"/>
                  </a:schemeClr>
                </a:solidFill>
              </a:rPr>
              <a:t>propaganda</a:t>
            </a:r>
            <a:r>
              <a:rPr lang="en-GB" sz="2000" dirty="0">
                <a:solidFill>
                  <a:schemeClr val="accent1">
                    <a:lumMod val="75000"/>
                  </a:schemeClr>
                </a:solidFill>
              </a:rPr>
              <a:t> and </a:t>
            </a:r>
            <a:r>
              <a:rPr lang="en-GB" sz="2000" b="1" dirty="0">
                <a:solidFill>
                  <a:schemeClr val="accent1">
                    <a:lumMod val="75000"/>
                  </a:schemeClr>
                </a:solidFill>
              </a:rPr>
              <a:t>bias in reporting</a:t>
            </a:r>
            <a:r>
              <a:rPr lang="en-GB" sz="2000" dirty="0">
                <a:solidFill>
                  <a:schemeClr val="accent1">
                    <a:lumMod val="75000"/>
                  </a:schemeClr>
                </a:solidFill>
              </a:rPr>
              <a:t> are certainly not new has been recognised by many, including Burkhardt (2017) and Pangrazio (2018).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For example, Duprez Jr. (2011 p.56) points out that accounts of the First Crusade (1095-1099), by a Christian and a Muslim respectively, are ‘sensationalized, more interested in promoting, and recording for later historians a glorious representation of their leaders’.</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He goes on to argue that ‘Historians must cross reference their sources in order to come to the most likely conclusions, and not muddled opinions on what may have occurred in the past’ (Duprez, 2001, p.56).</a:t>
            </a:r>
          </a:p>
        </p:txBody>
      </p:sp>
    </p:spTree>
    <p:extLst>
      <p:ext uri="{BB962C8B-B14F-4D97-AF65-F5344CB8AC3E}">
        <p14:creationId xmlns:p14="http://schemas.microsoft.com/office/powerpoint/2010/main" val="10871983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2903" y="287214"/>
            <a:ext cx="6172200" cy="529568"/>
          </a:xfrm>
        </p:spPr>
        <p:txBody>
          <a:bodyPr>
            <a:noAutofit/>
          </a:bodyPr>
          <a:lstStyle/>
          <a:p>
            <a:pPr algn="ctr"/>
            <a:r>
              <a:rPr lang="en-GB" b="1" dirty="0">
                <a:solidFill>
                  <a:schemeClr val="accent1">
                    <a:lumMod val="75000"/>
                  </a:schemeClr>
                </a:solidFill>
              </a:rPr>
              <a:t>Fake News (4)</a:t>
            </a:r>
          </a:p>
        </p:txBody>
      </p:sp>
      <p:sp>
        <p:nvSpPr>
          <p:cNvPr id="3" name="TextBox 2"/>
          <p:cNvSpPr txBox="1"/>
          <p:nvPr/>
        </p:nvSpPr>
        <p:spPr>
          <a:xfrm>
            <a:off x="197514" y="925750"/>
            <a:ext cx="8802978" cy="5006499"/>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It is my contention for this Theme that the same is true for social scientists as they seek to navigate the ‘muddled opinions’ of a ‘post-truth’ world.</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It can be argued, that in a post-modern world, truth is a concept layered with complexity. Indeed, in both lexical and philosophical terms of reference, ‘truth’ is problematical.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This is because, as Bordonaba Plou (2016, p. 115) states, ‘truth can perform different semantic and pragmatic tasks: there are fact-stating uses, disquotational uses, prosentence-forming uses or truth ascribing uses’.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For the purposes of this discussion, it is the ‘prosentence-forming’ or prosentential aspect of truth that is most useful.</a:t>
            </a:r>
          </a:p>
          <a:p>
            <a:pPr algn="ctr">
              <a:spcBef>
                <a:spcPts val="450"/>
              </a:spcBef>
              <a:spcAft>
                <a:spcPts val="450"/>
              </a:spcAft>
            </a:pPr>
            <a:r>
              <a:rPr lang="en-GB" sz="2200" i="1" dirty="0">
                <a:solidFill>
                  <a:schemeClr val="accent1">
                    <a:lumMod val="75000"/>
                  </a:schemeClr>
                </a:solidFill>
              </a:rPr>
              <a:t>But what does that mean?</a:t>
            </a:r>
          </a:p>
        </p:txBody>
      </p:sp>
    </p:spTree>
    <p:extLst>
      <p:ext uri="{BB962C8B-B14F-4D97-AF65-F5344CB8AC3E}">
        <p14:creationId xmlns:p14="http://schemas.microsoft.com/office/powerpoint/2010/main" val="1689846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361150"/>
            <a:ext cx="6172200" cy="529568"/>
          </a:xfrm>
        </p:spPr>
        <p:txBody>
          <a:bodyPr>
            <a:noAutofit/>
          </a:bodyPr>
          <a:lstStyle/>
          <a:p>
            <a:pPr algn="ctr"/>
            <a:r>
              <a:rPr lang="en-GB" b="1" dirty="0">
                <a:solidFill>
                  <a:schemeClr val="accent1">
                    <a:lumMod val="75000"/>
                  </a:schemeClr>
                </a:solidFill>
              </a:rPr>
              <a:t>Fake News (5)</a:t>
            </a:r>
          </a:p>
        </p:txBody>
      </p:sp>
      <p:sp>
        <p:nvSpPr>
          <p:cNvPr id="3" name="TextBox 2"/>
          <p:cNvSpPr txBox="1"/>
          <p:nvPr/>
        </p:nvSpPr>
        <p:spPr>
          <a:xfrm>
            <a:off x="178268" y="1045689"/>
            <a:ext cx="8801139" cy="4914166"/>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Beebe (No Date) argues that when the term </a:t>
            </a:r>
            <a:r>
              <a:rPr lang="en-GB" sz="2000" b="1" dirty="0">
                <a:solidFill>
                  <a:schemeClr val="accent1">
                    <a:lumMod val="75000"/>
                  </a:schemeClr>
                </a:solidFill>
              </a:rPr>
              <a:t>truth</a:t>
            </a:r>
            <a:r>
              <a:rPr lang="en-GB" sz="2000" dirty="0">
                <a:solidFill>
                  <a:schemeClr val="accent1">
                    <a:lumMod val="75000"/>
                  </a:schemeClr>
                </a:solidFill>
              </a:rPr>
              <a:t> is used prosententially it means  ‘to assert that a sentence is true is simply to assert or reassert that sentence; it is not to ascribe the property of truth to that sentence’.</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That is to say, “it is true because I say it is true” (see Humpty Dumpty)</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Therefore, if it is the case that asserting that something is true does not necessarily prove that it is true then this logic can also be applied to the concept of ‘fake news’.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That is to say that, in order for something to be perceived as ‘fake news’ it merely needs to be labelled as such. i.e. “it is fake because I say it is fake” – </a:t>
            </a:r>
            <a:r>
              <a:rPr lang="en-GB" sz="2000" i="1" dirty="0">
                <a:solidFill>
                  <a:schemeClr val="accent5"/>
                </a:solidFill>
                <a:hlinkClick r:id="rId2">
                  <a:extLst>
                    <a:ext uri="{A12FA001-AC4F-418D-AE19-62706E023703}">
                      <ahyp:hlinkClr xmlns:ahyp="http://schemas.microsoft.com/office/drawing/2018/hyperlinkcolor" val="tx"/>
                    </a:ext>
                  </a:extLst>
                </a:hlinkClick>
              </a:rPr>
              <a:t>is that a familiar concept?</a:t>
            </a:r>
            <a:endParaRPr lang="en-GB" sz="2000" dirty="0">
              <a:solidFill>
                <a:schemeClr val="accent5"/>
              </a:solidFill>
            </a:endParaRP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This conflict between the assertion of truth and the ascribing of the property of truth is what Bordonaba Plou (2016, p.125) calls the ‘dialectical connections’ between the assertion that something is true or false and the ‘disagreement with earlier assertions’.</a:t>
            </a:r>
          </a:p>
        </p:txBody>
      </p:sp>
    </p:spTree>
    <p:extLst>
      <p:ext uri="{BB962C8B-B14F-4D97-AF65-F5344CB8AC3E}">
        <p14:creationId xmlns:p14="http://schemas.microsoft.com/office/powerpoint/2010/main" val="153395390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32350"/>
            <a:ext cx="6172200" cy="529568"/>
          </a:xfrm>
        </p:spPr>
        <p:txBody>
          <a:bodyPr>
            <a:noAutofit/>
          </a:bodyPr>
          <a:lstStyle/>
          <a:p>
            <a:pPr algn="ctr"/>
            <a:r>
              <a:rPr lang="en-GB" b="1" dirty="0">
                <a:solidFill>
                  <a:schemeClr val="accent1">
                    <a:lumMod val="75000"/>
                  </a:schemeClr>
                </a:solidFill>
              </a:rPr>
              <a:t>Fake News (6)</a:t>
            </a:r>
          </a:p>
        </p:txBody>
      </p:sp>
      <p:sp>
        <p:nvSpPr>
          <p:cNvPr id="3" name="TextBox 2"/>
          <p:cNvSpPr txBox="1"/>
          <p:nvPr/>
        </p:nvSpPr>
        <p:spPr>
          <a:xfrm>
            <a:off x="241632" y="858923"/>
            <a:ext cx="8802978" cy="3862596"/>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In this way the assertion that something is ‘fake news’ can create a situation whereby all previous content on the same subject is also retrospectively perceived as fake by association.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Therefore, if some-one with enough influence on public opinion, for example labels facts as ‘fake news’ then, it could be argued, it becomes ‘fake-news’ merely by the application of the label. ( Mooney, 2018 p.3) [See previous slide]</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This is because, as Becker argues, people will defer to those perceived to be in the ‘highest group’ who are seen to be ‘best placed to define “the way things really are” due to their “knowledge of truth”’ (Becker cited in Allan, 2004, p.63).</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This can be seen to link with the idea of ‘speaking </a:t>
            </a:r>
            <a:r>
              <a:rPr lang="en-GB" sz="2000" b="1" dirty="0">
                <a:solidFill>
                  <a:schemeClr val="accent1">
                    <a:lumMod val="75000"/>
                  </a:schemeClr>
                </a:solidFill>
              </a:rPr>
              <a:t>truth</a:t>
            </a:r>
            <a:r>
              <a:rPr lang="en-GB" sz="2000" dirty="0">
                <a:solidFill>
                  <a:schemeClr val="accent1">
                    <a:lumMod val="75000"/>
                  </a:schemeClr>
                </a:solidFill>
              </a:rPr>
              <a:t> unto power’ which is a common trope and leads to the question; Whose </a:t>
            </a:r>
            <a:r>
              <a:rPr lang="en-GB" sz="2000" b="1" dirty="0">
                <a:solidFill>
                  <a:schemeClr val="accent1">
                    <a:lumMod val="75000"/>
                  </a:schemeClr>
                </a:solidFill>
              </a:rPr>
              <a:t>Truth</a:t>
            </a:r>
            <a:r>
              <a:rPr lang="en-GB" sz="2000" dirty="0">
                <a:solidFill>
                  <a:schemeClr val="accent1">
                    <a:lumMod val="75000"/>
                  </a:schemeClr>
                </a:solidFill>
              </a:rPr>
              <a:t> is being spoken?</a:t>
            </a:r>
          </a:p>
        </p:txBody>
      </p:sp>
      <p:pic>
        <p:nvPicPr>
          <p:cNvPr id="4" name="Picture 3" descr="Icon - link to additional information online - Behrens 2018">
            <a:hlinkClick r:id="rId2"/>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495223" y="5141745"/>
            <a:ext cx="622288" cy="618083"/>
          </a:xfrm>
          <a:prstGeom prst="rect">
            <a:avLst/>
          </a:prstGeom>
        </p:spPr>
      </p:pic>
      <p:pic>
        <p:nvPicPr>
          <p:cNvPr id="5" name="Picture 4" descr="Icon - link to additional information online - Jonathan Allen 2014">
            <a:hlinkClick r:id="rId4"/>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2695630" y="5157193"/>
            <a:ext cx="622288" cy="618083"/>
          </a:xfrm>
          <a:prstGeom prst="rect">
            <a:avLst/>
          </a:prstGeom>
        </p:spPr>
      </p:pic>
      <p:pic>
        <p:nvPicPr>
          <p:cNvPr id="6" name="Picture 5" descr="Icon - link to additional information online - The Quakers 1955">
            <a:hlinkClick r:id="rId5"/>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flipH="1">
            <a:off x="4841173" y="5157193"/>
            <a:ext cx="622288" cy="618083"/>
          </a:xfrm>
          <a:prstGeom prst="rect">
            <a:avLst/>
          </a:prstGeom>
        </p:spPr>
      </p:pic>
      <p:pic>
        <p:nvPicPr>
          <p:cNvPr id="7" name="Picture 6" descr="Icon - link to additional information online Rogers 2017">
            <a:hlinkClick r:id="rId6"/>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980948" y="5149012"/>
            <a:ext cx="622288" cy="618083"/>
          </a:xfrm>
          <a:prstGeom prst="rect">
            <a:avLst/>
          </a:prstGeom>
        </p:spPr>
      </p:pic>
      <p:sp>
        <p:nvSpPr>
          <p:cNvPr id="8" name="TextBox 7">
            <a:extLst>
              <a:ext uri="{FF2B5EF4-FFF2-40B4-BE49-F238E27FC236}">
                <a16:creationId xmlns:a16="http://schemas.microsoft.com/office/drawing/2014/main" id="{D64F5EEE-0592-19A5-2CED-F99832AC2793}"/>
              </a:ext>
            </a:extLst>
          </p:cNvPr>
          <p:cNvSpPr txBox="1"/>
          <p:nvPr/>
        </p:nvSpPr>
        <p:spPr>
          <a:xfrm>
            <a:off x="1117510" y="5296897"/>
            <a:ext cx="1223353" cy="307777"/>
          </a:xfrm>
          <a:prstGeom prst="rect">
            <a:avLst/>
          </a:prstGeom>
          <a:noFill/>
        </p:spPr>
        <p:txBody>
          <a:bodyPr wrap="square" rtlCol="0">
            <a:spAutoFit/>
          </a:bodyPr>
          <a:lstStyle/>
          <a:p>
            <a:r>
              <a:rPr lang="en-GB" sz="1400" dirty="0">
                <a:solidFill>
                  <a:schemeClr val="accent1">
                    <a:lumMod val="75000"/>
                  </a:schemeClr>
                </a:solidFill>
              </a:rPr>
              <a:t>Behrens, 2018</a:t>
            </a:r>
          </a:p>
        </p:txBody>
      </p:sp>
      <p:sp>
        <p:nvSpPr>
          <p:cNvPr id="9" name="TextBox 8">
            <a:extLst>
              <a:ext uri="{FF2B5EF4-FFF2-40B4-BE49-F238E27FC236}">
                <a16:creationId xmlns:a16="http://schemas.microsoft.com/office/drawing/2014/main" id="{52B8D9C4-4CB3-EBDD-8203-4D70E2E902FC}"/>
              </a:ext>
            </a:extLst>
          </p:cNvPr>
          <p:cNvSpPr txBox="1"/>
          <p:nvPr/>
        </p:nvSpPr>
        <p:spPr>
          <a:xfrm>
            <a:off x="3281591" y="5295258"/>
            <a:ext cx="1133856" cy="307777"/>
          </a:xfrm>
          <a:prstGeom prst="rect">
            <a:avLst/>
          </a:prstGeom>
          <a:noFill/>
        </p:spPr>
        <p:txBody>
          <a:bodyPr wrap="square" rtlCol="0">
            <a:spAutoFit/>
          </a:bodyPr>
          <a:lstStyle/>
          <a:p>
            <a:r>
              <a:rPr lang="en-GB" sz="1400" dirty="0">
                <a:solidFill>
                  <a:schemeClr val="accent1">
                    <a:lumMod val="75000"/>
                  </a:schemeClr>
                </a:solidFill>
              </a:rPr>
              <a:t>Allen, 2014</a:t>
            </a:r>
          </a:p>
        </p:txBody>
      </p:sp>
      <p:sp>
        <p:nvSpPr>
          <p:cNvPr id="10" name="TextBox 9">
            <a:extLst>
              <a:ext uri="{FF2B5EF4-FFF2-40B4-BE49-F238E27FC236}">
                <a16:creationId xmlns:a16="http://schemas.microsoft.com/office/drawing/2014/main" id="{5BC48531-6064-52EA-55F5-E696CF92D413}"/>
              </a:ext>
            </a:extLst>
          </p:cNvPr>
          <p:cNvSpPr txBox="1"/>
          <p:nvPr/>
        </p:nvSpPr>
        <p:spPr>
          <a:xfrm>
            <a:off x="5427382" y="5292210"/>
            <a:ext cx="1284313" cy="307777"/>
          </a:xfrm>
          <a:prstGeom prst="rect">
            <a:avLst/>
          </a:prstGeom>
          <a:noFill/>
        </p:spPr>
        <p:txBody>
          <a:bodyPr wrap="square" rtlCol="0">
            <a:spAutoFit/>
          </a:bodyPr>
          <a:lstStyle/>
          <a:p>
            <a:r>
              <a:rPr lang="en-GB" sz="1400" dirty="0">
                <a:solidFill>
                  <a:schemeClr val="accent1">
                    <a:lumMod val="75000"/>
                  </a:schemeClr>
                </a:solidFill>
              </a:rPr>
              <a:t>Quakers, 1955</a:t>
            </a:r>
          </a:p>
        </p:txBody>
      </p:sp>
      <p:sp>
        <p:nvSpPr>
          <p:cNvPr id="11" name="TextBox 10">
            <a:extLst>
              <a:ext uri="{FF2B5EF4-FFF2-40B4-BE49-F238E27FC236}">
                <a16:creationId xmlns:a16="http://schemas.microsoft.com/office/drawing/2014/main" id="{55CC9577-F04C-E959-BFEF-D2E2787F8DA0}"/>
              </a:ext>
            </a:extLst>
          </p:cNvPr>
          <p:cNvSpPr txBox="1"/>
          <p:nvPr/>
        </p:nvSpPr>
        <p:spPr>
          <a:xfrm>
            <a:off x="7587025" y="5286996"/>
            <a:ext cx="1284313" cy="307777"/>
          </a:xfrm>
          <a:prstGeom prst="rect">
            <a:avLst/>
          </a:prstGeom>
          <a:noFill/>
        </p:spPr>
        <p:txBody>
          <a:bodyPr wrap="square" rtlCol="0">
            <a:spAutoFit/>
          </a:bodyPr>
          <a:lstStyle/>
          <a:p>
            <a:r>
              <a:rPr lang="en-GB" sz="1400" dirty="0">
                <a:solidFill>
                  <a:schemeClr val="accent1">
                    <a:lumMod val="75000"/>
                  </a:schemeClr>
                </a:solidFill>
              </a:rPr>
              <a:t>Rogers, 2017</a:t>
            </a:r>
          </a:p>
        </p:txBody>
      </p:sp>
    </p:spTree>
    <p:extLst>
      <p:ext uri="{BB962C8B-B14F-4D97-AF65-F5344CB8AC3E}">
        <p14:creationId xmlns:p14="http://schemas.microsoft.com/office/powerpoint/2010/main" val="1949889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68926"/>
            <a:ext cx="6172200" cy="529568"/>
          </a:xfrm>
        </p:spPr>
        <p:txBody>
          <a:bodyPr>
            <a:noAutofit/>
          </a:bodyPr>
          <a:lstStyle/>
          <a:p>
            <a:pPr algn="ctr"/>
            <a:r>
              <a:rPr lang="en-GB" b="1" dirty="0">
                <a:solidFill>
                  <a:schemeClr val="accent1">
                    <a:lumMod val="75000"/>
                  </a:schemeClr>
                </a:solidFill>
              </a:rPr>
              <a:t>Fake News (7)</a:t>
            </a:r>
          </a:p>
        </p:txBody>
      </p:sp>
      <p:sp>
        <p:nvSpPr>
          <p:cNvPr id="3" name="TextBox 2"/>
          <p:cNvSpPr txBox="1"/>
          <p:nvPr/>
        </p:nvSpPr>
        <p:spPr>
          <a:xfrm>
            <a:off x="62499" y="951398"/>
            <a:ext cx="9019002" cy="4955203"/>
          </a:xfrm>
          <a:prstGeom prst="rect">
            <a:avLst/>
          </a:prstGeom>
          <a:noFill/>
        </p:spPr>
        <p:txBody>
          <a:bodyPr wrap="square" rtlCol="0">
            <a:spAutoFit/>
          </a:bodyPr>
          <a:lstStyle/>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Whilst </a:t>
            </a:r>
            <a:r>
              <a:rPr lang="en-GB" sz="2200" b="1" dirty="0">
                <a:solidFill>
                  <a:schemeClr val="accent1">
                    <a:lumMod val="75000"/>
                  </a:schemeClr>
                </a:solidFill>
              </a:rPr>
              <a:t>bias</a:t>
            </a:r>
            <a:r>
              <a:rPr lang="en-GB" sz="2200" dirty="0">
                <a:solidFill>
                  <a:schemeClr val="accent1">
                    <a:lumMod val="75000"/>
                  </a:schemeClr>
                </a:solidFill>
              </a:rPr>
              <a:t>, </a:t>
            </a:r>
            <a:r>
              <a:rPr lang="en-GB" sz="2200" b="1" dirty="0">
                <a:solidFill>
                  <a:schemeClr val="accent1">
                    <a:lumMod val="75000"/>
                  </a:schemeClr>
                </a:solidFill>
              </a:rPr>
              <a:t>propaganda</a:t>
            </a:r>
            <a:r>
              <a:rPr lang="en-GB" sz="2200" dirty="0">
                <a:solidFill>
                  <a:schemeClr val="accent1">
                    <a:lumMod val="75000"/>
                  </a:schemeClr>
                </a:solidFill>
              </a:rPr>
              <a:t> and, therefore ‘</a:t>
            </a:r>
            <a:r>
              <a:rPr lang="en-GB" sz="2200" b="1" dirty="0">
                <a:solidFill>
                  <a:schemeClr val="accent1">
                    <a:lumMod val="75000"/>
                  </a:schemeClr>
                </a:solidFill>
              </a:rPr>
              <a:t>fake news</a:t>
            </a:r>
            <a:r>
              <a:rPr lang="en-GB" sz="2200" dirty="0">
                <a:solidFill>
                  <a:schemeClr val="accent1">
                    <a:lumMod val="75000"/>
                  </a:schemeClr>
                </a:solidFill>
              </a:rPr>
              <a:t>’ are not new phenomena, there can be little doubt that the rise of social media and related forms of communication has increased the problem of ‘fake news’ as a post-modern phenomenon rather than just a label to be used by populist politicians. That is to say that fake news is a real phenomenon.</a:t>
            </a:r>
          </a:p>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For example, Pangrazio argues that, whilst news has been ‘democratised’ by the plethora of digital media platforms, society also needs to address the issue of ‘what news is, how it gets made, shared and read online’ (Pangrazio, 2018, p. 8). </a:t>
            </a:r>
          </a:p>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The sheer number of ‘news’ sources has led to what has been called by Mills et al (2019, p. 4) ‘the explosion of fake news’ and they, like Pangrazio they are concerned about both the ‘</a:t>
            </a:r>
            <a:r>
              <a:rPr lang="en-GB" sz="2200" b="1" dirty="0">
                <a:solidFill>
                  <a:schemeClr val="accent1">
                    <a:lumMod val="75000"/>
                  </a:schemeClr>
                </a:solidFill>
              </a:rPr>
              <a:t>generation</a:t>
            </a:r>
            <a:r>
              <a:rPr lang="en-GB" sz="2200" dirty="0">
                <a:solidFill>
                  <a:schemeClr val="accent1">
                    <a:lumMod val="75000"/>
                  </a:schemeClr>
                </a:solidFill>
              </a:rPr>
              <a:t>’ and ‘</a:t>
            </a:r>
            <a:r>
              <a:rPr lang="en-GB" sz="2200" b="1" dirty="0">
                <a:solidFill>
                  <a:schemeClr val="accent1">
                    <a:lumMod val="75000"/>
                  </a:schemeClr>
                </a:solidFill>
              </a:rPr>
              <a:t>diffusion</a:t>
            </a:r>
            <a:r>
              <a:rPr lang="en-GB" sz="2200" dirty="0">
                <a:solidFill>
                  <a:schemeClr val="accent1">
                    <a:lumMod val="75000"/>
                  </a:schemeClr>
                </a:solidFill>
              </a:rPr>
              <a:t>’ of such news. </a:t>
            </a:r>
          </a:p>
        </p:txBody>
      </p:sp>
    </p:spTree>
    <p:extLst>
      <p:ext uri="{BB962C8B-B14F-4D97-AF65-F5344CB8AC3E}">
        <p14:creationId xmlns:p14="http://schemas.microsoft.com/office/powerpoint/2010/main" val="11179823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2903" y="268926"/>
            <a:ext cx="6172200" cy="529568"/>
          </a:xfrm>
        </p:spPr>
        <p:txBody>
          <a:bodyPr>
            <a:noAutofit/>
          </a:bodyPr>
          <a:lstStyle/>
          <a:p>
            <a:pPr algn="ctr"/>
            <a:r>
              <a:rPr lang="en-GB" b="1" dirty="0">
                <a:solidFill>
                  <a:schemeClr val="accent1">
                    <a:lumMod val="75000"/>
                  </a:schemeClr>
                </a:solidFill>
              </a:rPr>
              <a:t>Fake News (8)</a:t>
            </a:r>
          </a:p>
        </p:txBody>
      </p:sp>
      <p:sp>
        <p:nvSpPr>
          <p:cNvPr id="3" name="TextBox 2"/>
          <p:cNvSpPr txBox="1"/>
          <p:nvPr/>
        </p:nvSpPr>
        <p:spPr>
          <a:xfrm>
            <a:off x="230058" y="981888"/>
            <a:ext cx="8737890" cy="4955203"/>
          </a:xfrm>
          <a:prstGeom prst="rect">
            <a:avLst/>
          </a:prstGeom>
          <a:noFill/>
        </p:spPr>
        <p:txBody>
          <a:bodyPr wrap="square" rtlCol="0">
            <a:spAutoFit/>
          </a:bodyPr>
          <a:lstStyle/>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Both of these commentators are concerned with the way in which it is now both easier to create fake news due to the sheer number of available platforms (i.e. </a:t>
            </a:r>
            <a:r>
              <a:rPr lang="en-GB" sz="2200" b="1" dirty="0">
                <a:solidFill>
                  <a:schemeClr val="accent1">
                    <a:lumMod val="75000"/>
                  </a:schemeClr>
                </a:solidFill>
              </a:rPr>
              <a:t>generation</a:t>
            </a:r>
            <a:r>
              <a:rPr lang="en-GB" sz="2200" dirty="0">
                <a:solidFill>
                  <a:schemeClr val="accent1">
                    <a:lumMod val="75000"/>
                  </a:schemeClr>
                </a:solidFill>
              </a:rPr>
              <a:t>) and the ease with which such content can be picked up by others (i.e. </a:t>
            </a:r>
            <a:r>
              <a:rPr lang="en-GB" sz="2200" b="1" dirty="0">
                <a:solidFill>
                  <a:schemeClr val="accent1">
                    <a:lumMod val="75000"/>
                  </a:schemeClr>
                </a:solidFill>
              </a:rPr>
              <a:t>diffusion</a:t>
            </a:r>
            <a:r>
              <a:rPr lang="en-GB" sz="2200" dirty="0">
                <a:solidFill>
                  <a:schemeClr val="accent1">
                    <a:lumMod val="75000"/>
                  </a:schemeClr>
                </a:solidFill>
              </a:rPr>
              <a:t>) for example by Retweeting</a:t>
            </a:r>
          </a:p>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This situation is confirmed by Silverman (cited in Pangrazio, 2018 p.8) who states that in the final three months of the 2016 Presidential election in the U.S. ‘the most widely circulated stories […] came from false websites and hyperpartisan blogs’. </a:t>
            </a:r>
            <a:r>
              <a:rPr lang="en-GB" sz="2200" i="1" dirty="0">
                <a:solidFill>
                  <a:schemeClr val="accent1">
                    <a:lumMod val="75000"/>
                  </a:schemeClr>
                </a:solidFill>
              </a:rPr>
              <a:t>Hyperpartisan?</a:t>
            </a:r>
          </a:p>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Maggini </a:t>
            </a:r>
            <a:r>
              <a:rPr lang="en-GB" sz="2200" i="1" dirty="0">
                <a:solidFill>
                  <a:schemeClr val="accent1">
                    <a:lumMod val="75000"/>
                  </a:schemeClr>
                </a:solidFill>
              </a:rPr>
              <a:t>et al</a:t>
            </a:r>
            <a:r>
              <a:rPr lang="en-GB" sz="2200" dirty="0">
                <a:solidFill>
                  <a:schemeClr val="accent1">
                    <a:lumMod val="75000"/>
                  </a:schemeClr>
                </a:solidFill>
              </a:rPr>
              <a:t> (2025) argue that </a:t>
            </a:r>
            <a:r>
              <a:rPr lang="en-GB" sz="2200" b="1" dirty="0">
                <a:solidFill>
                  <a:schemeClr val="accent1">
                    <a:lumMod val="75000"/>
                  </a:schemeClr>
                </a:solidFill>
              </a:rPr>
              <a:t>hyperpartisan</a:t>
            </a:r>
            <a:r>
              <a:rPr lang="en-GB" sz="2200" dirty="0">
                <a:solidFill>
                  <a:schemeClr val="accent1">
                    <a:lumMod val="75000"/>
                  </a:schemeClr>
                </a:solidFill>
              </a:rPr>
              <a:t> news ‘consists of articles with strong biases that support specific political parties. The spread of such news increases polarization among readers, which threatens social unity and democratic stability’.</a:t>
            </a:r>
          </a:p>
        </p:txBody>
      </p:sp>
    </p:spTree>
    <p:extLst>
      <p:ext uri="{BB962C8B-B14F-4D97-AF65-F5344CB8AC3E}">
        <p14:creationId xmlns:p14="http://schemas.microsoft.com/office/powerpoint/2010/main" val="10953364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59782"/>
            <a:ext cx="6172200" cy="529568"/>
          </a:xfrm>
        </p:spPr>
        <p:txBody>
          <a:bodyPr>
            <a:noAutofit/>
          </a:bodyPr>
          <a:lstStyle/>
          <a:p>
            <a:pPr algn="ctr"/>
            <a:r>
              <a:rPr lang="en-GB" b="1" dirty="0">
                <a:solidFill>
                  <a:schemeClr val="accent1">
                    <a:lumMod val="75000"/>
                  </a:schemeClr>
                </a:solidFill>
              </a:rPr>
              <a:t>Fake News (9)</a:t>
            </a:r>
          </a:p>
        </p:txBody>
      </p:sp>
      <p:sp>
        <p:nvSpPr>
          <p:cNvPr id="3" name="TextBox 2"/>
          <p:cNvSpPr txBox="1"/>
          <p:nvPr/>
        </p:nvSpPr>
        <p:spPr>
          <a:xfrm>
            <a:off x="179948" y="1193498"/>
            <a:ext cx="8735451" cy="4170372"/>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In terms of the </a:t>
            </a:r>
            <a:r>
              <a:rPr lang="en-GB" sz="2000" b="1" dirty="0">
                <a:solidFill>
                  <a:schemeClr val="accent1">
                    <a:lumMod val="75000"/>
                  </a:schemeClr>
                </a:solidFill>
              </a:rPr>
              <a:t>generation</a:t>
            </a:r>
            <a:r>
              <a:rPr lang="en-GB" sz="2000" dirty="0">
                <a:solidFill>
                  <a:schemeClr val="accent1">
                    <a:lumMod val="75000"/>
                  </a:schemeClr>
                </a:solidFill>
              </a:rPr>
              <a:t> of fake news, Mills </a:t>
            </a:r>
            <a:r>
              <a:rPr lang="en-GB" sz="2000" i="1" dirty="0">
                <a:solidFill>
                  <a:schemeClr val="accent1">
                    <a:lumMod val="75000"/>
                  </a:schemeClr>
                </a:solidFill>
              </a:rPr>
              <a:t>et al </a:t>
            </a:r>
            <a:r>
              <a:rPr lang="en-GB" sz="2000" dirty="0">
                <a:solidFill>
                  <a:schemeClr val="accent1">
                    <a:lumMod val="75000"/>
                  </a:schemeClr>
                </a:solidFill>
              </a:rPr>
              <a:t>identify three main reasons for what they call the ‘creation of disinformation’ (Mills </a:t>
            </a:r>
            <a:r>
              <a:rPr lang="en-GB" sz="2000" i="1" dirty="0">
                <a:solidFill>
                  <a:schemeClr val="accent1">
                    <a:lumMod val="75000"/>
                  </a:schemeClr>
                </a:solidFill>
              </a:rPr>
              <a:t>et al</a:t>
            </a:r>
            <a:r>
              <a:rPr lang="en-GB" sz="2000" dirty="0">
                <a:solidFill>
                  <a:schemeClr val="accent1">
                    <a:lumMod val="75000"/>
                  </a:schemeClr>
                </a:solidFill>
              </a:rPr>
              <a:t>. 2019, p.4).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Firstly, they identify what they term ‘</a:t>
            </a:r>
            <a:r>
              <a:rPr lang="en-GB" sz="2000" b="1" dirty="0">
                <a:solidFill>
                  <a:schemeClr val="accent1">
                    <a:lumMod val="75000"/>
                  </a:schemeClr>
                </a:solidFill>
              </a:rPr>
              <a:t>inadvertent disinformation</a:t>
            </a:r>
            <a:r>
              <a:rPr lang="en-GB" sz="2000" dirty="0">
                <a:solidFill>
                  <a:schemeClr val="accent1">
                    <a:lumMod val="75000"/>
                  </a:schemeClr>
                </a:solidFill>
              </a:rPr>
              <a:t>’ caused by the fact that anyone with access to the internet can now publish ‘news-like content that is </a:t>
            </a:r>
            <a:r>
              <a:rPr lang="en-GB" sz="2000" b="1" dirty="0">
                <a:solidFill>
                  <a:schemeClr val="accent1">
                    <a:lumMod val="75000"/>
                  </a:schemeClr>
                </a:solidFill>
              </a:rPr>
              <a:t>accidentally</a:t>
            </a:r>
            <a:r>
              <a:rPr lang="en-GB" sz="2000" dirty="0">
                <a:solidFill>
                  <a:schemeClr val="accent1">
                    <a:lumMod val="75000"/>
                  </a:schemeClr>
                </a:solidFill>
              </a:rPr>
              <a:t> false or misleading because of a lack of rigor in reporting’ (Mills </a:t>
            </a:r>
            <a:r>
              <a:rPr lang="en-GB" sz="2000" i="1" dirty="0">
                <a:solidFill>
                  <a:schemeClr val="accent1">
                    <a:lumMod val="75000"/>
                  </a:schemeClr>
                </a:solidFill>
              </a:rPr>
              <a:t>et al</a:t>
            </a:r>
            <a:r>
              <a:rPr lang="en-GB" sz="2000" dirty="0">
                <a:solidFill>
                  <a:schemeClr val="accent1">
                    <a:lumMod val="75000"/>
                  </a:schemeClr>
                </a:solidFill>
              </a:rPr>
              <a:t>. 2019, p.4).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They then identify ‘</a:t>
            </a:r>
            <a:r>
              <a:rPr lang="en-GB" sz="2000" b="1" dirty="0">
                <a:solidFill>
                  <a:schemeClr val="accent1">
                    <a:lumMod val="75000"/>
                  </a:schemeClr>
                </a:solidFill>
              </a:rPr>
              <a:t>ideological disinformation</a:t>
            </a:r>
            <a:r>
              <a:rPr lang="en-GB" sz="2000" dirty="0">
                <a:solidFill>
                  <a:schemeClr val="accent1">
                    <a:lumMod val="75000"/>
                  </a:schemeClr>
                </a:solidFill>
              </a:rPr>
              <a:t>’ which is more akin to the propaganda mentioned previously and which Allcott &amp; Gentzkow (2017)  claim is designed to ‘advance certain agendas, stoke conspiracy, or discredit others’.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Finally, they move on to look at what they term ‘</a:t>
            </a:r>
            <a:r>
              <a:rPr lang="en-GB" sz="2000" b="1" dirty="0">
                <a:solidFill>
                  <a:schemeClr val="accent1">
                    <a:lumMod val="75000"/>
                  </a:schemeClr>
                </a:solidFill>
              </a:rPr>
              <a:t>exploitative disinformation</a:t>
            </a:r>
            <a:r>
              <a:rPr lang="en-GB" sz="2000" dirty="0">
                <a:solidFill>
                  <a:schemeClr val="accent1">
                    <a:lumMod val="75000"/>
                  </a:schemeClr>
                </a:solidFill>
              </a:rPr>
              <a:t>’ which they argue is designed to produce a commercial or financial advantage from the dissemination of false or misleading information (Mills </a:t>
            </a:r>
            <a:r>
              <a:rPr lang="en-GB" sz="2000" i="1" dirty="0">
                <a:solidFill>
                  <a:schemeClr val="accent1">
                    <a:lumMod val="75000"/>
                  </a:schemeClr>
                </a:solidFill>
              </a:rPr>
              <a:t>et al</a:t>
            </a:r>
            <a:r>
              <a:rPr lang="en-GB" sz="2000" dirty="0">
                <a:solidFill>
                  <a:schemeClr val="accent1">
                    <a:lumMod val="75000"/>
                  </a:schemeClr>
                </a:solidFill>
              </a:rPr>
              <a:t>. 2019, p.4).</a:t>
            </a:r>
          </a:p>
        </p:txBody>
      </p:sp>
    </p:spTree>
    <p:extLst>
      <p:ext uri="{BB962C8B-B14F-4D97-AF65-F5344CB8AC3E}">
        <p14:creationId xmlns:p14="http://schemas.microsoft.com/office/powerpoint/2010/main" val="8182413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68926"/>
            <a:ext cx="6172200" cy="529568"/>
          </a:xfrm>
        </p:spPr>
        <p:txBody>
          <a:bodyPr>
            <a:noAutofit/>
          </a:bodyPr>
          <a:lstStyle/>
          <a:p>
            <a:pPr algn="ctr"/>
            <a:r>
              <a:rPr lang="en-GB" b="1" dirty="0">
                <a:solidFill>
                  <a:schemeClr val="accent1">
                    <a:lumMod val="75000"/>
                  </a:schemeClr>
                </a:solidFill>
              </a:rPr>
              <a:t>Fake News (10)</a:t>
            </a:r>
          </a:p>
        </p:txBody>
      </p:sp>
      <p:sp>
        <p:nvSpPr>
          <p:cNvPr id="3" name="TextBox 2"/>
          <p:cNvSpPr txBox="1"/>
          <p:nvPr/>
        </p:nvSpPr>
        <p:spPr>
          <a:xfrm>
            <a:off x="197514" y="1217034"/>
            <a:ext cx="8613576" cy="4170372"/>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Before moving on to briefly look at how the ‘fake news’ phenomenon is changing the concept of vulnerability to exploitation / inequality and the effect it is having on public discourse it is also worth exploring one final aspect of the issue that makes it a postmodern phenomenon and that is the way in which ‘fake news’ is spread.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As we have seen, commentators are troubled by the way in which ‘fake news’ is disseminated and have explored how this differs from the past.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For example, Burkhardt (2017, pp. 10-11) outlines the process by which news (both ‘</a:t>
            </a:r>
            <a:r>
              <a:rPr lang="en-GB" sz="2000" b="1" dirty="0">
                <a:solidFill>
                  <a:schemeClr val="accent1">
                    <a:lumMod val="75000"/>
                  </a:schemeClr>
                </a:solidFill>
              </a:rPr>
              <a:t>true</a:t>
            </a:r>
            <a:r>
              <a:rPr lang="en-GB" sz="2000" dirty="0">
                <a:solidFill>
                  <a:schemeClr val="accent1">
                    <a:lumMod val="75000"/>
                  </a:schemeClr>
                </a:solidFill>
              </a:rPr>
              <a:t>’ and ‘</a:t>
            </a:r>
            <a:r>
              <a:rPr lang="en-GB" sz="2000" b="1" dirty="0">
                <a:solidFill>
                  <a:schemeClr val="accent1">
                    <a:lumMod val="75000"/>
                  </a:schemeClr>
                </a:solidFill>
              </a:rPr>
              <a:t>fake</a:t>
            </a:r>
            <a:r>
              <a:rPr lang="en-GB" sz="2000" dirty="0">
                <a:solidFill>
                  <a:schemeClr val="accent1">
                    <a:lumMod val="75000"/>
                  </a:schemeClr>
                </a:solidFill>
              </a:rPr>
              <a:t>’) has been disseminated throughout history;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‘beginning with the spoken word and ‘word of mouth’, moving on though the written word to the printed word and then through visual and auditory media (radio, film TV) to the internet’. </a:t>
            </a:r>
          </a:p>
        </p:txBody>
      </p:sp>
    </p:spTree>
    <p:extLst>
      <p:ext uri="{BB962C8B-B14F-4D97-AF65-F5344CB8AC3E}">
        <p14:creationId xmlns:p14="http://schemas.microsoft.com/office/powerpoint/2010/main" val="10756887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9652" y="259782"/>
            <a:ext cx="6172200" cy="529568"/>
          </a:xfrm>
        </p:spPr>
        <p:txBody>
          <a:bodyPr>
            <a:noAutofit/>
          </a:bodyPr>
          <a:lstStyle/>
          <a:p>
            <a:pPr algn="ctr"/>
            <a:r>
              <a:rPr lang="en-GB" b="1" dirty="0">
                <a:solidFill>
                  <a:schemeClr val="accent1">
                    <a:lumMod val="75000"/>
                  </a:schemeClr>
                </a:solidFill>
              </a:rPr>
              <a:t>Fake News (11)</a:t>
            </a:r>
          </a:p>
        </p:txBody>
      </p:sp>
      <p:sp>
        <p:nvSpPr>
          <p:cNvPr id="3" name="TextBox 2"/>
          <p:cNvSpPr txBox="1"/>
          <p:nvPr/>
        </p:nvSpPr>
        <p:spPr>
          <a:xfrm>
            <a:off x="109236" y="1117501"/>
            <a:ext cx="8797020" cy="4298613"/>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Burkhardt argues that the internet and particularly social media has exacerbated the problems of bias and false news because ‘On social media sites such as Facebook and Twitter, information is often </a:t>
            </a:r>
            <a:r>
              <a:rPr lang="en-GB" sz="2000" b="1" dirty="0">
                <a:solidFill>
                  <a:schemeClr val="accent1">
                    <a:lumMod val="75000"/>
                  </a:schemeClr>
                </a:solidFill>
              </a:rPr>
              <a:t>personal</a:t>
            </a:r>
            <a:r>
              <a:rPr lang="en-GB" sz="2000" dirty="0">
                <a:solidFill>
                  <a:schemeClr val="accent1">
                    <a:lumMod val="75000"/>
                  </a:schemeClr>
                </a:solidFill>
              </a:rPr>
              <a:t>’ (Burkhardt. 2017 p.12).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There are two aspects to this personalisation which could be termed the </a:t>
            </a:r>
            <a:r>
              <a:rPr lang="en-GB" sz="2000" b="1" dirty="0">
                <a:solidFill>
                  <a:schemeClr val="accent1">
                    <a:lumMod val="75000"/>
                  </a:schemeClr>
                </a:solidFill>
              </a:rPr>
              <a:t>personalisation of dissemination </a:t>
            </a:r>
            <a:r>
              <a:rPr lang="en-GB" sz="2000" dirty="0">
                <a:solidFill>
                  <a:schemeClr val="accent1">
                    <a:lumMod val="75000"/>
                  </a:schemeClr>
                </a:solidFill>
              </a:rPr>
              <a:t>and the </a:t>
            </a:r>
            <a:r>
              <a:rPr lang="en-GB" sz="2000" b="1" dirty="0">
                <a:solidFill>
                  <a:schemeClr val="accent1">
                    <a:lumMod val="75000"/>
                  </a:schemeClr>
                </a:solidFill>
              </a:rPr>
              <a:t>personalised targeting of information</a:t>
            </a:r>
            <a:r>
              <a:rPr lang="en-GB" sz="2000" dirty="0">
                <a:solidFill>
                  <a:schemeClr val="accent1">
                    <a:lumMod val="75000"/>
                  </a:schemeClr>
                </a:solidFill>
              </a:rPr>
              <a:t>.</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The former term can be used to relate to the way in which a user of Facebook or Twitter are able to share information that they receive.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For example, Burkhardt (2017, p. 12) states that if a person wishes ‘to share the information with friends and followers, a single click can accomplish this task’.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Not only does this ‘single click’ make it much easier to disseminate information to a number of people quickly but it also in some way validates the information because of the </a:t>
            </a:r>
            <a:r>
              <a:rPr lang="en-GB" sz="2000" b="1" dirty="0">
                <a:solidFill>
                  <a:schemeClr val="accent1">
                    <a:lumMod val="75000"/>
                  </a:schemeClr>
                </a:solidFill>
              </a:rPr>
              <a:t>personal connection between the sender and the receiver</a:t>
            </a:r>
            <a:r>
              <a:rPr lang="en-GB" sz="2000" dirty="0">
                <a:solidFill>
                  <a:schemeClr val="accent1">
                    <a:lumMod val="75000"/>
                  </a:schemeClr>
                </a:solidFill>
              </a:rPr>
              <a:t>.</a:t>
            </a:r>
          </a:p>
        </p:txBody>
      </p:sp>
    </p:spTree>
    <p:extLst>
      <p:ext uri="{BB962C8B-B14F-4D97-AF65-F5344CB8AC3E}">
        <p14:creationId xmlns:p14="http://schemas.microsoft.com/office/powerpoint/2010/main" val="116409034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15175" y="204918"/>
            <a:ext cx="6172200" cy="529568"/>
          </a:xfrm>
        </p:spPr>
        <p:txBody>
          <a:bodyPr>
            <a:noAutofit/>
          </a:bodyPr>
          <a:lstStyle/>
          <a:p>
            <a:pPr algn="ctr"/>
            <a:r>
              <a:rPr lang="en-GB" b="1" dirty="0">
                <a:solidFill>
                  <a:schemeClr val="accent1">
                    <a:lumMod val="75000"/>
                  </a:schemeClr>
                </a:solidFill>
              </a:rPr>
              <a:t>Fake News (12)</a:t>
            </a:r>
          </a:p>
        </p:txBody>
      </p:sp>
      <p:sp>
        <p:nvSpPr>
          <p:cNvPr id="3" name="TextBox 2"/>
          <p:cNvSpPr txBox="1"/>
          <p:nvPr/>
        </p:nvSpPr>
        <p:spPr>
          <a:xfrm>
            <a:off x="143507" y="882149"/>
            <a:ext cx="8915535" cy="5093702"/>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These connections can be of two types which Crawford and Novak (2018, pp.395-6) label ‘core ties’ and ‘significant ties’.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The difference between these two types of relationship relies on the depth of connection with ‘core ties’ being those with very close family and friends and ‘significant ties’ being with members of groups (e.g. ex-school friends, members of a society or club) who are not considered ‘good friends’ (Crawford and Novak 2018, pp.395-6).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Whilst the authors note that there is still much research to be done in this area they do acknowledge that people using such methods of communication ‘report that doing so has helped them make major decisions’ (Crawford and Novak 2018, pp.395).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It can be argued that this indicates that information disseminated from some-one with whom a person has ‘core ties’ is more like to provide validation for that information, making it more likely to be believed. This is also supported by research carried out by Allcott and Gentzkow (2017, p. 230).</a:t>
            </a:r>
          </a:p>
        </p:txBody>
      </p:sp>
    </p:spTree>
    <p:extLst>
      <p:ext uri="{BB962C8B-B14F-4D97-AF65-F5344CB8AC3E}">
        <p14:creationId xmlns:p14="http://schemas.microsoft.com/office/powerpoint/2010/main" val="21234864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674DAB-6A01-BB6B-5081-6BDE628230B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476B16-6E12-09FF-54F4-C12E3171B73C}"/>
              </a:ext>
            </a:extLst>
          </p:cNvPr>
          <p:cNvSpPr>
            <a:spLocks noGrp="1"/>
          </p:cNvSpPr>
          <p:nvPr>
            <p:ph type="title"/>
          </p:nvPr>
        </p:nvSpPr>
        <p:spPr>
          <a:xfrm>
            <a:off x="1485900" y="259782"/>
            <a:ext cx="6172200" cy="529568"/>
          </a:xfrm>
        </p:spPr>
        <p:txBody>
          <a:bodyPr>
            <a:noAutofit/>
          </a:bodyPr>
          <a:lstStyle/>
          <a:p>
            <a:pPr algn="ctr"/>
            <a:r>
              <a:rPr lang="en-GB" b="1" dirty="0"/>
              <a:t>Fake News (13)</a:t>
            </a:r>
          </a:p>
        </p:txBody>
      </p:sp>
      <p:sp>
        <p:nvSpPr>
          <p:cNvPr id="3" name="TextBox 2">
            <a:extLst>
              <a:ext uri="{FF2B5EF4-FFF2-40B4-BE49-F238E27FC236}">
                <a16:creationId xmlns:a16="http://schemas.microsoft.com/office/drawing/2014/main" id="{2DBF1355-AC6A-1964-ED9A-40F57EA3AE00}"/>
              </a:ext>
            </a:extLst>
          </p:cNvPr>
          <p:cNvSpPr txBox="1"/>
          <p:nvPr/>
        </p:nvSpPr>
        <p:spPr>
          <a:xfrm>
            <a:off x="225804" y="1153885"/>
            <a:ext cx="8829803" cy="4201150"/>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200" dirty="0"/>
              <a:t>The second phrase (</a:t>
            </a:r>
            <a:r>
              <a:rPr lang="en-GB" sz="2200" b="1" dirty="0"/>
              <a:t>personalised targeting of information</a:t>
            </a:r>
            <a:r>
              <a:rPr lang="en-GB" sz="2200" dirty="0"/>
              <a:t>) relates to the ability of political, commercial and news organisations, among others, to create websites, stories and links that are aimed specifically at individual users based on their internet profile. </a:t>
            </a:r>
          </a:p>
          <a:p>
            <a:pPr marL="214313" indent="-214313">
              <a:spcBef>
                <a:spcPts val="450"/>
              </a:spcBef>
              <a:spcAft>
                <a:spcPts val="450"/>
              </a:spcAft>
              <a:buFont typeface="Arial" panose="020B0604020202020204" pitchFamily="34" charset="0"/>
              <a:buChar char="•"/>
            </a:pPr>
            <a:r>
              <a:rPr lang="en-GB" sz="2200" dirty="0"/>
              <a:t>This is done by the use of what Mills </a:t>
            </a:r>
            <a:r>
              <a:rPr lang="en-GB" sz="2200" i="1" dirty="0"/>
              <a:t>et al </a:t>
            </a:r>
            <a:r>
              <a:rPr lang="en-GB" sz="2200" dirty="0"/>
              <a:t>(2019) call ‘programmatic algorithms’. This technical process has been summarised by Burkhardt as algorithms which;</a:t>
            </a:r>
          </a:p>
          <a:p>
            <a:pPr algn="ctr">
              <a:spcBef>
                <a:spcPts val="450"/>
              </a:spcBef>
              <a:spcAft>
                <a:spcPts val="450"/>
              </a:spcAft>
            </a:pPr>
            <a:r>
              <a:rPr lang="en-GB" sz="2200" dirty="0"/>
              <a:t>‘..can be programmed to search for information on the internet that is similar to what a social media user has already clicked on, liked or shared. They can then inject that new information into what the user sees’. </a:t>
            </a:r>
          </a:p>
          <a:p>
            <a:pPr algn="ctr">
              <a:spcBef>
                <a:spcPts val="450"/>
              </a:spcBef>
              <a:spcAft>
                <a:spcPts val="450"/>
              </a:spcAft>
            </a:pPr>
            <a:r>
              <a:rPr lang="en-GB" sz="2200" dirty="0"/>
              <a:t>(Burkhardt, 2017, p.12)</a:t>
            </a:r>
          </a:p>
        </p:txBody>
      </p:sp>
    </p:spTree>
    <p:extLst>
      <p:ext uri="{BB962C8B-B14F-4D97-AF65-F5344CB8AC3E}">
        <p14:creationId xmlns:p14="http://schemas.microsoft.com/office/powerpoint/2010/main" val="14905518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59782"/>
            <a:ext cx="6172200" cy="529568"/>
          </a:xfrm>
        </p:spPr>
        <p:txBody>
          <a:bodyPr>
            <a:noAutofit/>
          </a:bodyPr>
          <a:lstStyle/>
          <a:p>
            <a:pPr algn="ctr"/>
            <a:r>
              <a:rPr lang="en-GB" b="1" dirty="0">
                <a:solidFill>
                  <a:schemeClr val="accent1">
                    <a:lumMod val="75000"/>
                  </a:schemeClr>
                </a:solidFill>
              </a:rPr>
              <a:t>Fake News (14)</a:t>
            </a:r>
          </a:p>
        </p:txBody>
      </p:sp>
      <p:sp>
        <p:nvSpPr>
          <p:cNvPr id="3" name="TextBox 2"/>
          <p:cNvSpPr txBox="1"/>
          <p:nvPr/>
        </p:nvSpPr>
        <p:spPr>
          <a:xfrm>
            <a:off x="252918" y="1153884"/>
            <a:ext cx="8638164" cy="4201150"/>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In both of the cases above, it can be seen that consumers of information are in danger of </a:t>
            </a:r>
            <a:r>
              <a:rPr lang="en-GB" sz="2200" b="1" dirty="0">
                <a:solidFill>
                  <a:schemeClr val="accent1">
                    <a:lumMod val="75000"/>
                  </a:schemeClr>
                </a:solidFill>
              </a:rPr>
              <a:t>passively</a:t>
            </a:r>
            <a:r>
              <a:rPr lang="en-GB" sz="2200" dirty="0">
                <a:solidFill>
                  <a:schemeClr val="accent1">
                    <a:lumMod val="75000"/>
                  </a:schemeClr>
                </a:solidFill>
              </a:rPr>
              <a:t> receiving news and opinion rather than being an ‘</a:t>
            </a:r>
            <a:r>
              <a:rPr lang="en-GB" sz="2200" b="1" dirty="0">
                <a:solidFill>
                  <a:schemeClr val="accent1">
                    <a:lumMod val="75000"/>
                  </a:schemeClr>
                </a:solidFill>
              </a:rPr>
              <a:t>active audience</a:t>
            </a:r>
            <a:r>
              <a:rPr lang="en-GB" sz="2200" dirty="0">
                <a:solidFill>
                  <a:schemeClr val="accent1">
                    <a:lumMod val="75000"/>
                  </a:schemeClr>
                </a:solidFill>
              </a:rPr>
              <a:t>’ as discussed by Burton (2005, pp.88-91).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They are more likely to be passive either because they trust the source as one of their group of ‘core ties’ or because the information has been chosen by algorithms to fit their preconceptions.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This familiarity can lead to the uncritical consumption of news, or, as Pangrazio (2018, p. 14) puts it ‘user input on platforms results in an increase in value of the information to the user’.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In this way the agent of mediation is no longer the editor or journalist but the (potentially biased) social connection or algorithm. </a:t>
            </a:r>
          </a:p>
        </p:txBody>
      </p:sp>
    </p:spTree>
    <p:extLst>
      <p:ext uri="{BB962C8B-B14F-4D97-AF65-F5344CB8AC3E}">
        <p14:creationId xmlns:p14="http://schemas.microsoft.com/office/powerpoint/2010/main" val="2759759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50638"/>
            <a:ext cx="6172200" cy="529568"/>
          </a:xfrm>
        </p:spPr>
        <p:txBody>
          <a:bodyPr>
            <a:noAutofit/>
          </a:bodyPr>
          <a:lstStyle/>
          <a:p>
            <a:pPr algn="ctr"/>
            <a:r>
              <a:rPr lang="en-GB" b="1" dirty="0">
                <a:solidFill>
                  <a:schemeClr val="accent1">
                    <a:lumMod val="75000"/>
                  </a:schemeClr>
                </a:solidFill>
              </a:rPr>
              <a:t>Fake News (15)</a:t>
            </a:r>
          </a:p>
        </p:txBody>
      </p:sp>
      <p:sp>
        <p:nvSpPr>
          <p:cNvPr id="3" name="TextBox 2"/>
          <p:cNvSpPr txBox="1"/>
          <p:nvPr/>
        </p:nvSpPr>
        <p:spPr>
          <a:xfrm>
            <a:off x="168366" y="1020157"/>
            <a:ext cx="8664738" cy="4555093"/>
          </a:xfrm>
          <a:prstGeom prst="rect">
            <a:avLst/>
          </a:prstGeom>
          <a:noFill/>
        </p:spPr>
        <p:txBody>
          <a:bodyPr wrap="square" rtlCol="0">
            <a:spAutoFit/>
          </a:bodyPr>
          <a:lstStyle/>
          <a:p>
            <a:pPr marL="214313" indent="-214313">
              <a:spcBef>
                <a:spcPts val="600"/>
              </a:spcBef>
              <a:spcAft>
                <a:spcPts val="600"/>
              </a:spcAft>
              <a:buFont typeface="Arial" panose="020B0604020202020204" pitchFamily="34" charset="0"/>
              <a:buChar char="•"/>
            </a:pPr>
            <a:r>
              <a:rPr lang="en-GB" sz="2000" dirty="0">
                <a:solidFill>
                  <a:schemeClr val="accent1">
                    <a:lumMod val="75000"/>
                  </a:schemeClr>
                </a:solidFill>
              </a:rPr>
              <a:t>It is for this reason that this Theme seeks to argue that </a:t>
            </a:r>
            <a:r>
              <a:rPr lang="en-GB" sz="2000" b="1" dirty="0">
                <a:solidFill>
                  <a:schemeClr val="accent1">
                    <a:lumMod val="75000"/>
                  </a:schemeClr>
                </a:solidFill>
              </a:rPr>
              <a:t>all</a:t>
            </a:r>
            <a:r>
              <a:rPr lang="en-GB" sz="2000" dirty="0">
                <a:solidFill>
                  <a:schemeClr val="accent1">
                    <a:lumMod val="75000"/>
                  </a:schemeClr>
                </a:solidFill>
              </a:rPr>
              <a:t> users of social media and other forms of internet information are now vulnerable because they are more likely to accept such information uncritically. </a:t>
            </a:r>
          </a:p>
          <a:p>
            <a:pPr marL="214313" indent="-214313">
              <a:spcBef>
                <a:spcPts val="600"/>
              </a:spcBef>
              <a:spcAft>
                <a:spcPts val="600"/>
              </a:spcAft>
              <a:buFont typeface="Arial" panose="020B0604020202020204" pitchFamily="34" charset="0"/>
              <a:buChar char="•"/>
            </a:pPr>
            <a:r>
              <a:rPr lang="en-GB" sz="2000" dirty="0">
                <a:solidFill>
                  <a:schemeClr val="accent1">
                    <a:lumMod val="75000"/>
                  </a:schemeClr>
                </a:solidFill>
              </a:rPr>
              <a:t>This argument is made by Burton (2005, p.59) who discusses what he calls ‘ideological realism’ or the fact that things can be perceived to be true because they are expressed in ways which correlate to other things that the consumer perceives to be ‘</a:t>
            </a:r>
            <a:r>
              <a:rPr lang="en-GB" sz="2000" b="1" dirty="0">
                <a:solidFill>
                  <a:schemeClr val="accent1">
                    <a:lumMod val="75000"/>
                  </a:schemeClr>
                </a:solidFill>
              </a:rPr>
              <a:t>true</a:t>
            </a:r>
            <a:r>
              <a:rPr lang="en-GB" sz="2000" dirty="0">
                <a:solidFill>
                  <a:schemeClr val="accent1">
                    <a:lumMod val="75000"/>
                  </a:schemeClr>
                </a:solidFill>
              </a:rPr>
              <a:t>’.</a:t>
            </a:r>
          </a:p>
          <a:p>
            <a:pPr marL="214313" indent="-214313">
              <a:spcBef>
                <a:spcPts val="600"/>
              </a:spcBef>
              <a:spcAft>
                <a:spcPts val="600"/>
              </a:spcAft>
              <a:buFont typeface="Arial" panose="020B0604020202020204" pitchFamily="34" charset="0"/>
              <a:buChar char="•"/>
            </a:pPr>
            <a:r>
              <a:rPr lang="en-GB" sz="2000" dirty="0">
                <a:solidFill>
                  <a:schemeClr val="accent1">
                    <a:lumMod val="75000"/>
                  </a:schemeClr>
                </a:solidFill>
              </a:rPr>
              <a:t>Indeed, this relationship between the perception of what is true in relation to what we already know is borne out in work carried out by Pennycook </a:t>
            </a:r>
            <a:r>
              <a:rPr lang="en-GB" sz="2000" i="1" dirty="0">
                <a:solidFill>
                  <a:schemeClr val="accent1">
                    <a:lumMod val="75000"/>
                  </a:schemeClr>
                </a:solidFill>
              </a:rPr>
              <a:t>et a</a:t>
            </a:r>
            <a:r>
              <a:rPr lang="en-GB" sz="2000" dirty="0">
                <a:solidFill>
                  <a:schemeClr val="accent1">
                    <a:lumMod val="75000"/>
                  </a:schemeClr>
                </a:solidFill>
              </a:rPr>
              <a:t>l in the Journal of Experimental Psychology.  </a:t>
            </a:r>
          </a:p>
          <a:p>
            <a:pPr marL="214313" indent="-214313">
              <a:spcBef>
                <a:spcPts val="600"/>
              </a:spcBef>
              <a:spcAft>
                <a:spcPts val="600"/>
              </a:spcAft>
              <a:buFont typeface="Arial" panose="020B0604020202020204" pitchFamily="34" charset="0"/>
              <a:buChar char="•"/>
            </a:pPr>
            <a:r>
              <a:rPr lang="en-GB" sz="2000" dirty="0">
                <a:solidFill>
                  <a:schemeClr val="accent1">
                    <a:lumMod val="75000"/>
                  </a:schemeClr>
                </a:solidFill>
              </a:rPr>
              <a:t>Their hypothesis was based on the ‘long tradition of work in cognitive science demonstrating that prior exposure to a statement […] increases the likelihood that participants will judge it to be accurate’ (Pennycook </a:t>
            </a:r>
            <a:r>
              <a:rPr lang="en-GB" sz="2000" i="1" dirty="0">
                <a:solidFill>
                  <a:schemeClr val="accent1">
                    <a:lumMod val="75000"/>
                  </a:schemeClr>
                </a:solidFill>
              </a:rPr>
              <a:t>et al</a:t>
            </a:r>
            <a:r>
              <a:rPr lang="en-GB" sz="2000" dirty="0">
                <a:solidFill>
                  <a:schemeClr val="accent1">
                    <a:lumMod val="75000"/>
                  </a:schemeClr>
                </a:solidFill>
              </a:rPr>
              <a:t>, 2018, p.1866). </a:t>
            </a:r>
          </a:p>
        </p:txBody>
      </p:sp>
    </p:spTree>
    <p:extLst>
      <p:ext uri="{BB962C8B-B14F-4D97-AF65-F5344CB8AC3E}">
        <p14:creationId xmlns:p14="http://schemas.microsoft.com/office/powerpoint/2010/main" val="19333390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68926"/>
            <a:ext cx="6172200" cy="529568"/>
          </a:xfrm>
        </p:spPr>
        <p:txBody>
          <a:bodyPr>
            <a:noAutofit/>
          </a:bodyPr>
          <a:lstStyle/>
          <a:p>
            <a:pPr algn="ctr"/>
            <a:r>
              <a:rPr lang="en-GB" b="1" dirty="0">
                <a:solidFill>
                  <a:schemeClr val="accent1">
                    <a:lumMod val="75000"/>
                  </a:schemeClr>
                </a:solidFill>
              </a:rPr>
              <a:t>Fake News (16)</a:t>
            </a:r>
          </a:p>
        </p:txBody>
      </p:sp>
      <p:sp>
        <p:nvSpPr>
          <p:cNvPr id="3" name="TextBox 2"/>
          <p:cNvSpPr txBox="1"/>
          <p:nvPr/>
        </p:nvSpPr>
        <p:spPr>
          <a:xfrm>
            <a:off x="173309" y="882149"/>
            <a:ext cx="8776138" cy="4585871"/>
          </a:xfrm>
          <a:prstGeom prst="rect">
            <a:avLst/>
          </a:prstGeom>
          <a:noFill/>
        </p:spPr>
        <p:txBody>
          <a:bodyPr wrap="square" rtlCol="0">
            <a:spAutoFit/>
          </a:bodyPr>
          <a:lstStyle/>
          <a:p>
            <a:pPr marL="214313" indent="-214313">
              <a:spcBef>
                <a:spcPts val="900"/>
              </a:spcBef>
              <a:spcAft>
                <a:spcPts val="900"/>
              </a:spcAft>
              <a:buFont typeface="Arial" panose="020B0604020202020204" pitchFamily="34" charset="0"/>
              <a:buChar char="•"/>
            </a:pPr>
            <a:r>
              <a:rPr lang="en-GB" dirty="0">
                <a:solidFill>
                  <a:schemeClr val="accent1">
                    <a:lumMod val="75000"/>
                  </a:schemeClr>
                </a:solidFill>
              </a:rPr>
              <a:t>They undertook a number of studies with, among others, supporters of Donald Trump and Hilary Clinton to explore this hypothesis, often using statements that were clearly untrue. </a:t>
            </a:r>
          </a:p>
          <a:p>
            <a:pPr marL="214313" indent="-214313">
              <a:spcBef>
                <a:spcPts val="600"/>
              </a:spcBef>
              <a:spcAft>
                <a:spcPts val="600"/>
              </a:spcAft>
              <a:buFont typeface="Arial" panose="020B0604020202020204" pitchFamily="34" charset="0"/>
              <a:buChar char="•"/>
            </a:pPr>
            <a:r>
              <a:rPr lang="en-GB" dirty="0">
                <a:solidFill>
                  <a:schemeClr val="accent1">
                    <a:lumMod val="75000"/>
                  </a:schemeClr>
                </a:solidFill>
              </a:rPr>
              <a:t>As part of the study, participants were exposed to several instances of the same information and as a result of their studies the researchers found that in regards of people’s perception of fake news, ‘repetition increased accuracy even for items that the participants were not consciously aware of having been exposed to’ (Pennycook et al, 2018, p.1875). </a:t>
            </a:r>
          </a:p>
          <a:p>
            <a:pPr marL="214313" indent="-214313">
              <a:spcBef>
                <a:spcPts val="900"/>
              </a:spcBef>
              <a:spcAft>
                <a:spcPts val="900"/>
              </a:spcAft>
              <a:buFont typeface="Arial" panose="020B0604020202020204" pitchFamily="34" charset="0"/>
              <a:buChar char="•"/>
            </a:pPr>
            <a:r>
              <a:rPr lang="en-GB" dirty="0">
                <a:solidFill>
                  <a:schemeClr val="accent1">
                    <a:lumMod val="75000"/>
                  </a:schemeClr>
                </a:solidFill>
              </a:rPr>
              <a:t>However, it is not just the case that the more frequently people are exposed, even unknowingly, to false stories the more likely they are to believe them. </a:t>
            </a:r>
          </a:p>
          <a:p>
            <a:pPr marL="214313" indent="-214313">
              <a:spcBef>
                <a:spcPts val="900"/>
              </a:spcBef>
              <a:spcAft>
                <a:spcPts val="900"/>
              </a:spcAft>
              <a:buFont typeface="Arial" panose="020B0604020202020204" pitchFamily="34" charset="0"/>
              <a:buChar char="•"/>
            </a:pPr>
            <a:r>
              <a:rPr lang="en-GB" dirty="0">
                <a:solidFill>
                  <a:schemeClr val="accent1">
                    <a:lumMod val="75000"/>
                  </a:schemeClr>
                </a:solidFill>
              </a:rPr>
              <a:t>In the study of politically opposed consumers of news (i.e. Trump and Clinton supporters), the researchers found that ‘ ‘</a:t>
            </a:r>
            <a:r>
              <a:rPr lang="en-GB" b="1" dirty="0">
                <a:solidFill>
                  <a:schemeClr val="accent1">
                    <a:lumMod val="75000"/>
                  </a:schemeClr>
                </a:solidFill>
              </a:rPr>
              <a:t>fake-news</a:t>
            </a:r>
            <a:r>
              <a:rPr lang="en-GB" dirty="0">
                <a:solidFill>
                  <a:schemeClr val="accent1">
                    <a:lumMod val="75000"/>
                  </a:schemeClr>
                </a:solidFill>
              </a:rPr>
              <a:t>’ headlines were positively affected by repetition even when there is a strong political motivation to reject them’ (Pennycook et al, 2018, p.1875). </a:t>
            </a:r>
            <a:r>
              <a:rPr lang="en-GB" i="1" dirty="0">
                <a:solidFill>
                  <a:schemeClr val="accent1">
                    <a:lumMod val="75000"/>
                  </a:schemeClr>
                </a:solidFill>
              </a:rPr>
              <a:t>What are the implications of this?</a:t>
            </a:r>
            <a:endParaRPr lang="en-GB" dirty="0">
              <a:solidFill>
                <a:schemeClr val="accent1">
                  <a:lumMod val="75000"/>
                </a:schemeClr>
              </a:solidFill>
            </a:endParaRPr>
          </a:p>
        </p:txBody>
      </p:sp>
      <p:pic>
        <p:nvPicPr>
          <p:cNvPr id="5" name="Picture 4" descr="Icon - Discussion Point">
            <a:extLst>
              <a:ext uri="{FF2B5EF4-FFF2-40B4-BE49-F238E27FC236}">
                <a16:creationId xmlns:a16="http://schemas.microsoft.com/office/drawing/2014/main" id="{B0E0A747-E0E3-2F57-D291-9DFB3ACD9A3D}"/>
              </a:ext>
            </a:extLst>
          </p:cNvPr>
          <p:cNvPicPr>
            <a:picLocks noChangeAspect="1"/>
          </p:cNvPicPr>
          <p:nvPr/>
        </p:nvPicPr>
        <p:blipFill>
          <a:blip r:embed="rId2"/>
          <a:stretch>
            <a:fillRect/>
          </a:stretch>
        </p:blipFill>
        <p:spPr>
          <a:xfrm>
            <a:off x="4067492" y="5471343"/>
            <a:ext cx="1009016" cy="1009016"/>
          </a:xfrm>
          <a:prstGeom prst="rect">
            <a:avLst/>
          </a:prstGeom>
        </p:spPr>
      </p:pic>
    </p:spTree>
    <p:extLst>
      <p:ext uri="{BB962C8B-B14F-4D97-AF65-F5344CB8AC3E}">
        <p14:creationId xmlns:p14="http://schemas.microsoft.com/office/powerpoint/2010/main" val="349637296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68926"/>
            <a:ext cx="6172200" cy="529568"/>
          </a:xfrm>
        </p:spPr>
        <p:txBody>
          <a:bodyPr>
            <a:noAutofit/>
          </a:bodyPr>
          <a:lstStyle/>
          <a:p>
            <a:pPr algn="ctr"/>
            <a:r>
              <a:rPr lang="en-GB" b="1" dirty="0">
                <a:solidFill>
                  <a:schemeClr val="accent1">
                    <a:lumMod val="75000"/>
                  </a:schemeClr>
                </a:solidFill>
              </a:rPr>
              <a:t>Fake News (17)</a:t>
            </a:r>
          </a:p>
        </p:txBody>
      </p:sp>
      <p:sp>
        <p:nvSpPr>
          <p:cNvPr id="3" name="TextBox 2"/>
          <p:cNvSpPr txBox="1"/>
          <p:nvPr/>
        </p:nvSpPr>
        <p:spPr>
          <a:xfrm>
            <a:off x="251520" y="1072447"/>
            <a:ext cx="8426136" cy="4478149"/>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Thus, it can be seen that we are perhaps all vulnerable to the influence of fake news, whether it is ‘inadvertent’, ‘ideological’ or ‘exploitative’ in nature simply because of our exposure to it.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One example of this exposure is seen if one undertakes a discourse analysis of the way in which discussion regarding experts is now carried out in what Barthes has called ‘public philosophy’ (Barthes, 1972, p. 152).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In ‘Mythologies’ Barthes set out what he saw as the conflict between ‘high’ culture, which included theorists and experimental writers, and the ‘mass’ culture of the petit-</a:t>
            </a:r>
            <a:r>
              <a:rPr lang="en-GB" sz="2000" dirty="0" err="1">
                <a:solidFill>
                  <a:schemeClr val="accent1">
                    <a:lumMod val="75000"/>
                  </a:schemeClr>
                </a:solidFill>
              </a:rPr>
              <a:t>bourgeoise</a:t>
            </a:r>
            <a:r>
              <a:rPr lang="en-GB" sz="2000" dirty="0">
                <a:solidFill>
                  <a:schemeClr val="accent1">
                    <a:lumMod val="75000"/>
                  </a:schemeClr>
                </a:solidFill>
              </a:rPr>
              <a:t> and proletariat (Barthes, 1972). </a:t>
            </a:r>
          </a:p>
          <a:p>
            <a:pPr marL="214313" indent="-214313">
              <a:spcBef>
                <a:spcPts val="450"/>
              </a:spcBef>
              <a:spcAft>
                <a:spcPts val="450"/>
              </a:spcAft>
              <a:buFont typeface="Arial" panose="020B0604020202020204" pitchFamily="34" charset="0"/>
              <a:buChar char="•"/>
            </a:pPr>
            <a:r>
              <a:rPr lang="en-GB" sz="2000" dirty="0" err="1">
                <a:solidFill>
                  <a:schemeClr val="accent1">
                    <a:lumMod val="75000"/>
                  </a:schemeClr>
                </a:solidFill>
              </a:rPr>
              <a:t>DeKoven</a:t>
            </a:r>
            <a:r>
              <a:rPr lang="en-GB" sz="2000" dirty="0">
                <a:solidFill>
                  <a:schemeClr val="accent1">
                    <a:lumMod val="75000"/>
                  </a:schemeClr>
                </a:solidFill>
              </a:rPr>
              <a:t>, has gone on to argue that Barthes’ concept of mass culture was a modernist construct which has now been replaced by post-modern popular and </a:t>
            </a:r>
            <a:r>
              <a:rPr lang="en-GB" sz="2000" b="1" dirty="0">
                <a:solidFill>
                  <a:schemeClr val="accent1">
                    <a:lumMod val="75000"/>
                  </a:schemeClr>
                </a:solidFill>
              </a:rPr>
              <a:t>populist</a:t>
            </a:r>
            <a:r>
              <a:rPr lang="en-GB" sz="2000" dirty="0">
                <a:solidFill>
                  <a:schemeClr val="accent1">
                    <a:lumMod val="75000"/>
                  </a:schemeClr>
                </a:solidFill>
              </a:rPr>
              <a:t> culture (</a:t>
            </a:r>
            <a:r>
              <a:rPr lang="en-GB" sz="2000" dirty="0" err="1">
                <a:solidFill>
                  <a:schemeClr val="accent1">
                    <a:lumMod val="75000"/>
                  </a:schemeClr>
                </a:solidFill>
              </a:rPr>
              <a:t>DeKoven</a:t>
            </a:r>
            <a:r>
              <a:rPr lang="en-GB" sz="2000" dirty="0">
                <a:solidFill>
                  <a:schemeClr val="accent1">
                    <a:lumMod val="75000"/>
                  </a:schemeClr>
                </a:solidFill>
              </a:rPr>
              <a:t>, 1998) and it is in this popular culture that the role of experts has been denigrated by populist rhetoric. </a:t>
            </a:r>
          </a:p>
        </p:txBody>
      </p:sp>
    </p:spTree>
    <p:extLst>
      <p:ext uri="{BB962C8B-B14F-4D97-AF65-F5344CB8AC3E}">
        <p14:creationId xmlns:p14="http://schemas.microsoft.com/office/powerpoint/2010/main" val="5333848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23206"/>
            <a:ext cx="6172200" cy="529568"/>
          </a:xfrm>
        </p:spPr>
        <p:txBody>
          <a:bodyPr>
            <a:noAutofit/>
          </a:bodyPr>
          <a:lstStyle/>
          <a:p>
            <a:pPr algn="ctr"/>
            <a:r>
              <a:rPr lang="en-GB" b="1" dirty="0">
                <a:solidFill>
                  <a:schemeClr val="accent1">
                    <a:lumMod val="75000"/>
                  </a:schemeClr>
                </a:solidFill>
              </a:rPr>
              <a:t>Fake News (18)</a:t>
            </a:r>
          </a:p>
        </p:txBody>
      </p:sp>
      <p:sp>
        <p:nvSpPr>
          <p:cNvPr id="3" name="TextBox 2"/>
          <p:cNvSpPr txBox="1"/>
          <p:nvPr/>
        </p:nvSpPr>
        <p:spPr>
          <a:xfrm>
            <a:off x="425796" y="919964"/>
            <a:ext cx="8292408" cy="4847481"/>
          </a:xfrm>
          <a:prstGeom prst="rect">
            <a:avLst/>
          </a:prstGeom>
          <a:noFill/>
        </p:spPr>
        <p:txBody>
          <a:bodyPr wrap="square" rtlCol="0">
            <a:spAutoFit/>
          </a:bodyPr>
          <a:lstStyle/>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One example of this will have to suffice; that of Michael Gove. </a:t>
            </a:r>
          </a:p>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In a Brexit debate in 2016, the then Justice Secretary was reported as stating that ‘”people in this country have had enough of experts”’ (</a:t>
            </a:r>
            <a:r>
              <a:rPr lang="en-GB" sz="2200" dirty="0" err="1">
                <a:solidFill>
                  <a:schemeClr val="accent1">
                    <a:lumMod val="75000"/>
                  </a:schemeClr>
                </a:solidFill>
              </a:rPr>
              <a:t>Mance</a:t>
            </a:r>
            <a:r>
              <a:rPr lang="en-GB" sz="2200" dirty="0">
                <a:solidFill>
                  <a:schemeClr val="accent1">
                    <a:lumMod val="75000"/>
                  </a:schemeClr>
                </a:solidFill>
              </a:rPr>
              <a:t>, 2016). </a:t>
            </a:r>
          </a:p>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Although this statement was made as a defence of Gove not being able to name an economist who supported Brexit it is this populist line that has influenced the public debate rather than the lack of expert endorsement. </a:t>
            </a:r>
          </a:p>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This can be seen as an example of what Sorenson has called a ‘form of inoculation’ (cited in Devereux, 2014 pp.199-200) in that the public is ‘inoculated’ from the lack of expert support by the argument that we have had too much interference from experts in the past</a:t>
            </a:r>
          </a:p>
        </p:txBody>
      </p:sp>
    </p:spTree>
    <p:extLst>
      <p:ext uri="{BB962C8B-B14F-4D97-AF65-F5344CB8AC3E}">
        <p14:creationId xmlns:p14="http://schemas.microsoft.com/office/powerpoint/2010/main" val="115836065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250638"/>
            <a:ext cx="6172200" cy="529568"/>
          </a:xfrm>
        </p:spPr>
        <p:txBody>
          <a:bodyPr>
            <a:noAutofit/>
          </a:bodyPr>
          <a:lstStyle/>
          <a:p>
            <a:pPr algn="ctr"/>
            <a:r>
              <a:rPr lang="en-GB" b="1" dirty="0">
                <a:solidFill>
                  <a:schemeClr val="accent1">
                    <a:lumMod val="75000"/>
                  </a:schemeClr>
                </a:solidFill>
              </a:rPr>
              <a:t>Fake News (19)</a:t>
            </a:r>
          </a:p>
        </p:txBody>
      </p:sp>
      <p:sp>
        <p:nvSpPr>
          <p:cNvPr id="3" name="TextBox 2"/>
          <p:cNvSpPr txBox="1"/>
          <p:nvPr/>
        </p:nvSpPr>
        <p:spPr>
          <a:xfrm>
            <a:off x="375504" y="945312"/>
            <a:ext cx="8392992" cy="4539704"/>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This trend has also been recognised by Pangrazio (2018, p8) who talks of ‘an increasing distrust of public institutions and news media’.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It is this increasing distrust of ‘high culture’ as embodied by academics, experts, public bodies and traditional journalism that is fed by the ‘explosion of fake news’ (Mills et al, ibid) that concerns those seeking to answer what Allcott &amp; Gentzkow (2017, p.233)  describe as the ‘important questions about who becomes the arbiter of truth’.</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Thus the public, political discourse regarding inequality and diversity is increasingly based on personal opinion rather than empirical evidence</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This danger was identified in the 1970’s by Michel Foucault when he wrote that the ‘discourse’ is ‘perspectival’ i.e. that truth is in the eye of beholder</a:t>
            </a:r>
          </a:p>
        </p:txBody>
      </p:sp>
    </p:spTree>
    <p:extLst>
      <p:ext uri="{BB962C8B-B14F-4D97-AF65-F5344CB8AC3E}">
        <p14:creationId xmlns:p14="http://schemas.microsoft.com/office/powerpoint/2010/main" val="10139387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0BF83B-850E-FEA0-BC7A-E870059C25F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6E3AC0-7E92-0219-83D1-AB613AED2BFB}"/>
              </a:ext>
            </a:extLst>
          </p:cNvPr>
          <p:cNvSpPr>
            <a:spLocks noGrp="1"/>
          </p:cNvSpPr>
          <p:nvPr>
            <p:ph type="title"/>
          </p:nvPr>
        </p:nvSpPr>
        <p:spPr>
          <a:xfrm>
            <a:off x="1143000" y="285498"/>
            <a:ext cx="6858000" cy="583574"/>
          </a:xfrm>
        </p:spPr>
        <p:txBody>
          <a:bodyPr>
            <a:noAutofit/>
          </a:bodyPr>
          <a:lstStyle/>
          <a:p>
            <a:pPr algn="ctr"/>
            <a:r>
              <a:rPr lang="en-GB" b="1" dirty="0">
                <a:solidFill>
                  <a:schemeClr val="accent1">
                    <a:lumMod val="75000"/>
                  </a:schemeClr>
                </a:solidFill>
              </a:rPr>
              <a:t>Justified Belief versus Opinion</a:t>
            </a:r>
          </a:p>
        </p:txBody>
      </p:sp>
      <p:sp>
        <p:nvSpPr>
          <p:cNvPr id="3" name="TextBox 2">
            <a:extLst>
              <a:ext uri="{FF2B5EF4-FFF2-40B4-BE49-F238E27FC236}">
                <a16:creationId xmlns:a16="http://schemas.microsoft.com/office/drawing/2014/main" id="{64FF5D0B-A041-0FBA-1A83-7CF3BE2F6C94}"/>
              </a:ext>
            </a:extLst>
          </p:cNvPr>
          <p:cNvSpPr txBox="1"/>
          <p:nvPr/>
        </p:nvSpPr>
        <p:spPr>
          <a:xfrm>
            <a:off x="207516" y="1006722"/>
            <a:ext cx="8586954" cy="4734629"/>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We have already explored the fluid and uncertain meanings of  many of the ‘normative concepts’ used in political discourse</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We have also discussed the way in which political ideologies such as conservatism or liberalism differ depending on time and place</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In our brief exploration of Justice we noted Derrida’s postmodernist argument that there was nothing at the heart of concepts such as </a:t>
            </a:r>
            <a:r>
              <a:rPr lang="en-GB" sz="2000" b="1" dirty="0">
                <a:solidFill>
                  <a:schemeClr val="accent1">
                    <a:lumMod val="75000"/>
                  </a:schemeClr>
                </a:solidFill>
              </a:rPr>
              <a:t>justice</a:t>
            </a:r>
            <a:r>
              <a:rPr lang="en-GB" sz="2000" dirty="0">
                <a:solidFill>
                  <a:schemeClr val="accent1">
                    <a:lumMod val="75000"/>
                  </a:schemeClr>
                </a:solidFill>
              </a:rPr>
              <a:t> </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The conceptual hollowness of terms such as the </a:t>
            </a:r>
            <a:r>
              <a:rPr lang="en-GB" sz="2000" b="1" dirty="0">
                <a:solidFill>
                  <a:schemeClr val="accent1">
                    <a:lumMod val="75000"/>
                  </a:schemeClr>
                </a:solidFill>
              </a:rPr>
              <a:t>common good</a:t>
            </a:r>
            <a:r>
              <a:rPr lang="en-GB" sz="2000" dirty="0">
                <a:solidFill>
                  <a:schemeClr val="accent1">
                    <a:lumMod val="75000"/>
                  </a:schemeClr>
                </a:solidFill>
              </a:rPr>
              <a:t> has been commented on by economists such as Joseph Schumpeter</a:t>
            </a:r>
            <a:endParaRPr lang="en-GB" sz="2000" b="1" dirty="0">
              <a:solidFill>
                <a:schemeClr val="accent1">
                  <a:lumMod val="75000"/>
                </a:schemeClr>
              </a:solidFill>
            </a:endParaRP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In each of these cases we have been working in the area of epistemology - the theory of knowledge, especially with regard to its methods, validity, and scope, and the distinction between </a:t>
            </a:r>
            <a:r>
              <a:rPr lang="en-GB" sz="2000" b="1" dirty="0">
                <a:solidFill>
                  <a:schemeClr val="accent1">
                    <a:lumMod val="75000"/>
                  </a:schemeClr>
                </a:solidFill>
              </a:rPr>
              <a:t>justified belief </a:t>
            </a:r>
            <a:r>
              <a:rPr lang="en-GB" sz="2000" dirty="0">
                <a:solidFill>
                  <a:schemeClr val="accent1">
                    <a:lumMod val="75000"/>
                  </a:schemeClr>
                </a:solidFill>
              </a:rPr>
              <a:t>and </a:t>
            </a:r>
            <a:r>
              <a:rPr lang="en-GB" sz="2000" b="1" dirty="0">
                <a:solidFill>
                  <a:schemeClr val="accent1">
                    <a:lumMod val="75000"/>
                  </a:schemeClr>
                </a:solidFill>
              </a:rPr>
              <a:t>opinion</a:t>
            </a:r>
            <a:r>
              <a:rPr lang="en-GB" sz="2000" dirty="0">
                <a:solidFill>
                  <a:schemeClr val="accent1">
                    <a:lumMod val="75000"/>
                  </a:schemeClr>
                </a:solidFill>
              </a:rPr>
              <a:t>. (Watson, no date)</a:t>
            </a:r>
          </a:p>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In this sense we talk of a </a:t>
            </a:r>
            <a:r>
              <a:rPr lang="en-GB" sz="2000" b="1" dirty="0">
                <a:solidFill>
                  <a:schemeClr val="accent1">
                    <a:lumMod val="75000"/>
                  </a:schemeClr>
                </a:solidFill>
              </a:rPr>
              <a:t>justified belief</a:t>
            </a:r>
            <a:r>
              <a:rPr lang="en-GB" sz="2000" dirty="0">
                <a:solidFill>
                  <a:schemeClr val="accent1">
                    <a:lumMod val="75000"/>
                  </a:schemeClr>
                </a:solidFill>
              </a:rPr>
              <a:t> in terms of one based on empirical, measurable </a:t>
            </a:r>
            <a:r>
              <a:rPr lang="en-GB" sz="2000" b="1" dirty="0">
                <a:solidFill>
                  <a:schemeClr val="accent1">
                    <a:lumMod val="75000"/>
                  </a:schemeClr>
                </a:solidFill>
              </a:rPr>
              <a:t>facts</a:t>
            </a:r>
            <a:r>
              <a:rPr lang="en-GB" sz="2000" dirty="0">
                <a:solidFill>
                  <a:schemeClr val="accent1">
                    <a:lumMod val="75000"/>
                  </a:schemeClr>
                </a:solidFill>
              </a:rPr>
              <a:t> whereas opinion needs no basis in </a:t>
            </a:r>
            <a:r>
              <a:rPr lang="en-GB" sz="2000" b="1" dirty="0">
                <a:solidFill>
                  <a:schemeClr val="accent1">
                    <a:lumMod val="75000"/>
                  </a:schemeClr>
                </a:solidFill>
              </a:rPr>
              <a:t>truth</a:t>
            </a:r>
            <a:endParaRPr lang="en-GB" sz="2000" dirty="0">
              <a:solidFill>
                <a:schemeClr val="accent1">
                  <a:lumMod val="75000"/>
                </a:schemeClr>
              </a:solidFill>
            </a:endParaRPr>
          </a:p>
        </p:txBody>
      </p:sp>
    </p:spTree>
    <p:extLst>
      <p:ext uri="{BB962C8B-B14F-4D97-AF65-F5344CB8AC3E}">
        <p14:creationId xmlns:p14="http://schemas.microsoft.com/office/powerpoint/2010/main" val="139168997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15424" y="1005259"/>
            <a:ext cx="8513151" cy="4847481"/>
          </a:xfrm>
          <a:prstGeom prst="rect">
            <a:avLst/>
          </a:prstGeom>
          <a:noFill/>
        </p:spPr>
        <p:txBody>
          <a:bodyPr wrap="square" rtlCol="0">
            <a:spAutoFit/>
          </a:bodyPr>
          <a:lstStyle/>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In sociological terms post-truth refers to an anti-intellectual cultural and political climate in which </a:t>
            </a:r>
            <a:r>
              <a:rPr lang="en-GB" sz="2200" b="1" dirty="0">
                <a:solidFill>
                  <a:schemeClr val="accent1">
                    <a:lumMod val="75000"/>
                  </a:schemeClr>
                </a:solidFill>
              </a:rPr>
              <a:t>facts and rationality</a:t>
            </a:r>
            <a:r>
              <a:rPr lang="en-GB" sz="2200" dirty="0">
                <a:solidFill>
                  <a:schemeClr val="accent1">
                    <a:lumMod val="75000"/>
                  </a:schemeClr>
                </a:solidFill>
              </a:rPr>
              <a:t> are </a:t>
            </a:r>
            <a:r>
              <a:rPr lang="en-GB" sz="2200" b="1" dirty="0">
                <a:solidFill>
                  <a:schemeClr val="accent1">
                    <a:lumMod val="75000"/>
                  </a:schemeClr>
                </a:solidFill>
              </a:rPr>
              <a:t>subordinated</a:t>
            </a:r>
            <a:r>
              <a:rPr lang="en-GB" sz="2200" dirty="0">
                <a:solidFill>
                  <a:schemeClr val="accent1">
                    <a:lumMod val="75000"/>
                  </a:schemeClr>
                </a:solidFill>
              </a:rPr>
              <a:t> to familiar narratives that have </a:t>
            </a:r>
            <a:r>
              <a:rPr lang="en-GB" sz="2200" b="1" dirty="0">
                <a:solidFill>
                  <a:schemeClr val="accent1">
                    <a:lumMod val="75000"/>
                  </a:schemeClr>
                </a:solidFill>
              </a:rPr>
              <a:t>popular resonance</a:t>
            </a:r>
            <a:r>
              <a:rPr lang="en-GB" sz="2200" dirty="0">
                <a:solidFill>
                  <a:schemeClr val="accent1">
                    <a:lumMod val="75000"/>
                  </a:schemeClr>
                </a:solidFill>
              </a:rPr>
              <a:t>, substantiated only by </a:t>
            </a:r>
            <a:r>
              <a:rPr lang="en-GB" sz="2200" b="1" dirty="0">
                <a:solidFill>
                  <a:schemeClr val="accent1">
                    <a:lumMod val="75000"/>
                  </a:schemeClr>
                </a:solidFill>
              </a:rPr>
              <a:t>anecdotal evidence</a:t>
            </a:r>
            <a:r>
              <a:rPr lang="en-GB" sz="2200" dirty="0">
                <a:solidFill>
                  <a:schemeClr val="accent1">
                    <a:lumMod val="75000"/>
                  </a:schemeClr>
                </a:solidFill>
              </a:rPr>
              <a:t>. (</a:t>
            </a:r>
            <a:r>
              <a:rPr lang="en-GB" sz="2200" dirty="0">
                <a:solidFill>
                  <a:schemeClr val="accent1">
                    <a:lumMod val="75000"/>
                  </a:schemeClr>
                </a:solidFill>
                <a:hlinkClick r:id="rId2"/>
              </a:rPr>
              <a:t>An example</a:t>
            </a:r>
            <a:r>
              <a:rPr lang="en-GB" sz="2200" dirty="0">
                <a:solidFill>
                  <a:schemeClr val="accent1">
                    <a:lumMod val="75000"/>
                  </a:schemeClr>
                </a:solidFill>
              </a:rPr>
              <a:t> Thomas &amp; Wendling, 2024)) *Study Skills – BBC Verify</a:t>
            </a:r>
          </a:p>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Its persuasive strategies are characterized by appeals to emotion rather than reason (argument and information) as when we looked at </a:t>
            </a:r>
            <a:r>
              <a:rPr lang="en-GB" sz="2200" b="1" dirty="0">
                <a:solidFill>
                  <a:schemeClr val="accent1">
                    <a:lumMod val="75000"/>
                  </a:schemeClr>
                </a:solidFill>
              </a:rPr>
              <a:t>populism</a:t>
            </a:r>
            <a:endParaRPr lang="en-GB" sz="2200" dirty="0">
              <a:solidFill>
                <a:schemeClr val="accent1">
                  <a:lumMod val="75000"/>
                </a:schemeClr>
              </a:solidFill>
            </a:endParaRPr>
          </a:p>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It uses </a:t>
            </a:r>
            <a:r>
              <a:rPr lang="en-GB" sz="2200" b="1" dirty="0">
                <a:solidFill>
                  <a:schemeClr val="accent1">
                    <a:lumMod val="75000"/>
                  </a:schemeClr>
                </a:solidFill>
              </a:rPr>
              <a:t>populist tropes </a:t>
            </a:r>
            <a:r>
              <a:rPr lang="en-GB" sz="2200" dirty="0">
                <a:solidFill>
                  <a:schemeClr val="accent1">
                    <a:lumMod val="75000"/>
                  </a:schemeClr>
                </a:solidFill>
              </a:rPr>
              <a:t>such as ‘Plain speaking’ or ‘speaking one’s mind’</a:t>
            </a:r>
          </a:p>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And plays upon popular beliefs and common anxieties (common sense) in order to win arguments rather than measurable, objective evidence and is therefore anti-intellectual and anti-knowledge</a:t>
            </a:r>
          </a:p>
        </p:txBody>
      </p:sp>
      <p:sp>
        <p:nvSpPr>
          <p:cNvPr id="5" name="Title 1"/>
          <p:cNvSpPr>
            <a:spLocks noGrp="1"/>
          </p:cNvSpPr>
          <p:nvPr>
            <p:ph type="title"/>
          </p:nvPr>
        </p:nvSpPr>
        <p:spPr>
          <a:xfrm>
            <a:off x="562742" y="285387"/>
            <a:ext cx="8100900" cy="475562"/>
          </a:xfrm>
        </p:spPr>
        <p:txBody>
          <a:bodyPr>
            <a:noAutofit/>
          </a:bodyPr>
          <a:lstStyle/>
          <a:p>
            <a:pPr algn="ctr"/>
            <a:r>
              <a:rPr lang="en-GB" b="1" dirty="0">
                <a:solidFill>
                  <a:schemeClr val="accent1">
                    <a:lumMod val="75000"/>
                  </a:schemeClr>
                </a:solidFill>
              </a:rPr>
              <a:t>What do we mean by ‘Post-Truth’?</a:t>
            </a:r>
          </a:p>
        </p:txBody>
      </p:sp>
    </p:spTree>
    <p:extLst>
      <p:ext uri="{BB962C8B-B14F-4D97-AF65-F5344CB8AC3E}">
        <p14:creationId xmlns:p14="http://schemas.microsoft.com/office/powerpoint/2010/main" val="6444843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59532" y="1181023"/>
            <a:ext cx="8424936" cy="4431983"/>
          </a:xfrm>
          <a:prstGeom prst="rect">
            <a:avLst/>
          </a:prstGeom>
          <a:noFill/>
        </p:spPr>
        <p:txBody>
          <a:bodyPr wrap="square" rtlCol="0">
            <a:spAutoFit/>
          </a:bodyPr>
          <a:lstStyle/>
          <a:p>
            <a:pPr marL="214313" indent="-214313">
              <a:spcBef>
                <a:spcPts val="900"/>
              </a:spcBef>
              <a:spcAft>
                <a:spcPts val="900"/>
              </a:spcAft>
              <a:buFont typeface="Arial" panose="020B0604020202020204" pitchFamily="34" charset="0"/>
              <a:buChar char="•"/>
            </a:pPr>
            <a:r>
              <a:rPr lang="en-GB" sz="2100" dirty="0">
                <a:solidFill>
                  <a:schemeClr val="accent1">
                    <a:lumMod val="75000"/>
                  </a:schemeClr>
                </a:solidFill>
              </a:rPr>
              <a:t>Although the phrase itself has become popular more recently (e.g. it was the Oxford Dictionaries word of the year in 2016) it has been a concern for much longer.</a:t>
            </a:r>
          </a:p>
          <a:p>
            <a:pPr marL="214313" indent="-214313">
              <a:spcBef>
                <a:spcPts val="900"/>
              </a:spcBef>
              <a:spcAft>
                <a:spcPts val="900"/>
              </a:spcAft>
              <a:buFont typeface="Arial" panose="020B0604020202020204" pitchFamily="34" charset="0"/>
              <a:buChar char="•"/>
            </a:pPr>
            <a:r>
              <a:rPr lang="en-GB" sz="2100" dirty="0">
                <a:solidFill>
                  <a:schemeClr val="accent1">
                    <a:lumMod val="75000"/>
                  </a:schemeClr>
                </a:solidFill>
              </a:rPr>
              <a:t>For example, in 1980 the scientist and writer Isaac Asimov wrote;  ‘the strain of anti-intellectualism has been a constant thread winding its way through our political and cultural life, nurtured by the false notion that democracy means that “my ignorance is just as good as your knowledge.”’(p.19)</a:t>
            </a:r>
          </a:p>
          <a:p>
            <a:pPr marL="214313" indent="-214313">
              <a:spcBef>
                <a:spcPts val="900"/>
              </a:spcBef>
              <a:spcAft>
                <a:spcPts val="900"/>
              </a:spcAft>
              <a:buFont typeface="Arial" panose="020B0604020202020204" pitchFamily="34" charset="0"/>
              <a:buChar char="•"/>
            </a:pPr>
            <a:r>
              <a:rPr lang="en-GB" sz="2100" dirty="0">
                <a:solidFill>
                  <a:schemeClr val="accent1">
                    <a:lumMod val="75000"/>
                  </a:schemeClr>
                </a:solidFill>
              </a:rPr>
              <a:t>In the same decade, Cultural Critic Neil Postman (1985, p. 108)  in his book </a:t>
            </a:r>
            <a:r>
              <a:rPr lang="en-GB" sz="2100" i="1" dirty="0">
                <a:solidFill>
                  <a:schemeClr val="accent1">
                    <a:lumMod val="75000"/>
                  </a:schemeClr>
                </a:solidFill>
              </a:rPr>
              <a:t>Amusing Ourselves to Death: Public Discourse in the Age of Show Business </a:t>
            </a:r>
            <a:r>
              <a:rPr lang="en-GB" sz="2100" dirty="0">
                <a:solidFill>
                  <a:schemeClr val="accent1">
                    <a:lumMod val="75000"/>
                  </a:schemeClr>
                </a:solidFill>
              </a:rPr>
              <a:t> asks; ‘Ignorance is always correctable. But what shall we do if we take ignorance to be knowledge?’</a:t>
            </a:r>
          </a:p>
        </p:txBody>
      </p:sp>
      <p:sp>
        <p:nvSpPr>
          <p:cNvPr id="5" name="Title 1"/>
          <p:cNvSpPr>
            <a:spLocks noGrp="1"/>
          </p:cNvSpPr>
          <p:nvPr>
            <p:ph type="title"/>
          </p:nvPr>
        </p:nvSpPr>
        <p:spPr>
          <a:xfrm>
            <a:off x="1485900" y="253138"/>
            <a:ext cx="6172200" cy="637580"/>
          </a:xfrm>
        </p:spPr>
        <p:txBody>
          <a:bodyPr>
            <a:noAutofit/>
          </a:bodyPr>
          <a:lstStyle/>
          <a:p>
            <a:pPr algn="ctr"/>
            <a:r>
              <a:rPr lang="en-GB" b="1" dirty="0">
                <a:solidFill>
                  <a:schemeClr val="accent1">
                    <a:lumMod val="75000"/>
                  </a:schemeClr>
                </a:solidFill>
              </a:rPr>
              <a:t>A ‘Post-Truth’ World? (1)</a:t>
            </a:r>
          </a:p>
        </p:txBody>
      </p:sp>
    </p:spTree>
    <p:extLst>
      <p:ext uri="{BB962C8B-B14F-4D97-AF65-F5344CB8AC3E}">
        <p14:creationId xmlns:p14="http://schemas.microsoft.com/office/powerpoint/2010/main" val="2783526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97514" y="1087302"/>
            <a:ext cx="8617302" cy="4278094"/>
          </a:xfrm>
          <a:prstGeom prst="rect">
            <a:avLst/>
          </a:prstGeom>
          <a:noFill/>
        </p:spPr>
        <p:txBody>
          <a:bodyPr wrap="square" rtlCol="0">
            <a:spAutoFit/>
          </a:bodyPr>
          <a:lstStyle/>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We have noted that all of the concepts that are used in political discourse are </a:t>
            </a:r>
            <a:r>
              <a:rPr lang="en-GB" sz="2200" b="1" dirty="0">
                <a:solidFill>
                  <a:schemeClr val="accent1">
                    <a:lumMod val="75000"/>
                  </a:schemeClr>
                </a:solidFill>
              </a:rPr>
              <a:t>relativist or normative </a:t>
            </a:r>
            <a:r>
              <a:rPr lang="en-GB" sz="2200" dirty="0">
                <a:solidFill>
                  <a:schemeClr val="accent1">
                    <a:lumMod val="75000"/>
                  </a:schemeClr>
                </a:solidFill>
              </a:rPr>
              <a:t>in that their meaning is determined partly by the way they are used and also by the way they are (mis)interpreted according to the </a:t>
            </a:r>
            <a:r>
              <a:rPr lang="en-GB" sz="2200" b="1" dirty="0">
                <a:solidFill>
                  <a:schemeClr val="accent1">
                    <a:lumMod val="75000"/>
                  </a:schemeClr>
                </a:solidFill>
              </a:rPr>
              <a:t>norms</a:t>
            </a:r>
            <a:r>
              <a:rPr lang="en-GB" sz="2200" dirty="0">
                <a:solidFill>
                  <a:schemeClr val="accent1">
                    <a:lumMod val="75000"/>
                  </a:schemeClr>
                </a:solidFill>
              </a:rPr>
              <a:t> of the individual</a:t>
            </a:r>
          </a:p>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Chandler &amp; Mundy (2020) argue that post-truth ‘is a form of radical </a:t>
            </a:r>
            <a:r>
              <a:rPr lang="en-GB" sz="2200" b="1" dirty="0">
                <a:solidFill>
                  <a:schemeClr val="accent1">
                    <a:lumMod val="75000"/>
                  </a:schemeClr>
                </a:solidFill>
              </a:rPr>
              <a:t>relativism</a:t>
            </a:r>
            <a:r>
              <a:rPr lang="en-GB" sz="2200" dirty="0">
                <a:solidFill>
                  <a:schemeClr val="accent1">
                    <a:lumMod val="75000"/>
                  </a:schemeClr>
                </a:solidFill>
              </a:rPr>
              <a:t> indifferent to any distinction between fact and fiction—a stance ironically reminiscent of the intellectual excesses of postmodernism (though lacking its characteristic reflexivity)’</a:t>
            </a:r>
          </a:p>
          <a:p>
            <a:pPr marL="214313" indent="-214313">
              <a:spcBef>
                <a:spcPts val="900"/>
              </a:spcBef>
              <a:spcAft>
                <a:spcPts val="900"/>
              </a:spcAft>
              <a:buFont typeface="Arial" panose="020B0604020202020204" pitchFamily="34" charset="0"/>
              <a:buChar char="•"/>
            </a:pPr>
            <a:r>
              <a:rPr lang="en-GB" sz="2200" dirty="0">
                <a:solidFill>
                  <a:schemeClr val="accent1">
                    <a:lumMod val="75000"/>
                  </a:schemeClr>
                </a:solidFill>
              </a:rPr>
              <a:t>Indeed, in many ways the ‘playful’ and questioning nature of </a:t>
            </a:r>
            <a:r>
              <a:rPr lang="en-GB" sz="2200" b="1" dirty="0">
                <a:solidFill>
                  <a:schemeClr val="accent1">
                    <a:lumMod val="75000"/>
                  </a:schemeClr>
                </a:solidFill>
              </a:rPr>
              <a:t>postmodernist</a:t>
            </a:r>
            <a:r>
              <a:rPr lang="en-GB" sz="2200" dirty="0">
                <a:solidFill>
                  <a:schemeClr val="accent1">
                    <a:lumMod val="75000"/>
                  </a:schemeClr>
                </a:solidFill>
              </a:rPr>
              <a:t> </a:t>
            </a:r>
            <a:r>
              <a:rPr lang="en-GB" sz="2200" b="1" dirty="0">
                <a:solidFill>
                  <a:schemeClr val="accent1">
                    <a:lumMod val="75000"/>
                  </a:schemeClr>
                </a:solidFill>
              </a:rPr>
              <a:t>thought </a:t>
            </a:r>
            <a:r>
              <a:rPr lang="en-GB" sz="2200" dirty="0">
                <a:solidFill>
                  <a:schemeClr val="accent1">
                    <a:lumMod val="75000"/>
                  </a:schemeClr>
                </a:solidFill>
              </a:rPr>
              <a:t>can be seen, by those critical of the discipline, to have legitimated </a:t>
            </a:r>
            <a:r>
              <a:rPr lang="en-GB" sz="2200" b="1" dirty="0">
                <a:solidFill>
                  <a:schemeClr val="accent1">
                    <a:lumMod val="75000"/>
                  </a:schemeClr>
                </a:solidFill>
              </a:rPr>
              <a:t>post-truth</a:t>
            </a:r>
            <a:r>
              <a:rPr lang="en-GB" sz="2200" dirty="0">
                <a:solidFill>
                  <a:schemeClr val="accent1">
                    <a:lumMod val="75000"/>
                  </a:schemeClr>
                </a:solidFill>
              </a:rPr>
              <a:t> </a:t>
            </a:r>
            <a:r>
              <a:rPr lang="en-GB" sz="2200" b="1" dirty="0">
                <a:solidFill>
                  <a:schemeClr val="accent1">
                    <a:lumMod val="75000"/>
                  </a:schemeClr>
                </a:solidFill>
              </a:rPr>
              <a:t>thoughtlessness</a:t>
            </a:r>
          </a:p>
        </p:txBody>
      </p:sp>
      <p:sp>
        <p:nvSpPr>
          <p:cNvPr id="5" name="Title 1"/>
          <p:cNvSpPr>
            <a:spLocks noGrp="1"/>
          </p:cNvSpPr>
          <p:nvPr>
            <p:ph type="title"/>
          </p:nvPr>
        </p:nvSpPr>
        <p:spPr>
          <a:xfrm>
            <a:off x="1485900" y="253138"/>
            <a:ext cx="6172200" cy="637580"/>
          </a:xfrm>
        </p:spPr>
        <p:txBody>
          <a:bodyPr>
            <a:noAutofit/>
          </a:bodyPr>
          <a:lstStyle/>
          <a:p>
            <a:pPr algn="ctr"/>
            <a:r>
              <a:rPr lang="en-GB" b="1" dirty="0">
                <a:solidFill>
                  <a:schemeClr val="accent1">
                    <a:lumMod val="75000"/>
                  </a:schemeClr>
                </a:solidFill>
              </a:rPr>
              <a:t>A ‘Post-Truth’ World? (2)</a:t>
            </a:r>
          </a:p>
        </p:txBody>
      </p:sp>
    </p:spTree>
    <p:extLst>
      <p:ext uri="{BB962C8B-B14F-4D97-AF65-F5344CB8AC3E}">
        <p14:creationId xmlns:p14="http://schemas.microsoft.com/office/powerpoint/2010/main" val="34759729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70666" y="1153395"/>
            <a:ext cx="8748972" cy="4478149"/>
          </a:xfrm>
          <a:prstGeom prst="rect">
            <a:avLst/>
          </a:prstGeom>
          <a:noFill/>
        </p:spPr>
        <p:txBody>
          <a:bodyPr wrap="square" rtlCol="0">
            <a:spAutoFit/>
          </a:bodyPr>
          <a:lstStyle/>
          <a:p>
            <a:pPr marL="214313" indent="-214313">
              <a:spcBef>
                <a:spcPts val="900"/>
              </a:spcBef>
              <a:spcAft>
                <a:spcPts val="900"/>
              </a:spcAft>
              <a:buFont typeface="Arial" panose="020B0604020202020204" pitchFamily="34" charset="0"/>
              <a:buChar char="•"/>
            </a:pPr>
            <a:r>
              <a:rPr lang="en-GB" sz="2000" dirty="0">
                <a:solidFill>
                  <a:schemeClr val="accent1">
                    <a:lumMod val="75000"/>
                  </a:schemeClr>
                </a:solidFill>
              </a:rPr>
              <a:t>We have seen that the notion of a ‘post-truth’ world is complex, referring, as it does to the ‘social, technical and political milieu that has led to what has been called the ‘post-truth’ era’ (Pangrazio, 2018) pp.7-8). </a:t>
            </a:r>
          </a:p>
          <a:p>
            <a:pPr marL="214313" indent="-214313">
              <a:spcBef>
                <a:spcPts val="900"/>
              </a:spcBef>
              <a:spcAft>
                <a:spcPts val="900"/>
              </a:spcAft>
              <a:buFont typeface="Arial" panose="020B0604020202020204" pitchFamily="34" charset="0"/>
              <a:buChar char="•"/>
            </a:pPr>
            <a:r>
              <a:rPr lang="en-GB" sz="2000" dirty="0">
                <a:solidFill>
                  <a:schemeClr val="accent1">
                    <a:lumMod val="75000"/>
                  </a:schemeClr>
                </a:solidFill>
              </a:rPr>
              <a:t>One of the first uses of the term was in an article published as long ago as 1992 entitled, ‘A Government of Lies’  (Tesich, 1992). </a:t>
            </a:r>
          </a:p>
          <a:p>
            <a:pPr marL="214313" indent="-214313">
              <a:spcBef>
                <a:spcPts val="900"/>
              </a:spcBef>
              <a:spcAft>
                <a:spcPts val="900"/>
              </a:spcAft>
              <a:buFont typeface="Arial" panose="020B0604020202020204" pitchFamily="34" charset="0"/>
              <a:buChar char="•"/>
            </a:pPr>
            <a:r>
              <a:rPr lang="en-GB" sz="2000" dirty="0">
                <a:solidFill>
                  <a:schemeClr val="accent1">
                    <a:lumMod val="75000"/>
                  </a:schemeClr>
                </a:solidFill>
              </a:rPr>
              <a:t>In it Tesich looks at the information given to the American public by the Government and Media regarding Vietnam, the Iran/Contra affair and the first Gulf War and argues that the public is increasingly having to choose between pride in international ‘successes’ and knowing the, often unsavoury, detail of how these successes came about. </a:t>
            </a:r>
          </a:p>
          <a:p>
            <a:pPr marL="214313" indent="-214313">
              <a:spcBef>
                <a:spcPts val="900"/>
              </a:spcBef>
              <a:spcAft>
                <a:spcPts val="900"/>
              </a:spcAft>
              <a:buFont typeface="Arial" panose="020B0604020202020204" pitchFamily="34" charset="0"/>
              <a:buChar char="•"/>
            </a:pPr>
            <a:r>
              <a:rPr lang="en-GB" sz="2000" dirty="0">
                <a:solidFill>
                  <a:schemeClr val="accent1">
                    <a:lumMod val="75000"/>
                  </a:schemeClr>
                </a:solidFill>
              </a:rPr>
              <a:t>As he puts it ‘We are being told that we can’t have both truth and self-esteem anymore. We have to choose. One excludes the other’ (Tesich, 1992, p.13). </a:t>
            </a:r>
          </a:p>
        </p:txBody>
      </p:sp>
      <p:sp>
        <p:nvSpPr>
          <p:cNvPr id="5" name="Title 1"/>
          <p:cNvSpPr>
            <a:spLocks noGrp="1"/>
          </p:cNvSpPr>
          <p:nvPr>
            <p:ph type="title"/>
          </p:nvPr>
        </p:nvSpPr>
        <p:spPr>
          <a:xfrm>
            <a:off x="1485900" y="186630"/>
            <a:ext cx="6172200" cy="637580"/>
          </a:xfrm>
        </p:spPr>
        <p:txBody>
          <a:bodyPr>
            <a:noAutofit/>
          </a:bodyPr>
          <a:lstStyle/>
          <a:p>
            <a:pPr algn="ctr"/>
            <a:r>
              <a:rPr lang="en-GB" b="1" dirty="0">
                <a:solidFill>
                  <a:schemeClr val="accent1">
                    <a:lumMod val="75000"/>
                  </a:schemeClr>
                </a:solidFill>
              </a:rPr>
              <a:t>A ‘Post-Truth’ World? (3)</a:t>
            </a:r>
          </a:p>
        </p:txBody>
      </p:sp>
    </p:spTree>
    <p:extLst>
      <p:ext uri="{BB962C8B-B14F-4D97-AF65-F5344CB8AC3E}">
        <p14:creationId xmlns:p14="http://schemas.microsoft.com/office/powerpoint/2010/main" val="3125637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43508" y="1101595"/>
            <a:ext cx="8653020" cy="4355038"/>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1800" dirty="0">
                <a:solidFill>
                  <a:schemeClr val="accent1">
                    <a:lumMod val="75000"/>
                  </a:schemeClr>
                </a:solidFill>
              </a:rPr>
              <a:t>If one accepts </a:t>
            </a:r>
            <a:r>
              <a:rPr lang="en-GB" sz="1800" dirty="0" err="1">
                <a:solidFill>
                  <a:schemeClr val="accent1">
                    <a:lumMod val="75000"/>
                  </a:schemeClr>
                </a:solidFill>
              </a:rPr>
              <a:t>Tesich’s</a:t>
            </a:r>
            <a:r>
              <a:rPr lang="en-GB" sz="1800" dirty="0">
                <a:solidFill>
                  <a:schemeClr val="accent1">
                    <a:lumMod val="75000"/>
                  </a:schemeClr>
                </a:solidFill>
              </a:rPr>
              <a:t> contention then it can be seen that the public play an active, although not always conscious, role in deciding what they choose to </a:t>
            </a:r>
            <a:r>
              <a:rPr lang="en-GB" sz="1800" b="1" dirty="0">
                <a:solidFill>
                  <a:schemeClr val="accent1">
                    <a:lumMod val="75000"/>
                  </a:schemeClr>
                </a:solidFill>
              </a:rPr>
              <a:t>believe</a:t>
            </a:r>
            <a:r>
              <a:rPr lang="en-GB" sz="1800" dirty="0">
                <a:solidFill>
                  <a:schemeClr val="accent1">
                    <a:lumMod val="75000"/>
                  </a:schemeClr>
                </a:solidFill>
              </a:rPr>
              <a:t> in order to maintain what has been called their ‘socially based identities’ (Crawford &amp; Novak, 2018, p.238). </a:t>
            </a:r>
          </a:p>
          <a:p>
            <a:pPr marL="214313" indent="-214313">
              <a:spcBef>
                <a:spcPts val="450"/>
              </a:spcBef>
              <a:spcAft>
                <a:spcPts val="450"/>
              </a:spcAft>
              <a:buFont typeface="Arial" panose="020B0604020202020204" pitchFamily="34" charset="0"/>
              <a:buChar char="•"/>
            </a:pPr>
            <a:r>
              <a:rPr lang="en-GB" sz="1800" dirty="0">
                <a:solidFill>
                  <a:schemeClr val="accent1">
                    <a:lumMod val="75000"/>
                  </a:schemeClr>
                </a:solidFill>
              </a:rPr>
              <a:t>Crawford and Novak (2018, p.238) go on to argue that there is ‘ample evidence from within psychological social psychology that people seek confirmation for their beliefs about themselves’. </a:t>
            </a:r>
          </a:p>
          <a:p>
            <a:pPr marL="214313" indent="-214313">
              <a:spcBef>
                <a:spcPts val="450"/>
              </a:spcBef>
              <a:spcAft>
                <a:spcPts val="450"/>
              </a:spcAft>
              <a:buFont typeface="Arial" panose="020B0604020202020204" pitchFamily="34" charset="0"/>
              <a:buChar char="•"/>
            </a:pPr>
            <a:r>
              <a:rPr lang="en-GB" sz="1800" dirty="0">
                <a:solidFill>
                  <a:schemeClr val="accent1">
                    <a:lumMod val="75000"/>
                  </a:schemeClr>
                </a:solidFill>
              </a:rPr>
              <a:t>This choice between a difficult or uncomfortable truth and a positive sense of social identity has also been explored by Barthes, who talks of  ‘the “ordinary” consumers of popular culture, the non- or anti-elite classes invoked by populism’ (Barthes, cited in </a:t>
            </a:r>
            <a:r>
              <a:rPr lang="en-GB" sz="1800" dirty="0" err="1">
                <a:solidFill>
                  <a:schemeClr val="accent1">
                    <a:lumMod val="75000"/>
                  </a:schemeClr>
                </a:solidFill>
              </a:rPr>
              <a:t>DeKoven</a:t>
            </a:r>
            <a:r>
              <a:rPr lang="en-GB" sz="1800" dirty="0">
                <a:solidFill>
                  <a:schemeClr val="accent1">
                    <a:lumMod val="75000"/>
                  </a:schemeClr>
                </a:solidFill>
              </a:rPr>
              <a:t>. 1998, p.82). </a:t>
            </a:r>
          </a:p>
          <a:p>
            <a:pPr marL="214313" indent="-214313">
              <a:spcBef>
                <a:spcPts val="450"/>
              </a:spcBef>
              <a:spcAft>
                <a:spcPts val="450"/>
              </a:spcAft>
              <a:buFont typeface="Arial" panose="020B0604020202020204" pitchFamily="34" charset="0"/>
              <a:buChar char="•"/>
            </a:pPr>
            <a:r>
              <a:rPr lang="en-GB" dirty="0">
                <a:solidFill>
                  <a:schemeClr val="accent1">
                    <a:lumMod val="75000"/>
                  </a:schemeClr>
                </a:solidFill>
              </a:rPr>
              <a:t>This has links to the psychological  concept of </a:t>
            </a:r>
            <a:r>
              <a:rPr lang="en-GB" b="1" dirty="0">
                <a:solidFill>
                  <a:schemeClr val="accent1">
                    <a:lumMod val="75000"/>
                  </a:schemeClr>
                </a:solidFill>
              </a:rPr>
              <a:t>cognitive dissonance</a:t>
            </a:r>
            <a:r>
              <a:rPr lang="en-GB" dirty="0">
                <a:solidFill>
                  <a:schemeClr val="accent1">
                    <a:lumMod val="75000"/>
                  </a:schemeClr>
                </a:solidFill>
              </a:rPr>
              <a:t>, where a individual might choose what to belief in order to avoid holding conflicting ‘</a:t>
            </a:r>
            <a:r>
              <a:rPr lang="en-GB" b="1" dirty="0">
                <a:solidFill>
                  <a:schemeClr val="accent1">
                    <a:lumMod val="75000"/>
                  </a:schemeClr>
                </a:solidFill>
              </a:rPr>
              <a:t>truths</a:t>
            </a:r>
            <a:r>
              <a:rPr lang="en-GB" dirty="0">
                <a:solidFill>
                  <a:schemeClr val="accent1">
                    <a:lumMod val="75000"/>
                  </a:schemeClr>
                </a:solidFill>
              </a:rPr>
              <a:t>’ in their minds (Colman, 2015)</a:t>
            </a:r>
            <a:endParaRPr lang="en-GB" sz="1800" dirty="0">
              <a:solidFill>
                <a:schemeClr val="accent1">
                  <a:lumMod val="75000"/>
                </a:schemeClr>
              </a:solidFill>
            </a:endParaRPr>
          </a:p>
        </p:txBody>
      </p:sp>
      <p:sp>
        <p:nvSpPr>
          <p:cNvPr id="5" name="Title 1"/>
          <p:cNvSpPr>
            <a:spLocks noGrp="1"/>
          </p:cNvSpPr>
          <p:nvPr>
            <p:ph type="title"/>
          </p:nvPr>
        </p:nvSpPr>
        <p:spPr>
          <a:xfrm>
            <a:off x="1485900" y="253138"/>
            <a:ext cx="6172200" cy="637580"/>
          </a:xfrm>
        </p:spPr>
        <p:txBody>
          <a:bodyPr>
            <a:noAutofit/>
          </a:bodyPr>
          <a:lstStyle/>
          <a:p>
            <a:pPr algn="ctr"/>
            <a:r>
              <a:rPr lang="en-GB" b="1" dirty="0">
                <a:solidFill>
                  <a:schemeClr val="accent1">
                    <a:lumMod val="75000"/>
                  </a:schemeClr>
                </a:solidFill>
              </a:rPr>
              <a:t>A ‘Post-Truth’ World? (4)</a:t>
            </a:r>
          </a:p>
        </p:txBody>
      </p:sp>
    </p:spTree>
    <p:extLst>
      <p:ext uri="{BB962C8B-B14F-4D97-AF65-F5344CB8AC3E}">
        <p14:creationId xmlns:p14="http://schemas.microsoft.com/office/powerpoint/2010/main" val="39674057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0E6F23-E361-1E13-57FD-B367F9F44B9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953B7200-24F2-E7E7-082E-4A087279C7AD}"/>
              </a:ext>
            </a:extLst>
          </p:cNvPr>
          <p:cNvSpPr txBox="1"/>
          <p:nvPr/>
        </p:nvSpPr>
        <p:spPr>
          <a:xfrm>
            <a:off x="214962" y="1260796"/>
            <a:ext cx="8855886" cy="3862596"/>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Chandler &amp; Mundy (2020) go on to point out that ‘The post-truth politics that followed the financial crisis of 2008 is closely associated with a distrust of ‘experts’, science, political elites, and the mainstream media’. </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The rise of post-truth as a popular discourse can also be seen to have been influenced by the rise of </a:t>
            </a:r>
            <a:r>
              <a:rPr lang="en-GB" sz="2200" b="1" dirty="0">
                <a:solidFill>
                  <a:schemeClr val="accent1">
                    <a:lumMod val="75000"/>
                  </a:schemeClr>
                </a:solidFill>
              </a:rPr>
              <a:t>global informational capitalism</a:t>
            </a:r>
            <a:r>
              <a:rPr lang="en-GB" sz="2200" dirty="0">
                <a:solidFill>
                  <a:schemeClr val="accent1">
                    <a:lumMod val="75000"/>
                  </a:schemeClr>
                </a:solidFill>
              </a:rPr>
              <a:t> that we discussed in Theme 2.</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For example, Jason Hannan (2018) writes, in </a:t>
            </a:r>
            <a:r>
              <a:rPr lang="en-GB" sz="2200" i="1" dirty="0">
                <a:solidFill>
                  <a:schemeClr val="accent1">
                    <a:lumMod val="75000"/>
                  </a:schemeClr>
                </a:solidFill>
              </a:rPr>
              <a:t>Trolling ourselves to death?: Social media and post-truth politics</a:t>
            </a:r>
            <a:r>
              <a:rPr lang="en-GB" sz="2200" dirty="0">
                <a:solidFill>
                  <a:schemeClr val="accent1">
                    <a:lumMod val="75000"/>
                  </a:schemeClr>
                </a:solidFill>
              </a:rPr>
              <a:t> that the  ‘logic of public discourse has been restructured in the light of social media’</a:t>
            </a:r>
          </a:p>
          <a:p>
            <a:pPr algn="ctr">
              <a:spcBef>
                <a:spcPts val="450"/>
              </a:spcBef>
              <a:spcAft>
                <a:spcPts val="450"/>
              </a:spcAft>
            </a:pPr>
            <a:r>
              <a:rPr lang="en-GB" sz="2200" i="1" dirty="0">
                <a:solidFill>
                  <a:schemeClr val="accent1">
                    <a:lumMod val="75000"/>
                  </a:schemeClr>
                </a:solidFill>
              </a:rPr>
              <a:t>What do you think he means by this?</a:t>
            </a:r>
          </a:p>
        </p:txBody>
      </p:sp>
      <p:sp>
        <p:nvSpPr>
          <p:cNvPr id="5" name="Title 1">
            <a:extLst>
              <a:ext uri="{FF2B5EF4-FFF2-40B4-BE49-F238E27FC236}">
                <a16:creationId xmlns:a16="http://schemas.microsoft.com/office/drawing/2014/main" id="{8D60399F-B42B-6A1C-02CF-813209259A3A}"/>
              </a:ext>
            </a:extLst>
          </p:cNvPr>
          <p:cNvSpPr>
            <a:spLocks noGrp="1"/>
          </p:cNvSpPr>
          <p:nvPr>
            <p:ph type="title"/>
          </p:nvPr>
        </p:nvSpPr>
        <p:spPr>
          <a:xfrm>
            <a:off x="1485900" y="357181"/>
            <a:ext cx="6172200" cy="637580"/>
          </a:xfrm>
        </p:spPr>
        <p:txBody>
          <a:bodyPr>
            <a:noAutofit/>
          </a:bodyPr>
          <a:lstStyle/>
          <a:p>
            <a:pPr algn="ctr"/>
            <a:r>
              <a:rPr lang="en-GB" b="1" dirty="0">
                <a:solidFill>
                  <a:schemeClr val="accent1">
                    <a:lumMod val="75000"/>
                  </a:schemeClr>
                </a:solidFill>
              </a:rPr>
              <a:t>A ‘Post-Truth’ World? (5)</a:t>
            </a:r>
          </a:p>
        </p:txBody>
      </p:sp>
      <p:pic>
        <p:nvPicPr>
          <p:cNvPr id="4" name="Picture 3" descr="Icon - Question Mark">
            <a:extLst>
              <a:ext uri="{FF2B5EF4-FFF2-40B4-BE49-F238E27FC236}">
                <a16:creationId xmlns:a16="http://schemas.microsoft.com/office/drawing/2014/main" id="{13203A08-A15B-19EC-477F-37D6B6107BF6}"/>
              </a:ext>
            </a:extLst>
          </p:cNvPr>
          <p:cNvPicPr>
            <a:picLocks noChangeAspect="1"/>
          </p:cNvPicPr>
          <p:nvPr/>
        </p:nvPicPr>
        <p:blipFill>
          <a:blip r:embed="rId2"/>
          <a:stretch>
            <a:fillRect/>
          </a:stretch>
        </p:blipFill>
        <p:spPr>
          <a:xfrm>
            <a:off x="4208636" y="5123392"/>
            <a:ext cx="868537" cy="868537"/>
          </a:xfrm>
          <a:prstGeom prst="rect">
            <a:avLst/>
          </a:prstGeom>
        </p:spPr>
      </p:pic>
    </p:spTree>
    <p:extLst>
      <p:ext uri="{BB962C8B-B14F-4D97-AF65-F5344CB8AC3E}">
        <p14:creationId xmlns:p14="http://schemas.microsoft.com/office/powerpoint/2010/main" val="60426904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49A4AC-D095-1252-E9A6-1444B2821C6B}"/>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77378506-7178-1AA1-72B8-FDA8B07AB5B6}"/>
              </a:ext>
            </a:extLst>
          </p:cNvPr>
          <p:cNvSpPr txBox="1"/>
          <p:nvPr/>
        </p:nvSpPr>
        <p:spPr>
          <a:xfrm>
            <a:off x="240660" y="1187028"/>
            <a:ext cx="8147148" cy="4247317"/>
          </a:xfrm>
          <a:prstGeom prst="rect">
            <a:avLst/>
          </a:prstGeom>
          <a:noFill/>
        </p:spPr>
        <p:txBody>
          <a:bodyPr wrap="square" rtlCol="0">
            <a:spAutoFit/>
          </a:bodyPr>
          <a:lstStyle/>
          <a:p>
            <a:pPr marL="214313" indent="-214313">
              <a:spcBef>
                <a:spcPts val="600"/>
              </a:spcBef>
              <a:spcAft>
                <a:spcPts val="600"/>
              </a:spcAft>
              <a:buFont typeface="Arial" panose="020B0604020202020204" pitchFamily="34" charset="0"/>
              <a:buChar char="•"/>
            </a:pPr>
            <a:r>
              <a:rPr lang="en-GB" sz="2400" dirty="0">
                <a:solidFill>
                  <a:schemeClr val="accent1">
                    <a:lumMod val="75000"/>
                  </a:schemeClr>
                </a:solidFill>
              </a:rPr>
              <a:t>It can be seen to have done so in two, seemingly contradictory ways;</a:t>
            </a:r>
          </a:p>
          <a:p>
            <a:pPr marL="214313" indent="-214313">
              <a:spcBef>
                <a:spcPts val="600"/>
              </a:spcBef>
              <a:spcAft>
                <a:spcPts val="600"/>
              </a:spcAft>
              <a:buFont typeface="Arial" panose="020B0604020202020204" pitchFamily="34" charset="0"/>
              <a:buChar char="•"/>
            </a:pPr>
            <a:r>
              <a:rPr lang="en-GB" sz="2400" dirty="0">
                <a:solidFill>
                  <a:schemeClr val="accent1">
                    <a:lumMod val="75000"/>
                  </a:schemeClr>
                </a:solidFill>
              </a:rPr>
              <a:t>Firstly, in creating a group of people who </a:t>
            </a:r>
            <a:r>
              <a:rPr lang="en-GB" sz="2400" b="1" dirty="0">
                <a:solidFill>
                  <a:schemeClr val="accent1">
                    <a:lumMod val="75000"/>
                  </a:schemeClr>
                </a:solidFill>
              </a:rPr>
              <a:t>believe everything </a:t>
            </a:r>
            <a:r>
              <a:rPr lang="en-GB" sz="2400" dirty="0">
                <a:solidFill>
                  <a:schemeClr val="accent1">
                    <a:lumMod val="75000"/>
                  </a:schemeClr>
                </a:solidFill>
              </a:rPr>
              <a:t>they read in their self-selecting and subjective social media feed etc.</a:t>
            </a:r>
          </a:p>
          <a:p>
            <a:pPr marL="214313" indent="-214313">
              <a:spcBef>
                <a:spcPts val="600"/>
              </a:spcBef>
              <a:spcAft>
                <a:spcPts val="600"/>
              </a:spcAft>
              <a:buFont typeface="Arial" panose="020B0604020202020204" pitchFamily="34" charset="0"/>
              <a:buChar char="•"/>
            </a:pPr>
            <a:r>
              <a:rPr lang="en-GB" sz="2400" dirty="0">
                <a:solidFill>
                  <a:schemeClr val="accent1">
                    <a:lumMod val="75000"/>
                  </a:schemeClr>
                </a:solidFill>
              </a:rPr>
              <a:t>Secondly, in creating a group who </a:t>
            </a:r>
            <a:r>
              <a:rPr lang="en-GB" sz="2400" b="1" dirty="0">
                <a:solidFill>
                  <a:schemeClr val="accent1">
                    <a:lumMod val="75000"/>
                  </a:schemeClr>
                </a:solidFill>
              </a:rPr>
              <a:t>dis-believe everything </a:t>
            </a:r>
            <a:r>
              <a:rPr lang="en-GB" sz="2400" dirty="0">
                <a:solidFill>
                  <a:schemeClr val="accent1">
                    <a:lumMod val="75000"/>
                  </a:schemeClr>
                </a:solidFill>
              </a:rPr>
              <a:t>they read as being the product and propaganda of a self-serving elite</a:t>
            </a:r>
          </a:p>
          <a:p>
            <a:pPr marL="214313" indent="-214313">
              <a:spcBef>
                <a:spcPts val="600"/>
              </a:spcBef>
              <a:spcAft>
                <a:spcPts val="600"/>
              </a:spcAft>
              <a:buFont typeface="Arial" panose="020B0604020202020204" pitchFamily="34" charset="0"/>
              <a:buChar char="•"/>
            </a:pPr>
            <a:r>
              <a:rPr lang="en-GB" sz="2400" dirty="0">
                <a:solidFill>
                  <a:schemeClr val="accent1">
                    <a:lumMod val="75000"/>
                  </a:schemeClr>
                </a:solidFill>
              </a:rPr>
              <a:t>It is not without irony that we tell students not to use Wikipedia as a source because it doesn’t pass the </a:t>
            </a:r>
            <a:r>
              <a:rPr lang="en-GB" sz="2400" dirty="0">
                <a:solidFill>
                  <a:schemeClr val="accent5"/>
                </a:solidFill>
                <a:hlinkClick r:id="rId2">
                  <a:extLst>
                    <a:ext uri="{A12FA001-AC4F-418D-AE19-62706E023703}">
                      <ahyp:hlinkClr xmlns:ahyp="http://schemas.microsoft.com/office/drawing/2018/hyperlinkcolor" val="tx"/>
                    </a:ext>
                  </a:extLst>
                </a:hlinkClick>
              </a:rPr>
              <a:t>CRAAP test</a:t>
            </a:r>
            <a:r>
              <a:rPr lang="en-GB" sz="2400" dirty="0">
                <a:solidFill>
                  <a:schemeClr val="accent1">
                    <a:lumMod val="75000"/>
                  </a:schemeClr>
                </a:solidFill>
              </a:rPr>
              <a:t>!</a:t>
            </a:r>
          </a:p>
        </p:txBody>
      </p:sp>
      <p:sp>
        <p:nvSpPr>
          <p:cNvPr id="5" name="Title 1">
            <a:extLst>
              <a:ext uri="{FF2B5EF4-FFF2-40B4-BE49-F238E27FC236}">
                <a16:creationId xmlns:a16="http://schemas.microsoft.com/office/drawing/2014/main" id="{E4EBA56A-2005-F527-A382-128C5B390ABF}"/>
              </a:ext>
            </a:extLst>
          </p:cNvPr>
          <p:cNvSpPr>
            <a:spLocks noGrp="1"/>
          </p:cNvSpPr>
          <p:nvPr>
            <p:ph type="title"/>
          </p:nvPr>
        </p:nvSpPr>
        <p:spPr>
          <a:xfrm>
            <a:off x="1485900" y="268806"/>
            <a:ext cx="6172200" cy="637580"/>
          </a:xfrm>
        </p:spPr>
        <p:txBody>
          <a:bodyPr>
            <a:noAutofit/>
          </a:bodyPr>
          <a:lstStyle/>
          <a:p>
            <a:pPr algn="ctr"/>
            <a:r>
              <a:rPr lang="en-GB" b="1" dirty="0">
                <a:solidFill>
                  <a:schemeClr val="accent1">
                    <a:lumMod val="75000"/>
                  </a:schemeClr>
                </a:solidFill>
              </a:rPr>
              <a:t>A ‘Post-Truth’ World? (6)</a:t>
            </a:r>
          </a:p>
        </p:txBody>
      </p:sp>
    </p:spTree>
    <p:extLst>
      <p:ext uri="{BB962C8B-B14F-4D97-AF65-F5344CB8AC3E}">
        <p14:creationId xmlns:p14="http://schemas.microsoft.com/office/powerpoint/2010/main" val="143838361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5526" y="1115592"/>
            <a:ext cx="8555010" cy="4555093"/>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000" dirty="0">
                <a:solidFill>
                  <a:schemeClr val="accent1">
                    <a:lumMod val="75000"/>
                  </a:schemeClr>
                </a:solidFill>
              </a:rPr>
              <a:t>Key elements of the ‘post-truth’ world include:</a:t>
            </a:r>
          </a:p>
          <a:p>
            <a:pPr marL="214313" indent="-214313">
              <a:spcBef>
                <a:spcPts val="450"/>
              </a:spcBef>
              <a:spcAft>
                <a:spcPts val="450"/>
              </a:spcAft>
              <a:buFont typeface="Arial" panose="020B0604020202020204" pitchFamily="34" charset="0"/>
              <a:buChar char="•"/>
            </a:pPr>
            <a:r>
              <a:rPr lang="en-GB" sz="2000" b="1" dirty="0">
                <a:solidFill>
                  <a:schemeClr val="accent1">
                    <a:lumMod val="75000"/>
                  </a:schemeClr>
                </a:solidFill>
              </a:rPr>
              <a:t>Emotional Appeal</a:t>
            </a:r>
            <a:r>
              <a:rPr lang="en-GB" sz="2000" dirty="0">
                <a:solidFill>
                  <a:schemeClr val="accent1">
                    <a:lumMod val="75000"/>
                  </a:schemeClr>
                </a:solidFill>
              </a:rPr>
              <a:t>: Emotions and personal beliefs are prioritized over factual accuracy.</a:t>
            </a:r>
          </a:p>
          <a:p>
            <a:pPr marL="214313" indent="-214313">
              <a:spcBef>
                <a:spcPts val="450"/>
              </a:spcBef>
              <a:spcAft>
                <a:spcPts val="450"/>
              </a:spcAft>
              <a:buFont typeface="Arial" panose="020B0604020202020204" pitchFamily="34" charset="0"/>
              <a:buChar char="•"/>
            </a:pPr>
            <a:r>
              <a:rPr lang="en-GB" sz="2000" b="1" dirty="0">
                <a:solidFill>
                  <a:schemeClr val="accent1">
                    <a:lumMod val="75000"/>
                  </a:schemeClr>
                </a:solidFill>
              </a:rPr>
              <a:t>Misinformation and Disinformation</a:t>
            </a:r>
            <a:r>
              <a:rPr lang="en-GB" sz="2000" dirty="0">
                <a:solidFill>
                  <a:schemeClr val="accent1">
                    <a:lumMod val="75000"/>
                  </a:schemeClr>
                </a:solidFill>
              </a:rPr>
              <a:t>: The spread of misleading or false information becomes prevalent.</a:t>
            </a:r>
          </a:p>
          <a:p>
            <a:pPr marL="214313" indent="-214313">
              <a:spcBef>
                <a:spcPts val="450"/>
              </a:spcBef>
              <a:spcAft>
                <a:spcPts val="450"/>
              </a:spcAft>
              <a:buFont typeface="Arial" panose="020B0604020202020204" pitchFamily="34" charset="0"/>
              <a:buChar char="•"/>
            </a:pPr>
            <a:r>
              <a:rPr lang="en-GB" sz="2000" b="1" dirty="0">
                <a:solidFill>
                  <a:schemeClr val="accent1">
                    <a:lumMod val="75000"/>
                  </a:schemeClr>
                </a:solidFill>
              </a:rPr>
              <a:t>Confirmation Bias</a:t>
            </a:r>
            <a:r>
              <a:rPr lang="en-GB" sz="2000" dirty="0">
                <a:solidFill>
                  <a:schemeClr val="accent1">
                    <a:lumMod val="75000"/>
                  </a:schemeClr>
                </a:solidFill>
              </a:rPr>
              <a:t>: People tend to favour information that confirms their pre-existing beliefs.</a:t>
            </a:r>
          </a:p>
          <a:p>
            <a:pPr marL="214313" indent="-214313">
              <a:spcBef>
                <a:spcPts val="450"/>
              </a:spcBef>
              <a:spcAft>
                <a:spcPts val="450"/>
              </a:spcAft>
              <a:buFont typeface="Arial" panose="020B0604020202020204" pitchFamily="34" charset="0"/>
              <a:buChar char="•"/>
            </a:pPr>
            <a:r>
              <a:rPr lang="en-GB" sz="2000" b="1" dirty="0">
                <a:solidFill>
                  <a:schemeClr val="accent1">
                    <a:lumMod val="75000"/>
                  </a:schemeClr>
                </a:solidFill>
              </a:rPr>
              <a:t>Erosion of Trust</a:t>
            </a:r>
            <a:r>
              <a:rPr lang="en-GB" sz="2000" dirty="0">
                <a:solidFill>
                  <a:schemeClr val="accent1">
                    <a:lumMod val="75000"/>
                  </a:schemeClr>
                </a:solidFill>
              </a:rPr>
              <a:t>: There is a decline in trust in traditional sources of information, such as the media and experts.</a:t>
            </a:r>
          </a:p>
          <a:p>
            <a:pPr marL="214313" indent="-214313">
              <a:spcBef>
                <a:spcPts val="450"/>
              </a:spcBef>
              <a:spcAft>
                <a:spcPts val="450"/>
              </a:spcAft>
              <a:buFont typeface="Arial" panose="020B0604020202020204" pitchFamily="34" charset="0"/>
              <a:buChar char="•"/>
            </a:pPr>
            <a:r>
              <a:rPr lang="en-GB" sz="2000" b="1" dirty="0">
                <a:solidFill>
                  <a:schemeClr val="accent1">
                    <a:lumMod val="75000"/>
                  </a:schemeClr>
                </a:solidFill>
              </a:rPr>
              <a:t>Polarisation</a:t>
            </a:r>
            <a:r>
              <a:rPr lang="en-GB" sz="2000" dirty="0">
                <a:solidFill>
                  <a:schemeClr val="accent1">
                    <a:lumMod val="75000"/>
                  </a:schemeClr>
                </a:solidFill>
              </a:rPr>
              <a:t>: Societal divisions are exacerbated as different groups adhere to their own sets of "facts."</a:t>
            </a:r>
          </a:p>
          <a:p>
            <a:pPr algn="r">
              <a:spcBef>
                <a:spcPts val="450"/>
              </a:spcBef>
              <a:spcAft>
                <a:spcPts val="450"/>
              </a:spcAft>
            </a:pPr>
            <a:r>
              <a:rPr lang="en-GB" sz="2000" dirty="0">
                <a:solidFill>
                  <a:schemeClr val="accent1">
                    <a:lumMod val="75000"/>
                  </a:schemeClr>
                </a:solidFill>
              </a:rPr>
              <a:t>(Based on Chandler &amp; Munday, 2020 and Oliver &amp; Rahn, 2016)</a:t>
            </a:r>
          </a:p>
        </p:txBody>
      </p:sp>
      <p:sp>
        <p:nvSpPr>
          <p:cNvPr id="5" name="Title 1"/>
          <p:cNvSpPr>
            <a:spLocks noGrp="1"/>
          </p:cNvSpPr>
          <p:nvPr>
            <p:ph type="title"/>
          </p:nvPr>
        </p:nvSpPr>
        <p:spPr>
          <a:xfrm>
            <a:off x="283464" y="231665"/>
            <a:ext cx="8577072" cy="637580"/>
          </a:xfrm>
        </p:spPr>
        <p:txBody>
          <a:bodyPr>
            <a:noAutofit/>
          </a:bodyPr>
          <a:lstStyle/>
          <a:p>
            <a:pPr algn="ctr"/>
            <a:r>
              <a:rPr lang="en-GB" b="1" dirty="0">
                <a:solidFill>
                  <a:schemeClr val="accent1">
                    <a:lumMod val="75000"/>
                  </a:schemeClr>
                </a:solidFill>
              </a:rPr>
              <a:t>The ‘Post-Truth’ World: A Typology (1)</a:t>
            </a:r>
          </a:p>
        </p:txBody>
      </p:sp>
    </p:spTree>
    <p:extLst>
      <p:ext uri="{BB962C8B-B14F-4D97-AF65-F5344CB8AC3E}">
        <p14:creationId xmlns:p14="http://schemas.microsoft.com/office/powerpoint/2010/main" val="176854277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F6552F-6907-9A7A-F3E1-08C8383D6DDC}"/>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9DE3F13-DA2A-CF35-2B1A-01BB22203F81}"/>
              </a:ext>
            </a:extLst>
          </p:cNvPr>
          <p:cNvSpPr txBox="1"/>
          <p:nvPr/>
        </p:nvSpPr>
        <p:spPr>
          <a:xfrm>
            <a:off x="305526" y="1051584"/>
            <a:ext cx="8147148" cy="4667945"/>
          </a:xfrm>
          <a:prstGeom prst="rect">
            <a:avLst/>
          </a:prstGeom>
          <a:noFill/>
        </p:spPr>
        <p:txBody>
          <a:bodyPr wrap="square" rtlCol="0">
            <a:spAutoFit/>
          </a:bodyPr>
          <a:lstStyle/>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Key elements of the ‘post-truth’ world include:</a:t>
            </a:r>
          </a:p>
          <a:p>
            <a:pPr marL="214313" indent="-214313">
              <a:spcBef>
                <a:spcPts val="450"/>
              </a:spcBef>
              <a:spcAft>
                <a:spcPts val="450"/>
              </a:spcAft>
              <a:buFont typeface="Arial" panose="020B0604020202020204" pitchFamily="34" charset="0"/>
              <a:buChar char="•"/>
            </a:pPr>
            <a:r>
              <a:rPr lang="en-GB" sz="2200" b="1" dirty="0">
                <a:solidFill>
                  <a:schemeClr val="accent1">
                    <a:lumMod val="75000"/>
                  </a:schemeClr>
                </a:solidFill>
              </a:rPr>
              <a:t>Appeals to nationalism</a:t>
            </a:r>
            <a:r>
              <a:rPr lang="en-GB" sz="2200" dirty="0">
                <a:solidFill>
                  <a:schemeClr val="accent1">
                    <a:lumMod val="75000"/>
                  </a:schemeClr>
                </a:solidFill>
              </a:rPr>
              <a:t>: A sense of “My country, right or wrong” rather than a sense of internationalism or fairness</a:t>
            </a:r>
          </a:p>
          <a:p>
            <a:pPr marL="214313" indent="-214313">
              <a:spcBef>
                <a:spcPts val="450"/>
              </a:spcBef>
              <a:spcAft>
                <a:spcPts val="450"/>
              </a:spcAft>
              <a:buFont typeface="Arial" panose="020B0604020202020204" pitchFamily="34" charset="0"/>
              <a:buChar char="•"/>
            </a:pPr>
            <a:r>
              <a:rPr lang="en-GB" sz="2200" b="1" dirty="0">
                <a:solidFill>
                  <a:schemeClr val="accent1">
                    <a:lumMod val="75000"/>
                  </a:schemeClr>
                </a:solidFill>
              </a:rPr>
              <a:t>Anti-elitism</a:t>
            </a:r>
            <a:r>
              <a:rPr lang="en-GB" sz="2200" dirty="0">
                <a:solidFill>
                  <a:schemeClr val="accent1">
                    <a:lumMod val="75000"/>
                  </a:schemeClr>
                </a:solidFill>
              </a:rPr>
              <a:t>: A feeling that the elites are in some way colluding with each other</a:t>
            </a:r>
          </a:p>
          <a:p>
            <a:pPr algn="r">
              <a:spcBef>
                <a:spcPts val="450"/>
              </a:spcBef>
              <a:spcAft>
                <a:spcPts val="450"/>
              </a:spcAft>
            </a:pPr>
            <a:r>
              <a:rPr lang="en-GB" sz="2200" dirty="0">
                <a:solidFill>
                  <a:schemeClr val="accent1">
                    <a:lumMod val="75000"/>
                  </a:schemeClr>
                </a:solidFill>
              </a:rPr>
              <a:t>(Based on Chandler &amp; Munday, 2020 and Oliver &amp; Rahn, 2016)</a:t>
            </a:r>
          </a:p>
          <a:p>
            <a:pPr marL="214313" indent="-214313">
              <a:spcBef>
                <a:spcPts val="450"/>
              </a:spcBef>
              <a:spcAft>
                <a:spcPts val="450"/>
              </a:spcAft>
              <a:buFont typeface="Arial" panose="020B0604020202020204" pitchFamily="34" charset="0"/>
              <a:buChar char="•"/>
            </a:pPr>
            <a:r>
              <a:rPr lang="en-GB" sz="2200" dirty="0">
                <a:solidFill>
                  <a:schemeClr val="accent1">
                    <a:lumMod val="75000"/>
                  </a:schemeClr>
                </a:solidFill>
              </a:rPr>
              <a:t>All of these can be seen in the various ‘conspiracy theories’ that circulate on social media where ‘algorithms designed to maximize user engagement inadvertently promote sensational and emotionally charged content, often privileging conspiracy theories over fact-based information’ (Guess &amp; Lyons, 2020, cited in </a:t>
            </a:r>
            <a:r>
              <a:rPr lang="en-GB" sz="2200" dirty="0">
                <a:solidFill>
                  <a:schemeClr val="accent5"/>
                </a:solidFill>
                <a:hlinkClick r:id="rId2">
                  <a:extLst>
                    <a:ext uri="{A12FA001-AC4F-418D-AE19-62706E023703}">
                      <ahyp:hlinkClr xmlns:ahyp="http://schemas.microsoft.com/office/drawing/2018/hyperlinkcolor" val="tx"/>
                    </a:ext>
                  </a:extLst>
                </a:hlinkClick>
              </a:rPr>
              <a:t>Stokemer &amp; Bordeleau</a:t>
            </a:r>
            <a:r>
              <a:rPr lang="en-GB" sz="2200" dirty="0">
                <a:solidFill>
                  <a:schemeClr val="accent1">
                    <a:lumMod val="75000"/>
                  </a:schemeClr>
                </a:solidFill>
              </a:rPr>
              <a:t>, 2024)</a:t>
            </a:r>
          </a:p>
        </p:txBody>
      </p:sp>
      <p:sp>
        <p:nvSpPr>
          <p:cNvPr id="6" name="Title 1">
            <a:extLst>
              <a:ext uri="{FF2B5EF4-FFF2-40B4-BE49-F238E27FC236}">
                <a16:creationId xmlns:a16="http://schemas.microsoft.com/office/drawing/2014/main" id="{B303549C-D8FC-66BF-0C9F-8CF710E743D0}"/>
              </a:ext>
            </a:extLst>
          </p:cNvPr>
          <p:cNvSpPr>
            <a:spLocks noGrp="1"/>
          </p:cNvSpPr>
          <p:nvPr>
            <p:ph type="title"/>
          </p:nvPr>
        </p:nvSpPr>
        <p:spPr>
          <a:xfrm>
            <a:off x="283464" y="231665"/>
            <a:ext cx="8577072" cy="637580"/>
          </a:xfrm>
        </p:spPr>
        <p:txBody>
          <a:bodyPr>
            <a:noAutofit/>
          </a:bodyPr>
          <a:lstStyle/>
          <a:p>
            <a:pPr algn="ctr"/>
            <a:r>
              <a:rPr lang="en-GB" b="1" dirty="0">
                <a:solidFill>
                  <a:schemeClr val="accent1">
                    <a:lumMod val="75000"/>
                  </a:schemeClr>
                </a:solidFill>
              </a:rPr>
              <a:t>The ‘Post-Truth’ World: A Typology (2)</a:t>
            </a:r>
          </a:p>
        </p:txBody>
      </p:sp>
    </p:spTree>
    <p:extLst>
      <p:ext uri="{BB962C8B-B14F-4D97-AF65-F5344CB8AC3E}">
        <p14:creationId xmlns:p14="http://schemas.microsoft.com/office/powerpoint/2010/main" val="277207776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392530" y="300900"/>
            <a:ext cx="8045862" cy="475562"/>
          </a:xfrm>
        </p:spPr>
        <p:txBody>
          <a:bodyPr>
            <a:noAutofit/>
          </a:bodyPr>
          <a:lstStyle/>
          <a:p>
            <a:pPr algn="ctr"/>
            <a:r>
              <a:rPr lang="en-GB" b="1" dirty="0">
                <a:solidFill>
                  <a:schemeClr val="accent1">
                    <a:lumMod val="75000"/>
                  </a:schemeClr>
                </a:solidFill>
              </a:rPr>
              <a:t>‘Post-Truth’: An Example</a:t>
            </a:r>
          </a:p>
        </p:txBody>
      </p:sp>
      <p:sp>
        <p:nvSpPr>
          <p:cNvPr id="2" name="TextBox 1"/>
          <p:cNvSpPr txBox="1"/>
          <p:nvPr/>
        </p:nvSpPr>
        <p:spPr>
          <a:xfrm>
            <a:off x="266376" y="1049535"/>
            <a:ext cx="8557584" cy="1015663"/>
          </a:xfrm>
          <a:prstGeom prst="rect">
            <a:avLst/>
          </a:prstGeom>
          <a:noFill/>
        </p:spPr>
        <p:txBody>
          <a:bodyPr wrap="square" rtlCol="0">
            <a:spAutoFit/>
          </a:bodyPr>
          <a:lstStyle/>
          <a:p>
            <a:pPr marL="214313" indent="-214313">
              <a:buFont typeface="Arial" panose="020B0604020202020204" pitchFamily="34" charset="0"/>
              <a:buChar char="•"/>
            </a:pPr>
            <a:r>
              <a:rPr lang="en-GB" sz="2000" dirty="0">
                <a:solidFill>
                  <a:schemeClr val="accent1">
                    <a:lumMod val="75000"/>
                  </a:schemeClr>
                </a:solidFill>
              </a:rPr>
              <a:t>In their article ‘Rise of the </a:t>
            </a:r>
            <a:r>
              <a:rPr lang="en-GB" sz="2000" dirty="0" err="1">
                <a:solidFill>
                  <a:schemeClr val="accent1">
                    <a:lumMod val="75000"/>
                  </a:schemeClr>
                </a:solidFill>
              </a:rPr>
              <a:t>Trumpenvolk</a:t>
            </a:r>
            <a:r>
              <a:rPr lang="en-GB" sz="2000" dirty="0">
                <a:solidFill>
                  <a:schemeClr val="accent1">
                    <a:lumMod val="75000"/>
                  </a:schemeClr>
                </a:solidFill>
              </a:rPr>
              <a:t>’ Oliver &amp; Rahn (2016) argue that Trump successfully utilised three post-truth themes in his campaign; </a:t>
            </a:r>
            <a:r>
              <a:rPr lang="en-GB" sz="2000" b="1" dirty="0">
                <a:solidFill>
                  <a:schemeClr val="accent1">
                    <a:lumMod val="75000"/>
                  </a:schemeClr>
                </a:solidFill>
              </a:rPr>
              <a:t>nationalism, </a:t>
            </a:r>
            <a:r>
              <a:rPr lang="en-GB" sz="2000" dirty="0">
                <a:solidFill>
                  <a:schemeClr val="accent1">
                    <a:lumMod val="75000"/>
                  </a:schemeClr>
                </a:solidFill>
              </a:rPr>
              <a:t>a </a:t>
            </a:r>
            <a:r>
              <a:rPr lang="en-GB" sz="2000" b="1" dirty="0">
                <a:solidFill>
                  <a:schemeClr val="accent1">
                    <a:lumMod val="75000"/>
                  </a:schemeClr>
                </a:solidFill>
              </a:rPr>
              <a:t>mistrust of experts </a:t>
            </a:r>
            <a:r>
              <a:rPr lang="en-GB" sz="2000" dirty="0">
                <a:solidFill>
                  <a:schemeClr val="accent1">
                    <a:lumMod val="75000"/>
                  </a:schemeClr>
                </a:solidFill>
              </a:rPr>
              <a:t>and </a:t>
            </a:r>
            <a:r>
              <a:rPr lang="en-GB" sz="2000" b="1" dirty="0">
                <a:solidFill>
                  <a:schemeClr val="accent1">
                    <a:lumMod val="75000"/>
                  </a:schemeClr>
                </a:solidFill>
              </a:rPr>
              <a:t>anti-elitism</a:t>
            </a:r>
          </a:p>
        </p:txBody>
      </p:sp>
      <p:sp>
        <p:nvSpPr>
          <p:cNvPr id="6" name="TextBox 5"/>
          <p:cNvSpPr txBox="1"/>
          <p:nvPr/>
        </p:nvSpPr>
        <p:spPr>
          <a:xfrm>
            <a:off x="8087603" y="5658424"/>
            <a:ext cx="760159" cy="300082"/>
          </a:xfrm>
          <a:prstGeom prst="rect">
            <a:avLst/>
          </a:prstGeom>
          <a:noFill/>
        </p:spPr>
        <p:txBody>
          <a:bodyPr wrap="square" rtlCol="0">
            <a:spAutoFit/>
          </a:bodyPr>
          <a:lstStyle/>
          <a:p>
            <a:r>
              <a:rPr lang="en-GB" sz="1350" dirty="0">
                <a:solidFill>
                  <a:schemeClr val="accent1">
                    <a:lumMod val="75000"/>
                  </a:schemeClr>
                </a:solidFill>
              </a:rPr>
              <a:t>(p.200)</a:t>
            </a:r>
          </a:p>
        </p:txBody>
      </p:sp>
      <p:pic>
        <p:nvPicPr>
          <p:cNvPr id="7" name="Picture 6" descr="Graph - Average Scores on Populism for Candidates in the 2016 US Presidential Elections">
            <a:extLst>
              <a:ext uri="{FF2B5EF4-FFF2-40B4-BE49-F238E27FC236}">
                <a16:creationId xmlns:a16="http://schemas.microsoft.com/office/drawing/2014/main" id="{D07ADFA4-9CD5-E0B6-5049-3164C4B2711A}"/>
              </a:ext>
            </a:extLst>
          </p:cNvPr>
          <p:cNvPicPr>
            <a:picLocks noChangeAspect="1"/>
          </p:cNvPicPr>
          <p:nvPr/>
        </p:nvPicPr>
        <p:blipFill>
          <a:blip r:embed="rId2"/>
          <a:stretch>
            <a:fillRect/>
          </a:stretch>
        </p:blipFill>
        <p:spPr>
          <a:xfrm>
            <a:off x="1008452" y="2203703"/>
            <a:ext cx="7127096" cy="4535425"/>
          </a:xfrm>
          <a:prstGeom prst="rect">
            <a:avLst/>
          </a:prstGeom>
        </p:spPr>
      </p:pic>
    </p:spTree>
    <p:extLst>
      <p:ext uri="{BB962C8B-B14F-4D97-AF65-F5344CB8AC3E}">
        <p14:creationId xmlns:p14="http://schemas.microsoft.com/office/powerpoint/2010/main" val="6047362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76422-9A9A-BA46-A781-424811FD17B8}"/>
              </a:ext>
            </a:extLst>
          </p:cNvPr>
          <p:cNvSpPr>
            <a:spLocks noGrp="1"/>
          </p:cNvSpPr>
          <p:nvPr>
            <p:ph type="title"/>
          </p:nvPr>
        </p:nvSpPr>
        <p:spPr>
          <a:xfrm>
            <a:off x="628650" y="110879"/>
            <a:ext cx="7886700" cy="713867"/>
          </a:xfrm>
        </p:spPr>
        <p:txBody>
          <a:bodyPr/>
          <a:lstStyle/>
          <a:p>
            <a:pPr algn="ctr"/>
            <a:r>
              <a:rPr lang="en-GB" b="1" dirty="0">
                <a:solidFill>
                  <a:schemeClr val="accent1">
                    <a:lumMod val="75000"/>
                  </a:schemeClr>
                </a:solidFill>
              </a:rPr>
              <a:t>Conclusion (1)</a:t>
            </a:r>
          </a:p>
        </p:txBody>
      </p:sp>
      <p:sp>
        <p:nvSpPr>
          <p:cNvPr id="4" name="TextBox 3">
            <a:extLst>
              <a:ext uri="{FF2B5EF4-FFF2-40B4-BE49-F238E27FC236}">
                <a16:creationId xmlns:a16="http://schemas.microsoft.com/office/drawing/2014/main" id="{2B9C325B-D07F-ADDF-4D0B-406C03AA7D35}"/>
              </a:ext>
            </a:extLst>
          </p:cNvPr>
          <p:cNvSpPr txBox="1"/>
          <p:nvPr/>
        </p:nvSpPr>
        <p:spPr>
          <a:xfrm>
            <a:off x="118872" y="859536"/>
            <a:ext cx="8577072" cy="5416868"/>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en-GB" sz="2200" dirty="0">
                <a:solidFill>
                  <a:schemeClr val="accent1">
                    <a:lumMod val="75000"/>
                  </a:schemeClr>
                </a:solidFill>
              </a:rPr>
              <a:t>As we finish our exploration of Political Influences on Equity &amp; Diversity it is important  to note, as Blackburn (2016) argues, that there is a: </a:t>
            </a:r>
            <a:r>
              <a:rPr lang="en-GB" sz="2400" dirty="0">
                <a:solidFill>
                  <a:schemeClr val="accent1">
                    <a:lumMod val="75000"/>
                  </a:schemeClr>
                </a:solidFill>
              </a:rPr>
              <a:t>‘loss of confidence in determinate meaning (‘every decoding is another encoding’)’. </a:t>
            </a:r>
            <a:r>
              <a:rPr lang="en-GB" sz="2400" i="1" dirty="0">
                <a:solidFill>
                  <a:schemeClr val="accent1">
                    <a:lumMod val="75000"/>
                  </a:schemeClr>
                </a:solidFill>
              </a:rPr>
              <a:t>What does this mean?</a:t>
            </a:r>
          </a:p>
          <a:p>
            <a:pPr marL="285750" indent="-285750">
              <a:spcBef>
                <a:spcPts val="600"/>
              </a:spcBef>
              <a:spcAft>
                <a:spcPts val="600"/>
              </a:spcAft>
              <a:buFont typeface="Arial" panose="020B0604020202020204" pitchFamily="34" charset="0"/>
              <a:buChar char="•"/>
            </a:pPr>
            <a:r>
              <a:rPr lang="en-GB" sz="2400" dirty="0">
                <a:solidFill>
                  <a:schemeClr val="accent1">
                    <a:lumMod val="75000"/>
                  </a:schemeClr>
                </a:solidFill>
              </a:rPr>
              <a:t>I would argue that this uncertainty regarding </a:t>
            </a:r>
            <a:r>
              <a:rPr lang="en-GB" sz="2400" b="1" dirty="0">
                <a:solidFill>
                  <a:schemeClr val="accent1">
                    <a:lumMod val="75000"/>
                  </a:schemeClr>
                </a:solidFill>
              </a:rPr>
              <a:t>truth</a:t>
            </a:r>
            <a:r>
              <a:rPr lang="en-GB" sz="2400" dirty="0">
                <a:solidFill>
                  <a:schemeClr val="accent1">
                    <a:lumMod val="75000"/>
                  </a:schemeClr>
                </a:solidFill>
              </a:rPr>
              <a:t> is not a </a:t>
            </a:r>
            <a:r>
              <a:rPr lang="en-GB" sz="2400" b="1" dirty="0">
                <a:solidFill>
                  <a:schemeClr val="accent1">
                    <a:lumMod val="75000"/>
                  </a:schemeClr>
                </a:solidFill>
              </a:rPr>
              <a:t>product</a:t>
            </a:r>
            <a:r>
              <a:rPr lang="en-GB" sz="2400" dirty="0">
                <a:solidFill>
                  <a:schemeClr val="accent1">
                    <a:lumMod val="75000"/>
                  </a:schemeClr>
                </a:solidFill>
              </a:rPr>
              <a:t> of what Blackburn (Ibid) calls ‘postmodern uncertainties’ but has been recognised and explained by postmodern theorists</a:t>
            </a:r>
          </a:p>
          <a:p>
            <a:pPr marL="285750" indent="-285750">
              <a:spcBef>
                <a:spcPts val="600"/>
              </a:spcBef>
              <a:spcAft>
                <a:spcPts val="600"/>
              </a:spcAft>
              <a:buFont typeface="Arial" panose="020B0604020202020204" pitchFamily="34" charset="0"/>
              <a:buChar char="•"/>
            </a:pPr>
            <a:r>
              <a:rPr lang="en-GB" sz="2400" dirty="0">
                <a:solidFill>
                  <a:schemeClr val="accent1">
                    <a:lumMod val="75000"/>
                  </a:schemeClr>
                </a:solidFill>
              </a:rPr>
              <a:t>As debates regarding poverty, race, nationality, sexual equality, gender identity etc. has become more </a:t>
            </a:r>
            <a:r>
              <a:rPr lang="en-GB" sz="2400" b="1" dirty="0">
                <a:solidFill>
                  <a:schemeClr val="accent1">
                    <a:lumMod val="75000"/>
                  </a:schemeClr>
                </a:solidFill>
              </a:rPr>
              <a:t>polarised</a:t>
            </a:r>
            <a:r>
              <a:rPr lang="en-GB" sz="2400" dirty="0">
                <a:solidFill>
                  <a:schemeClr val="accent1">
                    <a:lumMod val="75000"/>
                  </a:schemeClr>
                </a:solidFill>
              </a:rPr>
              <a:t> there can be any number of </a:t>
            </a:r>
            <a:r>
              <a:rPr lang="en-GB" sz="2400" b="1" dirty="0">
                <a:solidFill>
                  <a:schemeClr val="accent1">
                    <a:lumMod val="75000"/>
                  </a:schemeClr>
                </a:solidFill>
              </a:rPr>
              <a:t>truths</a:t>
            </a:r>
            <a:r>
              <a:rPr lang="en-GB" sz="2400" dirty="0">
                <a:solidFill>
                  <a:schemeClr val="accent1">
                    <a:lumMod val="75000"/>
                  </a:schemeClr>
                </a:solidFill>
              </a:rPr>
              <a:t> based on the norms, biases and prejudices of the individuals involved in the debate</a:t>
            </a:r>
            <a:endParaRPr lang="en-GB" sz="2400" b="1" dirty="0">
              <a:solidFill>
                <a:schemeClr val="accent1">
                  <a:lumMod val="75000"/>
                </a:schemeClr>
              </a:solidFill>
            </a:endParaRPr>
          </a:p>
          <a:p>
            <a:pPr marL="285750" indent="-285750">
              <a:spcBef>
                <a:spcPts val="600"/>
              </a:spcBef>
              <a:spcAft>
                <a:spcPts val="600"/>
              </a:spcAft>
              <a:buFont typeface="Arial" panose="020B0604020202020204" pitchFamily="34" charset="0"/>
              <a:buChar char="•"/>
            </a:pPr>
            <a:endParaRPr lang="en-GB" sz="2400" dirty="0">
              <a:solidFill>
                <a:schemeClr val="accent1">
                  <a:lumMod val="75000"/>
                </a:schemeClr>
              </a:solidFill>
            </a:endParaRPr>
          </a:p>
          <a:p>
            <a:pPr marL="285750" indent="-285750">
              <a:spcBef>
                <a:spcPts val="600"/>
              </a:spcBef>
              <a:spcAft>
                <a:spcPts val="600"/>
              </a:spcAft>
              <a:buFont typeface="Arial" panose="020B0604020202020204" pitchFamily="34" charset="0"/>
              <a:buChar char="•"/>
            </a:pPr>
            <a:endParaRPr lang="en-GB" sz="2200" dirty="0">
              <a:solidFill>
                <a:schemeClr val="accent1">
                  <a:lumMod val="75000"/>
                </a:schemeClr>
              </a:solidFill>
            </a:endParaRPr>
          </a:p>
        </p:txBody>
      </p:sp>
    </p:spTree>
    <p:extLst>
      <p:ext uri="{BB962C8B-B14F-4D97-AF65-F5344CB8AC3E}">
        <p14:creationId xmlns:p14="http://schemas.microsoft.com/office/powerpoint/2010/main" val="53470492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3484FD6-B6B7-BB68-71A3-98EFA3CAF5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097DD7-1DB2-C7D8-73B9-07E182F0B0E1}"/>
              </a:ext>
            </a:extLst>
          </p:cNvPr>
          <p:cNvSpPr>
            <a:spLocks noGrp="1"/>
          </p:cNvSpPr>
          <p:nvPr>
            <p:ph type="title"/>
          </p:nvPr>
        </p:nvSpPr>
        <p:spPr>
          <a:xfrm>
            <a:off x="628650" y="145669"/>
            <a:ext cx="7886700" cy="713867"/>
          </a:xfrm>
        </p:spPr>
        <p:txBody>
          <a:bodyPr/>
          <a:lstStyle/>
          <a:p>
            <a:pPr algn="ctr"/>
            <a:r>
              <a:rPr lang="en-GB" b="1" dirty="0">
                <a:solidFill>
                  <a:schemeClr val="accent1">
                    <a:lumMod val="75000"/>
                  </a:schemeClr>
                </a:solidFill>
              </a:rPr>
              <a:t>Conclusion (2)</a:t>
            </a:r>
          </a:p>
        </p:txBody>
      </p:sp>
      <p:sp>
        <p:nvSpPr>
          <p:cNvPr id="4" name="TextBox 3">
            <a:extLst>
              <a:ext uri="{FF2B5EF4-FFF2-40B4-BE49-F238E27FC236}">
                <a16:creationId xmlns:a16="http://schemas.microsoft.com/office/drawing/2014/main" id="{AEE81B69-898E-0F38-E32B-B53E5BFFAE47}"/>
              </a:ext>
            </a:extLst>
          </p:cNvPr>
          <p:cNvSpPr txBox="1"/>
          <p:nvPr/>
        </p:nvSpPr>
        <p:spPr>
          <a:xfrm>
            <a:off x="452628" y="1024128"/>
            <a:ext cx="8238744" cy="4985980"/>
          </a:xfrm>
          <a:prstGeom prst="rect">
            <a:avLst/>
          </a:prstGeom>
          <a:noFill/>
        </p:spPr>
        <p:txBody>
          <a:bodyPr wrap="square" rtlCol="0">
            <a:spAutoFit/>
          </a:bodyPr>
          <a:lstStyle/>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rPr>
              <a:t>An additional complexity has been highlighted by Pérez-Torres (2024, p. 22174) when she argues that;</a:t>
            </a:r>
          </a:p>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rPr>
              <a:t>‘social norms are learned (imitated) and accepted by observing the </a:t>
            </a:r>
            <a:r>
              <a:rPr lang="en-GB" sz="2400" dirty="0" err="1">
                <a:solidFill>
                  <a:schemeClr val="accent1">
                    <a:lumMod val="75000"/>
                  </a:schemeClr>
                </a:solidFill>
              </a:rPr>
              <a:t>behavior</a:t>
            </a:r>
            <a:r>
              <a:rPr lang="en-GB" sz="2400" dirty="0">
                <a:solidFill>
                  <a:schemeClr val="accent1">
                    <a:lumMod val="75000"/>
                  </a:schemeClr>
                </a:solidFill>
              </a:rPr>
              <a:t> of role models (e.g., peers or influencers) on social networks’ (Pérez-Torres, 2024, p. 22174)</a:t>
            </a:r>
          </a:p>
          <a:p>
            <a:pPr marL="342900" indent="-342900">
              <a:spcBef>
                <a:spcPts val="600"/>
              </a:spcBef>
              <a:spcAft>
                <a:spcPts val="600"/>
              </a:spcAft>
              <a:buFont typeface="Arial" panose="020B0604020202020204" pitchFamily="34" charset="0"/>
              <a:buChar char="•"/>
            </a:pPr>
            <a:r>
              <a:rPr lang="en-GB" sz="2400" dirty="0">
                <a:solidFill>
                  <a:schemeClr val="accent1">
                    <a:lumMod val="75000"/>
                  </a:schemeClr>
                </a:solidFill>
              </a:rPr>
              <a:t>Because of this critical thinking is even more important than ever .</a:t>
            </a:r>
          </a:p>
          <a:p>
            <a:pPr algn="ctr">
              <a:spcBef>
                <a:spcPts val="600"/>
              </a:spcBef>
              <a:spcAft>
                <a:spcPts val="600"/>
              </a:spcAft>
            </a:pPr>
            <a:r>
              <a:rPr lang="en-GB" sz="2400" dirty="0">
                <a:solidFill>
                  <a:schemeClr val="accent1">
                    <a:lumMod val="75000"/>
                  </a:schemeClr>
                </a:solidFill>
              </a:rPr>
              <a:t>‘We are prone to let our mental life become invaded by legions of half truths, prejudices, and propaganda. […] Education must enable one to sift and weigh evidence, to discern the true from the false, the real from the unreal, and the facts from the fiction’. (Martin Luther King Jr., 1947)</a:t>
            </a:r>
          </a:p>
        </p:txBody>
      </p:sp>
    </p:spTree>
    <p:extLst>
      <p:ext uri="{BB962C8B-B14F-4D97-AF65-F5344CB8AC3E}">
        <p14:creationId xmlns:p14="http://schemas.microsoft.com/office/powerpoint/2010/main" val="20926357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369186"/>
            <a:ext cx="6172200" cy="432048"/>
          </a:xfrm>
        </p:spPr>
        <p:txBody>
          <a:bodyPr>
            <a:noAutofit/>
          </a:bodyPr>
          <a:lstStyle/>
          <a:p>
            <a:pPr algn="ctr"/>
            <a:r>
              <a:rPr lang="en-GB" b="1" dirty="0"/>
              <a:t>References</a:t>
            </a:r>
          </a:p>
        </p:txBody>
      </p:sp>
      <p:sp>
        <p:nvSpPr>
          <p:cNvPr id="6" name="TextBox 5"/>
          <p:cNvSpPr txBox="1"/>
          <p:nvPr/>
        </p:nvSpPr>
        <p:spPr>
          <a:xfrm>
            <a:off x="215681" y="1044156"/>
            <a:ext cx="8858943" cy="4072910"/>
          </a:xfrm>
          <a:prstGeom prst="rect">
            <a:avLst/>
          </a:prstGeom>
          <a:noFill/>
        </p:spPr>
        <p:txBody>
          <a:bodyPr wrap="square" rtlCol="0">
            <a:spAutoFit/>
          </a:bodyPr>
          <a:lstStyle/>
          <a:p>
            <a:pPr>
              <a:spcBef>
                <a:spcPts val="450"/>
              </a:spcBef>
              <a:spcAft>
                <a:spcPts val="450"/>
              </a:spcAft>
            </a:pPr>
            <a:r>
              <a:rPr lang="en-GB" sz="1200" dirty="0"/>
              <a:t>Allan, S. (2004) News Culture (2nd Ed.) Maidenhead: Open University Press</a:t>
            </a:r>
          </a:p>
          <a:p>
            <a:pPr>
              <a:spcBef>
                <a:spcPts val="450"/>
              </a:spcBef>
              <a:spcAft>
                <a:spcPts val="450"/>
              </a:spcAft>
            </a:pPr>
            <a:r>
              <a:rPr lang="en-GB" sz="1200" dirty="0"/>
              <a:t>Allen, J. (2014) </a:t>
            </a:r>
            <a:r>
              <a:rPr lang="en-GB" sz="1200" i="1" dirty="0"/>
              <a:t>Speak truth unto power</a:t>
            </a:r>
            <a:r>
              <a:rPr lang="en-GB" sz="1200" dirty="0"/>
              <a:t> [Transcript] British Embassy Sofia Available at: </a:t>
            </a:r>
            <a:r>
              <a:rPr lang="en-GB" sz="1200" dirty="0">
                <a:hlinkClick r:id="rId2"/>
              </a:rPr>
              <a:t>Speak truth unto power - GOV.UK</a:t>
            </a:r>
            <a:r>
              <a:rPr lang="en-GB" sz="1200" dirty="0"/>
              <a:t> [Last Accessed 07/01/2026]</a:t>
            </a:r>
            <a:endParaRPr lang="en-GB" sz="1200" i="1" dirty="0"/>
          </a:p>
          <a:p>
            <a:pPr>
              <a:spcBef>
                <a:spcPts val="450"/>
              </a:spcBef>
              <a:spcAft>
                <a:spcPts val="450"/>
              </a:spcAft>
            </a:pPr>
            <a:r>
              <a:rPr lang="en-GB" sz="1200" dirty="0"/>
              <a:t>Allcott, H. &amp; </a:t>
            </a:r>
            <a:r>
              <a:rPr lang="en-GB" sz="1200" dirty="0" err="1"/>
              <a:t>Gentzkow</a:t>
            </a:r>
            <a:r>
              <a:rPr lang="en-GB" sz="1200" dirty="0"/>
              <a:t>, M (2017) ‘Social Media and Fake News in the 2016 Election’ Journal of Economic Perspectives—Vol. 31 (2)—Spring 2017—Pages 211–236 Available at: </a:t>
            </a:r>
            <a:r>
              <a:rPr lang="en-GB" sz="1200" dirty="0">
                <a:hlinkClick r:id="rId3"/>
              </a:rPr>
              <a:t>Social Media and Fake News in the 2016 Election - ProQuest</a:t>
            </a:r>
            <a:r>
              <a:rPr lang="en-GB" sz="1200" dirty="0"/>
              <a:t> [Last Accessed 07/01/2026]</a:t>
            </a:r>
          </a:p>
          <a:p>
            <a:pPr>
              <a:spcBef>
                <a:spcPts val="450"/>
              </a:spcBef>
              <a:spcAft>
                <a:spcPts val="450"/>
              </a:spcAft>
            </a:pPr>
            <a:r>
              <a:rPr lang="en-GB" sz="1200" dirty="0"/>
              <a:t>Asimov, I. (1980) ‘A Cult of Ignorance’ Newsweek Jan 21st 1980 p.19 Available at: </a:t>
            </a:r>
            <a:r>
              <a:rPr lang="en-GB" sz="1200" dirty="0">
                <a:hlinkClick r:id="rId4"/>
              </a:rPr>
              <a:t>ASIMOV_1980_Cult_of_Ignorance.pdf </a:t>
            </a:r>
            <a:r>
              <a:rPr lang="en-GB" sz="1200" dirty="0"/>
              <a:t>[Last Accessed 07/01/2026]</a:t>
            </a:r>
            <a:endParaRPr lang="en-GB" sz="1200" i="1" dirty="0"/>
          </a:p>
          <a:p>
            <a:pPr>
              <a:spcBef>
                <a:spcPts val="450"/>
              </a:spcBef>
              <a:spcAft>
                <a:spcPts val="450"/>
              </a:spcAft>
            </a:pPr>
            <a:r>
              <a:rPr lang="en-GB" sz="1200" dirty="0"/>
              <a:t>Barthes, R. (1972) </a:t>
            </a:r>
            <a:r>
              <a:rPr lang="en-GB" sz="1200" i="1" dirty="0"/>
              <a:t>Mythologies</a:t>
            </a:r>
            <a:r>
              <a:rPr lang="en-GB" sz="1200" dirty="0"/>
              <a:t> London: Paladin  </a:t>
            </a:r>
          </a:p>
          <a:p>
            <a:pPr>
              <a:spcBef>
                <a:spcPts val="450"/>
              </a:spcBef>
              <a:spcAft>
                <a:spcPts val="450"/>
              </a:spcAft>
            </a:pPr>
            <a:r>
              <a:rPr lang="en-GB" sz="1200" dirty="0"/>
              <a:t>Beebe, J.R. (No Date) ‘The prosentential theory of truth’ Internet Encyclopedia of Philosophy Available at: </a:t>
            </a:r>
            <a:r>
              <a:rPr lang="en-GB" sz="1200" dirty="0">
                <a:hlinkClick r:id="rId5"/>
              </a:rPr>
              <a:t>Truth, Prosentential Theory of | Internet Encyclopedia of Philosophy </a:t>
            </a:r>
            <a:r>
              <a:rPr lang="en-GB" sz="1200" dirty="0"/>
              <a:t>[Last Accessed 07/01/2026]</a:t>
            </a:r>
            <a:endParaRPr lang="en-GB" sz="1200" i="1" dirty="0"/>
          </a:p>
          <a:p>
            <a:pPr>
              <a:spcBef>
                <a:spcPts val="450"/>
              </a:spcBef>
              <a:spcAft>
                <a:spcPts val="450"/>
              </a:spcAft>
            </a:pPr>
            <a:r>
              <a:rPr lang="en-GB" sz="1200" dirty="0"/>
              <a:t>Behrens, R, (2018) </a:t>
            </a:r>
            <a:r>
              <a:rPr lang="en-GB" sz="1200" i="1" dirty="0"/>
              <a:t>Speaking "truth unto power“</a:t>
            </a:r>
            <a:r>
              <a:rPr lang="en-GB" sz="1200" dirty="0"/>
              <a:t> [Transcript] Northumbria University Available at: </a:t>
            </a:r>
            <a:r>
              <a:rPr lang="en-GB" sz="1200" dirty="0">
                <a:hlinkClick r:id="rId6"/>
              </a:rPr>
              <a:t>Speaking "truth unto power“</a:t>
            </a:r>
            <a:r>
              <a:rPr lang="en-GB" sz="1200" dirty="0"/>
              <a:t>[Last Accessed 07/01/2026]</a:t>
            </a:r>
            <a:endParaRPr lang="en-GB" sz="1200" i="1" dirty="0"/>
          </a:p>
          <a:p>
            <a:pPr>
              <a:spcBef>
                <a:spcPts val="450"/>
              </a:spcBef>
              <a:spcAft>
                <a:spcPts val="450"/>
              </a:spcAft>
            </a:pPr>
            <a:r>
              <a:rPr lang="en-GB" sz="1200" dirty="0"/>
              <a:t>Bicchieri, C., Muldoon, R. and </a:t>
            </a:r>
            <a:r>
              <a:rPr lang="en-GB" sz="1200" dirty="0" err="1"/>
              <a:t>Sontuoso</a:t>
            </a:r>
            <a:r>
              <a:rPr lang="en-GB" sz="1200" dirty="0"/>
              <a:t>, A. (2018) "Social </a:t>
            </a:r>
            <a:r>
              <a:rPr lang="en-GB" sz="1200" dirty="0" err="1"/>
              <a:t>Norms",in</a:t>
            </a:r>
            <a:r>
              <a:rPr lang="en-GB" sz="1200" dirty="0"/>
              <a:t> </a:t>
            </a:r>
            <a:r>
              <a:rPr lang="en-GB" sz="1200" i="1" dirty="0"/>
              <a:t>The Stanford Encyclopedia of Philosophy </a:t>
            </a:r>
            <a:r>
              <a:rPr lang="en-GB" sz="1200" dirty="0"/>
              <a:t>in</a:t>
            </a:r>
            <a:r>
              <a:rPr lang="en-GB" sz="1200" i="1" dirty="0"/>
              <a:t>) </a:t>
            </a:r>
            <a:r>
              <a:rPr lang="en-GB" sz="1200" dirty="0"/>
              <a:t>Zalta, E. N.  [Eds.],Available at:  </a:t>
            </a:r>
            <a:r>
              <a:rPr lang="en-GB" sz="1200" dirty="0">
                <a:hlinkClick r:id="rId7"/>
              </a:rPr>
              <a:t>Social Norms (Stanford Encyclopedia of Philosophy/Winter 2018 Edition) </a:t>
            </a:r>
            <a:r>
              <a:rPr lang="en-GB" sz="1200" dirty="0"/>
              <a:t> [Last Accessed 07/01/2026]</a:t>
            </a:r>
            <a:endParaRPr lang="en-GB" sz="1200" i="1" dirty="0"/>
          </a:p>
          <a:p>
            <a:pPr>
              <a:spcBef>
                <a:spcPts val="450"/>
              </a:spcBef>
              <a:spcAft>
                <a:spcPts val="450"/>
              </a:spcAft>
            </a:pPr>
            <a:r>
              <a:rPr lang="en-GB" sz="1200" dirty="0"/>
              <a:t>Blackburn, S. (2016) ‘meaning’, </a:t>
            </a:r>
            <a:r>
              <a:rPr lang="en-GB" sz="1200" i="1" dirty="0"/>
              <a:t>The Oxford Dictionary of Philosophy</a:t>
            </a:r>
            <a:r>
              <a:rPr lang="en-GB" sz="1200" dirty="0"/>
              <a:t>. 3rd </a:t>
            </a:r>
            <a:r>
              <a:rPr lang="en-GB" sz="1200" dirty="0" err="1"/>
              <a:t>edn</a:t>
            </a:r>
            <a:r>
              <a:rPr lang="en-GB" sz="1200" dirty="0"/>
              <a:t>. Oxford University Press Available at: </a:t>
            </a:r>
            <a:r>
              <a:rPr lang="en-GB" sz="1200" dirty="0">
                <a:hlinkClick r:id="rId8"/>
              </a:rPr>
              <a:t>Meaning - Oxford Reference</a:t>
            </a:r>
            <a:r>
              <a:rPr lang="en-GB" sz="1200" dirty="0"/>
              <a:t> [Last Accessed 07/01/2026]</a:t>
            </a:r>
            <a:endParaRPr lang="en-GB" sz="1200" i="1" dirty="0"/>
          </a:p>
        </p:txBody>
      </p:sp>
    </p:spTree>
    <p:extLst>
      <p:ext uri="{BB962C8B-B14F-4D97-AF65-F5344CB8AC3E}">
        <p14:creationId xmlns:p14="http://schemas.microsoft.com/office/powerpoint/2010/main" val="5880081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9652" y="173734"/>
            <a:ext cx="6172200" cy="583574"/>
          </a:xfrm>
        </p:spPr>
        <p:txBody>
          <a:bodyPr>
            <a:noAutofit/>
          </a:bodyPr>
          <a:lstStyle/>
          <a:p>
            <a:pPr algn="ctr"/>
            <a:r>
              <a:rPr lang="en-GB" b="1" dirty="0"/>
              <a:t>References</a:t>
            </a:r>
          </a:p>
        </p:txBody>
      </p:sp>
      <p:sp>
        <p:nvSpPr>
          <p:cNvPr id="6" name="TextBox 5"/>
          <p:cNvSpPr txBox="1"/>
          <p:nvPr/>
        </p:nvSpPr>
        <p:spPr>
          <a:xfrm>
            <a:off x="124998" y="934317"/>
            <a:ext cx="8801508" cy="4698722"/>
          </a:xfrm>
          <a:prstGeom prst="rect">
            <a:avLst/>
          </a:prstGeom>
          <a:noFill/>
        </p:spPr>
        <p:txBody>
          <a:bodyPr wrap="square" rtlCol="0">
            <a:spAutoFit/>
          </a:bodyPr>
          <a:lstStyle/>
          <a:p>
            <a:pPr>
              <a:spcBef>
                <a:spcPts val="450"/>
              </a:spcBef>
              <a:spcAft>
                <a:spcPts val="450"/>
              </a:spcAft>
            </a:pPr>
            <a:r>
              <a:rPr lang="en-GB" sz="1200" dirty="0" err="1"/>
              <a:t>Bordonaba</a:t>
            </a:r>
            <a:r>
              <a:rPr lang="en-GB" sz="1200" dirty="0"/>
              <a:t> </a:t>
            </a:r>
            <a:r>
              <a:rPr lang="en-GB" sz="1200" dirty="0" err="1"/>
              <a:t>Plou</a:t>
            </a:r>
            <a:r>
              <a:rPr lang="en-GB" sz="1200" dirty="0"/>
              <a:t>, D. (2016) ‘Truth Ascriptions: A New Nature of Truth’, </a:t>
            </a:r>
            <a:r>
              <a:rPr lang="en-GB" sz="1200" dirty="0" err="1"/>
              <a:t>Teorema</a:t>
            </a:r>
            <a:r>
              <a:rPr lang="en-GB" sz="1200" dirty="0"/>
              <a:t>, Vol. 35(1), pp. 115–127. Available at: </a:t>
            </a:r>
            <a:r>
              <a:rPr lang="en-GB" sz="1200" dirty="0">
                <a:hlinkClick r:id="rId2"/>
              </a:rPr>
              <a:t>‪Truth Ascriptions: A New Nature of Truth.‬‎ - ‪Record details‬‎ - ‪EBSCOhost Research Databases‬‎</a:t>
            </a:r>
            <a:r>
              <a:rPr lang="en-GB" sz="1200" dirty="0"/>
              <a:t> [Last Accessed 07/01/2026]</a:t>
            </a:r>
          </a:p>
          <a:p>
            <a:pPr>
              <a:spcBef>
                <a:spcPts val="450"/>
              </a:spcBef>
              <a:spcAft>
                <a:spcPts val="450"/>
              </a:spcAft>
            </a:pPr>
            <a:r>
              <a:rPr lang="en-GB" sz="1200" dirty="0"/>
              <a:t>Burkhardt, J.M. (2017) ‘History of Fake News’ </a:t>
            </a:r>
            <a:r>
              <a:rPr lang="en-GB" sz="1200" dirty="0">
                <a:solidFill>
                  <a:srgbClr val="3A3A3A"/>
                </a:solidFill>
                <a:latin typeface="Source Sans Pro" panose="020B0503030403020204" pitchFamily="34" charset="0"/>
              </a:rPr>
              <a:t>Joanna M Burkhardt (2017) ‘History of Fake News’, </a:t>
            </a:r>
            <a:r>
              <a:rPr lang="en-GB" sz="1200" i="1" dirty="0">
                <a:solidFill>
                  <a:srgbClr val="3A3A3A"/>
                </a:solidFill>
                <a:latin typeface="Source Sans Pro" panose="020B0503030403020204" pitchFamily="34" charset="0"/>
              </a:rPr>
              <a:t>Library technology reports</a:t>
            </a:r>
            <a:r>
              <a:rPr lang="en-GB" sz="1200" dirty="0">
                <a:solidFill>
                  <a:srgbClr val="3A3A3A"/>
                </a:solidFill>
                <a:latin typeface="Source Sans Pro" panose="020B0503030403020204" pitchFamily="34" charset="0"/>
              </a:rPr>
              <a:t>, 53(8), pp. 5–28.</a:t>
            </a:r>
            <a:r>
              <a:rPr lang="en-GB" sz="1200" dirty="0"/>
              <a:t> Available at: </a:t>
            </a:r>
            <a:r>
              <a:rPr lang="en-GB" sz="1200" dirty="0">
                <a:hlinkClick r:id="rId3"/>
              </a:rPr>
              <a:t>History of Fake News – ProQuest</a:t>
            </a:r>
            <a:r>
              <a:rPr lang="en-GB" sz="1200" dirty="0"/>
              <a:t> [Last Accessed 07/01/2026]</a:t>
            </a:r>
            <a:endParaRPr lang="en-GB" sz="1200" i="1" dirty="0"/>
          </a:p>
          <a:p>
            <a:pPr>
              <a:spcBef>
                <a:spcPts val="450"/>
              </a:spcBef>
              <a:spcAft>
                <a:spcPts val="450"/>
              </a:spcAft>
            </a:pPr>
            <a:r>
              <a:rPr lang="en-GB" sz="1200" dirty="0"/>
              <a:t>Burton, G. (2005) Media and Society: Critical Perspectives Maidenhead: Open University Press</a:t>
            </a:r>
          </a:p>
          <a:p>
            <a:pPr>
              <a:spcBef>
                <a:spcPts val="450"/>
              </a:spcBef>
              <a:spcAft>
                <a:spcPts val="450"/>
              </a:spcAft>
            </a:pPr>
            <a:r>
              <a:rPr lang="en-GB" sz="1200" dirty="0"/>
              <a:t>Carroll, L (1871). </a:t>
            </a:r>
            <a:r>
              <a:rPr lang="en-GB" sz="1200" i="1" dirty="0"/>
              <a:t>Through the looking glass and What Alice Found There </a:t>
            </a:r>
            <a:r>
              <a:rPr lang="en-GB" sz="1200" dirty="0"/>
              <a:t>London: Macmillan Available at: </a:t>
            </a:r>
            <a:r>
              <a:rPr lang="en-GB" sz="1200" dirty="0">
                <a:hlinkClick r:id="rId4"/>
              </a:rPr>
              <a:t>Through the Looking-glass | Project Gutenberg</a:t>
            </a:r>
            <a:r>
              <a:rPr lang="en-GB" sz="1200" dirty="0"/>
              <a:t> [Last Accessed 07/01/2026]</a:t>
            </a:r>
            <a:endParaRPr lang="en-GB" sz="1200" i="1" dirty="0"/>
          </a:p>
          <a:p>
            <a:pPr>
              <a:spcBef>
                <a:spcPts val="450"/>
              </a:spcBef>
              <a:spcAft>
                <a:spcPts val="450"/>
              </a:spcAft>
            </a:pPr>
            <a:r>
              <a:rPr lang="en-GB" sz="1200" dirty="0"/>
              <a:t>Chandler, D., &amp; Munday, R. (2020). ‘post-truth’. In A Dictionary of Media and Communication. : Oxford University Press. Available at: </a:t>
            </a:r>
            <a:r>
              <a:rPr lang="en-GB" sz="1200" dirty="0">
                <a:hlinkClick r:id="rId5"/>
              </a:rPr>
              <a:t>Post-truth - Oxford Reference </a:t>
            </a:r>
            <a:r>
              <a:rPr lang="en-GB" sz="1200" dirty="0"/>
              <a:t>[Last Accessed 07/01/2026]</a:t>
            </a:r>
            <a:endParaRPr lang="en-GB" sz="1200" i="1" dirty="0"/>
          </a:p>
          <a:p>
            <a:pPr>
              <a:spcBef>
                <a:spcPts val="450"/>
              </a:spcBef>
              <a:spcAft>
                <a:spcPts val="450"/>
              </a:spcAft>
            </a:pPr>
            <a:r>
              <a:rPr lang="en-GB" sz="1200" dirty="0"/>
              <a:t>Colman, A. M. (2015) ‘cognitive dissonance’, A Dictionary of Psychology. 4th </a:t>
            </a:r>
            <a:r>
              <a:rPr lang="en-GB" sz="1200" dirty="0" err="1"/>
              <a:t>edn</a:t>
            </a:r>
            <a:r>
              <a:rPr lang="en-GB" sz="1200" dirty="0"/>
              <a:t>. Oxford University Press. Available at: </a:t>
            </a:r>
            <a:r>
              <a:rPr lang="en-GB" sz="1200" dirty="0">
                <a:hlinkClick r:id="rId6"/>
              </a:rPr>
              <a:t>Cognitive dissonance - Oxford Reference</a:t>
            </a:r>
            <a:r>
              <a:rPr lang="en-GB" sz="1200" dirty="0"/>
              <a:t> [Last Accessed 07/01/2026]</a:t>
            </a:r>
            <a:endParaRPr lang="en-GB" sz="1200" i="1" dirty="0"/>
          </a:p>
          <a:p>
            <a:pPr>
              <a:spcBef>
                <a:spcPts val="450"/>
              </a:spcBef>
              <a:spcAft>
                <a:spcPts val="450"/>
              </a:spcAft>
            </a:pPr>
            <a:r>
              <a:rPr lang="en-GB" sz="1200" dirty="0"/>
              <a:t>Crawford, L.A. and Novak, K.B. (2018) Individual and Society: Sociological Social Psychology (2nd Ed.) Abingdon: Routledge</a:t>
            </a:r>
          </a:p>
          <a:p>
            <a:pPr>
              <a:spcBef>
                <a:spcPts val="450"/>
              </a:spcBef>
              <a:spcAft>
                <a:spcPts val="450"/>
              </a:spcAft>
            </a:pPr>
            <a:r>
              <a:rPr lang="en-GB" sz="1200" dirty="0" err="1"/>
              <a:t>DeKoven</a:t>
            </a:r>
            <a:r>
              <a:rPr lang="en-GB" sz="1200" dirty="0"/>
              <a:t>, M. (1998) ‘Modern Mass to Postmodern Popular in Barthes's Mythologies’. Raritan Vol. 18(2), pp. 81-98. Available at: </a:t>
            </a:r>
            <a:r>
              <a:rPr lang="en-GB" sz="1200" dirty="0">
                <a:hlinkClick r:id="rId7"/>
              </a:rPr>
              <a:t>Modern Mass to Postmodern Popular in Barthes's Mythologies - ProQuest </a:t>
            </a:r>
            <a:r>
              <a:rPr lang="en-GB" sz="1200" dirty="0"/>
              <a:t>[Last Accessed 07/01/2026]</a:t>
            </a:r>
            <a:endParaRPr lang="en-GB" sz="1200" i="1" dirty="0"/>
          </a:p>
          <a:p>
            <a:pPr>
              <a:spcBef>
                <a:spcPts val="450"/>
              </a:spcBef>
              <a:spcAft>
                <a:spcPts val="450"/>
              </a:spcAft>
            </a:pPr>
            <a:r>
              <a:rPr lang="en-GB" sz="1200" dirty="0"/>
              <a:t>Devereux, E. (2014) Understanding the Media London: Sage Publications</a:t>
            </a:r>
          </a:p>
          <a:p>
            <a:pPr>
              <a:spcBef>
                <a:spcPts val="450"/>
              </a:spcBef>
              <a:spcAft>
                <a:spcPts val="450"/>
              </a:spcAft>
            </a:pPr>
            <a:r>
              <a:rPr lang="en-GB" sz="1200" dirty="0"/>
              <a:t>Duprez Jr., R.N. (2011) Islamic perspectives on the Crusades: Past and present New Hampshire: University of New Hampshire Available at: </a:t>
            </a:r>
            <a:r>
              <a:rPr lang="en-GB" sz="1200" dirty="0">
                <a:hlinkClick r:id="rId8"/>
              </a:rPr>
              <a:t>Islamic perspectives on the Crusades: Past and present</a:t>
            </a:r>
            <a:r>
              <a:rPr lang="en-GB" sz="1200" dirty="0"/>
              <a:t> [Last Accessed 07/01/2026]</a:t>
            </a:r>
          </a:p>
          <a:p>
            <a:pPr>
              <a:spcBef>
                <a:spcPts val="450"/>
              </a:spcBef>
              <a:spcAft>
                <a:spcPts val="450"/>
              </a:spcAft>
            </a:pPr>
            <a:r>
              <a:rPr lang="en-GB" sz="1200" dirty="0"/>
              <a:t>Foucault et al., (2003) </a:t>
            </a:r>
            <a:r>
              <a:rPr lang="en-GB" sz="1200" i="1" dirty="0"/>
              <a:t>Society must be defended : lectures at the </a:t>
            </a:r>
            <a:r>
              <a:rPr lang="en-GB" sz="1200" i="1" dirty="0" err="1"/>
              <a:t>Collège</a:t>
            </a:r>
            <a:r>
              <a:rPr lang="en-GB" sz="1200" i="1" dirty="0"/>
              <a:t> de France, 1975-76 </a:t>
            </a:r>
            <a:r>
              <a:rPr lang="en-GB" sz="1200" dirty="0"/>
              <a:t>1st Picador </a:t>
            </a:r>
            <a:r>
              <a:rPr lang="en-GB" sz="1200" dirty="0" err="1"/>
              <a:t>pbk</a:t>
            </a:r>
            <a:r>
              <a:rPr lang="en-GB" sz="1200" dirty="0"/>
              <a:t>., New York: Picador.</a:t>
            </a:r>
          </a:p>
        </p:txBody>
      </p:sp>
    </p:spTree>
    <p:extLst>
      <p:ext uri="{BB962C8B-B14F-4D97-AF65-F5344CB8AC3E}">
        <p14:creationId xmlns:p14="http://schemas.microsoft.com/office/powerpoint/2010/main" val="7311657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305502"/>
            <a:ext cx="6172200" cy="378042"/>
          </a:xfrm>
        </p:spPr>
        <p:txBody>
          <a:bodyPr>
            <a:noAutofit/>
          </a:bodyPr>
          <a:lstStyle/>
          <a:p>
            <a:pPr algn="ctr"/>
            <a:r>
              <a:rPr lang="en-GB" b="1" dirty="0"/>
              <a:t>References</a:t>
            </a:r>
          </a:p>
        </p:txBody>
      </p:sp>
      <p:sp>
        <p:nvSpPr>
          <p:cNvPr id="6" name="TextBox 5"/>
          <p:cNvSpPr txBox="1"/>
          <p:nvPr/>
        </p:nvSpPr>
        <p:spPr>
          <a:xfrm>
            <a:off x="241518" y="1037586"/>
            <a:ext cx="8316924" cy="4001095"/>
          </a:xfrm>
          <a:prstGeom prst="rect">
            <a:avLst/>
          </a:prstGeom>
          <a:noFill/>
        </p:spPr>
        <p:txBody>
          <a:bodyPr wrap="square" rtlCol="0">
            <a:spAutoFit/>
          </a:bodyPr>
          <a:lstStyle/>
          <a:p>
            <a:pPr>
              <a:spcBef>
                <a:spcPts val="450"/>
              </a:spcBef>
              <a:spcAft>
                <a:spcPts val="450"/>
              </a:spcAft>
            </a:pPr>
            <a:r>
              <a:rPr lang="en-GB" sz="1200" dirty="0"/>
              <a:t>Glüer, K. Wikforss A. and Ganapini, M. (2024) "The Normativity of Meaning and Content", in Edward N. Zalta, E.N. &amp; Nodelman, U. [Eds] </a:t>
            </a:r>
            <a:r>
              <a:rPr lang="en-GB" sz="1200" i="1" dirty="0"/>
              <a:t>The Stanford Encyclopaedia of Philosophy</a:t>
            </a:r>
            <a:r>
              <a:rPr lang="en-GB" sz="1200" dirty="0"/>
              <a:t> Available at: </a:t>
            </a:r>
            <a:r>
              <a:rPr lang="en-GB" sz="1200" dirty="0">
                <a:hlinkClick r:id="rId2"/>
              </a:rPr>
              <a:t>The Normativity of Meaning and Content (Stanford Encyclopedia of Philosophy)</a:t>
            </a:r>
            <a:r>
              <a:rPr lang="en-GB" sz="1200" dirty="0"/>
              <a:t> [Last Accessed 07/01/2026]</a:t>
            </a:r>
            <a:endParaRPr lang="en-GB" sz="1200" i="1" dirty="0"/>
          </a:p>
          <a:p>
            <a:pPr>
              <a:spcBef>
                <a:spcPts val="450"/>
              </a:spcBef>
              <a:spcAft>
                <a:spcPts val="450"/>
              </a:spcAft>
            </a:pPr>
            <a:r>
              <a:rPr lang="en-GB" sz="1200" dirty="0"/>
              <a:t>Hannan, J. (2018) ‘Trolling ourselves to death? Social media and post-truth politics’. European journal of communication (London), Vol. 33 Issue (2), pp.214–226.Available at: </a:t>
            </a:r>
            <a:r>
              <a:rPr lang="en-GB" sz="1200" dirty="0">
                <a:hlinkClick r:id="rId3"/>
              </a:rPr>
              <a:t>Trolling ourselves to death? Social media and post-truth politics - Jason Hannan, 2018</a:t>
            </a:r>
            <a:r>
              <a:rPr lang="en-GB" sz="1200" dirty="0"/>
              <a:t> [Last Accessed 07/01/2026]</a:t>
            </a:r>
            <a:endParaRPr lang="en-GB" sz="1200" i="1" dirty="0"/>
          </a:p>
          <a:p>
            <a:pPr>
              <a:spcBef>
                <a:spcPts val="450"/>
              </a:spcBef>
              <a:spcAft>
                <a:spcPts val="450"/>
              </a:spcAft>
            </a:pPr>
            <a:r>
              <a:rPr lang="en-GB" sz="1200" dirty="0"/>
              <a:t>King, M. L. Jr. (1947) ‘The Purpose of Education’ in </a:t>
            </a:r>
            <a:r>
              <a:rPr lang="en-GB" sz="1200" i="1" dirty="0"/>
              <a:t>The Maroon Tiger</a:t>
            </a:r>
            <a:r>
              <a:rPr lang="en-GB" sz="1200" dirty="0"/>
              <a:t> Stanford University Available at: </a:t>
            </a:r>
            <a:r>
              <a:rPr lang="en-GB" sz="1200" dirty="0">
                <a:hlinkClick r:id="rId4"/>
              </a:rPr>
              <a:t>"The Purpose of Education" | The Martin Luther King, Jr. Research and Education Institute</a:t>
            </a:r>
            <a:r>
              <a:rPr lang="en-GB" sz="1200" dirty="0"/>
              <a:t> [Last Accessed 07/01/2026]</a:t>
            </a:r>
            <a:endParaRPr lang="en-GB" sz="1200" i="1" dirty="0"/>
          </a:p>
          <a:p>
            <a:pPr>
              <a:spcBef>
                <a:spcPts val="450"/>
              </a:spcBef>
              <a:spcAft>
                <a:spcPts val="450"/>
              </a:spcAft>
            </a:pPr>
            <a:r>
              <a:rPr lang="en-GB" sz="1200" dirty="0"/>
              <a:t>Maggini </a:t>
            </a:r>
            <a:r>
              <a:rPr lang="en-GB" sz="1200" i="1" dirty="0"/>
              <a:t>et al</a:t>
            </a:r>
            <a:r>
              <a:rPr lang="en-GB" sz="1200" dirty="0"/>
              <a:t> (2025) ‘A Systematic Review Of Automated Hyperpartisan News Detection’ in </a:t>
            </a:r>
            <a:r>
              <a:rPr lang="en-GB" sz="1200" i="1" dirty="0" err="1"/>
              <a:t>PLoS</a:t>
            </a:r>
            <a:r>
              <a:rPr lang="en-GB" sz="1200" i="1" dirty="0"/>
              <a:t> ONE </a:t>
            </a:r>
            <a:r>
              <a:rPr lang="en-GB" sz="1200" dirty="0"/>
              <a:t>20(2): p. e0316989 Available at: </a:t>
            </a:r>
            <a:r>
              <a:rPr lang="en-GB" sz="1200" dirty="0">
                <a:hlinkClick r:id="rId5"/>
              </a:rPr>
              <a:t>A systematic review of automated hyperpartisan news detection | PLOS One</a:t>
            </a:r>
            <a:r>
              <a:rPr lang="en-GB" sz="1200" dirty="0"/>
              <a:t> [Last Accessed 07/01/2026]</a:t>
            </a:r>
          </a:p>
          <a:p>
            <a:pPr>
              <a:spcBef>
                <a:spcPts val="450"/>
              </a:spcBef>
              <a:spcAft>
                <a:spcPts val="450"/>
              </a:spcAft>
            </a:pPr>
            <a:r>
              <a:rPr lang="en-GB" sz="1200" dirty="0"/>
              <a:t>Mance, H. (2016) ‘Britain has had enough of experts, says Gove’ Financial Times June 3rd 2016</a:t>
            </a:r>
          </a:p>
          <a:p>
            <a:pPr>
              <a:spcBef>
                <a:spcPts val="450"/>
              </a:spcBef>
              <a:spcAft>
                <a:spcPts val="450"/>
              </a:spcAft>
            </a:pPr>
            <a:r>
              <a:rPr lang="en-GB" sz="1200" dirty="0"/>
              <a:t>Mills, A.J. et al (2019) ‘The relationship between fake news and advertising: Brand Management in the Era of Programmatic  advertising and prolific falsehood’ </a:t>
            </a:r>
            <a:r>
              <a:rPr lang="en-GB" sz="1200" i="1" dirty="0"/>
              <a:t>Journal of Advertising Research </a:t>
            </a:r>
            <a:r>
              <a:rPr lang="en-GB" sz="1200" dirty="0"/>
              <a:t>Vol. 59 (1) pp.3-9 </a:t>
            </a:r>
            <a:r>
              <a:rPr lang="en-GB" sz="1200" dirty="0">
                <a:hlinkClick r:id="rId6"/>
              </a:rPr>
              <a:t>Brand management in the era of fake news: narrative response as a strategy to insulate brand value – ProQuest</a:t>
            </a:r>
            <a:r>
              <a:rPr lang="en-GB" sz="1200" dirty="0"/>
              <a:t> [Last Accessed 07/01/2026]</a:t>
            </a:r>
          </a:p>
          <a:p>
            <a:pPr>
              <a:spcBef>
                <a:spcPts val="450"/>
              </a:spcBef>
              <a:spcAft>
                <a:spcPts val="450"/>
              </a:spcAft>
            </a:pPr>
            <a:r>
              <a:rPr lang="en-GB" sz="1200" dirty="0"/>
              <a:t>Mooney, H. (2018) “Fake news” and the sociological imagination: Theory informs practice  </a:t>
            </a:r>
            <a:r>
              <a:rPr lang="en-GB" sz="1200" i="1" dirty="0"/>
              <a:t>LOEX Quarterly</a:t>
            </a:r>
            <a:r>
              <a:rPr lang="en-GB" sz="1200" dirty="0"/>
              <a:t>: Vol. 44: No. 4, Article 3 Available at: </a:t>
            </a:r>
            <a:r>
              <a:rPr lang="en-GB" sz="1200" dirty="0">
                <a:hlinkClick r:id="rId7"/>
              </a:rPr>
              <a:t>""Fake News" and the Sociological Imagination: Theory Informs Practice" by Hailey Mooney</a:t>
            </a:r>
            <a:r>
              <a:rPr lang="en-GB" sz="1200" dirty="0"/>
              <a:t> [Last Accessed 07/01/2026]</a:t>
            </a:r>
            <a:endParaRPr lang="en-GB" sz="1200" i="1" dirty="0"/>
          </a:p>
        </p:txBody>
      </p:sp>
    </p:spTree>
    <p:extLst>
      <p:ext uri="{BB962C8B-B14F-4D97-AF65-F5344CB8AC3E}">
        <p14:creationId xmlns:p14="http://schemas.microsoft.com/office/powerpoint/2010/main" val="318650397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336684"/>
            <a:ext cx="6172200" cy="583574"/>
          </a:xfrm>
        </p:spPr>
        <p:txBody>
          <a:bodyPr>
            <a:noAutofit/>
          </a:bodyPr>
          <a:lstStyle/>
          <a:p>
            <a:pPr algn="ctr"/>
            <a:r>
              <a:rPr lang="en-GB" b="1" dirty="0"/>
              <a:t>References</a:t>
            </a:r>
          </a:p>
        </p:txBody>
      </p:sp>
      <p:sp>
        <p:nvSpPr>
          <p:cNvPr id="6" name="TextBox 5"/>
          <p:cNvSpPr txBox="1"/>
          <p:nvPr/>
        </p:nvSpPr>
        <p:spPr>
          <a:xfrm>
            <a:off x="251520" y="1151310"/>
            <a:ext cx="8548464" cy="3503523"/>
          </a:xfrm>
          <a:prstGeom prst="rect">
            <a:avLst/>
          </a:prstGeom>
          <a:noFill/>
        </p:spPr>
        <p:txBody>
          <a:bodyPr wrap="square" rtlCol="0">
            <a:spAutoFit/>
          </a:bodyPr>
          <a:lstStyle/>
          <a:p>
            <a:pPr>
              <a:spcBef>
                <a:spcPts val="450"/>
              </a:spcBef>
              <a:spcAft>
                <a:spcPts val="450"/>
              </a:spcAft>
            </a:pPr>
            <a:r>
              <a:rPr lang="en-GB" sz="1200" dirty="0" err="1"/>
              <a:t>Newsbank</a:t>
            </a:r>
            <a:r>
              <a:rPr lang="en-GB" sz="1200" dirty="0"/>
              <a:t> (No Date) Search results for “Fake News” Available at: </a:t>
            </a:r>
            <a:r>
              <a:rPr lang="en-GB" sz="1200" dirty="0">
                <a:hlinkClick r:id="rId2"/>
              </a:rPr>
              <a:t>Newspaper Search - fake news</a:t>
            </a:r>
            <a:r>
              <a:rPr lang="en-GB" sz="1200" dirty="0"/>
              <a:t> [Last Accessed 07/01/2026]</a:t>
            </a:r>
          </a:p>
          <a:p>
            <a:pPr>
              <a:spcBef>
                <a:spcPts val="450"/>
              </a:spcBef>
              <a:spcAft>
                <a:spcPts val="450"/>
              </a:spcAft>
            </a:pPr>
            <a:r>
              <a:rPr lang="en-GB" sz="1200" dirty="0"/>
              <a:t>Oliver, J., &amp; Rahn, W. (2016). ‘Rise of the "</a:t>
            </a:r>
            <a:r>
              <a:rPr lang="en-GB" sz="1200" dirty="0" err="1"/>
              <a:t>Trumpenvolk</a:t>
            </a:r>
            <a:r>
              <a:rPr lang="en-GB" sz="1200" dirty="0"/>
              <a:t>": Populism in the 2016 Election’. The Annals of the American Academy of Political and Social Science, Vol. 667, pp.189-206. 2021, Available at: </a:t>
            </a:r>
            <a:r>
              <a:rPr lang="en-GB" sz="1200" dirty="0">
                <a:hlinkClick r:id="rId3"/>
              </a:rPr>
              <a:t>Rise of the "</a:t>
            </a:r>
            <a:r>
              <a:rPr lang="en-GB" sz="1200" dirty="0" err="1">
                <a:hlinkClick r:id="rId3"/>
              </a:rPr>
              <a:t>Trumpenvolk</a:t>
            </a:r>
            <a:r>
              <a:rPr lang="en-GB" sz="1200" dirty="0">
                <a:hlinkClick r:id="rId3"/>
              </a:rPr>
              <a:t>": Populism in the 2016 Election on JSTOR</a:t>
            </a:r>
            <a:r>
              <a:rPr lang="en-GB" sz="1200" dirty="0"/>
              <a:t> [Last Accessed 07/01/2026]</a:t>
            </a:r>
            <a:endParaRPr lang="en-GB" sz="1200" i="1" dirty="0"/>
          </a:p>
          <a:p>
            <a:pPr>
              <a:spcBef>
                <a:spcPts val="450"/>
              </a:spcBef>
              <a:spcAft>
                <a:spcPts val="450"/>
              </a:spcAft>
            </a:pPr>
            <a:r>
              <a:rPr lang="en-GB" sz="1200" dirty="0"/>
              <a:t>Panek, E., Mollen, S. and Cascio, C. (2025) ‘Editorial: Perceived social norms and how they relate to online media’, </a:t>
            </a:r>
            <a:r>
              <a:rPr lang="en-GB" sz="1200" i="1" dirty="0"/>
              <a:t>Frontiers in Psychology</a:t>
            </a:r>
            <a:r>
              <a:rPr lang="en-GB" sz="1200" dirty="0"/>
              <a:t>, Vol.16 Available at: </a:t>
            </a:r>
            <a:r>
              <a:rPr lang="en-GB" sz="1200" dirty="0">
                <a:hlinkClick r:id="rId4"/>
              </a:rPr>
              <a:t>Frontiers | Editorial: Perceived social norms and how they relate to online media</a:t>
            </a:r>
            <a:r>
              <a:rPr lang="en-GB" sz="1200" dirty="0"/>
              <a:t> [Last Accessed 07/01/2026]</a:t>
            </a:r>
          </a:p>
          <a:p>
            <a:pPr>
              <a:spcBef>
                <a:spcPts val="450"/>
              </a:spcBef>
              <a:spcAft>
                <a:spcPts val="450"/>
              </a:spcAft>
            </a:pPr>
            <a:r>
              <a:rPr lang="en-GB" sz="1200" dirty="0"/>
              <a:t>Pangrazio, L. (2018) ‘What’s new about ‘fake news’? Critical digital literacies in an era of fake news, post-truth and clickbait’ </a:t>
            </a:r>
            <a:r>
              <a:rPr lang="en-GB" sz="1200" dirty="0" err="1"/>
              <a:t>Revista</a:t>
            </a:r>
            <a:r>
              <a:rPr lang="en-GB" sz="1200" dirty="0"/>
              <a:t> </a:t>
            </a:r>
            <a:r>
              <a:rPr lang="en-GB" sz="1200" dirty="0" err="1"/>
              <a:t>Paginas</a:t>
            </a:r>
            <a:r>
              <a:rPr lang="en-GB" sz="1200" dirty="0"/>
              <a:t> de </a:t>
            </a:r>
            <a:r>
              <a:rPr lang="en-GB" sz="1200" dirty="0" err="1"/>
              <a:t>Educacion</a:t>
            </a:r>
            <a:r>
              <a:rPr lang="en-GB" sz="1200" dirty="0"/>
              <a:t> Vol.11(1) pp. 6-22 DOI: </a:t>
            </a:r>
            <a:r>
              <a:rPr lang="es-ES" sz="1200" dirty="0">
                <a:hlinkClick r:id="rId5"/>
              </a:rPr>
              <a:t>Vista de ¿Qué hay de nuevo en las noticias falsas? Alfabetizaciones digitales críticas en la era de las noticias falsas, la posverdad y el cebo de clics </a:t>
            </a:r>
            <a:r>
              <a:rPr lang="en-GB" sz="1200" dirty="0"/>
              <a:t>[Last Accessed 07/01/2026]</a:t>
            </a:r>
            <a:endParaRPr lang="en-GB" sz="1200" i="1" dirty="0"/>
          </a:p>
          <a:p>
            <a:pPr>
              <a:spcBef>
                <a:spcPts val="450"/>
              </a:spcBef>
              <a:spcAft>
                <a:spcPts val="450"/>
              </a:spcAft>
            </a:pPr>
            <a:r>
              <a:rPr lang="en-GB" sz="1200" dirty="0"/>
              <a:t>Pennycook, G. et al (2018) ‘Prior exposure increases perceived accuracy of fake news’ Journal of Experimental Psychology Vol. 147 (12) pp.1865-1888 Available at: </a:t>
            </a:r>
            <a:r>
              <a:rPr lang="en-GB" sz="1200" dirty="0">
                <a:hlinkClick r:id="rId6"/>
              </a:rPr>
              <a:t>Prior exposure increases perceived accuracy of fake news. </a:t>
            </a:r>
            <a:r>
              <a:rPr lang="en-GB" sz="1200" dirty="0"/>
              <a:t>[Last Accessed 07/01/2026]</a:t>
            </a:r>
            <a:endParaRPr lang="en-GB" sz="1200" i="1" dirty="0"/>
          </a:p>
          <a:p>
            <a:pPr>
              <a:spcBef>
                <a:spcPts val="450"/>
              </a:spcBef>
              <a:spcAft>
                <a:spcPts val="450"/>
              </a:spcAft>
            </a:pPr>
            <a:r>
              <a:rPr lang="en-GB" sz="1200" dirty="0"/>
              <a:t>Pérez-Torres, V. (2024) Social media: a digital social mirror for identity development during adolescence. Curr Psychology 43, pp.22170–22180 Available at: </a:t>
            </a:r>
            <a:r>
              <a:rPr lang="en-GB" sz="1200" dirty="0">
                <a:hlinkClick r:id="rId7"/>
              </a:rPr>
              <a:t>Social media: a digital social mirror for identity development during adolescence | Current Psychology</a:t>
            </a:r>
            <a:r>
              <a:rPr lang="en-GB" sz="1200" dirty="0"/>
              <a:t> [Last Accessed 07/01/2026]</a:t>
            </a:r>
            <a:endParaRPr lang="en-GB" sz="1200" i="1" dirty="0"/>
          </a:p>
        </p:txBody>
      </p:sp>
    </p:spTree>
    <p:extLst>
      <p:ext uri="{BB962C8B-B14F-4D97-AF65-F5344CB8AC3E}">
        <p14:creationId xmlns:p14="http://schemas.microsoft.com/office/powerpoint/2010/main" val="342440534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7FE683-8148-41A7-B818-AFA6975DD0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CCB503-22AE-EBAA-BAA7-D2DD4C9FD91E}"/>
              </a:ext>
            </a:extLst>
          </p:cNvPr>
          <p:cNvSpPr>
            <a:spLocks noGrp="1"/>
          </p:cNvSpPr>
          <p:nvPr>
            <p:ph type="title"/>
          </p:nvPr>
        </p:nvSpPr>
        <p:spPr>
          <a:xfrm>
            <a:off x="1485900" y="336684"/>
            <a:ext cx="6172200" cy="583574"/>
          </a:xfrm>
        </p:spPr>
        <p:txBody>
          <a:bodyPr>
            <a:noAutofit/>
          </a:bodyPr>
          <a:lstStyle/>
          <a:p>
            <a:pPr algn="ctr"/>
            <a:r>
              <a:rPr lang="en-GB" b="1" dirty="0"/>
              <a:t>References</a:t>
            </a:r>
          </a:p>
        </p:txBody>
      </p:sp>
      <p:sp>
        <p:nvSpPr>
          <p:cNvPr id="6" name="TextBox 5">
            <a:extLst>
              <a:ext uri="{FF2B5EF4-FFF2-40B4-BE49-F238E27FC236}">
                <a16:creationId xmlns:a16="http://schemas.microsoft.com/office/drawing/2014/main" id="{D839C57C-2E07-90A9-95BF-1CA4C1FDB3E8}"/>
              </a:ext>
            </a:extLst>
          </p:cNvPr>
          <p:cNvSpPr txBox="1"/>
          <p:nvPr/>
        </p:nvSpPr>
        <p:spPr>
          <a:xfrm>
            <a:off x="251520" y="1151310"/>
            <a:ext cx="8548464" cy="4811574"/>
          </a:xfrm>
          <a:prstGeom prst="rect">
            <a:avLst/>
          </a:prstGeom>
          <a:noFill/>
        </p:spPr>
        <p:txBody>
          <a:bodyPr wrap="square" rtlCol="0">
            <a:spAutoFit/>
          </a:bodyPr>
          <a:lstStyle/>
          <a:p>
            <a:pPr>
              <a:spcBef>
                <a:spcPts val="450"/>
              </a:spcBef>
              <a:spcAft>
                <a:spcPts val="450"/>
              </a:spcAft>
            </a:pPr>
            <a:r>
              <a:rPr lang="en-GB" sz="1200" dirty="0"/>
              <a:t>Portes, R. (2017) </a:t>
            </a:r>
            <a:r>
              <a:rPr lang="en-GB" sz="1200" i="1" dirty="0"/>
              <a:t>Who needs experts? </a:t>
            </a:r>
            <a:r>
              <a:rPr lang="en-GB" sz="1200" dirty="0"/>
              <a:t>London Business School Available at: </a:t>
            </a:r>
            <a:r>
              <a:rPr lang="en-GB" sz="1200" dirty="0">
                <a:hlinkClick r:id="rId2"/>
              </a:rPr>
              <a:t>“The people of this country have had enough of experts” | London Business School</a:t>
            </a:r>
            <a:r>
              <a:rPr lang="en-GB" sz="1200" dirty="0"/>
              <a:t> [Last Accessed 15/08/2025] </a:t>
            </a:r>
          </a:p>
          <a:p>
            <a:pPr>
              <a:spcBef>
                <a:spcPts val="450"/>
              </a:spcBef>
              <a:spcAft>
                <a:spcPts val="450"/>
              </a:spcAft>
            </a:pPr>
            <a:r>
              <a:rPr lang="en-GB" sz="1200" dirty="0"/>
              <a:t>Postman, N. (1985) </a:t>
            </a:r>
            <a:r>
              <a:rPr lang="en-GB" sz="1200" i="1" dirty="0"/>
              <a:t>Amusing Ourselves to Death: Public Discourse in the Age of Show Business </a:t>
            </a:r>
            <a:r>
              <a:rPr lang="en-GB" sz="1200" dirty="0"/>
              <a:t>London: Penguin Books Available at: </a:t>
            </a:r>
            <a:r>
              <a:rPr lang="en-GB" sz="1200" dirty="0">
                <a:hlinkClick r:id="rId3"/>
              </a:rPr>
              <a:t>Amusing Ourselves to Death: Public Discourse in the Age of Show Business, 20th Anniversary Edition</a:t>
            </a:r>
            <a:r>
              <a:rPr lang="en-GB" sz="1200" dirty="0"/>
              <a:t> [Last Accessed 15/08/2025]</a:t>
            </a:r>
          </a:p>
          <a:p>
            <a:pPr>
              <a:spcBef>
                <a:spcPts val="450"/>
              </a:spcBef>
              <a:spcAft>
                <a:spcPts val="450"/>
              </a:spcAft>
            </a:pPr>
            <a:r>
              <a:rPr lang="en-GB" sz="1200" dirty="0"/>
              <a:t>Quakers, The (1955) </a:t>
            </a:r>
            <a:r>
              <a:rPr lang="en-GB" sz="1200" i="1" dirty="0"/>
              <a:t>Speak Truth To Power</a:t>
            </a:r>
            <a:r>
              <a:rPr lang="en-GB" sz="1200" dirty="0"/>
              <a:t> Available at: </a:t>
            </a:r>
            <a:r>
              <a:rPr lang="en-GB" sz="1200" dirty="0">
                <a:hlinkClick r:id="rId4"/>
              </a:rPr>
              <a:t>SPEAK TRUTH TO POWER</a:t>
            </a:r>
            <a:r>
              <a:rPr lang="en-GB" sz="1200" dirty="0"/>
              <a:t> [Last Accessed 15/08/2025]</a:t>
            </a:r>
          </a:p>
          <a:p>
            <a:pPr>
              <a:spcBef>
                <a:spcPts val="450"/>
              </a:spcBef>
              <a:spcAft>
                <a:spcPts val="450"/>
              </a:spcAft>
            </a:pPr>
            <a:r>
              <a:rPr lang="en-GB" sz="1200" dirty="0"/>
              <a:t>Rogers, I. Sir (2017) </a:t>
            </a:r>
            <a:r>
              <a:rPr lang="en-GB" sz="1200" i="1" dirty="0"/>
              <a:t>Sir Ivan Rogers: Outgoing EU ambassador urges officials to "speak truth to power" amid Brexit row</a:t>
            </a:r>
            <a:r>
              <a:rPr lang="en-GB" sz="1200" dirty="0"/>
              <a:t> [News-story] Civil Service World Available at: </a:t>
            </a:r>
            <a:r>
              <a:rPr lang="en-GB" sz="1200" dirty="0">
                <a:hlinkClick r:id="rId5"/>
              </a:rPr>
              <a:t>Sir Ivan Rogers: Outgoing EU ambassador urges officials to "speak truth to power" amid Brexit row</a:t>
            </a:r>
            <a:r>
              <a:rPr lang="en-GB" sz="1200" dirty="0"/>
              <a:t> [Last Accessed 15/08/2025]</a:t>
            </a:r>
            <a:endParaRPr lang="en-GB" sz="1200" i="1" dirty="0"/>
          </a:p>
          <a:p>
            <a:pPr>
              <a:spcBef>
                <a:spcPts val="450"/>
              </a:spcBef>
              <a:spcAft>
                <a:spcPts val="450"/>
              </a:spcAft>
            </a:pPr>
            <a:r>
              <a:rPr lang="en-GB" sz="1200" dirty="0"/>
              <a:t>Stockemer, D. &amp; Bordeleau, J-N. (2024) ‘Conspiracy theories and their believers in an era of misinformation’ in </a:t>
            </a:r>
            <a:r>
              <a:rPr lang="en-GB" sz="1200" i="1" dirty="0"/>
              <a:t>Harvard Kennedy School Misinformation Review</a:t>
            </a:r>
            <a:r>
              <a:rPr lang="en-GB" sz="1200" dirty="0"/>
              <a:t> Available at: </a:t>
            </a:r>
            <a:r>
              <a:rPr lang="en-GB" sz="1200" dirty="0">
                <a:hlinkClick r:id="rId6"/>
              </a:rPr>
              <a:t>Conspiracy theories and their believers in an era of misinformation | HKS Misinformation Review</a:t>
            </a:r>
            <a:r>
              <a:rPr lang="en-GB" sz="1200" dirty="0"/>
              <a:t> [Last Accessed 15/08/2025] </a:t>
            </a:r>
          </a:p>
          <a:p>
            <a:pPr>
              <a:spcBef>
                <a:spcPts val="450"/>
              </a:spcBef>
              <a:spcAft>
                <a:spcPts val="450"/>
              </a:spcAft>
            </a:pPr>
            <a:r>
              <a:rPr lang="en-GB" sz="1200" dirty="0" err="1"/>
              <a:t>Tesich</a:t>
            </a:r>
            <a:r>
              <a:rPr lang="en-GB" sz="1200" dirty="0"/>
              <a:t>, S (1992) ‘A Government of Lies’ The Nation Vol. 254 (1) pp. 12-14 Available at; </a:t>
            </a:r>
            <a:r>
              <a:rPr lang="en-GB" sz="1200" dirty="0">
                <a:hlinkClick r:id="rId7"/>
              </a:rPr>
              <a:t>‪A Government of Lies.‬‎ - ‪Record details‬‎ - ‪EBSCOhost Research Databases‬‎ </a:t>
            </a:r>
            <a:r>
              <a:rPr lang="en-GB" sz="1200" dirty="0"/>
              <a:t>[Last Accessed 15/08/2025]</a:t>
            </a:r>
          </a:p>
          <a:p>
            <a:pPr>
              <a:spcBef>
                <a:spcPts val="450"/>
              </a:spcBef>
              <a:spcAft>
                <a:spcPts val="450"/>
              </a:spcAft>
            </a:pPr>
            <a:r>
              <a:rPr lang="en-GB" sz="1200" dirty="0"/>
              <a:t>Thomas, M. &amp; Wendling, M. (2024) </a:t>
            </a:r>
            <a:r>
              <a:rPr lang="en-GB" sz="1200" i="1" dirty="0"/>
              <a:t>Trump repeats baseless claim about Haitian immigrants eating pets </a:t>
            </a:r>
            <a:r>
              <a:rPr lang="en-GB" sz="1200" dirty="0"/>
              <a:t>{News story] Available at: </a:t>
            </a:r>
            <a:r>
              <a:rPr lang="en-GB" sz="1200" dirty="0">
                <a:hlinkClick r:id="rId8"/>
              </a:rPr>
              <a:t>Donald Trump repeats baseless claim about Haitian immigrants eating cats and dogs in Springfield, Ohio - BBC News</a:t>
            </a:r>
            <a:r>
              <a:rPr lang="en-GB" sz="1200" dirty="0"/>
              <a:t> [Last Accessed 16/08/2025]</a:t>
            </a:r>
            <a:endParaRPr lang="en-GB" sz="1200" i="1" dirty="0"/>
          </a:p>
          <a:p>
            <a:pPr>
              <a:spcBef>
                <a:spcPts val="450"/>
              </a:spcBef>
              <a:spcAft>
                <a:spcPts val="450"/>
              </a:spcAft>
            </a:pPr>
            <a:r>
              <a:rPr lang="en-GB" sz="1200" dirty="0"/>
              <a:t>Van Kampen, K. (2025) </a:t>
            </a:r>
            <a:r>
              <a:rPr lang="en-GB" sz="1200" i="1" dirty="0"/>
              <a:t>Evaluating Resources and Misinformation: The CR16/08/2025]AAP Test </a:t>
            </a:r>
            <a:r>
              <a:rPr lang="en-GB" sz="1200" dirty="0"/>
              <a:t>University of Chicago Library Available at: </a:t>
            </a:r>
            <a:r>
              <a:rPr lang="en-GB" sz="1200" dirty="0">
                <a:hlinkClick r:id="rId9"/>
              </a:rPr>
              <a:t>CRAAP Test - Evaluating Resources and Misinformation - Library Guides at </a:t>
            </a:r>
            <a:r>
              <a:rPr lang="en-GB" sz="1200" dirty="0" err="1">
                <a:hlinkClick r:id="rId9"/>
              </a:rPr>
              <a:t>Uchicago</a:t>
            </a:r>
            <a:r>
              <a:rPr lang="en-GB" sz="1200" dirty="0"/>
              <a:t>  [Last Accessed 15/08/2025]</a:t>
            </a:r>
          </a:p>
          <a:p>
            <a:pPr>
              <a:spcBef>
                <a:spcPts val="450"/>
              </a:spcBef>
              <a:spcAft>
                <a:spcPts val="450"/>
              </a:spcAft>
            </a:pPr>
            <a:r>
              <a:rPr lang="en-GB" sz="1200" dirty="0"/>
              <a:t>Watson, J.C. (No Date) ‘Epistemic Justification’ in Fieser &amp; Dowden [Eds.] </a:t>
            </a:r>
            <a:r>
              <a:rPr lang="en-GB" sz="1200" i="1" dirty="0"/>
              <a:t>Internet Encyclopedia of Philosophy</a:t>
            </a:r>
            <a:r>
              <a:rPr lang="en-GB" sz="1200" dirty="0"/>
              <a:t> Available at: </a:t>
            </a:r>
            <a:r>
              <a:rPr lang="en-GB" sz="1200" dirty="0">
                <a:hlinkClick r:id="rId10"/>
              </a:rPr>
              <a:t>Editors | Internet Encyclopedia of Philosophy</a:t>
            </a:r>
            <a:r>
              <a:rPr lang="en-GB" sz="1200" dirty="0"/>
              <a:t> [Last Accessed 16/08/2025]</a:t>
            </a:r>
          </a:p>
        </p:txBody>
      </p:sp>
    </p:spTree>
    <p:extLst>
      <p:ext uri="{BB962C8B-B14F-4D97-AF65-F5344CB8AC3E}">
        <p14:creationId xmlns:p14="http://schemas.microsoft.com/office/powerpoint/2010/main" val="244591863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6E882A-4DB1-04F0-EA01-9375BEE4D3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0B8966-73E6-2C47-7901-FD659C2363E7}"/>
              </a:ext>
            </a:extLst>
          </p:cNvPr>
          <p:cNvSpPr>
            <a:spLocks noGrp="1"/>
          </p:cNvSpPr>
          <p:nvPr>
            <p:ph type="title"/>
          </p:nvPr>
        </p:nvSpPr>
        <p:spPr>
          <a:xfrm>
            <a:off x="1485900" y="318396"/>
            <a:ext cx="6172200" cy="583574"/>
          </a:xfrm>
        </p:spPr>
        <p:txBody>
          <a:bodyPr>
            <a:noAutofit/>
          </a:bodyPr>
          <a:lstStyle/>
          <a:p>
            <a:pPr algn="ctr"/>
            <a:r>
              <a:rPr lang="en-GB" b="1" dirty="0"/>
              <a:t>Image &amp; Video Sources</a:t>
            </a:r>
          </a:p>
        </p:txBody>
      </p:sp>
      <p:sp>
        <p:nvSpPr>
          <p:cNvPr id="6" name="TextBox 5">
            <a:extLst>
              <a:ext uri="{FF2B5EF4-FFF2-40B4-BE49-F238E27FC236}">
                <a16:creationId xmlns:a16="http://schemas.microsoft.com/office/drawing/2014/main" id="{8C3CEF1C-8252-1754-EDA6-0E1D38158617}"/>
              </a:ext>
            </a:extLst>
          </p:cNvPr>
          <p:cNvSpPr txBox="1"/>
          <p:nvPr/>
        </p:nvSpPr>
        <p:spPr>
          <a:xfrm>
            <a:off x="251520" y="1754814"/>
            <a:ext cx="8548464" cy="959237"/>
          </a:xfrm>
          <a:prstGeom prst="rect">
            <a:avLst/>
          </a:prstGeom>
          <a:noFill/>
        </p:spPr>
        <p:txBody>
          <a:bodyPr wrap="square" rtlCol="0">
            <a:spAutoFit/>
          </a:bodyPr>
          <a:lstStyle/>
          <a:p>
            <a:pPr>
              <a:spcBef>
                <a:spcPts val="450"/>
              </a:spcBef>
              <a:spcAft>
                <a:spcPts val="450"/>
              </a:spcAft>
            </a:pPr>
            <a:r>
              <a:rPr lang="en-GB" sz="1200" dirty="0"/>
              <a:t>Tenniel, J. (1871) </a:t>
            </a:r>
            <a:r>
              <a:rPr lang="en-GB" sz="1200" i="1" dirty="0"/>
              <a:t>Alice &amp; Humpty-Dumpty </a:t>
            </a:r>
            <a:r>
              <a:rPr lang="en-GB" sz="1200" dirty="0"/>
              <a:t>[Image] Available at: </a:t>
            </a:r>
            <a:r>
              <a:rPr lang="en-GB" sz="1200" dirty="0">
                <a:hlinkClick r:id="rId2"/>
              </a:rPr>
              <a:t>Through the Looking-glass | Project Gutenberg</a:t>
            </a:r>
            <a:r>
              <a:rPr lang="en-GB" sz="1200" dirty="0"/>
              <a:t> [Last Accessed 15/08/2025]</a:t>
            </a:r>
          </a:p>
          <a:p>
            <a:pPr>
              <a:spcBef>
                <a:spcPts val="450"/>
              </a:spcBef>
              <a:spcAft>
                <a:spcPts val="450"/>
              </a:spcAft>
            </a:pPr>
            <a:r>
              <a:rPr lang="en-GB" sz="1200" dirty="0"/>
              <a:t>Washington Post, The (2018) </a:t>
            </a:r>
            <a:r>
              <a:rPr lang="en-GB" sz="1200" i="1" dirty="0"/>
              <a:t>President Trump cries “fake news” and the world follows</a:t>
            </a:r>
            <a:r>
              <a:rPr lang="en-GB" sz="1200" dirty="0"/>
              <a:t> {Video] Available at: </a:t>
            </a:r>
            <a:r>
              <a:rPr lang="en-GB" sz="1200" dirty="0">
                <a:hlinkClick r:id="rId3"/>
              </a:rPr>
              <a:t>President Trump cries “fake news” and the world follows</a:t>
            </a:r>
            <a:r>
              <a:rPr lang="en-GB" sz="1200" dirty="0"/>
              <a:t> [Last Accessed 15/08/2025]</a:t>
            </a:r>
            <a:endParaRPr lang="en-GB" sz="1200" i="1" dirty="0"/>
          </a:p>
        </p:txBody>
      </p:sp>
    </p:spTree>
    <p:extLst>
      <p:ext uri="{BB962C8B-B14F-4D97-AF65-F5344CB8AC3E}">
        <p14:creationId xmlns:p14="http://schemas.microsoft.com/office/powerpoint/2010/main" val="3307581872"/>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UWTSD_Powerpoint Template Standard_2023 Accessible</Template>
  <TotalTime>0</TotalTime>
  <Words>7513</Words>
  <Application>Microsoft Office PowerPoint</Application>
  <PresentationFormat>On-screen Show (4:3)</PresentationFormat>
  <Paragraphs>255</Paragraphs>
  <Slides>48</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48</vt:i4>
      </vt:variant>
    </vt:vector>
  </HeadingPairs>
  <TitlesOfParts>
    <vt:vector size="54" baseType="lpstr">
      <vt:lpstr>Arial</vt:lpstr>
      <vt:lpstr>Calibri</vt:lpstr>
      <vt:lpstr>Calibri Light</vt:lpstr>
      <vt:lpstr>Source Sans Pro</vt:lpstr>
      <vt:lpstr>Holding PAge</vt:lpstr>
      <vt:lpstr>Accessible 2</vt:lpstr>
      <vt:lpstr>PowerPoint Presentation</vt:lpstr>
      <vt:lpstr>PowerPoint Presentation</vt:lpstr>
      <vt:lpstr>What do these phrases mean?</vt:lpstr>
      <vt:lpstr>What do these phrases mean?</vt:lpstr>
      <vt:lpstr>What do words mean?</vt:lpstr>
      <vt:lpstr>The Meaning of ‘Meaning’ (1)</vt:lpstr>
      <vt:lpstr>The Meaning of ‘Meaning’ (2)</vt:lpstr>
      <vt:lpstr>What are norms?</vt:lpstr>
      <vt:lpstr>Social Norms (1)</vt:lpstr>
      <vt:lpstr>PowerPoint Presentation</vt:lpstr>
      <vt:lpstr>Fake News (1)</vt:lpstr>
      <vt:lpstr>Fake News (2)</vt:lpstr>
      <vt:lpstr>Fake News (3)</vt:lpstr>
      <vt:lpstr>Fake News (4)</vt:lpstr>
      <vt:lpstr>Fake News (5)</vt:lpstr>
      <vt:lpstr>Fake News (6)</vt:lpstr>
      <vt:lpstr>Fake News (7)</vt:lpstr>
      <vt:lpstr>Fake News (8)</vt:lpstr>
      <vt:lpstr>Fake News (9)</vt:lpstr>
      <vt:lpstr>Fake News (10)</vt:lpstr>
      <vt:lpstr>Fake News (11)</vt:lpstr>
      <vt:lpstr>Fake News (12)</vt:lpstr>
      <vt:lpstr>Fake News (13)</vt:lpstr>
      <vt:lpstr>Fake News (14)</vt:lpstr>
      <vt:lpstr>Fake News (15)</vt:lpstr>
      <vt:lpstr>Fake News (16)</vt:lpstr>
      <vt:lpstr>Fake News (17)</vt:lpstr>
      <vt:lpstr>Fake News (18)</vt:lpstr>
      <vt:lpstr>Fake News (19)</vt:lpstr>
      <vt:lpstr>Justified Belief versus Opinion</vt:lpstr>
      <vt:lpstr>What do we mean by ‘Post-Truth’?</vt:lpstr>
      <vt:lpstr>A ‘Post-Truth’ World? (1)</vt:lpstr>
      <vt:lpstr>A ‘Post-Truth’ World? (2)</vt:lpstr>
      <vt:lpstr>A ‘Post-Truth’ World? (3)</vt:lpstr>
      <vt:lpstr>A ‘Post-Truth’ World? (4)</vt:lpstr>
      <vt:lpstr>A ‘Post-Truth’ World? (5)</vt:lpstr>
      <vt:lpstr>A ‘Post-Truth’ World? (6)</vt:lpstr>
      <vt:lpstr>The ‘Post-Truth’ World: A Typology (1)</vt:lpstr>
      <vt:lpstr>The ‘Post-Truth’ World: A Typology (2)</vt:lpstr>
      <vt:lpstr>‘Post-Truth’: An Example</vt:lpstr>
      <vt:lpstr>Conclusion (1)</vt:lpstr>
      <vt:lpstr>Conclusion (2)</vt:lpstr>
      <vt:lpstr>References</vt:lpstr>
      <vt:lpstr>References</vt:lpstr>
      <vt:lpstr>References</vt:lpstr>
      <vt:lpstr>References</vt:lpstr>
      <vt:lpstr>References</vt:lpstr>
      <vt:lpstr>Image &amp; Video Sources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Natasha Young</dc:creator>
  <cp:lastModifiedBy>Ken Dicks</cp:lastModifiedBy>
  <cp:revision>34</cp:revision>
  <dcterms:created xsi:type="dcterms:W3CDTF">2024-09-09T09:14:57Z</dcterms:created>
  <dcterms:modified xsi:type="dcterms:W3CDTF">2026-01-07T18:15:52Z</dcterms:modified>
</cp:coreProperties>
</file>