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08318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384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1528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179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395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206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595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69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289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664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20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ndscap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lang="en-US" i="0" dirty="0" smtClean="0"/>
              <a:t>Click icon to add full page picture</a:t>
            </a:r>
            <a:endParaRPr lang="en-US" i="0" baseline="0" dirty="0" smtClean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prstClr val="black"/>
                </a:solidFill>
              </a:rPr>
              <a:pPr algn="r"/>
              <a:t>2/8/2017</a:t>
            </a:fld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704882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ortrai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prstClr val="black"/>
                </a:solidFill>
              </a:rPr>
              <a:pPr algn="r"/>
              <a:t>2/8/2017</a:t>
            </a:fld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1258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113" y="274638"/>
            <a:ext cx="748823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557338"/>
            <a:ext cx="3660775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7575" y="1557338"/>
            <a:ext cx="3660775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82335DC-A8B8-420A-9C33-1468522A6D96}" type="slidenum">
              <a:rPr lang="en-GB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126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08/02/2017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2567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8229600" cy="18288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Athens and Rome: Life and Culture in Classical Antiquity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5229200"/>
            <a:ext cx="6400800" cy="1248544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bg1"/>
                </a:solidFill>
              </a:rPr>
              <a:t>CLCS4007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07504" y="3212976"/>
            <a:ext cx="8928992" cy="230425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r>
              <a:rPr lang="en-GB" sz="3100" smtClean="0">
                <a:solidFill>
                  <a:prstClr val="black"/>
                </a:solidFill>
              </a:rPr>
              <a:t>Roman </a:t>
            </a:r>
            <a:r>
              <a:rPr lang="en-GB" sz="3100" dirty="0" smtClean="0">
                <a:solidFill>
                  <a:prstClr val="black"/>
                </a:solidFill>
              </a:rPr>
              <a:t>Portraits</a:t>
            </a: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r>
              <a:rPr lang="en-GB" sz="3100" dirty="0" smtClean="0">
                <a:solidFill>
                  <a:prstClr val="black"/>
                </a:solidFill>
              </a:rPr>
              <a:t>Images </a:t>
            </a:r>
            <a:endParaRPr lang="en-GB" sz="310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endParaRPr lang="en-GB" sz="310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buFont typeface="Wingdings 2"/>
              <a:buNone/>
              <a:defRPr/>
            </a:pP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9096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788024" y="381000"/>
            <a:ext cx="4104456" cy="6072188"/>
          </a:xfrm>
        </p:spPr>
        <p:txBody>
          <a:bodyPr/>
          <a:lstStyle/>
          <a:p>
            <a:pPr algn="r"/>
            <a:r>
              <a:rPr lang="en-GB" sz="3200" dirty="0">
                <a:solidFill>
                  <a:schemeClr val="bg1"/>
                </a:solidFill>
              </a:rPr>
              <a:t>Republican style</a:t>
            </a:r>
            <a:br>
              <a:rPr lang="en-GB" sz="3200" dirty="0">
                <a:solidFill>
                  <a:schemeClr val="bg1"/>
                </a:solidFill>
              </a:rPr>
            </a:br>
            <a:r>
              <a:rPr lang="en-GB" sz="3200" dirty="0">
                <a:solidFill>
                  <a:schemeClr val="bg1"/>
                </a:solidFill>
              </a:rPr>
              <a:t>‘</a:t>
            </a:r>
            <a:r>
              <a:rPr lang="en-GB" sz="3200" dirty="0" err="1">
                <a:solidFill>
                  <a:schemeClr val="bg1"/>
                </a:solidFill>
              </a:rPr>
              <a:t>veristic</a:t>
            </a:r>
            <a:r>
              <a:rPr lang="en-GB" sz="3200" dirty="0">
                <a:solidFill>
                  <a:schemeClr val="bg1"/>
                </a:solidFill>
              </a:rPr>
              <a:t>’ portrait, </a:t>
            </a:r>
            <a:br>
              <a:rPr lang="en-GB" sz="3200" dirty="0">
                <a:solidFill>
                  <a:schemeClr val="bg1"/>
                </a:solidFill>
              </a:rPr>
            </a:br>
            <a:r>
              <a:rPr lang="en-GB" sz="3200" dirty="0">
                <a:solidFill>
                  <a:schemeClr val="bg1"/>
                </a:solidFill>
              </a:rPr>
              <a:t>Palazzo Massimo </a:t>
            </a:r>
            <a:br>
              <a:rPr lang="en-GB" sz="3200" dirty="0">
                <a:solidFill>
                  <a:schemeClr val="bg1"/>
                </a:solidFill>
              </a:rPr>
            </a:br>
            <a:r>
              <a:rPr lang="en-GB" sz="3200" dirty="0">
                <a:solidFill>
                  <a:schemeClr val="bg1"/>
                </a:solidFill>
              </a:rPr>
              <a:t>Museum, Rome</a:t>
            </a:r>
            <a:r>
              <a:rPr lang="en-GB" sz="3200" dirty="0"/>
              <a:t/>
            </a:r>
            <a:br>
              <a:rPr lang="en-GB" sz="3200" dirty="0"/>
            </a:br>
            <a:r>
              <a:rPr lang="en-GB" dirty="0"/>
              <a:t> </a:t>
            </a:r>
          </a:p>
        </p:txBody>
      </p:sp>
      <p:pic>
        <p:nvPicPr>
          <p:cNvPr id="7172" name="Picture 4" descr="rome 2009 1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8263" cy="6864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5755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3"/>
            <a:ext cx="8229600" cy="1152128"/>
          </a:xfrm>
        </p:spPr>
        <p:txBody>
          <a:bodyPr>
            <a:normAutofit fontScale="90000"/>
          </a:bodyPr>
          <a:lstStyle/>
          <a:p>
            <a:pPr algn="r"/>
            <a:r>
              <a:rPr lang="en-GB" sz="2400" dirty="0">
                <a:solidFill>
                  <a:schemeClr val="bg1"/>
                </a:solidFill>
              </a:rPr>
              <a:t/>
            </a:r>
            <a:br>
              <a:rPr lang="en-GB" sz="2400" dirty="0">
                <a:solidFill>
                  <a:schemeClr val="bg1"/>
                </a:solidFill>
              </a:rPr>
            </a:br>
            <a:r>
              <a:rPr lang="en-GB" sz="2400" dirty="0" err="1">
                <a:solidFill>
                  <a:schemeClr val="bg1"/>
                </a:solidFill>
              </a:rPr>
              <a:t>Montemartini</a:t>
            </a:r>
            <a:r>
              <a:rPr lang="en-GB" sz="2400" dirty="0">
                <a:solidFill>
                  <a:schemeClr val="bg1"/>
                </a:solidFill>
              </a:rPr>
              <a:t> Museum, Rome</a:t>
            </a:r>
            <a:br>
              <a:rPr lang="en-GB" sz="2400" dirty="0">
                <a:solidFill>
                  <a:schemeClr val="bg1"/>
                </a:solidFill>
              </a:rPr>
            </a:br>
            <a:r>
              <a:rPr lang="en-GB" sz="2400" dirty="0">
                <a:solidFill>
                  <a:schemeClr val="bg1"/>
                </a:solidFill>
              </a:rPr>
              <a:t>1</a:t>
            </a:r>
            <a:r>
              <a:rPr lang="en-GB" sz="2400" baseline="30000" dirty="0">
                <a:solidFill>
                  <a:schemeClr val="bg1"/>
                </a:solidFill>
              </a:rPr>
              <a:t>st</a:t>
            </a:r>
            <a:r>
              <a:rPr lang="en-GB" sz="2400" dirty="0">
                <a:solidFill>
                  <a:schemeClr val="bg1"/>
                </a:solidFill>
              </a:rPr>
              <a:t> cent. BC?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 l="23625" t="3319" r="23235" b="11423"/>
          <a:stretch>
            <a:fillRect/>
          </a:stretch>
        </p:blipFill>
        <p:spPr bwMode="auto">
          <a:xfrm>
            <a:off x="0" y="0"/>
            <a:ext cx="3206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7" name="Picture 5" descr="Rome September 2010 3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1484313"/>
            <a:ext cx="4030662" cy="53736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6434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843808" y="260350"/>
            <a:ext cx="6048672" cy="4968875"/>
          </a:xfrm>
        </p:spPr>
        <p:txBody>
          <a:bodyPr/>
          <a:lstStyle/>
          <a:p>
            <a:pPr algn="r"/>
            <a:r>
              <a:rPr lang="en-GB" sz="3200" dirty="0">
                <a:solidFill>
                  <a:schemeClr val="bg1"/>
                </a:solidFill>
              </a:rPr>
              <a:t>Pompey </a:t>
            </a:r>
            <a:br>
              <a:rPr lang="en-GB" sz="3200" dirty="0">
                <a:solidFill>
                  <a:schemeClr val="bg1"/>
                </a:solidFill>
              </a:rPr>
            </a:br>
            <a:r>
              <a:rPr lang="en-GB" sz="3200" dirty="0">
                <a:solidFill>
                  <a:schemeClr val="bg1"/>
                </a:solidFill>
              </a:rPr>
              <a:t>the Great</a:t>
            </a:r>
            <a:br>
              <a:rPr lang="en-GB" sz="3200" dirty="0">
                <a:solidFill>
                  <a:schemeClr val="bg1"/>
                </a:solidFill>
              </a:rPr>
            </a:br>
            <a:r>
              <a:rPr lang="en-GB" sz="3200" dirty="0">
                <a:solidFill>
                  <a:schemeClr val="bg1"/>
                </a:solidFill>
              </a:rPr>
              <a:t>(original </a:t>
            </a:r>
            <a:br>
              <a:rPr lang="en-GB" sz="3200" dirty="0">
                <a:solidFill>
                  <a:schemeClr val="bg1"/>
                </a:solidFill>
              </a:rPr>
            </a:br>
            <a:r>
              <a:rPr lang="en-GB" sz="3200" dirty="0">
                <a:solidFill>
                  <a:schemeClr val="bg1"/>
                </a:solidFill>
              </a:rPr>
              <a:t>c. 50 BC?)</a:t>
            </a:r>
            <a:br>
              <a:rPr lang="en-GB" sz="3200" dirty="0">
                <a:solidFill>
                  <a:schemeClr val="bg1"/>
                </a:solidFill>
              </a:rPr>
            </a:br>
            <a:r>
              <a:rPr lang="en-GB" sz="3200" dirty="0" err="1">
                <a:solidFill>
                  <a:schemeClr val="bg1"/>
                </a:solidFill>
              </a:rPr>
              <a:t>Ny</a:t>
            </a:r>
            <a:r>
              <a:rPr lang="en-GB" sz="3200" dirty="0">
                <a:solidFill>
                  <a:schemeClr val="bg1"/>
                </a:solidFill>
              </a:rPr>
              <a:t> Carlsberg</a:t>
            </a:r>
            <a:br>
              <a:rPr lang="en-GB" sz="3200" dirty="0">
                <a:solidFill>
                  <a:schemeClr val="bg1"/>
                </a:solidFill>
              </a:rPr>
            </a:br>
            <a:r>
              <a:rPr lang="en-GB" sz="3200" dirty="0" err="1">
                <a:solidFill>
                  <a:schemeClr val="bg1"/>
                </a:solidFill>
              </a:rPr>
              <a:t>Glyptotek</a:t>
            </a:r>
            <a:r>
              <a:rPr lang="en-GB" sz="3200" dirty="0">
                <a:solidFill>
                  <a:schemeClr val="bg1"/>
                </a:solidFill>
              </a:rPr>
              <a:t>,</a:t>
            </a:r>
            <a:br>
              <a:rPr lang="en-GB" sz="3200" dirty="0">
                <a:solidFill>
                  <a:schemeClr val="bg1"/>
                </a:solidFill>
              </a:rPr>
            </a:br>
            <a:r>
              <a:rPr lang="en-GB" sz="3200" dirty="0">
                <a:solidFill>
                  <a:schemeClr val="bg1"/>
                </a:solidFill>
              </a:rPr>
              <a:t>Copenhagen</a:t>
            </a:r>
          </a:p>
        </p:txBody>
      </p:sp>
      <p:pic>
        <p:nvPicPr>
          <p:cNvPr id="10244" name="Picture 4" descr="Pictur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98805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4511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260648"/>
            <a:ext cx="8229600" cy="1440160"/>
          </a:xfrm>
        </p:spPr>
        <p:txBody>
          <a:bodyPr>
            <a:normAutofit fontScale="90000"/>
          </a:bodyPr>
          <a:lstStyle/>
          <a:p>
            <a:pPr algn="r"/>
            <a:r>
              <a:rPr lang="en-GB" sz="2800" dirty="0">
                <a:solidFill>
                  <a:schemeClr val="bg1"/>
                </a:solidFill>
              </a:rPr>
              <a:t>Via </a:t>
            </a:r>
            <a:r>
              <a:rPr lang="en-GB" sz="2800" dirty="0" err="1">
                <a:solidFill>
                  <a:schemeClr val="bg1"/>
                </a:solidFill>
              </a:rPr>
              <a:t>Labicana</a:t>
            </a:r>
            <a:r>
              <a:rPr lang="en-GB" sz="2800" dirty="0">
                <a:solidFill>
                  <a:schemeClr val="bg1"/>
                </a:solidFill>
              </a:rPr>
              <a:t/>
            </a:r>
            <a:br>
              <a:rPr lang="en-GB" sz="2800" dirty="0">
                <a:solidFill>
                  <a:schemeClr val="bg1"/>
                </a:solidFill>
              </a:rPr>
            </a:br>
            <a:r>
              <a:rPr lang="en-GB" sz="2800" dirty="0">
                <a:solidFill>
                  <a:schemeClr val="bg1"/>
                </a:solidFill>
              </a:rPr>
              <a:t>Augustus as priest,</a:t>
            </a:r>
            <a:br>
              <a:rPr lang="en-GB" sz="2800" dirty="0">
                <a:solidFill>
                  <a:schemeClr val="bg1"/>
                </a:solidFill>
              </a:rPr>
            </a:br>
            <a:r>
              <a:rPr lang="en-GB" sz="2800" dirty="0">
                <a:solidFill>
                  <a:schemeClr val="bg1"/>
                </a:solidFill>
              </a:rPr>
              <a:t>Palazzo Massimo </a:t>
            </a:r>
            <a:br>
              <a:rPr lang="en-GB" sz="2800" dirty="0">
                <a:solidFill>
                  <a:schemeClr val="bg1"/>
                </a:solidFill>
              </a:rPr>
            </a:br>
            <a:r>
              <a:rPr lang="en-GB" sz="2800" dirty="0">
                <a:solidFill>
                  <a:schemeClr val="bg1"/>
                </a:solidFill>
              </a:rPr>
              <a:t>Museum, Rome</a:t>
            </a:r>
          </a:p>
        </p:txBody>
      </p:sp>
      <p:pic>
        <p:nvPicPr>
          <p:cNvPr id="11268" name="Picture 4" descr="rome 2009 140"/>
          <p:cNvPicPr>
            <a:picLocks noChangeAspect="1" noChangeArrowheads="1"/>
          </p:cNvPicPr>
          <p:nvPr/>
        </p:nvPicPr>
        <p:blipFill>
          <a:blip r:embed="rId2" cstate="print"/>
          <a:srcRect l="25226" t="6941" r="22687"/>
          <a:stretch>
            <a:fillRect/>
          </a:stretch>
        </p:blipFill>
        <p:spPr bwMode="auto">
          <a:xfrm>
            <a:off x="0" y="0"/>
            <a:ext cx="2879725" cy="6858000"/>
          </a:xfrm>
          <a:prstGeom prst="rect">
            <a:avLst/>
          </a:prstGeom>
          <a:noFill/>
        </p:spPr>
      </p:pic>
      <p:pic>
        <p:nvPicPr>
          <p:cNvPr id="11269" name="Picture 5" descr="rome 2009 143"/>
          <p:cNvPicPr>
            <a:picLocks noChangeAspect="1" noChangeArrowheads="1"/>
          </p:cNvPicPr>
          <p:nvPr/>
        </p:nvPicPr>
        <p:blipFill>
          <a:blip r:embed="rId3" cstate="print"/>
          <a:srcRect t="6944" b="37407"/>
          <a:stretch>
            <a:fillRect/>
          </a:stretch>
        </p:blipFill>
        <p:spPr bwMode="auto">
          <a:xfrm>
            <a:off x="2916238" y="1989138"/>
            <a:ext cx="6227762" cy="46196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8347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2" name="Picture 4" descr="Rome april 2009 069"/>
          <p:cNvPicPr>
            <a:picLocks noChangeAspect="1" noChangeArrowheads="1"/>
          </p:cNvPicPr>
          <p:nvPr/>
        </p:nvPicPr>
        <p:blipFill>
          <a:blip r:embed="rId2" cstate="print"/>
          <a:srcRect l="21216" t="5215"/>
          <a:stretch>
            <a:fillRect/>
          </a:stretch>
        </p:blipFill>
        <p:spPr bwMode="auto">
          <a:xfrm>
            <a:off x="0" y="0"/>
            <a:ext cx="4273550" cy="6858000"/>
          </a:xfrm>
          <a:prstGeom prst="rect">
            <a:avLst/>
          </a:prstGeom>
          <a:noFill/>
        </p:spPr>
      </p:pic>
      <p:pic>
        <p:nvPicPr>
          <p:cNvPr id="12293" name="Picture 5" descr="Rome april 2009 071"/>
          <p:cNvPicPr>
            <a:picLocks noChangeAspect="1" noChangeArrowheads="1"/>
          </p:cNvPicPr>
          <p:nvPr/>
        </p:nvPicPr>
        <p:blipFill>
          <a:blip r:embed="rId3" cstate="print"/>
          <a:srcRect t="9958"/>
          <a:stretch>
            <a:fillRect/>
          </a:stretch>
        </p:blipFill>
        <p:spPr bwMode="auto">
          <a:xfrm>
            <a:off x="4284663" y="1052513"/>
            <a:ext cx="4837112" cy="58054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6313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052736"/>
            <a:ext cx="8229600" cy="2088231"/>
          </a:xfrm>
        </p:spPr>
        <p:txBody>
          <a:bodyPr>
            <a:normAutofit fontScale="90000"/>
          </a:bodyPr>
          <a:lstStyle/>
          <a:p>
            <a:pPr algn="r"/>
            <a:r>
              <a:rPr lang="en-GB" sz="2800" dirty="0"/>
              <a:t/>
            </a:r>
            <a:br>
              <a:rPr lang="en-GB" sz="2800" dirty="0"/>
            </a:br>
            <a:r>
              <a:rPr lang="en-GB" sz="4000" dirty="0">
                <a:solidFill>
                  <a:schemeClr val="bg1"/>
                </a:solidFill>
              </a:rPr>
              <a:t>Prima </a:t>
            </a:r>
            <a:r>
              <a:rPr lang="en-GB" sz="4000" dirty="0" err="1">
                <a:solidFill>
                  <a:schemeClr val="bg1"/>
                </a:solidFill>
              </a:rPr>
              <a:t>Porta</a:t>
            </a:r>
            <a:r>
              <a:rPr lang="en-GB" sz="4000" dirty="0">
                <a:solidFill>
                  <a:schemeClr val="bg1"/>
                </a:solidFill>
              </a:rPr>
              <a:t/>
            </a: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Augustus,</a:t>
            </a: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Vatican </a:t>
            </a: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Museums</a:t>
            </a:r>
          </a:p>
        </p:txBody>
      </p:sp>
      <p:pic>
        <p:nvPicPr>
          <p:cNvPr id="13316" name="Picture 4" descr="Rome april 2009 0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95376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pPr algn="r"/>
            <a:r>
              <a:rPr lang="en-GB" sz="4000" dirty="0">
                <a:solidFill>
                  <a:schemeClr val="bg1"/>
                </a:solidFill>
              </a:rPr>
              <a:t>basalt head </a:t>
            </a:r>
            <a:br>
              <a:rPr lang="en-GB" sz="40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of </a:t>
            </a:r>
            <a:r>
              <a:rPr lang="en-GB" sz="4000" dirty="0" err="1" smtClean="0">
                <a:solidFill>
                  <a:schemeClr val="bg1"/>
                </a:solidFill>
              </a:rPr>
              <a:t>Livia</a:t>
            </a:r>
            <a:r>
              <a:rPr lang="en-GB" sz="4000" dirty="0" smtClean="0">
                <a:solidFill>
                  <a:schemeClr val="bg1"/>
                </a:solidFill>
              </a:rPr>
              <a:t> (left)</a:t>
            </a:r>
            <a:endParaRPr lang="en-GB" sz="4000" dirty="0">
              <a:solidFill>
                <a:schemeClr val="bg1"/>
              </a:solidFill>
            </a:endParaRPr>
          </a:p>
        </p:txBody>
      </p:sp>
      <p:pic>
        <p:nvPicPr>
          <p:cNvPr id="14340" name="Picture 4" descr="Liv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35488" cy="6858000"/>
          </a:xfrm>
          <a:prstGeom prst="rect">
            <a:avLst/>
          </a:prstGeom>
          <a:noFill/>
        </p:spPr>
      </p:pic>
      <p:pic>
        <p:nvPicPr>
          <p:cNvPr id="5" name="Picture 2" descr="D:\Augustus materials\rome 2009 124.JPG"/>
          <p:cNvPicPr>
            <a:picLocks noChangeAspect="1" noChangeArrowheads="1"/>
          </p:cNvPicPr>
          <p:nvPr/>
        </p:nvPicPr>
        <p:blipFill>
          <a:blip r:embed="rId3" cstate="print"/>
          <a:srcRect l="25984" t="8194" r="12697" b="8858"/>
          <a:stretch>
            <a:fillRect/>
          </a:stretch>
        </p:blipFill>
        <p:spPr bwMode="auto">
          <a:xfrm>
            <a:off x="5724128" y="2348880"/>
            <a:ext cx="244827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4572000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U</a:t>
            </a:r>
            <a:r>
              <a:rPr lang="en-GB" dirty="0" smtClean="0">
                <a:solidFill>
                  <a:schemeClr val="bg1"/>
                </a:solidFill>
              </a:rPr>
              <a:t>nknown woman (freedwoman?), marble, Palazzo Massimo Museum, Rome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0978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949280"/>
            <a:ext cx="8229600" cy="792088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en-GB" b="1" dirty="0" smtClean="0">
                <a:solidFill>
                  <a:schemeClr val="bg1"/>
                </a:solidFill>
              </a:rPr>
              <a:t>Claudius, c. AD 40s, Vatican Museum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15364" name="Picture 4" descr="Claudius as Zeus Vatican small"/>
          <p:cNvPicPr>
            <a:picLocks noChangeAspect="1" noChangeArrowheads="1"/>
          </p:cNvPicPr>
          <p:nvPr/>
        </p:nvPicPr>
        <p:blipFill>
          <a:blip r:embed="rId2" cstate="print"/>
          <a:srcRect r="6212"/>
          <a:stretch>
            <a:fillRect/>
          </a:stretch>
        </p:blipFill>
        <p:spPr bwMode="auto">
          <a:xfrm>
            <a:off x="107504" y="116632"/>
            <a:ext cx="8928992" cy="57606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5158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62542"/>
            <a:ext cx="4191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File:Caligula bust bw black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2542"/>
            <a:ext cx="3600450" cy="5442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220072" y="5949280"/>
            <a:ext cx="3466728" cy="792088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en-GB" sz="2000" b="1" dirty="0" smtClean="0">
                <a:solidFill>
                  <a:schemeClr val="bg1"/>
                </a:solidFill>
              </a:rPr>
              <a:t>Bust of </a:t>
            </a:r>
            <a:r>
              <a:rPr lang="en-GB" sz="2000" b="1" dirty="0" err="1" smtClean="0">
                <a:solidFill>
                  <a:schemeClr val="bg1"/>
                </a:solidFill>
              </a:rPr>
              <a:t>Caligual</a:t>
            </a:r>
            <a:r>
              <a:rPr lang="en-GB" sz="2000" b="1" dirty="0" smtClean="0">
                <a:solidFill>
                  <a:schemeClr val="bg1"/>
                </a:solidFill>
              </a:rPr>
              <a:t>, Louvre</a:t>
            </a:r>
            <a:endParaRPr lang="en-GB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503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18" y="312579"/>
            <a:ext cx="2743438" cy="38408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9552" y="4173468"/>
            <a:ext cx="2185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Glyptothek</a:t>
            </a:r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Munich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4168" y="312578"/>
            <a:ext cx="2743438" cy="384081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093976" y="4173468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GB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Georgia" panose="02040502050405020303" pitchFamily="18" charset="0"/>
              </a:rPr>
              <a:t>British Museum, </a:t>
            </a:r>
            <a:r>
              <a:rPr lang="en-GB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Georgia" panose="02040502050405020303" pitchFamily="18" charset="0"/>
              </a:rPr>
              <a:t>London</a:t>
            </a:r>
            <a:endParaRPr lang="en-GB" b="1" dirty="0">
              <a:solidFill>
                <a:srgbClr val="000000"/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Georgia" panose="02040502050405020303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5824" r="10474"/>
          <a:stretch/>
        </p:blipFill>
        <p:spPr>
          <a:xfrm>
            <a:off x="3281918" y="2420888"/>
            <a:ext cx="2592288" cy="37432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203848" y="6278778"/>
            <a:ext cx="288032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Musei</a:t>
            </a:r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b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Capitolini</a:t>
            </a:r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Rome</a:t>
            </a:r>
            <a:endParaRPr lang="en-GB" sz="16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32188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332656"/>
            <a:ext cx="4583807" cy="61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0486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59</Words>
  <Application>Microsoft Office PowerPoint</Application>
  <PresentationFormat>On-screen Show (4:3)</PresentationFormat>
  <Paragraphs>18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Book Antiqua</vt:lpstr>
      <vt:lpstr>Calibri</vt:lpstr>
      <vt:lpstr>Georgia</vt:lpstr>
      <vt:lpstr>Lucida Sans</vt:lpstr>
      <vt:lpstr>Times New Roman</vt:lpstr>
      <vt:lpstr>Wingdings</vt:lpstr>
      <vt:lpstr>Wingdings 2</vt:lpstr>
      <vt:lpstr>Wingdings 3</vt:lpstr>
      <vt:lpstr>Apex</vt:lpstr>
      <vt:lpstr>Athens and Rome: Life and Culture in Classical Antiquity</vt:lpstr>
      <vt:lpstr>Republican style ‘veristic’ portrait,  Palazzo Massimo  Museum, Rome  </vt:lpstr>
      <vt:lpstr> Montemartini Museum, Rome 1st cent. BC?</vt:lpstr>
      <vt:lpstr>Pompey  the Great (original  c. 50 BC?) Ny Carlsberg Glyptotek, Copenhagen</vt:lpstr>
      <vt:lpstr>Via Labicana Augustus as priest, Palazzo Massimo  Museum, Rome</vt:lpstr>
      <vt:lpstr>PowerPoint Presentation</vt:lpstr>
      <vt:lpstr> Prima Porta Augustus, Vatican  Museums</vt:lpstr>
      <vt:lpstr>basalt head  of Livia (left)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Athens and Rome: Life and Culture in Classical Antiquity</dc:title>
  <dc:creator>Matt</dc:creator>
  <cp:lastModifiedBy>Matthew Cobb</cp:lastModifiedBy>
  <cp:revision>7</cp:revision>
  <dcterms:created xsi:type="dcterms:W3CDTF">2014-02-24T18:06:44Z</dcterms:created>
  <dcterms:modified xsi:type="dcterms:W3CDTF">2017-02-08T10:31:27Z</dcterms:modified>
</cp:coreProperties>
</file>