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1" r:id="rId1"/>
  </p:sldMasterIdLst>
  <p:sldIdLst>
    <p:sldId id="256" r:id="rId2"/>
    <p:sldId id="257" r:id="rId3"/>
    <p:sldId id="263" r:id="rId4"/>
    <p:sldId id="258" r:id="rId5"/>
    <p:sldId id="259" r:id="rId6"/>
    <p:sldId id="264" r:id="rId7"/>
    <p:sldId id="261" r:id="rId8"/>
    <p:sldId id="262"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6" autoAdjust="0"/>
    <p:restoredTop sz="94660"/>
  </p:normalViewPr>
  <p:slideViewPr>
    <p:cSldViewPr snapToGrid="0">
      <p:cViewPr varScale="1">
        <p:scale>
          <a:sx n="78" d="100"/>
          <a:sy n="78" d="100"/>
        </p:scale>
        <p:origin x="101"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4A4D11-201E-45AC-B2B2-BDD110A67D3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FE03B1B2-0809-461C-A2D1-80FD0598145B}">
      <dgm:prSet/>
      <dgm:spPr/>
      <dgm:t>
        <a:bodyPr/>
        <a:lstStyle/>
        <a:p>
          <a:r>
            <a:rPr lang="en-US" b="1"/>
            <a:t>References</a:t>
          </a:r>
          <a:endParaRPr lang="en-US"/>
        </a:p>
      </dgm:t>
    </dgm:pt>
    <dgm:pt modelId="{FF7DADBD-DC85-4DE7-B2CD-0EA826481D1F}" type="parTrans" cxnId="{2DF3D79F-F7AD-4293-B1AB-7F201E29CC74}">
      <dgm:prSet/>
      <dgm:spPr/>
      <dgm:t>
        <a:bodyPr/>
        <a:lstStyle/>
        <a:p>
          <a:endParaRPr lang="en-US"/>
        </a:p>
      </dgm:t>
    </dgm:pt>
    <dgm:pt modelId="{C56C142B-C12A-4AF1-BB5F-E42A7710FA95}" type="sibTrans" cxnId="{2DF3D79F-F7AD-4293-B1AB-7F201E29CC74}">
      <dgm:prSet/>
      <dgm:spPr/>
      <dgm:t>
        <a:bodyPr/>
        <a:lstStyle/>
        <a:p>
          <a:endParaRPr lang="en-US"/>
        </a:p>
      </dgm:t>
    </dgm:pt>
    <dgm:pt modelId="{149BE94C-B21F-4ECE-829E-BDA40F72E5C1}">
      <dgm:prSet/>
      <dgm:spPr/>
      <dgm:t>
        <a:bodyPr/>
        <a:lstStyle/>
        <a:p>
          <a:r>
            <a:rPr lang="en-US"/>
            <a:t>Bartneck, C., et al. (2021). </a:t>
          </a:r>
          <a:r>
            <a:rPr lang="en-US" i="1"/>
            <a:t>An Introduction to Ethics in Robotics and AI</a:t>
          </a:r>
          <a:r>
            <a:rPr lang="en-US"/>
            <a:t> (1st ed.). Cham: Springer Nature.</a:t>
          </a:r>
        </a:p>
      </dgm:t>
    </dgm:pt>
    <dgm:pt modelId="{959B5845-6CD6-4C6F-A66F-36F6A6482EDD}" type="parTrans" cxnId="{79B2CB60-1256-4288-856C-994EDAE7B8A1}">
      <dgm:prSet/>
      <dgm:spPr/>
      <dgm:t>
        <a:bodyPr/>
        <a:lstStyle/>
        <a:p>
          <a:endParaRPr lang="en-US"/>
        </a:p>
      </dgm:t>
    </dgm:pt>
    <dgm:pt modelId="{65D86797-3739-42E4-B290-AB327AE56148}" type="sibTrans" cxnId="{79B2CB60-1256-4288-856C-994EDAE7B8A1}">
      <dgm:prSet/>
      <dgm:spPr/>
      <dgm:t>
        <a:bodyPr/>
        <a:lstStyle/>
        <a:p>
          <a:endParaRPr lang="en-US"/>
        </a:p>
      </dgm:t>
    </dgm:pt>
    <dgm:pt modelId="{25F3C739-F483-43E5-82CB-716E0EC9E36F}">
      <dgm:prSet/>
      <dgm:spPr/>
      <dgm:t>
        <a:bodyPr/>
        <a:lstStyle/>
        <a:p>
          <a:r>
            <a:rPr lang="en-US"/>
            <a:t>Baykasoğlu, A., et al. (2018). </a:t>
          </a:r>
          <a:r>
            <a:rPr lang="en-US" i="1"/>
            <a:t>Applications of Artificial Intelligence in Industry and Robotics.</a:t>
          </a:r>
          <a:r>
            <a:rPr lang="en-US"/>
            <a:t> Springer.</a:t>
          </a:r>
        </a:p>
      </dgm:t>
    </dgm:pt>
    <dgm:pt modelId="{ADDE8E13-5B77-4989-A718-E25DB349BB8B}" type="parTrans" cxnId="{1E6450E9-D5F1-4D69-8F9E-9EDF6B3B1155}">
      <dgm:prSet/>
      <dgm:spPr/>
      <dgm:t>
        <a:bodyPr/>
        <a:lstStyle/>
        <a:p>
          <a:endParaRPr lang="en-US"/>
        </a:p>
      </dgm:t>
    </dgm:pt>
    <dgm:pt modelId="{22D6D821-A2A0-451A-BBBB-86D5E516861C}" type="sibTrans" cxnId="{1E6450E9-D5F1-4D69-8F9E-9EDF6B3B1155}">
      <dgm:prSet/>
      <dgm:spPr/>
      <dgm:t>
        <a:bodyPr/>
        <a:lstStyle/>
        <a:p>
          <a:endParaRPr lang="en-US"/>
        </a:p>
      </dgm:t>
    </dgm:pt>
    <dgm:pt modelId="{D9FDCE25-C1EE-47A9-8BF9-F2DEB584503B}">
      <dgm:prSet/>
      <dgm:spPr/>
      <dgm:t>
        <a:bodyPr/>
        <a:lstStyle/>
        <a:p>
          <a:r>
            <a:rPr lang="en-US"/>
            <a:t>Chu, S. et al. (2022). </a:t>
          </a:r>
          <a:r>
            <a:rPr lang="en-US" i="1"/>
            <a:t>Artificial Intelligence in Higher Education.</a:t>
          </a:r>
          <a:endParaRPr lang="en-US"/>
        </a:p>
      </dgm:t>
    </dgm:pt>
    <dgm:pt modelId="{AA24E8FF-44E0-43A4-A240-DF9774854BD2}" type="parTrans" cxnId="{CA7928F9-3764-4929-8149-CA11DE45A88D}">
      <dgm:prSet/>
      <dgm:spPr/>
      <dgm:t>
        <a:bodyPr/>
        <a:lstStyle/>
        <a:p>
          <a:endParaRPr lang="en-US"/>
        </a:p>
      </dgm:t>
    </dgm:pt>
    <dgm:pt modelId="{20F73855-26C1-4FF8-9E3E-652C25D7FE07}" type="sibTrans" cxnId="{CA7928F9-3764-4929-8149-CA11DE45A88D}">
      <dgm:prSet/>
      <dgm:spPr/>
      <dgm:t>
        <a:bodyPr/>
        <a:lstStyle/>
        <a:p>
          <a:endParaRPr lang="en-US"/>
        </a:p>
      </dgm:t>
    </dgm:pt>
    <dgm:pt modelId="{C19AB441-6BB8-4329-A6E8-EA902832CD09}">
      <dgm:prSet/>
      <dgm:spPr/>
      <dgm:t>
        <a:bodyPr/>
        <a:lstStyle/>
        <a:p>
          <a:r>
            <a:rPr lang="en-US"/>
            <a:t>Dever, M., et al. (2020). </a:t>
          </a:r>
          <a:r>
            <a:rPr lang="en-US" i="1"/>
            <a:t>AI in Education: Customizing Learning for All Types of Learners.</a:t>
          </a:r>
          <a:endParaRPr lang="en-US"/>
        </a:p>
      </dgm:t>
    </dgm:pt>
    <dgm:pt modelId="{893AA836-A325-4782-9FFC-24886A35055C}" type="parTrans" cxnId="{D6FFF306-85D4-4EA1-90D7-5A91E9F106C1}">
      <dgm:prSet/>
      <dgm:spPr/>
      <dgm:t>
        <a:bodyPr/>
        <a:lstStyle/>
        <a:p>
          <a:endParaRPr lang="en-US"/>
        </a:p>
      </dgm:t>
    </dgm:pt>
    <dgm:pt modelId="{90B30632-5231-486F-A14B-2DC3BC704454}" type="sibTrans" cxnId="{D6FFF306-85D4-4EA1-90D7-5A91E9F106C1}">
      <dgm:prSet/>
      <dgm:spPr/>
      <dgm:t>
        <a:bodyPr/>
        <a:lstStyle/>
        <a:p>
          <a:endParaRPr lang="en-US"/>
        </a:p>
      </dgm:t>
    </dgm:pt>
    <dgm:pt modelId="{8AD6CF89-5172-421A-970F-AECD17481A6D}">
      <dgm:prSet/>
      <dgm:spPr/>
      <dgm:t>
        <a:bodyPr/>
        <a:lstStyle/>
        <a:p>
          <a:r>
            <a:rPr lang="en-US"/>
            <a:t>Hrastinski, S., et al. (2019). </a:t>
          </a:r>
          <a:r>
            <a:rPr lang="en-US" i="1"/>
            <a:t>AI in Education: Ethical and Practical Challenges.</a:t>
          </a:r>
          <a:r>
            <a:rPr lang="en-US"/>
            <a:t> Springer.</a:t>
          </a:r>
        </a:p>
      </dgm:t>
    </dgm:pt>
    <dgm:pt modelId="{BFEE88E6-1E21-49AD-9AB8-30148BA9832C}" type="parTrans" cxnId="{A7B6C9AE-017A-450A-B95F-9DFE18B853C8}">
      <dgm:prSet/>
      <dgm:spPr/>
      <dgm:t>
        <a:bodyPr/>
        <a:lstStyle/>
        <a:p>
          <a:endParaRPr lang="en-US"/>
        </a:p>
      </dgm:t>
    </dgm:pt>
    <dgm:pt modelId="{209EFEEE-76F7-4CDC-BB54-DA4954C85B50}" type="sibTrans" cxnId="{A7B6C9AE-017A-450A-B95F-9DFE18B853C8}">
      <dgm:prSet/>
      <dgm:spPr/>
      <dgm:t>
        <a:bodyPr/>
        <a:lstStyle/>
        <a:p>
          <a:endParaRPr lang="en-US"/>
        </a:p>
      </dgm:t>
    </dgm:pt>
    <dgm:pt modelId="{43DC1CD0-C977-495B-B2E1-72560E064B1E}" type="pres">
      <dgm:prSet presAssocID="{E04A4D11-201E-45AC-B2B2-BDD110A67D38}" presName="diagram" presStyleCnt="0">
        <dgm:presLayoutVars>
          <dgm:dir/>
          <dgm:resizeHandles val="exact"/>
        </dgm:presLayoutVars>
      </dgm:prSet>
      <dgm:spPr/>
    </dgm:pt>
    <dgm:pt modelId="{CF95D4AA-22E9-4600-9E0F-697053131EC8}" type="pres">
      <dgm:prSet presAssocID="{FE03B1B2-0809-461C-A2D1-80FD0598145B}" presName="node" presStyleLbl="node1" presStyleIdx="0" presStyleCnt="1">
        <dgm:presLayoutVars>
          <dgm:bulletEnabled val="1"/>
        </dgm:presLayoutVars>
      </dgm:prSet>
      <dgm:spPr/>
    </dgm:pt>
  </dgm:ptLst>
  <dgm:cxnLst>
    <dgm:cxn modelId="{D6FFF306-85D4-4EA1-90D7-5A91E9F106C1}" srcId="{FE03B1B2-0809-461C-A2D1-80FD0598145B}" destId="{C19AB441-6BB8-4329-A6E8-EA902832CD09}" srcOrd="3" destOrd="0" parTransId="{893AA836-A325-4782-9FFC-24886A35055C}" sibTransId="{90B30632-5231-486F-A14B-2DC3BC704454}"/>
    <dgm:cxn modelId="{F8757B08-4620-45F7-86E4-63FBF2211C98}" type="presOf" srcId="{E04A4D11-201E-45AC-B2B2-BDD110A67D38}" destId="{43DC1CD0-C977-495B-B2E1-72560E064B1E}" srcOrd="0" destOrd="0" presId="urn:microsoft.com/office/officeart/2005/8/layout/default"/>
    <dgm:cxn modelId="{B1E8F91B-2A26-4965-A64A-DC4B94E26A2A}" type="presOf" srcId="{149BE94C-B21F-4ECE-829E-BDA40F72E5C1}" destId="{CF95D4AA-22E9-4600-9E0F-697053131EC8}" srcOrd="0" destOrd="1" presId="urn:microsoft.com/office/officeart/2005/8/layout/default"/>
    <dgm:cxn modelId="{79B2CB60-1256-4288-856C-994EDAE7B8A1}" srcId="{FE03B1B2-0809-461C-A2D1-80FD0598145B}" destId="{149BE94C-B21F-4ECE-829E-BDA40F72E5C1}" srcOrd="0" destOrd="0" parTransId="{959B5845-6CD6-4C6F-A66F-36F6A6482EDD}" sibTransId="{65D86797-3739-42E4-B290-AB327AE56148}"/>
    <dgm:cxn modelId="{DCA3CB61-19C7-4DFB-A116-EDC3FA242895}" type="presOf" srcId="{D9FDCE25-C1EE-47A9-8BF9-F2DEB584503B}" destId="{CF95D4AA-22E9-4600-9E0F-697053131EC8}" srcOrd="0" destOrd="3" presId="urn:microsoft.com/office/officeart/2005/8/layout/default"/>
    <dgm:cxn modelId="{AB61B963-3A3E-4F02-963D-FC8F50644EFE}" type="presOf" srcId="{25F3C739-F483-43E5-82CB-716E0EC9E36F}" destId="{CF95D4AA-22E9-4600-9E0F-697053131EC8}" srcOrd="0" destOrd="2" presId="urn:microsoft.com/office/officeart/2005/8/layout/default"/>
    <dgm:cxn modelId="{7C05956B-C115-4C38-BC8F-59F86B4F6F59}" type="presOf" srcId="{8AD6CF89-5172-421A-970F-AECD17481A6D}" destId="{CF95D4AA-22E9-4600-9E0F-697053131EC8}" srcOrd="0" destOrd="5" presId="urn:microsoft.com/office/officeart/2005/8/layout/default"/>
    <dgm:cxn modelId="{49AABE78-4765-45D0-86AE-04E947AD229D}" type="presOf" srcId="{C19AB441-6BB8-4329-A6E8-EA902832CD09}" destId="{CF95D4AA-22E9-4600-9E0F-697053131EC8}" srcOrd="0" destOrd="4" presId="urn:microsoft.com/office/officeart/2005/8/layout/default"/>
    <dgm:cxn modelId="{2DF3D79F-F7AD-4293-B1AB-7F201E29CC74}" srcId="{E04A4D11-201E-45AC-B2B2-BDD110A67D38}" destId="{FE03B1B2-0809-461C-A2D1-80FD0598145B}" srcOrd="0" destOrd="0" parTransId="{FF7DADBD-DC85-4DE7-B2CD-0EA826481D1F}" sibTransId="{C56C142B-C12A-4AF1-BB5F-E42A7710FA95}"/>
    <dgm:cxn modelId="{A7B6C9AE-017A-450A-B95F-9DFE18B853C8}" srcId="{FE03B1B2-0809-461C-A2D1-80FD0598145B}" destId="{8AD6CF89-5172-421A-970F-AECD17481A6D}" srcOrd="4" destOrd="0" parTransId="{BFEE88E6-1E21-49AD-9AB8-30148BA9832C}" sibTransId="{209EFEEE-76F7-4CDC-BB54-DA4954C85B50}"/>
    <dgm:cxn modelId="{7AE146E7-4D4D-4BF5-A76C-03AB279D14A6}" type="presOf" srcId="{FE03B1B2-0809-461C-A2D1-80FD0598145B}" destId="{CF95D4AA-22E9-4600-9E0F-697053131EC8}" srcOrd="0" destOrd="0" presId="urn:microsoft.com/office/officeart/2005/8/layout/default"/>
    <dgm:cxn modelId="{1E6450E9-D5F1-4D69-8F9E-9EDF6B3B1155}" srcId="{FE03B1B2-0809-461C-A2D1-80FD0598145B}" destId="{25F3C739-F483-43E5-82CB-716E0EC9E36F}" srcOrd="1" destOrd="0" parTransId="{ADDE8E13-5B77-4989-A718-E25DB349BB8B}" sibTransId="{22D6D821-A2A0-451A-BBBB-86D5E516861C}"/>
    <dgm:cxn modelId="{CA7928F9-3764-4929-8149-CA11DE45A88D}" srcId="{FE03B1B2-0809-461C-A2D1-80FD0598145B}" destId="{D9FDCE25-C1EE-47A9-8BF9-F2DEB584503B}" srcOrd="2" destOrd="0" parTransId="{AA24E8FF-44E0-43A4-A240-DF9774854BD2}" sibTransId="{20F73855-26C1-4FF8-9E3E-652C25D7FE07}"/>
    <dgm:cxn modelId="{53F96B8A-99C9-4EF9-A49A-B7C11741481C}" type="presParOf" srcId="{43DC1CD0-C977-495B-B2E1-72560E064B1E}" destId="{CF95D4AA-22E9-4600-9E0F-697053131EC8}" srcOrd="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95D4AA-22E9-4600-9E0F-697053131EC8}">
      <dsp:nvSpPr>
        <dsp:cNvPr id="0" name=""/>
        <dsp:cNvSpPr/>
      </dsp:nvSpPr>
      <dsp:spPr>
        <a:xfrm>
          <a:off x="1971675" y="2762"/>
          <a:ext cx="6572250" cy="394335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kern="1200"/>
            <a:t>References</a:t>
          </a:r>
          <a:endParaRPr lang="en-US" sz="2700" kern="1200"/>
        </a:p>
        <a:p>
          <a:pPr marL="228600" lvl="1" indent="-228600" algn="l" defTabSz="933450">
            <a:lnSpc>
              <a:spcPct val="90000"/>
            </a:lnSpc>
            <a:spcBef>
              <a:spcPct val="0"/>
            </a:spcBef>
            <a:spcAft>
              <a:spcPct val="15000"/>
            </a:spcAft>
            <a:buChar char="•"/>
          </a:pPr>
          <a:r>
            <a:rPr lang="en-US" sz="2100" kern="1200"/>
            <a:t>Bartneck, C., et al. (2021). </a:t>
          </a:r>
          <a:r>
            <a:rPr lang="en-US" sz="2100" i="1" kern="1200"/>
            <a:t>An Introduction to Ethics in Robotics and AI</a:t>
          </a:r>
          <a:r>
            <a:rPr lang="en-US" sz="2100" kern="1200"/>
            <a:t> (1st ed.). Cham: Springer Nature.</a:t>
          </a:r>
        </a:p>
        <a:p>
          <a:pPr marL="228600" lvl="1" indent="-228600" algn="l" defTabSz="933450">
            <a:lnSpc>
              <a:spcPct val="90000"/>
            </a:lnSpc>
            <a:spcBef>
              <a:spcPct val="0"/>
            </a:spcBef>
            <a:spcAft>
              <a:spcPct val="15000"/>
            </a:spcAft>
            <a:buChar char="•"/>
          </a:pPr>
          <a:r>
            <a:rPr lang="en-US" sz="2100" kern="1200"/>
            <a:t>Baykasoğlu, A., et al. (2018). </a:t>
          </a:r>
          <a:r>
            <a:rPr lang="en-US" sz="2100" i="1" kern="1200"/>
            <a:t>Applications of Artificial Intelligence in Industry and Robotics.</a:t>
          </a:r>
          <a:r>
            <a:rPr lang="en-US" sz="2100" kern="1200"/>
            <a:t> Springer.</a:t>
          </a:r>
        </a:p>
        <a:p>
          <a:pPr marL="228600" lvl="1" indent="-228600" algn="l" defTabSz="933450">
            <a:lnSpc>
              <a:spcPct val="90000"/>
            </a:lnSpc>
            <a:spcBef>
              <a:spcPct val="0"/>
            </a:spcBef>
            <a:spcAft>
              <a:spcPct val="15000"/>
            </a:spcAft>
            <a:buChar char="•"/>
          </a:pPr>
          <a:r>
            <a:rPr lang="en-US" sz="2100" kern="1200"/>
            <a:t>Chu, S. et al. (2022). </a:t>
          </a:r>
          <a:r>
            <a:rPr lang="en-US" sz="2100" i="1" kern="1200"/>
            <a:t>Artificial Intelligence in Higher Education.</a:t>
          </a:r>
          <a:endParaRPr lang="en-US" sz="2100" kern="1200"/>
        </a:p>
        <a:p>
          <a:pPr marL="228600" lvl="1" indent="-228600" algn="l" defTabSz="933450">
            <a:lnSpc>
              <a:spcPct val="90000"/>
            </a:lnSpc>
            <a:spcBef>
              <a:spcPct val="0"/>
            </a:spcBef>
            <a:spcAft>
              <a:spcPct val="15000"/>
            </a:spcAft>
            <a:buChar char="•"/>
          </a:pPr>
          <a:r>
            <a:rPr lang="en-US" sz="2100" kern="1200"/>
            <a:t>Dever, M., et al. (2020). </a:t>
          </a:r>
          <a:r>
            <a:rPr lang="en-US" sz="2100" i="1" kern="1200"/>
            <a:t>AI in Education: Customizing Learning for All Types of Learners.</a:t>
          </a:r>
          <a:endParaRPr lang="en-US" sz="2100" kern="1200"/>
        </a:p>
        <a:p>
          <a:pPr marL="228600" lvl="1" indent="-228600" algn="l" defTabSz="933450">
            <a:lnSpc>
              <a:spcPct val="90000"/>
            </a:lnSpc>
            <a:spcBef>
              <a:spcPct val="0"/>
            </a:spcBef>
            <a:spcAft>
              <a:spcPct val="15000"/>
            </a:spcAft>
            <a:buChar char="•"/>
          </a:pPr>
          <a:r>
            <a:rPr lang="en-US" sz="2100" kern="1200"/>
            <a:t>Hrastinski, S., et al. (2019). </a:t>
          </a:r>
          <a:r>
            <a:rPr lang="en-US" sz="2100" i="1" kern="1200"/>
            <a:t>AI in Education: Ethical and Practical Challenges.</a:t>
          </a:r>
          <a:r>
            <a:rPr lang="en-US" sz="2100" kern="1200"/>
            <a:t> Springer.</a:t>
          </a:r>
        </a:p>
      </dsp:txBody>
      <dsp:txXfrm>
        <a:off x="1971675" y="2762"/>
        <a:ext cx="6572250" cy="394335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26546C1-C91C-42B0-A927-6C878E2FFD9C}" type="datetimeFigureOut">
              <a:rPr lang="en-GB" smtClean="0"/>
              <a:t>23/03/2025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4971B-D714-4662-8FC4-91DBA21BFCCA}" type="slidenum">
              <a:rPr lang="en-GB" smtClean="0"/>
              <a:t>‹#›</a:t>
            </a:fld>
            <a:endParaRPr lang="en-GB"/>
          </a:p>
        </p:txBody>
      </p:sp>
    </p:spTree>
    <p:extLst>
      <p:ext uri="{BB962C8B-B14F-4D97-AF65-F5344CB8AC3E}">
        <p14:creationId xmlns:p14="http://schemas.microsoft.com/office/powerpoint/2010/main" val="2198598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6546C1-C91C-42B0-A927-6C878E2FFD9C}" type="datetimeFigureOut">
              <a:rPr lang="en-GB" smtClean="0"/>
              <a:t>23/03/2025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4971B-D714-4662-8FC4-91DBA21BFCCA}" type="slidenum">
              <a:rPr lang="en-GB" smtClean="0"/>
              <a:t>‹#›</a:t>
            </a:fld>
            <a:endParaRPr lang="en-GB"/>
          </a:p>
        </p:txBody>
      </p:sp>
    </p:spTree>
    <p:extLst>
      <p:ext uri="{BB962C8B-B14F-4D97-AF65-F5344CB8AC3E}">
        <p14:creationId xmlns:p14="http://schemas.microsoft.com/office/powerpoint/2010/main" val="36402520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26546C1-C91C-42B0-A927-6C878E2FFD9C}" type="datetimeFigureOut">
              <a:rPr lang="en-GB" smtClean="0"/>
              <a:t>23/03/2025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4971B-D714-4662-8FC4-91DBA21BFCCA}" type="slidenum">
              <a:rPr lang="en-GB" smtClean="0"/>
              <a:t>‹#›</a:t>
            </a:fld>
            <a:endParaRPr lang="en-GB"/>
          </a:p>
        </p:txBody>
      </p:sp>
    </p:spTree>
    <p:extLst>
      <p:ext uri="{BB962C8B-B14F-4D97-AF65-F5344CB8AC3E}">
        <p14:creationId xmlns:p14="http://schemas.microsoft.com/office/powerpoint/2010/main" val="11362779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26546C1-C91C-42B0-A927-6C878E2FFD9C}" type="datetimeFigureOut">
              <a:rPr lang="en-GB" smtClean="0"/>
              <a:t>23/03/2025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4971B-D714-4662-8FC4-91DBA21BFCCA}" type="slidenum">
              <a:rPr lang="en-GB" smtClean="0"/>
              <a:t>‹#›</a:t>
            </a:fld>
            <a:endParaRPr lang="en-GB"/>
          </a:p>
        </p:txBody>
      </p:sp>
    </p:spTree>
    <p:extLst>
      <p:ext uri="{BB962C8B-B14F-4D97-AF65-F5344CB8AC3E}">
        <p14:creationId xmlns:p14="http://schemas.microsoft.com/office/powerpoint/2010/main" val="18797047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26546C1-C91C-42B0-A927-6C878E2FFD9C}" type="datetimeFigureOut">
              <a:rPr lang="en-GB" smtClean="0"/>
              <a:t>23/03/2025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DB4971B-D714-4662-8FC4-91DBA21BFCCA}" type="slidenum">
              <a:rPr lang="en-GB" smtClean="0"/>
              <a:t>‹#›</a:t>
            </a:fld>
            <a:endParaRPr lang="en-GB"/>
          </a:p>
        </p:txBody>
      </p:sp>
    </p:spTree>
    <p:extLst>
      <p:ext uri="{BB962C8B-B14F-4D97-AF65-F5344CB8AC3E}">
        <p14:creationId xmlns:p14="http://schemas.microsoft.com/office/powerpoint/2010/main" val="4878553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26546C1-C91C-42B0-A927-6C878E2FFD9C}" type="datetimeFigureOut">
              <a:rPr lang="en-GB" smtClean="0"/>
              <a:t>23/03/2025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DB4971B-D714-4662-8FC4-91DBA21BFCCA}" type="slidenum">
              <a:rPr lang="en-GB" smtClean="0"/>
              <a:t>‹#›</a:t>
            </a:fld>
            <a:endParaRPr lang="en-GB"/>
          </a:p>
        </p:txBody>
      </p:sp>
    </p:spTree>
    <p:extLst>
      <p:ext uri="{BB962C8B-B14F-4D97-AF65-F5344CB8AC3E}">
        <p14:creationId xmlns:p14="http://schemas.microsoft.com/office/powerpoint/2010/main" val="41092827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6546C1-C91C-42B0-A927-6C878E2FFD9C}" type="datetimeFigureOut">
              <a:rPr lang="en-GB" smtClean="0"/>
              <a:t>23/03/2025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DB4971B-D714-4662-8FC4-91DBA21BFCCA}" type="slidenum">
              <a:rPr lang="en-GB" smtClean="0"/>
              <a:t>‹#›</a:t>
            </a:fld>
            <a:endParaRPr lang="en-GB"/>
          </a:p>
        </p:txBody>
      </p:sp>
    </p:spTree>
    <p:extLst>
      <p:ext uri="{BB962C8B-B14F-4D97-AF65-F5344CB8AC3E}">
        <p14:creationId xmlns:p14="http://schemas.microsoft.com/office/powerpoint/2010/main" val="110726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6546C1-C91C-42B0-A927-6C878E2FFD9C}" type="datetimeFigureOut">
              <a:rPr lang="en-GB" smtClean="0"/>
              <a:t>23/03/2025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4971B-D714-4662-8FC4-91DBA21BFCCA}" type="slidenum">
              <a:rPr lang="en-GB" smtClean="0"/>
              <a:t>‹#›</a:t>
            </a:fld>
            <a:endParaRPr lang="en-GB"/>
          </a:p>
        </p:txBody>
      </p:sp>
    </p:spTree>
    <p:extLst>
      <p:ext uri="{BB962C8B-B14F-4D97-AF65-F5344CB8AC3E}">
        <p14:creationId xmlns:p14="http://schemas.microsoft.com/office/powerpoint/2010/main" val="3419209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6546C1-C91C-42B0-A927-6C878E2FFD9C}" type="datetimeFigureOut">
              <a:rPr lang="en-GB" smtClean="0"/>
              <a:t>23/03/2025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DB4971B-D714-4662-8FC4-91DBA21BFCCA}" type="slidenum">
              <a:rPr lang="en-GB" smtClean="0"/>
              <a:t>‹#›</a:t>
            </a:fld>
            <a:endParaRPr lang="en-GB"/>
          </a:p>
        </p:txBody>
      </p:sp>
    </p:spTree>
    <p:extLst>
      <p:ext uri="{BB962C8B-B14F-4D97-AF65-F5344CB8AC3E}">
        <p14:creationId xmlns:p14="http://schemas.microsoft.com/office/powerpoint/2010/main" val="1386135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6546C1-C91C-42B0-A927-6C878E2FFD9C}" type="datetimeFigureOut">
              <a:rPr lang="en-GB" smtClean="0"/>
              <a:t>23/03/2025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4971B-D714-4662-8FC4-91DBA21BFCCA}" type="slidenum">
              <a:rPr lang="en-GB" smtClean="0"/>
              <a:t>‹#›</a:t>
            </a:fld>
            <a:endParaRPr lang="en-GB"/>
          </a:p>
        </p:txBody>
      </p:sp>
    </p:spTree>
    <p:extLst>
      <p:ext uri="{BB962C8B-B14F-4D97-AF65-F5344CB8AC3E}">
        <p14:creationId xmlns:p14="http://schemas.microsoft.com/office/powerpoint/2010/main" val="32289712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26546C1-C91C-42B0-A927-6C878E2FFD9C}" type="datetimeFigureOut">
              <a:rPr lang="en-GB" smtClean="0"/>
              <a:t>23/03/2025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DB4971B-D714-4662-8FC4-91DBA21BFCCA}" type="slidenum">
              <a:rPr lang="en-GB" smtClean="0"/>
              <a:t>‹#›</a:t>
            </a:fld>
            <a:endParaRPr lang="en-GB"/>
          </a:p>
        </p:txBody>
      </p:sp>
    </p:spTree>
    <p:extLst>
      <p:ext uri="{BB962C8B-B14F-4D97-AF65-F5344CB8AC3E}">
        <p14:creationId xmlns:p14="http://schemas.microsoft.com/office/powerpoint/2010/main" val="16230900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6546C1-C91C-42B0-A927-6C878E2FFD9C}" type="datetimeFigureOut">
              <a:rPr lang="en-GB" smtClean="0"/>
              <a:t>23/03/2025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B4971B-D714-4662-8FC4-91DBA21BFCCA}" type="slidenum">
              <a:rPr lang="en-GB" smtClean="0"/>
              <a:t>‹#›</a:t>
            </a:fld>
            <a:endParaRPr lang="en-GB"/>
          </a:p>
        </p:txBody>
      </p:sp>
    </p:spTree>
    <p:extLst>
      <p:ext uri="{BB962C8B-B14F-4D97-AF65-F5344CB8AC3E}">
        <p14:creationId xmlns:p14="http://schemas.microsoft.com/office/powerpoint/2010/main" val="3284894808"/>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 id="2147483740" r:id="rId9"/>
    <p:sldLayoutId id="2147483741" r:id="rId10"/>
    <p:sldLayoutId id="214748374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5" name="Rectangle 84">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42" descr="A person with green eyes&#10;&#10;AI-generated content may be incorrect.">
            <a:extLst>
              <a:ext uri="{FF2B5EF4-FFF2-40B4-BE49-F238E27FC236}">
                <a16:creationId xmlns:a16="http://schemas.microsoft.com/office/drawing/2014/main" id="{D0C659F1-E3CB-8B48-FCAD-62A14C3B281F}"/>
              </a:ext>
            </a:extLst>
          </p:cNvPr>
          <p:cNvPicPr>
            <a:picLocks noChangeAspect="1"/>
          </p:cNvPicPr>
          <p:nvPr/>
        </p:nvPicPr>
        <p:blipFill>
          <a:blip r:embed="rId2">
            <a:extLst>
              <a:ext uri="{28A0092B-C50C-407E-A947-70E740481C1C}">
                <a14:useLocalDpi xmlns:a14="http://schemas.microsoft.com/office/drawing/2010/main" val="0"/>
              </a:ext>
            </a:extLst>
          </a:blip>
          <a:srcRect r="2" b="9488"/>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86" name="Freeform: Shape 85">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87" name="Freeform: Shape 86">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3A82A0D-B1A5-3117-E98F-3A4604E93B67}"/>
              </a:ext>
            </a:extLst>
          </p:cNvPr>
          <p:cNvSpPr>
            <a:spLocks noGrp="1"/>
          </p:cNvSpPr>
          <p:nvPr>
            <p:ph type="ctrTitle"/>
          </p:nvPr>
        </p:nvSpPr>
        <p:spPr>
          <a:xfrm>
            <a:off x="477981" y="1122363"/>
            <a:ext cx="4023360" cy="3204134"/>
          </a:xfrm>
        </p:spPr>
        <p:txBody>
          <a:bodyPr vert="horz" lIns="91440" tIns="45720" rIns="91440" bIns="45720" rtlCol="0" anchor="b">
            <a:normAutofit/>
          </a:bodyPr>
          <a:lstStyle/>
          <a:p>
            <a:r>
              <a:rPr lang="en-US" sz="4100" b="1" kern="1200" dirty="0">
                <a:effectLst/>
                <a:latin typeface="+mj-lt"/>
                <a:ea typeface="+mj-ea"/>
                <a:cs typeface="+mj-cs"/>
              </a:rPr>
              <a:t>Case Report: The Disappearance of Dr. Dana Hart (Case #0425-DDH)</a:t>
            </a:r>
            <a:br>
              <a:rPr lang="en-US" sz="4100" kern="1200" dirty="0">
                <a:effectLst/>
                <a:latin typeface="+mj-lt"/>
                <a:ea typeface="+mj-ea"/>
                <a:cs typeface="+mj-cs"/>
              </a:rPr>
            </a:br>
            <a:r>
              <a:rPr lang="en-US" sz="4100" b="1" kern="1200" dirty="0">
                <a:effectLst/>
                <a:latin typeface="+mj-lt"/>
                <a:ea typeface="+mj-ea"/>
                <a:cs typeface="+mj-cs"/>
              </a:rPr>
              <a:t>March 2025</a:t>
            </a:r>
            <a:endParaRPr lang="en-US" sz="4100" kern="1200" dirty="0">
              <a:latin typeface="+mj-lt"/>
              <a:ea typeface="+mj-ea"/>
              <a:cs typeface="+mj-cs"/>
            </a:endParaRPr>
          </a:p>
        </p:txBody>
      </p:sp>
      <p:sp>
        <p:nvSpPr>
          <p:cNvPr id="3" name="Subtitle 2">
            <a:extLst>
              <a:ext uri="{FF2B5EF4-FFF2-40B4-BE49-F238E27FC236}">
                <a16:creationId xmlns:a16="http://schemas.microsoft.com/office/drawing/2014/main" id="{7890EF4D-2B90-DBBA-2D7C-0C2D62938919}"/>
              </a:ext>
            </a:extLst>
          </p:cNvPr>
          <p:cNvSpPr>
            <a:spLocks noGrp="1"/>
          </p:cNvSpPr>
          <p:nvPr>
            <p:ph type="subTitle" idx="1"/>
          </p:nvPr>
        </p:nvSpPr>
        <p:spPr>
          <a:xfrm>
            <a:off x="477981" y="4872922"/>
            <a:ext cx="3933306" cy="1208141"/>
          </a:xfrm>
        </p:spPr>
        <p:txBody>
          <a:bodyPr vert="horz" lIns="91440" tIns="45720" rIns="91440" bIns="45720" rtlCol="0">
            <a:normAutofit/>
          </a:bodyPr>
          <a:lstStyle/>
          <a:p>
            <a:r>
              <a:rPr lang="en-US" sz="1300" dirty="0"/>
              <a:t>Module Name </a:t>
            </a:r>
            <a:r>
              <a:rPr lang="en-US" sz="1300" b="1" i="0" dirty="0">
                <a:effectLst/>
              </a:rPr>
              <a:t>(BMSW4013)</a:t>
            </a:r>
          </a:p>
          <a:p>
            <a:r>
              <a:rPr lang="en-US" sz="1300" dirty="0"/>
              <a:t>Roqia haji haidar </a:t>
            </a:r>
            <a:endParaRPr lang="en-US" sz="1300" b="0" i="0" u="sng" dirty="0">
              <a:effectLst/>
            </a:endParaRPr>
          </a:p>
          <a:p>
            <a:r>
              <a:rPr lang="en-US" sz="1300" dirty="0"/>
              <a:t>2422002</a:t>
            </a:r>
          </a:p>
          <a:p>
            <a:r>
              <a:rPr lang="en-US" sz="1300" b="0" i="0" dirty="0">
                <a:effectLst/>
              </a:rPr>
              <a:t>Ffion Cumberpatch</a:t>
            </a:r>
            <a:endParaRPr lang="en-US" sz="1300" dirty="0"/>
          </a:p>
        </p:txBody>
      </p:sp>
      <p:sp>
        <p:nvSpPr>
          <p:cNvPr id="88" name="Rectangle 87">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4" name="Rectangle 8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51811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69DD21-B569-618D-5802-06D6B6C62165}"/>
              </a:ext>
            </a:extLst>
          </p:cNvPr>
          <p:cNvSpPr>
            <a:spLocks noGrp="1"/>
          </p:cNvSpPr>
          <p:nvPr>
            <p:ph type="title"/>
          </p:nvPr>
        </p:nvSpPr>
        <p:spPr>
          <a:xfrm>
            <a:off x="838200" y="365125"/>
            <a:ext cx="10515600" cy="1325563"/>
          </a:xfrm>
        </p:spPr>
        <p:txBody>
          <a:bodyPr>
            <a:normAutofit/>
          </a:bodyPr>
          <a:lstStyle/>
          <a:p>
            <a:r>
              <a:rPr lang="en-GB" sz="5400"/>
              <a:t>Introduction</a:t>
            </a:r>
          </a:p>
        </p:txBody>
      </p:sp>
      <p:sp>
        <p:nvSpPr>
          <p:cNvPr id="18"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C9BB16C-42F3-8D01-4ED6-F08A9BD2305E}"/>
              </a:ext>
            </a:extLst>
          </p:cNvPr>
          <p:cNvSpPr>
            <a:spLocks noGrp="1"/>
          </p:cNvSpPr>
          <p:nvPr>
            <p:ph idx="1"/>
          </p:nvPr>
        </p:nvSpPr>
        <p:spPr>
          <a:xfrm>
            <a:off x="838200" y="1929384"/>
            <a:ext cx="10515600" cy="4251960"/>
          </a:xfrm>
        </p:spPr>
        <p:txBody>
          <a:bodyPr>
            <a:normAutofit/>
          </a:bodyPr>
          <a:lstStyle/>
          <a:p>
            <a:r>
              <a:rPr lang="en-GB" sz="2200" dirty="0"/>
              <a:t>Dr. Dana Hart, an expert in AI and robotics at Novatek, went missing on January 5, 2025. She was last seen leaving her lab late at night. </a:t>
            </a:r>
          </a:p>
          <a:p>
            <a:r>
              <a:rPr lang="en-GB" sz="2200" dirty="0"/>
              <a:t>The next day, her assistant, Peter Singh, found her lab in a mess and reported her missing. Dr. Hart was known for her work on “Harmony AI,” which connects robots with human emotions.</a:t>
            </a:r>
          </a:p>
          <a:p>
            <a:r>
              <a:rPr lang="en-GB" sz="2200" dirty="0"/>
              <a:t> This report looks into her disappearance, trying to figure out what happened, who might be involved, and why it happened.</a:t>
            </a:r>
          </a:p>
        </p:txBody>
      </p:sp>
    </p:spTree>
    <p:extLst>
      <p:ext uri="{BB962C8B-B14F-4D97-AF65-F5344CB8AC3E}">
        <p14:creationId xmlns:p14="http://schemas.microsoft.com/office/powerpoint/2010/main" val="2350087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D311AE-D635-5CD0-5330-F400058210A8}"/>
              </a:ext>
            </a:extLst>
          </p:cNvPr>
          <p:cNvSpPr>
            <a:spLocks noGrp="1"/>
          </p:cNvSpPr>
          <p:nvPr>
            <p:ph type="title"/>
          </p:nvPr>
        </p:nvSpPr>
        <p:spPr>
          <a:xfrm>
            <a:off x="630936" y="640080"/>
            <a:ext cx="4818888" cy="1481328"/>
          </a:xfrm>
        </p:spPr>
        <p:txBody>
          <a:bodyPr anchor="b">
            <a:normAutofit/>
          </a:bodyPr>
          <a:lstStyle/>
          <a:p>
            <a:r>
              <a:rPr lang="en-GB" sz="5000"/>
              <a:t>Key Evidence and Analysis</a:t>
            </a:r>
          </a:p>
        </p:txBody>
      </p:sp>
      <p:sp>
        <p:nvSpPr>
          <p:cNvPr id="19"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66F48DC-6DD7-7224-CA2D-401C7A9ADD5F}"/>
              </a:ext>
            </a:extLst>
          </p:cNvPr>
          <p:cNvSpPr>
            <a:spLocks noGrp="1"/>
          </p:cNvSpPr>
          <p:nvPr>
            <p:ph idx="1"/>
          </p:nvPr>
        </p:nvSpPr>
        <p:spPr>
          <a:xfrm>
            <a:off x="630936" y="2660904"/>
            <a:ext cx="4818888" cy="3547872"/>
          </a:xfrm>
        </p:spPr>
        <p:txBody>
          <a:bodyPr anchor="t">
            <a:normAutofit/>
          </a:bodyPr>
          <a:lstStyle/>
          <a:p>
            <a:pPr>
              <a:spcAft>
                <a:spcPts val="800"/>
              </a:spcAft>
              <a:buNone/>
            </a:pPr>
            <a:r>
              <a:rPr lang="en-GB" sz="1500" b="1" kern="100" dirty="0">
                <a:effectLst/>
                <a:latin typeface="Aptos" panose="020B0004020202020204" pitchFamily="34" charset="0"/>
                <a:ea typeface="Aptos" panose="020B0004020202020204" pitchFamily="34" charset="0"/>
                <a:cs typeface="Times New Roman" panose="02020603050405020304" pitchFamily="18" charset="0"/>
              </a:rPr>
              <a:t>Evidence 1: Ransacked Lab</a:t>
            </a:r>
            <a:endParaRPr lang="en-GB" sz="15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spcAft>
                <a:spcPts val="800"/>
              </a:spcAft>
              <a:buSzPts val="1000"/>
              <a:buFont typeface="Symbol" panose="05050102010706020507" pitchFamily="18" charset="2"/>
              <a:buChar char=""/>
              <a:tabLst>
                <a:tab pos="457200" algn="l"/>
              </a:tabLst>
            </a:pPr>
            <a:r>
              <a:rPr lang="en-GB" sz="15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The lab was found in </a:t>
            </a:r>
            <a:r>
              <a:rPr lang="en-GB" sz="1600" kern="100" dirty="0">
                <a:latin typeface="Aptos" panose="020B0004020202020204" pitchFamily="34" charset="0"/>
                <a:ea typeface="Aptos" panose="020B0004020202020204" pitchFamily="34" charset="0"/>
                <a:cs typeface="Times New Roman" panose="02020603050405020304" pitchFamily="18" charset="0"/>
              </a:rPr>
              <a:t>chaos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with scattered papers, open drawers, but no damage to expensive robotic tech.</a:t>
            </a:r>
          </a:p>
          <a:p>
            <a:pPr marL="342900" lvl="0" indent="-342900">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This suggests a deliberate search. The intruder didn’t appear interested in the technology but was likely after something </a:t>
            </a:r>
            <a:r>
              <a:rPr lang="en-GB" sz="1600" kern="100" dirty="0">
                <a:latin typeface="Aptos" panose="020B0004020202020204" pitchFamily="34" charset="0"/>
                <a:ea typeface="Aptos" panose="020B0004020202020204" pitchFamily="34" charset="0"/>
                <a:cs typeface="Times New Roman" panose="02020603050405020304" pitchFamily="18" charset="0"/>
              </a:rPr>
              <a:t>else</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 like Dr. Hart’s research or confidential data.</a:t>
            </a:r>
          </a:p>
          <a:p>
            <a:pPr marL="342900" lvl="0" indent="-342900">
              <a:spcAft>
                <a:spcPts val="800"/>
              </a:spcAft>
              <a:buSzPts val="1000"/>
              <a:buFont typeface="Symbol" panose="05050102010706020507" pitchFamily="18" charset="2"/>
              <a:buChar char=""/>
              <a:tabLst>
                <a:tab pos="457200" algn="l"/>
              </a:tabLst>
            </a:pPr>
            <a:r>
              <a:rPr lang="en-GB" sz="1600" kern="100" dirty="0">
                <a:effectLst/>
                <a:latin typeface="Aptos" panose="020B0004020202020204" pitchFamily="34" charset="0"/>
                <a:ea typeface="Aptos" panose="020B0004020202020204" pitchFamily="34" charset="0"/>
                <a:cs typeface="Times New Roman" panose="02020603050405020304" pitchFamily="18" charset="0"/>
              </a:rPr>
              <a:t> The lab’s condition points to someone searching for specific, valuable intellectual property or research data (Dever et al., 2020).</a:t>
            </a:r>
          </a:p>
        </p:txBody>
      </p:sp>
      <p:pic>
        <p:nvPicPr>
          <p:cNvPr id="6" name="Picture 5">
            <a:extLst>
              <a:ext uri="{FF2B5EF4-FFF2-40B4-BE49-F238E27FC236}">
                <a16:creationId xmlns:a16="http://schemas.microsoft.com/office/drawing/2014/main" id="{F603FBAE-ED0A-9B3A-FBFA-C8860E2AF630}"/>
              </a:ext>
            </a:extLst>
          </p:cNvPr>
          <p:cNvPicPr>
            <a:picLocks noChangeAspect="1"/>
          </p:cNvPicPr>
          <p:nvPr/>
        </p:nvPicPr>
        <p:blipFill>
          <a:blip r:embed="rId2"/>
          <a:stretch>
            <a:fillRect/>
          </a:stretch>
        </p:blipFill>
        <p:spPr>
          <a:xfrm>
            <a:off x="6099048" y="1682130"/>
            <a:ext cx="5458968" cy="3493739"/>
          </a:xfrm>
          <a:prstGeom prst="rect">
            <a:avLst/>
          </a:prstGeom>
        </p:spPr>
      </p:pic>
    </p:spTree>
    <p:extLst>
      <p:ext uri="{BB962C8B-B14F-4D97-AF65-F5344CB8AC3E}">
        <p14:creationId xmlns:p14="http://schemas.microsoft.com/office/powerpoint/2010/main" val="13066297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805C6AB-7392-BC10-405C-CDC6AADFCFAC}"/>
              </a:ext>
            </a:extLst>
          </p:cNvPr>
          <p:cNvSpPr>
            <a:spLocks noGrp="1"/>
          </p:cNvSpPr>
          <p:nvPr>
            <p:ph type="title"/>
          </p:nvPr>
        </p:nvSpPr>
        <p:spPr>
          <a:xfrm>
            <a:off x="841246" y="673770"/>
            <a:ext cx="3644489" cy="2414488"/>
          </a:xfrm>
        </p:spPr>
        <p:txBody>
          <a:bodyPr anchor="t">
            <a:normAutofit/>
          </a:bodyPr>
          <a:lstStyle/>
          <a:p>
            <a:r>
              <a:rPr lang="en-GB" sz="4200" b="1">
                <a:solidFill>
                  <a:srgbClr val="FFFFFF"/>
                </a:solidFill>
              </a:rPr>
              <a:t>Evidence 2: Peter Singh’s Statement</a:t>
            </a:r>
            <a:br>
              <a:rPr lang="en-GB" sz="4200">
                <a:solidFill>
                  <a:srgbClr val="FFFFFF"/>
                </a:solidFill>
              </a:rPr>
            </a:br>
            <a:endParaRPr lang="en-GB" sz="4200">
              <a:solidFill>
                <a:srgbClr val="FFFFFF"/>
              </a:solidFill>
            </a:endParaRPr>
          </a:p>
        </p:txBody>
      </p:sp>
      <p:sp>
        <p:nvSpPr>
          <p:cNvPr id="3" name="Content Placeholder 2">
            <a:extLst>
              <a:ext uri="{FF2B5EF4-FFF2-40B4-BE49-F238E27FC236}">
                <a16:creationId xmlns:a16="http://schemas.microsoft.com/office/drawing/2014/main" id="{98FF36E1-68D2-A14B-1CFA-088EFBE7C394}"/>
              </a:ext>
            </a:extLst>
          </p:cNvPr>
          <p:cNvSpPr>
            <a:spLocks noGrp="1"/>
          </p:cNvSpPr>
          <p:nvPr>
            <p:ph idx="1"/>
          </p:nvPr>
        </p:nvSpPr>
        <p:spPr>
          <a:xfrm>
            <a:off x="6095999" y="882315"/>
            <a:ext cx="5254754" cy="5294647"/>
          </a:xfrm>
        </p:spPr>
        <p:txBody>
          <a:bodyPr>
            <a:normAutofit/>
          </a:bodyPr>
          <a:lstStyle/>
          <a:p>
            <a:pPr>
              <a:buFont typeface="Arial" panose="020B0604020202020204" pitchFamily="34" charset="0"/>
              <a:buChar char="•"/>
            </a:pPr>
            <a:r>
              <a:rPr lang="en-GB" sz="2200"/>
              <a:t> Peter Singh mentioned that Dr. Hart was stressed about a meeting with executives.</a:t>
            </a:r>
          </a:p>
          <a:p>
            <a:pPr>
              <a:buFont typeface="Arial" panose="020B0604020202020204" pitchFamily="34" charset="0"/>
              <a:buChar char="•"/>
            </a:pPr>
            <a:r>
              <a:rPr lang="en-GB" sz="2200"/>
              <a:t> Stress could indicate a professional conflict, possibly over her AI research. If the meeting was crucial, it may have led to tensions that contributed to her disappearance.</a:t>
            </a:r>
          </a:p>
          <a:p>
            <a:pPr>
              <a:buFont typeface="Arial" panose="020B0604020202020204" pitchFamily="34" charset="0"/>
              <a:buChar char="•"/>
            </a:pPr>
            <a:r>
              <a:rPr lang="en-GB" sz="2200"/>
              <a:t>Peter’s statement suggests that corporate tension or even espionage might be involved. Dr. Hart’s groundbreaking work could have threatened others in the industry (Chu et al., 2022).</a:t>
            </a:r>
          </a:p>
        </p:txBody>
      </p:sp>
    </p:spTree>
    <p:extLst>
      <p:ext uri="{BB962C8B-B14F-4D97-AF65-F5344CB8AC3E}">
        <p14:creationId xmlns:p14="http://schemas.microsoft.com/office/powerpoint/2010/main" val="28399240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EE5459-6791-134E-AFE4-64E39EE230F6}"/>
            </a:ext>
          </a:extLst>
        </p:cNvPr>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E3117C-1362-66C7-D006-FA8766B2B353}"/>
              </a:ext>
            </a:extLst>
          </p:cNvPr>
          <p:cNvSpPr>
            <a:spLocks noGrp="1"/>
          </p:cNvSpPr>
          <p:nvPr>
            <p:ph type="title"/>
          </p:nvPr>
        </p:nvSpPr>
        <p:spPr>
          <a:xfrm>
            <a:off x="572493" y="238539"/>
            <a:ext cx="11047013" cy="1434415"/>
          </a:xfrm>
        </p:spPr>
        <p:txBody>
          <a:bodyPr anchor="b">
            <a:normAutofit/>
          </a:bodyPr>
          <a:lstStyle/>
          <a:p>
            <a:pPr>
              <a:buNone/>
            </a:pPr>
            <a:r>
              <a:rPr lang="en-GB" sz="4600" b="1"/>
              <a:t>Evidence 3: Strange SUV Outside Her House</a:t>
            </a:r>
            <a:endParaRPr lang="en-GB" sz="4600"/>
          </a:p>
        </p:txBody>
      </p:sp>
      <p:sp>
        <p:nvSpPr>
          <p:cNvPr id="28"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69AB729E-720E-CFC6-5423-7B6D1EAD1E12}"/>
              </a:ext>
            </a:extLst>
          </p:cNvPr>
          <p:cNvPicPr>
            <a:picLocks noChangeAspect="1"/>
          </p:cNvPicPr>
          <p:nvPr/>
        </p:nvPicPr>
        <p:blipFill>
          <a:blip r:embed="rId2"/>
          <a:srcRect l="24495" r="22484" b="1"/>
          <a:stretch/>
        </p:blipFill>
        <p:spPr>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DA675629-637B-F15A-745E-4ECE40607385}"/>
              </a:ext>
            </a:extLst>
          </p:cNvPr>
          <p:cNvSpPr>
            <a:spLocks noGrp="1"/>
          </p:cNvSpPr>
          <p:nvPr>
            <p:ph idx="1"/>
          </p:nvPr>
        </p:nvSpPr>
        <p:spPr>
          <a:xfrm>
            <a:off x="4905955" y="2071316"/>
            <a:ext cx="6713552" cy="4114800"/>
          </a:xfrm>
        </p:spPr>
        <p:txBody>
          <a:bodyPr anchor="t">
            <a:normAutofit/>
          </a:bodyPr>
          <a:lstStyle/>
          <a:p>
            <a:pPr>
              <a:buFont typeface="Arial" panose="020B0604020202020204" pitchFamily="34" charset="0"/>
              <a:buChar char="•"/>
            </a:pPr>
            <a:r>
              <a:rPr lang="en-GB" sz="2200"/>
              <a:t> Dr. Hart’s neighbor, Cynthia Ramirez, saw a strange SUV outside her house the night before she disappeared.</a:t>
            </a:r>
          </a:p>
          <a:p>
            <a:pPr>
              <a:buFont typeface="Arial" panose="020B0604020202020204" pitchFamily="34" charset="0"/>
              <a:buChar char="•"/>
            </a:pPr>
            <a:r>
              <a:rPr lang="en-GB" sz="2200"/>
              <a:t> This suggests involvement from someone outside Dr. Hart’s immediate circle, possibly linking the disappearance to an external party.</a:t>
            </a:r>
          </a:p>
          <a:p>
            <a:pPr>
              <a:buFont typeface="Arial" panose="020B0604020202020204" pitchFamily="34" charset="0"/>
              <a:buChar char="•"/>
            </a:pPr>
            <a:r>
              <a:rPr lang="en-GB" sz="2200"/>
              <a:t>The SUV hints that Dr. Hart’s disappearance may be tied to an outsider, potentially linked to corporate espionage or a rival researcher.</a:t>
            </a:r>
          </a:p>
          <a:p>
            <a:endParaRPr lang="en-GB" sz="2200"/>
          </a:p>
        </p:txBody>
      </p:sp>
    </p:spTree>
    <p:extLst>
      <p:ext uri="{BB962C8B-B14F-4D97-AF65-F5344CB8AC3E}">
        <p14:creationId xmlns:p14="http://schemas.microsoft.com/office/powerpoint/2010/main" val="38328208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C1A64-87F1-BF37-6C92-32BE801083FA}"/>
              </a:ext>
            </a:extLst>
          </p:cNvPr>
          <p:cNvSpPr>
            <a:spLocks noGrp="1"/>
          </p:cNvSpPr>
          <p:nvPr>
            <p:ph type="title"/>
          </p:nvPr>
        </p:nvSpPr>
        <p:spPr>
          <a:xfrm>
            <a:off x="838200" y="365125"/>
            <a:ext cx="10515600" cy="1325563"/>
          </a:xfrm>
        </p:spPr>
        <p:txBody>
          <a:bodyPr>
            <a:normAutofit/>
          </a:bodyPr>
          <a:lstStyle/>
          <a:p>
            <a:pPr>
              <a:buNone/>
            </a:pPr>
            <a:r>
              <a:rPr lang="en-GB" sz="4200" b="1"/>
              <a:t>Leading Theory on Dr. Hart’s Disappearance</a:t>
            </a:r>
            <a:br>
              <a:rPr lang="en-GB" sz="4200" b="1"/>
            </a:br>
            <a:r>
              <a:rPr lang="en-GB" sz="4200" b="1"/>
              <a:t>Corporate Espionage</a:t>
            </a:r>
            <a:endParaRPr lang="en-GB" sz="42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EB69C0-3356-4A7F-4B89-EF52A619010A}"/>
              </a:ext>
            </a:extLst>
          </p:cNvPr>
          <p:cNvSpPr>
            <a:spLocks noGrp="1"/>
          </p:cNvSpPr>
          <p:nvPr>
            <p:ph idx="1"/>
          </p:nvPr>
        </p:nvSpPr>
        <p:spPr>
          <a:xfrm>
            <a:off x="838200" y="1929384"/>
            <a:ext cx="10515600" cy="4251960"/>
          </a:xfrm>
        </p:spPr>
        <p:txBody>
          <a:bodyPr>
            <a:normAutofit/>
          </a:bodyPr>
          <a:lstStyle/>
          <a:p>
            <a:pPr>
              <a:buFont typeface="Arial" panose="020B0604020202020204" pitchFamily="34" charset="0"/>
              <a:buChar char="•"/>
            </a:pPr>
            <a:r>
              <a:rPr lang="en-GB" sz="2200" b="1" dirty="0"/>
              <a:t>Reasoning:</a:t>
            </a:r>
            <a:r>
              <a:rPr lang="en-GB" sz="2200" dirty="0"/>
              <a:t> Dr. Hart’s research on “Harmony AI” was groundbreaking, and it’s likely that someone from a rival company wanted to steal it. The lab was trashed, but the expensive equipment was left untouched, which suggests that the intruder wasn’t after tech they were after her research. Peter Singh mentioned Dr. Hart was stressed about a meeting, and the strange SUV outside her house could mean someone was watching her.</a:t>
            </a:r>
          </a:p>
          <a:p>
            <a:pPr>
              <a:buFont typeface="Arial" panose="020B0604020202020204" pitchFamily="34" charset="0"/>
              <a:buChar char="•"/>
            </a:pPr>
            <a:r>
              <a:rPr lang="en-GB" sz="2200" b="1" dirty="0"/>
              <a:t>Conclusion:</a:t>
            </a:r>
            <a:r>
              <a:rPr lang="en-GB" sz="2200" dirty="0"/>
              <a:t> Corporate espionage makes the most sense. Her research was valuable, and someone may have taken extreme measures to get their hands on it (</a:t>
            </a:r>
            <a:r>
              <a:rPr lang="en-GB" sz="2200" dirty="0" err="1"/>
              <a:t>Baykasoğlu</a:t>
            </a:r>
            <a:r>
              <a:rPr lang="en-GB" sz="2200" dirty="0"/>
              <a:t> et al., 2018).</a:t>
            </a:r>
          </a:p>
        </p:txBody>
      </p:sp>
    </p:spTree>
    <p:extLst>
      <p:ext uri="{BB962C8B-B14F-4D97-AF65-F5344CB8AC3E}">
        <p14:creationId xmlns:p14="http://schemas.microsoft.com/office/powerpoint/2010/main" val="1530782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1070F-EA24-8C4F-88C2-9DA7A97BF352}"/>
              </a:ext>
            </a:extLst>
          </p:cNvPr>
          <p:cNvSpPr>
            <a:spLocks noGrp="1"/>
          </p:cNvSpPr>
          <p:nvPr>
            <p:ph type="title"/>
          </p:nvPr>
        </p:nvSpPr>
        <p:spPr>
          <a:xfrm>
            <a:off x="841248" y="548640"/>
            <a:ext cx="3600860" cy="5431536"/>
          </a:xfrm>
        </p:spPr>
        <p:txBody>
          <a:bodyPr>
            <a:normAutofit/>
          </a:bodyPr>
          <a:lstStyle/>
          <a:p>
            <a:r>
              <a:rPr lang="en-GB" sz="4200" b="1" kern="100" dirty="0">
                <a:effectLst/>
                <a:latin typeface="Aptos" panose="020B0004020202020204" pitchFamily="34" charset="0"/>
                <a:ea typeface="Aptos" panose="020B0004020202020204" pitchFamily="34" charset="0"/>
                <a:cs typeface="Times New Roman" panose="02020603050405020304" pitchFamily="18" charset="0"/>
              </a:rPr>
              <a:t>Reflection on the Investigation</a:t>
            </a:r>
            <a:br>
              <a:rPr lang="en-GB" sz="4200" kern="100" dirty="0">
                <a:effectLst/>
                <a:latin typeface="Aptos" panose="020B0004020202020204" pitchFamily="34" charset="0"/>
                <a:ea typeface="Aptos" panose="020B0004020202020204" pitchFamily="34" charset="0"/>
                <a:cs typeface="Times New Roman" panose="02020603050405020304" pitchFamily="18" charset="0"/>
              </a:rPr>
            </a:br>
            <a:endParaRPr lang="en-GB" sz="4200" dirty="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58A12D-E8D6-DF8E-1871-11825BF225BA}"/>
              </a:ext>
            </a:extLst>
          </p:cNvPr>
          <p:cNvSpPr>
            <a:spLocks noGrp="1"/>
          </p:cNvSpPr>
          <p:nvPr>
            <p:ph idx="1"/>
          </p:nvPr>
        </p:nvSpPr>
        <p:spPr>
          <a:xfrm>
            <a:off x="5126418" y="552091"/>
            <a:ext cx="6224335" cy="5431536"/>
          </a:xfrm>
        </p:spPr>
        <p:txBody>
          <a:bodyPr anchor="ctr">
            <a:normAutofit/>
          </a:bodyPr>
          <a:lstStyle/>
          <a:p>
            <a:pPr lvl="0">
              <a:spcAft>
                <a:spcPts val="800"/>
              </a:spcAft>
              <a:buSzPts val="1000"/>
              <a:tabLst>
                <a:tab pos="457200" algn="l"/>
              </a:tabLst>
            </a:pPr>
            <a:r>
              <a:rPr lang="en-GB" sz="2200" b="1" kern="100" dirty="0">
                <a:effectLst/>
                <a:latin typeface="Aptos" panose="020B0004020202020204" pitchFamily="34" charset="0"/>
                <a:ea typeface="Aptos" panose="020B0004020202020204" pitchFamily="34" charset="0"/>
                <a:cs typeface="Times New Roman" panose="02020603050405020304" pitchFamily="18" charset="0"/>
              </a:rPr>
              <a:t>Challenges Faced:</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lvl="1">
              <a:spcAft>
                <a:spcPts val="800"/>
              </a:spcAft>
              <a:buSzPts val="1000"/>
              <a:tabLst>
                <a:tab pos="914400" algn="l"/>
              </a:tabLs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Lack of direct evidence about the </a:t>
            </a:r>
            <a:r>
              <a:rPr lang="en-GB" sz="2200" kern="100" dirty="0">
                <a:latin typeface="Aptos" panose="020B0004020202020204" pitchFamily="34" charset="0"/>
                <a:ea typeface="Aptos" panose="020B0004020202020204" pitchFamily="34" charset="0"/>
                <a:cs typeface="Times New Roman" panose="02020603050405020304" pitchFamily="18" charset="0"/>
              </a:rPr>
              <a:t>intruder</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made the case difficult to solve.</a:t>
            </a:r>
          </a:p>
          <a:p>
            <a:pPr lvl="1">
              <a:spcAft>
                <a:spcPts val="800"/>
              </a:spcAft>
              <a:buSzPts val="1000"/>
              <a:tabLst>
                <a:tab pos="914400" algn="l"/>
              </a:tabLs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Multiple potential motives</a:t>
            </a:r>
            <a:r>
              <a:rPr lang="en-GB" sz="2200" kern="100" dirty="0">
                <a:latin typeface="Aptos" panose="020B0004020202020204" pitchFamily="34" charset="0"/>
                <a:ea typeface="Aptos" panose="020B0004020202020204" pitchFamily="34" charset="0"/>
                <a:cs typeface="Times New Roman" panose="02020603050405020304" pitchFamily="18" charset="0"/>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personal, professional, and corporate complicated the analysis.</a:t>
            </a:r>
          </a:p>
          <a:p>
            <a:pPr lvl="0">
              <a:spcAft>
                <a:spcPts val="800"/>
              </a:spcAft>
              <a:buSzPts val="1000"/>
              <a:tabLst>
                <a:tab pos="457200" algn="l"/>
              </a:tabLst>
            </a:pPr>
            <a:r>
              <a:rPr lang="en-GB" sz="2200" b="1" kern="100" dirty="0">
                <a:effectLst/>
                <a:latin typeface="Aptos" panose="020B0004020202020204" pitchFamily="34" charset="0"/>
                <a:ea typeface="Aptos" panose="020B0004020202020204" pitchFamily="34" charset="0"/>
                <a:cs typeface="Times New Roman" panose="02020603050405020304" pitchFamily="18" charset="0"/>
              </a:rPr>
              <a:t>Lessons Learned:</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lvl="1">
              <a:spcAft>
                <a:spcPts val="800"/>
              </a:spcAft>
              <a:buSzPts val="1000"/>
              <a:tabLst>
                <a:tab pos="914400" algn="l"/>
              </a:tabLs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The importance of not jumping to conclusions based solely on eyewitness accounts or </a:t>
            </a:r>
            <a:r>
              <a:rPr lang="en-GB" sz="2200" kern="100" dirty="0">
                <a:latin typeface="Aptos" panose="020B0004020202020204" pitchFamily="34" charset="0"/>
                <a:ea typeface="Aptos" panose="020B0004020202020204" pitchFamily="34" charset="0"/>
                <a:cs typeface="Times New Roman" panose="02020603050405020304" pitchFamily="18" charset="0"/>
              </a:rPr>
              <a:t>indirect</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clues.</a:t>
            </a:r>
          </a:p>
          <a:p>
            <a:pPr lvl="1">
              <a:spcAft>
                <a:spcPts val="800"/>
              </a:spcAft>
              <a:buSzPts val="1000"/>
              <a:tabLst>
                <a:tab pos="914400" algn="l"/>
              </a:tabLst>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Investigating not just the people directly involved, but also external factors like corporate competition, is essential in high-stakes tech industries.</a:t>
            </a:r>
          </a:p>
        </p:txBody>
      </p:sp>
    </p:spTree>
    <p:extLst>
      <p:ext uri="{BB962C8B-B14F-4D97-AF65-F5344CB8AC3E}">
        <p14:creationId xmlns:p14="http://schemas.microsoft.com/office/powerpoint/2010/main" val="31585022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8B3E6-93A6-F1FA-DAB9-487657EE4A6F}"/>
              </a:ext>
            </a:extLst>
          </p:cNvPr>
          <p:cNvSpPr>
            <a:spLocks noGrp="1"/>
          </p:cNvSpPr>
          <p:nvPr>
            <p:ph type="title"/>
          </p:nvPr>
        </p:nvSpPr>
        <p:spPr>
          <a:xfrm>
            <a:off x="838200" y="365125"/>
            <a:ext cx="10515600" cy="1325563"/>
          </a:xfrm>
        </p:spPr>
        <p:txBody>
          <a:bodyPr>
            <a:normAutofit/>
          </a:bodyPr>
          <a:lstStyle/>
          <a:p>
            <a:r>
              <a:rPr lang="en-GB" sz="4200" b="1" kern="100">
                <a:effectLst/>
                <a:latin typeface="Aptos" panose="020B0004020202020204" pitchFamily="34" charset="0"/>
                <a:ea typeface="Aptos" panose="020B0004020202020204" pitchFamily="34" charset="0"/>
                <a:cs typeface="Times New Roman" panose="02020603050405020304" pitchFamily="18" charset="0"/>
              </a:rPr>
              <a:t>Conclusion</a:t>
            </a:r>
            <a:br>
              <a:rPr lang="en-GB" sz="4200" kern="100">
                <a:effectLst/>
                <a:latin typeface="Aptos" panose="020B0004020202020204" pitchFamily="34" charset="0"/>
                <a:ea typeface="Aptos" panose="020B0004020202020204" pitchFamily="34" charset="0"/>
                <a:cs typeface="Times New Roman" panose="02020603050405020304" pitchFamily="18" charset="0"/>
              </a:rPr>
            </a:br>
            <a:endParaRPr lang="en-GB" sz="420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0C473A-5CDC-2062-782E-C43D6BFDDE7B}"/>
              </a:ext>
            </a:extLst>
          </p:cNvPr>
          <p:cNvSpPr>
            <a:spLocks noGrp="1"/>
          </p:cNvSpPr>
          <p:nvPr>
            <p:ph idx="1"/>
          </p:nvPr>
        </p:nvSpPr>
        <p:spPr>
          <a:xfrm>
            <a:off x="838200" y="1929384"/>
            <a:ext cx="10515600" cy="4251960"/>
          </a:xfrm>
        </p:spPr>
        <p:txBody>
          <a:bodyPr>
            <a:normAutofit/>
          </a:bodyPr>
          <a:lstStyle/>
          <a:p>
            <a:r>
              <a:rPr lang="en-GB" sz="2200" dirty="0"/>
              <a:t>Dr. Dana Hart’s disappearance seems to be connected to her groundbreaking work in AI, especially around ethical issues. </a:t>
            </a:r>
          </a:p>
          <a:p>
            <a:r>
              <a:rPr lang="en-GB" sz="2200" dirty="0"/>
              <a:t>The evidence suggests someone was looking for her research, possibly due to corporate rivalry or disagreements over her views on AI. Her innovative work could have made her a target for those wanting to control it. </a:t>
            </a:r>
          </a:p>
          <a:p>
            <a:r>
              <a:rPr lang="en-GB" sz="2200" dirty="0"/>
              <a:t>The stress she felt before a big meeting, along with the strange SUV outside her house and the mess in her lab, point to her work putting her in a dangerous situation.</a:t>
            </a:r>
          </a:p>
        </p:txBody>
      </p:sp>
    </p:spTree>
    <p:extLst>
      <p:ext uri="{BB962C8B-B14F-4D97-AF65-F5344CB8AC3E}">
        <p14:creationId xmlns:p14="http://schemas.microsoft.com/office/powerpoint/2010/main" val="13631093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7" name="TextBox 2">
            <a:extLst>
              <a:ext uri="{FF2B5EF4-FFF2-40B4-BE49-F238E27FC236}">
                <a16:creationId xmlns:a16="http://schemas.microsoft.com/office/drawing/2014/main" id="{C37832EC-7EDB-8194-8176-0AAF6145E445}"/>
              </a:ext>
            </a:extLst>
          </p:cNvPr>
          <p:cNvGraphicFramePr/>
          <p:nvPr>
            <p:extLst>
              <p:ext uri="{D42A27DB-BD31-4B8C-83A1-F6EECF244321}">
                <p14:modId xmlns:p14="http://schemas.microsoft.com/office/powerpoint/2010/main" val="15819545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7092968"/>
      </p:ext>
    </p:extLst>
  </p:cSld>
  <p:clrMapOvr>
    <a:masterClrMapping/>
  </p:clrMapOvr>
</p:sld>
</file>

<file path=ppt/theme/theme1.xml><?xml version="1.0" encoding="utf-8"?>
<a:theme xmlns:a="http://schemas.openxmlformats.org/drawingml/2006/main" name="Office 2013 - 2022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151</TotalTime>
  <Words>786</Words>
  <Application>Microsoft Office PowerPoint</Application>
  <PresentationFormat>Widescreen</PresentationFormat>
  <Paragraphs>42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Aptos</vt:lpstr>
      <vt:lpstr>Arial</vt:lpstr>
      <vt:lpstr>Calibri</vt:lpstr>
      <vt:lpstr>Calibri Light</vt:lpstr>
      <vt:lpstr>Symbol</vt:lpstr>
      <vt:lpstr>Office 2013 - 2022 Theme</vt:lpstr>
      <vt:lpstr>Case Report: The Disappearance of Dr. Dana Hart (Case #0425-DDH) March 2025</vt:lpstr>
      <vt:lpstr>Introduction</vt:lpstr>
      <vt:lpstr>Key Evidence and Analysis</vt:lpstr>
      <vt:lpstr>Evidence 2: Peter Singh’s Statement </vt:lpstr>
      <vt:lpstr>Evidence 3: Strange SUV Outside Her House</vt:lpstr>
      <vt:lpstr>Leading Theory on Dr. Hart’s Disappearance Corporate Espionage</vt:lpstr>
      <vt:lpstr>Reflection on the Investigation </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Ffion Cumberpatch</dc:creator>
  <cp:lastModifiedBy>roqia haidar</cp:lastModifiedBy>
  <cp:revision>2</cp:revision>
  <dcterms:created xsi:type="dcterms:W3CDTF">2025-02-17T11:57:44Z</dcterms:created>
  <dcterms:modified xsi:type="dcterms:W3CDTF">2025-03-23T18:25:08Z</dcterms:modified>
</cp:coreProperties>
</file>