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DEFFFE"/>
    <a:srgbClr val="D7FBFC"/>
    <a:srgbClr val="CFFCF9"/>
    <a:srgbClr val="DEFFFF"/>
    <a:srgbClr val="D9FCFC"/>
    <a:srgbClr val="D9F7FA"/>
    <a:srgbClr val="DEFBFC"/>
    <a:srgbClr val="E1FCFC"/>
    <a:srgbClr val="CCFBFF"/>
    <a:srgbClr val="DBFC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08C62C33-FCA8-A81B-DD59-3DA2E157183D}" v="1460" dt="2026-02-23T08:04:07.172"/>
    <p1510:client id="{C6018376-921B-C5D6-F89D-A92B765D2211}" v="1101" dt="2026-02-23T06:16:32.9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5" Type="http://schemas.microsoft.com/office/2015/10/relationships/revisionInfo" Target="revisionInfo.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p:cNvSpPr>
            <a:spLocks noGrp="1"/>
          </p:cNvSpPr>
          <p:nvPr>
            <p:ph type="dt" sz="half" idx="10"/>
          </p:nvPr>
        </p:nvSpPr>
        <p:spPr/>
        <p:txBody>
          <a:bodyPr/>
          <a:lstStyle/>
          <a:p>
            <a:fld id="{846CE7D5-CF57-46EF-B807-FDD0502418D4}" type="datetimeFigureOut">
              <a:rPr lang="en-GB" smtClean="0"/>
              <a:t>22/02/2026</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GB" smtClean="0"/>
              <a:t>22/02/2026</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GB" smtClean="0"/>
              <a:t>22/02/2026</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GB"/>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GB" smtClean="0"/>
              <a:t>22/02/2026</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a:t>Click to edit Master title style</a:t>
            </a:r>
          </a:p>
        </p:txBody>
      </p:sp>
      <p:sp>
        <p:nvSpPr>
          <p:cNvPr id="3" name="Vertical Text Placeholder 2"/>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10"/>
          </p:nvPr>
        </p:nvSpPr>
        <p:spPr/>
        <p:txBody>
          <a:bodyPr/>
          <a:lstStyle/>
          <a:p>
            <a:fld id="{846CE7D5-CF57-46EF-B807-FDD0502418D4}" type="datetimeFigureOut">
              <a:rPr lang="en-GB" smtClean="0"/>
              <a:t>22/02/2026</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330EA680-D336-4FF7-8B7A-9848BB0A1C32}" type="slidenum">
              <a:rPr lang="en-GB" smtClean="0"/>
              <a:t>‹#›</a:t>
            </a:fld>
            <a:endParaRPr lang="en-GB"/>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GB" smtClean="0"/>
              <a:t>22/02/2026</a:t>
            </a:fld>
            <a:endParaRPr lang="en-GB"/>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GB" smtClean="0"/>
              <a:t>‹#›</a:t>
            </a:fld>
            <a:endParaRPr lang="en-GB"/>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GB"/>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4.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4.xml"/></Relationships>
</file>

<file path=ppt/slides/_rels/slide4.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hyperlink" Target="https://pmc.ncbi.nlm.nih.gov/articles" TargetMode="External"/><Relationship Id="rId1" Type="http://schemas.openxmlformats.org/officeDocument/2006/relationships/slideLayout" Target="../slideLayouts/slideLayout2.xml"/><Relationship Id="rId4" Type="http://schemas.openxmlformats.org/officeDocument/2006/relationships/image" Target="../media/image9.svg"/></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E3FDFF">
            <a:alpha val="28000"/>
          </a:srgbClr>
        </a:solidFill>
        <a:effectLst/>
      </p:bgPr>
    </p:bg>
    <p:spTree>
      <p:nvGrpSpPr>
        <p:cNvPr id="1" name=""/>
        <p:cNvGrpSpPr/>
        <p:nvPr/>
      </p:nvGrpSpPr>
      <p:grpSpPr>
        <a:xfrm>
          <a:off x="0" y="0"/>
          <a:ext cx="0" cy="0"/>
          <a:chOff x="0" y="0"/>
          <a:chExt cx="0" cy="0"/>
        </a:xfrm>
      </p:grpSpPr>
      <p:sp>
        <p:nvSpPr>
          <p:cNvPr id="3" name="Subtitle 2"/>
          <p:cNvSpPr>
            <a:spLocks noGrp="1"/>
          </p:cNvSpPr>
          <p:nvPr>
            <p:ph type="subTitle" idx="1"/>
          </p:nvPr>
        </p:nvSpPr>
        <p:spPr>
          <a:xfrm>
            <a:off x="155097" y="1012587"/>
            <a:ext cx="11005168" cy="4427284"/>
          </a:xfrm>
        </p:spPr>
        <p:txBody>
          <a:bodyPr vert="horz" lIns="91440" tIns="45720" rIns="91440" bIns="45720" rtlCol="0" anchor="t">
            <a:normAutofit fontScale="92500" lnSpcReduction="10000"/>
          </a:bodyPr>
          <a:lstStyle/>
          <a:p>
            <a:r>
              <a:rPr lang="en-GB" sz="4800" u="sng"/>
              <a:t>Adarna ford</a:t>
            </a:r>
            <a:endParaRPr lang="en-US"/>
          </a:p>
          <a:p>
            <a:r>
              <a:rPr lang="en-GB" sz="4800" u="sng" dirty="0"/>
              <a:t>Student </a:t>
            </a:r>
            <a:r>
              <a:rPr lang="en-GB" sz="4800" u="sng"/>
              <a:t>number-2435920</a:t>
            </a:r>
            <a:endParaRPr lang="en-GB"/>
          </a:p>
          <a:p>
            <a:r>
              <a:rPr lang="en-GB" sz="4800" u="sng" dirty="0"/>
              <a:t>Module name-professional </a:t>
            </a:r>
            <a:r>
              <a:rPr lang="en-GB" sz="4800" u="sng"/>
              <a:t>development within health and social care </a:t>
            </a:r>
            <a:endParaRPr lang="en-GB" dirty="0"/>
          </a:p>
          <a:p>
            <a:r>
              <a:rPr lang="en-GB" sz="4800" u="sng"/>
              <a:t>Module code-(LCHS4009 )</a:t>
            </a:r>
            <a:endParaRPr lang="en-GB"/>
          </a:p>
          <a:p>
            <a:r>
              <a:rPr lang="en-GB" sz="4800" u="sng"/>
              <a:t>Assessment title-self-awareness</a:t>
            </a:r>
            <a:r>
              <a:rPr lang="en-GB" sz="4800" u="sng" dirty="0"/>
              <a:t> presentation </a:t>
            </a:r>
            <a:endParaRPr lang="en-GB" dirty="0"/>
          </a:p>
          <a:p>
            <a:endParaRPr lang="en-GB" sz="4800" u="sng" dirty="0"/>
          </a:p>
        </p:txBody>
      </p:sp>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rgbClr val="E1FCFC">
            <a:alpha val="26000"/>
          </a:srgbClr>
        </a:solidFill>
        <a:effectLst/>
      </p:bgPr>
    </p:bg>
    <p:spTree>
      <p:nvGrpSpPr>
        <p:cNvPr id="1" name=""/>
        <p:cNvGrpSpPr/>
        <p:nvPr/>
      </p:nvGrpSpPr>
      <p:grpSpPr>
        <a:xfrm>
          <a:off x="0" y="0"/>
          <a:ext cx="0" cy="0"/>
          <a:chOff x="0" y="0"/>
          <a:chExt cx="0" cy="0"/>
        </a:xfrm>
      </p:grpSpPr>
      <p:sp useBgFill="1">
        <p:nvSpPr>
          <p:cNvPr id="66" name="Rectangle 65">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 name="Content Placeholder 3">
            <a:extLst>
              <a:ext uri="{FF2B5EF4-FFF2-40B4-BE49-F238E27FC236}">
                <a16:creationId xmlns:a16="http://schemas.microsoft.com/office/drawing/2014/main" id="{C9DCE111-C3B4-79DB-1D4E-D20511787A2A}"/>
              </a:ext>
            </a:extLst>
          </p:cNvPr>
          <p:cNvSpPr>
            <a:spLocks noGrp="1"/>
          </p:cNvSpPr>
          <p:nvPr>
            <p:ph sz="half" idx="1"/>
          </p:nvPr>
        </p:nvSpPr>
        <p:spPr>
          <a:xfrm>
            <a:off x="1149717" y="2423821"/>
            <a:ext cx="5929422" cy="3519780"/>
          </a:xfrm>
        </p:spPr>
        <p:txBody>
          <a:bodyPr vert="horz" lIns="91440" tIns="45720" rIns="91440" bIns="45720" rtlCol="0" anchor="t">
            <a:normAutofit lnSpcReduction="10000"/>
          </a:bodyPr>
          <a:lstStyle/>
          <a:p>
            <a:pPr marL="0" indent="0">
              <a:buNone/>
            </a:pPr>
            <a:r>
              <a:rPr lang="en-US" sz="2400" u="sng"/>
              <a:t>What is reflection</a:t>
            </a:r>
            <a:r>
              <a:rPr lang="en-US" sz="2400"/>
              <a:t>? </a:t>
            </a:r>
            <a:br>
              <a:rPr lang="en-US" sz="1600" dirty="0"/>
            </a:br>
            <a:endParaRPr lang="en-US" sz="1600"/>
          </a:p>
          <a:p>
            <a:r>
              <a:rPr lang="en-US" sz="1600"/>
              <a:t>Reflection is a strategy where you think critically about past experiences to help improve future outcomes.</a:t>
            </a:r>
          </a:p>
          <a:p>
            <a:r>
              <a:rPr lang="en-US" sz="1600" dirty="0"/>
              <a:t>It consists of </a:t>
            </a:r>
            <a:r>
              <a:rPr lang="en-US" sz="1600" dirty="0" err="1"/>
              <a:t>analysing</a:t>
            </a:r>
            <a:r>
              <a:rPr lang="en-US" sz="1600" dirty="0"/>
              <a:t> as well as evaluating ones </a:t>
            </a:r>
          </a:p>
          <a:p>
            <a:r>
              <a:rPr lang="en-US" sz="1600"/>
              <a:t>Experiences</a:t>
            </a:r>
          </a:p>
          <a:p>
            <a:r>
              <a:rPr lang="en-US" sz="1600"/>
              <a:t>Decision making and actions</a:t>
            </a:r>
          </a:p>
          <a:p>
            <a:r>
              <a:rPr lang="en-US" sz="1600"/>
              <a:t>A big key skill and requirement for professionals to display </a:t>
            </a:r>
          </a:p>
          <a:p>
            <a:pPr marL="0"/>
            <a:r>
              <a:rPr lang="en-US" sz="1600" dirty="0"/>
              <a:t>It's more than thinking about something that has happened, it means to realize why it happened in the first place, how we dealt with it and what can we improve just encase so we don’t make the same mistake.</a:t>
            </a:r>
          </a:p>
        </p:txBody>
      </p:sp>
      <p:pic>
        <p:nvPicPr>
          <p:cNvPr id="2" name="Picture 1" descr="leadership role ...">
            <a:extLst>
              <a:ext uri="{FF2B5EF4-FFF2-40B4-BE49-F238E27FC236}">
                <a16:creationId xmlns:a16="http://schemas.microsoft.com/office/drawing/2014/main" id="{8C7E7121-3217-42DB-C344-372D3565B1CB}"/>
              </a:ext>
            </a:extLst>
          </p:cNvPr>
          <p:cNvPicPr>
            <a:picLocks noChangeAspect="1"/>
          </p:cNvPicPr>
          <p:nvPr/>
        </p:nvPicPr>
        <p:blipFill>
          <a:blip r:embed="rId2"/>
          <a:srcRect l="3794" r="13384"/>
          <a:stretch>
            <a:fillRect/>
          </a:stretch>
        </p:blipFill>
        <p:spPr>
          <a:xfrm>
            <a:off x="7745506" y="1377969"/>
            <a:ext cx="3765176" cy="3994486"/>
          </a:xfrm>
          <a:prstGeom prst="rect">
            <a:avLst/>
          </a:prstGeom>
        </p:spPr>
      </p:pic>
      <p:sp>
        <p:nvSpPr>
          <p:cNvPr id="67" name="Rectangle 66">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68" name="Rectangle 67">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72239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rgbClr val="DEFBFC">
            <a:alpha val="25000"/>
          </a:srgb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0654A160-F880-130F-06D9-E661F620FD03}"/>
              </a:ext>
            </a:extLst>
          </p:cNvPr>
          <p:cNvSpPr>
            <a:spLocks noGrp="1"/>
          </p:cNvSpPr>
          <p:nvPr>
            <p:ph type="title"/>
          </p:nvPr>
        </p:nvSpPr>
        <p:spPr>
          <a:xfrm>
            <a:off x="5596501" y="489508"/>
            <a:ext cx="5754896" cy="1667569"/>
          </a:xfrm>
        </p:spPr>
        <p:txBody>
          <a:bodyPr vert="horz" lIns="91440" tIns="45720" rIns="91440" bIns="45720" rtlCol="0" anchor="b">
            <a:normAutofit/>
          </a:bodyPr>
          <a:lstStyle/>
          <a:p>
            <a:r>
              <a:rPr lang="en-US" sz="4000" u="sng" kern="1200">
                <a:solidFill>
                  <a:schemeClr val="tx1"/>
                </a:solidFill>
                <a:latin typeface="+mj-lt"/>
                <a:ea typeface="+mj-ea"/>
                <a:cs typeface="+mj-cs"/>
              </a:rPr>
              <a:t>Why reflection is important in health and social care</a:t>
            </a:r>
          </a:p>
        </p:txBody>
      </p:sp>
      <p:pic>
        <p:nvPicPr>
          <p:cNvPr id="5" name="Picture 4" descr="Why Is Reflection Important?">
            <a:extLst>
              <a:ext uri="{FF2B5EF4-FFF2-40B4-BE49-F238E27FC236}">
                <a16:creationId xmlns:a16="http://schemas.microsoft.com/office/drawing/2014/main" id="{AE2337C9-A455-B80B-93E3-0055DD749776}"/>
              </a:ext>
            </a:extLst>
          </p:cNvPr>
          <p:cNvPicPr>
            <a:picLocks noChangeAspect="1"/>
          </p:cNvPicPr>
          <p:nvPr/>
        </p:nvPicPr>
        <p:blipFill>
          <a:blip r:embed="rId2"/>
          <a:stretch>
            <a:fillRect/>
          </a:stretch>
        </p:blipFill>
        <p:spPr>
          <a:xfrm>
            <a:off x="1068130" y="2203605"/>
            <a:ext cx="3876165" cy="2019095"/>
          </a:xfrm>
          <a:prstGeom prst="rect">
            <a:avLst/>
          </a:prstGeom>
        </p:spPr>
      </p:pic>
      <p:sp>
        <p:nvSpPr>
          <p:cNvPr id="3" name="Content Placeholder 2">
            <a:extLst>
              <a:ext uri="{FF2B5EF4-FFF2-40B4-BE49-F238E27FC236}">
                <a16:creationId xmlns:a16="http://schemas.microsoft.com/office/drawing/2014/main" id="{678D7E65-FA90-0EC3-D356-75F9D095C388}"/>
              </a:ext>
            </a:extLst>
          </p:cNvPr>
          <p:cNvSpPr>
            <a:spLocks noGrp="1"/>
          </p:cNvSpPr>
          <p:nvPr>
            <p:ph sz="half" idx="1"/>
          </p:nvPr>
        </p:nvSpPr>
        <p:spPr>
          <a:xfrm>
            <a:off x="5596502" y="2405894"/>
            <a:ext cx="5754896" cy="3197464"/>
          </a:xfrm>
        </p:spPr>
        <p:txBody>
          <a:bodyPr vert="horz" lIns="91440" tIns="45720" rIns="91440" bIns="45720" rtlCol="0" anchor="t">
            <a:normAutofit/>
          </a:bodyPr>
          <a:lstStyle/>
          <a:p>
            <a:r>
              <a:rPr lang="en-US" sz="1700"/>
              <a:t>It improves the quality of care</a:t>
            </a:r>
          </a:p>
          <a:p>
            <a:r>
              <a:rPr lang="en-US" sz="1700"/>
              <a:t>Improves your skills</a:t>
            </a:r>
          </a:p>
          <a:p>
            <a:r>
              <a:rPr lang="en-US" sz="1700"/>
              <a:t>Helps you become a better health care provider</a:t>
            </a:r>
          </a:p>
          <a:p>
            <a:r>
              <a:rPr lang="en-US" sz="1700"/>
              <a:t>Creates structure</a:t>
            </a:r>
          </a:p>
          <a:p>
            <a:r>
              <a:rPr lang="en-US" sz="1700"/>
              <a:t>Helps with engagement</a:t>
            </a:r>
          </a:p>
          <a:p>
            <a:r>
              <a:rPr lang="en-US" sz="1700"/>
              <a:t>Become more self-aware</a:t>
            </a:r>
          </a:p>
          <a:p>
            <a:pPr marL="0"/>
            <a:r>
              <a:rPr lang="en-US" sz="1700"/>
              <a:t>Working as a healthcare professional is a fast-paced environment where mishaps may happen by reflecting it ensures patient safety as well as improvement overall.</a:t>
            </a:r>
          </a:p>
          <a:p>
            <a:endParaRPr lang="en-US" sz="1700"/>
          </a:p>
          <a:p>
            <a:endParaRPr lang="en-US" sz="1700"/>
          </a:p>
        </p:txBody>
      </p:sp>
      <p:sp>
        <p:nvSpPr>
          <p:cNvPr id="12" name="Rectangle 11">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79654184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rgbClr val="D9F7FA">
            <a:alpha val="25000"/>
          </a:srgb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7DEDF145-FCD2-8BDC-31AA-3994F6ACB7DA}"/>
              </a:ext>
            </a:extLst>
          </p:cNvPr>
          <p:cNvSpPr>
            <a:spLocks noGrp="1"/>
          </p:cNvSpPr>
          <p:nvPr>
            <p:ph type="title"/>
          </p:nvPr>
        </p:nvSpPr>
        <p:spPr>
          <a:xfrm>
            <a:off x="5596501" y="489508"/>
            <a:ext cx="5754896" cy="1667569"/>
          </a:xfrm>
        </p:spPr>
        <p:txBody>
          <a:bodyPr anchor="b">
            <a:normAutofit/>
          </a:bodyPr>
          <a:lstStyle/>
          <a:p>
            <a:r>
              <a:rPr lang="en-GB" sz="4000" u="sng" dirty="0"/>
              <a:t>Gibbs refle</a:t>
            </a:r>
            <a:r>
              <a:rPr lang="en-GB" sz="4000" u="sng"/>
              <a:t>ctive cycle </a:t>
            </a:r>
            <a:endParaRPr lang="en-GB" sz="4000" u="sng" dirty="0"/>
          </a:p>
        </p:txBody>
      </p:sp>
      <p:pic>
        <p:nvPicPr>
          <p:cNvPr id="4" name="Picture 3" descr="Gibbs' Reflective Cycle">
            <a:extLst>
              <a:ext uri="{FF2B5EF4-FFF2-40B4-BE49-F238E27FC236}">
                <a16:creationId xmlns:a16="http://schemas.microsoft.com/office/drawing/2014/main" id="{0ECFFCBC-28D2-CC12-1E15-EAE31E216C4E}"/>
              </a:ext>
            </a:extLst>
          </p:cNvPr>
          <p:cNvPicPr>
            <a:picLocks noChangeAspect="1"/>
          </p:cNvPicPr>
          <p:nvPr/>
        </p:nvPicPr>
        <p:blipFill>
          <a:blip r:embed="rId2"/>
          <a:stretch>
            <a:fillRect/>
          </a:stretch>
        </p:blipFill>
        <p:spPr>
          <a:xfrm>
            <a:off x="880972" y="1322903"/>
            <a:ext cx="3528587" cy="2978394"/>
          </a:xfrm>
          <a:prstGeom prst="rect">
            <a:avLst/>
          </a:prstGeom>
        </p:spPr>
      </p:pic>
      <p:sp>
        <p:nvSpPr>
          <p:cNvPr id="3" name="Content Placeholder 2">
            <a:extLst>
              <a:ext uri="{FF2B5EF4-FFF2-40B4-BE49-F238E27FC236}">
                <a16:creationId xmlns:a16="http://schemas.microsoft.com/office/drawing/2014/main" id="{EF92BF2F-8861-6FBD-12F7-9F67566E2611}"/>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GB" sz="1600"/>
              <a:t>The Gibbs reflective cycle consists of six stages to help individuals understand reflection. such as</a:t>
            </a:r>
          </a:p>
          <a:p>
            <a:r>
              <a:rPr lang="en-GB" sz="1600"/>
              <a:t>Description</a:t>
            </a:r>
          </a:p>
          <a:p>
            <a:r>
              <a:rPr lang="en-GB" sz="1600"/>
              <a:t>Feelings</a:t>
            </a:r>
          </a:p>
          <a:p>
            <a:r>
              <a:rPr lang="en-GB" sz="1600"/>
              <a:t>Evaluation</a:t>
            </a:r>
          </a:p>
          <a:p>
            <a:r>
              <a:rPr lang="en-GB" sz="1600"/>
              <a:t>Analysis</a:t>
            </a:r>
          </a:p>
          <a:p>
            <a:r>
              <a:rPr lang="en-GB" sz="1600"/>
              <a:t>Conclusion</a:t>
            </a:r>
          </a:p>
          <a:p>
            <a:r>
              <a:rPr lang="en-GB" sz="1600"/>
              <a:t>Action plan</a:t>
            </a:r>
          </a:p>
          <a:p>
            <a:pPr marL="0" indent="0">
              <a:buNone/>
            </a:pPr>
            <a:r>
              <a:rPr lang="en-GB" sz="1600"/>
              <a:t>This cycle is one of the most recognised showing its reliability </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749530121"/>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rgbClr val="D9FCFC">
            <a:alpha val="23000"/>
          </a:srgb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DA8857A-99C1-5347-4F4C-63225261A492}"/>
              </a:ext>
            </a:extLst>
          </p:cNvPr>
          <p:cNvSpPr>
            <a:spLocks noGrp="1"/>
          </p:cNvSpPr>
          <p:nvPr>
            <p:ph type="title"/>
          </p:nvPr>
        </p:nvSpPr>
        <p:spPr>
          <a:xfrm>
            <a:off x="5596501" y="489508"/>
            <a:ext cx="5754896" cy="1667569"/>
          </a:xfrm>
        </p:spPr>
        <p:txBody>
          <a:bodyPr anchor="b">
            <a:normAutofit/>
          </a:bodyPr>
          <a:lstStyle/>
          <a:p>
            <a:r>
              <a:rPr lang="en-GB" sz="4000" u="sng" dirty="0"/>
              <a:t>Practical example of using reflectio</a:t>
            </a:r>
            <a:r>
              <a:rPr lang="en-GB" sz="4000" u="sng"/>
              <a:t>n in practise </a:t>
            </a:r>
            <a:endParaRPr lang="en-GB" sz="4000" u="sng" dirty="0"/>
          </a:p>
        </p:txBody>
      </p:sp>
      <p:pic>
        <p:nvPicPr>
          <p:cNvPr id="4" name="Picture 3" descr="Reflective practice – How to use it in ...">
            <a:extLst>
              <a:ext uri="{FF2B5EF4-FFF2-40B4-BE49-F238E27FC236}">
                <a16:creationId xmlns:a16="http://schemas.microsoft.com/office/drawing/2014/main" id="{E1AD1F85-FAB7-B980-A581-32C82146BDBB}"/>
              </a:ext>
            </a:extLst>
          </p:cNvPr>
          <p:cNvPicPr>
            <a:picLocks noChangeAspect="1"/>
          </p:cNvPicPr>
          <p:nvPr/>
        </p:nvPicPr>
        <p:blipFill>
          <a:blip r:embed="rId2"/>
          <a:stretch>
            <a:fillRect/>
          </a:stretch>
        </p:blipFill>
        <p:spPr>
          <a:xfrm>
            <a:off x="1068130" y="1928120"/>
            <a:ext cx="3876165" cy="2570065"/>
          </a:xfrm>
          <a:prstGeom prst="rect">
            <a:avLst/>
          </a:prstGeom>
        </p:spPr>
      </p:pic>
      <p:sp>
        <p:nvSpPr>
          <p:cNvPr id="3" name="Content Placeholder 2">
            <a:extLst>
              <a:ext uri="{FF2B5EF4-FFF2-40B4-BE49-F238E27FC236}">
                <a16:creationId xmlns:a16="http://schemas.microsoft.com/office/drawing/2014/main" id="{7A0E9D35-A770-E808-3A41-E58E110441D2}"/>
              </a:ext>
            </a:extLst>
          </p:cNvPr>
          <p:cNvSpPr>
            <a:spLocks noGrp="1"/>
          </p:cNvSpPr>
          <p:nvPr>
            <p:ph idx="1"/>
          </p:nvPr>
        </p:nvSpPr>
        <p:spPr>
          <a:xfrm>
            <a:off x="5596502" y="2405894"/>
            <a:ext cx="5754896" cy="3197464"/>
          </a:xfrm>
        </p:spPr>
        <p:txBody>
          <a:bodyPr vert="horz" lIns="91440" tIns="45720" rIns="91440" bIns="45720" rtlCol="0" anchor="t">
            <a:normAutofit/>
          </a:bodyPr>
          <a:lstStyle/>
          <a:p>
            <a:pPr marL="0" indent="0">
              <a:buNone/>
            </a:pPr>
            <a:r>
              <a:rPr lang="en-GB" sz="1400"/>
              <a:t>Scenario- whilst a care worker caring for the elderly, a patient became agitated due to miscommunication.</a:t>
            </a:r>
            <a:endParaRPr lang="en-US" sz="1400"/>
          </a:p>
          <a:p>
            <a:pPr marL="457200" indent="-457200"/>
            <a:r>
              <a:rPr lang="en-GB" sz="1400"/>
              <a:t>Description- the care worker misunderstood the patient</a:t>
            </a:r>
          </a:p>
          <a:p>
            <a:pPr marL="457200" indent="-457200"/>
            <a:r>
              <a:rPr lang="en-GB" sz="1400"/>
              <a:t>Feelings- I felt guilty and ashamed</a:t>
            </a:r>
          </a:p>
          <a:p>
            <a:pPr marL="457200" indent="-457200"/>
            <a:r>
              <a:rPr lang="en-GB" sz="1400"/>
              <a:t>Evaluation- the communication on my end could have been clearer</a:t>
            </a:r>
          </a:p>
          <a:p>
            <a:pPr marL="457200" indent="-457200"/>
            <a:r>
              <a:rPr lang="en-GB" sz="1400"/>
              <a:t>Analysis- I did not check if the patient understood</a:t>
            </a:r>
          </a:p>
          <a:p>
            <a:pPr marL="457200" indent="-457200"/>
            <a:r>
              <a:rPr lang="en-GB" sz="1400"/>
              <a:t>Action plan- next time be more self-aware and make sure the patient understands what was said as they are vulnerable.</a:t>
            </a:r>
          </a:p>
          <a:p>
            <a:pPr marL="457200" indent="-457200"/>
            <a:r>
              <a:rPr lang="en-GB" sz="1400"/>
              <a:t>This example shows how reflecting can improve bad situations into a good one and learning experience</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52621883"/>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rgbClr val="DEFFFF">
            <a:alpha val="31000"/>
          </a:srgbClr>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766CB2C-CC96-5ED8-1C12-617B2D70AA6C}"/>
              </a:ext>
            </a:extLst>
          </p:cNvPr>
          <p:cNvSpPr>
            <a:spLocks noGrp="1"/>
          </p:cNvSpPr>
          <p:nvPr>
            <p:ph type="title"/>
          </p:nvPr>
        </p:nvSpPr>
        <p:spPr>
          <a:xfrm>
            <a:off x="5596501" y="489508"/>
            <a:ext cx="5754896" cy="1667569"/>
          </a:xfrm>
        </p:spPr>
        <p:txBody>
          <a:bodyPr anchor="b">
            <a:normAutofit/>
          </a:bodyPr>
          <a:lstStyle/>
          <a:p>
            <a:r>
              <a:rPr lang="en-GB" sz="4000" u="sng"/>
              <a:t>Benefits of reflection </a:t>
            </a:r>
          </a:p>
        </p:txBody>
      </p:sp>
      <p:pic>
        <p:nvPicPr>
          <p:cNvPr id="4" name="Picture 3" descr="What are the benefits of reflection for ...">
            <a:extLst>
              <a:ext uri="{FF2B5EF4-FFF2-40B4-BE49-F238E27FC236}">
                <a16:creationId xmlns:a16="http://schemas.microsoft.com/office/drawing/2014/main" id="{77CDB348-68AF-A9BC-6E04-354B2167A8A0}"/>
              </a:ext>
            </a:extLst>
          </p:cNvPr>
          <p:cNvPicPr>
            <a:picLocks noChangeAspect="1"/>
          </p:cNvPicPr>
          <p:nvPr/>
        </p:nvPicPr>
        <p:blipFill>
          <a:blip r:embed="rId2"/>
          <a:stretch>
            <a:fillRect/>
          </a:stretch>
        </p:blipFill>
        <p:spPr>
          <a:xfrm>
            <a:off x="1068130" y="1761461"/>
            <a:ext cx="3876165" cy="2903382"/>
          </a:xfrm>
          <a:prstGeom prst="rect">
            <a:avLst/>
          </a:prstGeom>
        </p:spPr>
      </p:pic>
      <p:sp>
        <p:nvSpPr>
          <p:cNvPr id="3" name="Content Placeholder 2">
            <a:extLst>
              <a:ext uri="{FF2B5EF4-FFF2-40B4-BE49-F238E27FC236}">
                <a16:creationId xmlns:a16="http://schemas.microsoft.com/office/drawing/2014/main" id="{202C0478-6AD9-D876-A1B1-8F0751FF5BCC}"/>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GB" sz="1700"/>
              <a:t>You become self-aware</a:t>
            </a:r>
          </a:p>
          <a:p>
            <a:r>
              <a:rPr lang="en-GB" sz="1700"/>
              <a:t>Improves communication</a:t>
            </a:r>
          </a:p>
          <a:p>
            <a:r>
              <a:rPr lang="en-GB" sz="1700"/>
              <a:t>Key to patient safety</a:t>
            </a:r>
          </a:p>
          <a:p>
            <a:r>
              <a:rPr lang="en-GB" sz="1700"/>
              <a:t>A learning experience</a:t>
            </a:r>
          </a:p>
          <a:p>
            <a:r>
              <a:rPr lang="en-GB" sz="1700"/>
              <a:t>Builds better connections</a:t>
            </a:r>
          </a:p>
          <a:p>
            <a:r>
              <a:rPr lang="en-GB" sz="1700"/>
              <a:t>Become more open minded</a:t>
            </a:r>
          </a:p>
          <a:p>
            <a:r>
              <a:rPr lang="en-GB" sz="1700"/>
              <a:t>These benefits are all positive outcomes as to why reflecting is vital when working or training towards being a healthcare provider</a:t>
            </a:r>
          </a:p>
        </p:txBody>
      </p:sp>
      <p:sp>
        <p:nvSpPr>
          <p:cNvPr id="11" name="Rectangle 10">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3" name="Rectangle 12">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48973420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rgbClr val="CFFCF9">
            <a:alpha val="22000"/>
          </a:srgbClr>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3E52AD6-E354-CA9F-66D5-4949AFCEBBA3}"/>
              </a:ext>
            </a:extLst>
          </p:cNvPr>
          <p:cNvSpPr>
            <a:spLocks noGrp="1"/>
          </p:cNvSpPr>
          <p:nvPr>
            <p:ph type="title"/>
          </p:nvPr>
        </p:nvSpPr>
        <p:spPr>
          <a:xfrm>
            <a:off x="5596501" y="501594"/>
            <a:ext cx="5754896" cy="1655483"/>
          </a:xfrm>
        </p:spPr>
        <p:txBody>
          <a:bodyPr anchor="b">
            <a:normAutofit/>
          </a:bodyPr>
          <a:lstStyle/>
          <a:p>
            <a:r>
              <a:rPr lang="en-GB" sz="4000" u="sng"/>
              <a:t>Challenges of reflection</a:t>
            </a:r>
          </a:p>
        </p:txBody>
      </p:sp>
      <p:pic>
        <p:nvPicPr>
          <p:cNvPr id="4" name="Picture 3" descr="My Thoughts on Reflection in Learning ...">
            <a:extLst>
              <a:ext uri="{FF2B5EF4-FFF2-40B4-BE49-F238E27FC236}">
                <a16:creationId xmlns:a16="http://schemas.microsoft.com/office/drawing/2014/main" id="{DF5C27C1-4F84-DCF4-85D4-403D08444EA0}"/>
              </a:ext>
            </a:extLst>
          </p:cNvPr>
          <p:cNvPicPr>
            <a:picLocks noChangeAspect="1"/>
          </p:cNvPicPr>
          <p:nvPr/>
        </p:nvPicPr>
        <p:blipFill>
          <a:blip r:embed="rId2"/>
          <a:srcRect l="35103" r="17917" b="2"/>
          <a:stretch>
            <a:fillRect/>
          </a:stretch>
        </p:blipFill>
        <p:spPr>
          <a:xfrm>
            <a:off x="1068130" y="1028701"/>
            <a:ext cx="3876165" cy="4338170"/>
          </a:xfrm>
          <a:prstGeom prst="rect">
            <a:avLst/>
          </a:prstGeom>
        </p:spPr>
      </p:pic>
      <p:sp>
        <p:nvSpPr>
          <p:cNvPr id="3" name="Content Placeholder 2">
            <a:extLst>
              <a:ext uri="{FF2B5EF4-FFF2-40B4-BE49-F238E27FC236}">
                <a16:creationId xmlns:a16="http://schemas.microsoft.com/office/drawing/2014/main" id="{EBCC720B-AC2E-D742-347D-5F8B785AD1D5}"/>
              </a:ext>
            </a:extLst>
          </p:cNvPr>
          <p:cNvSpPr>
            <a:spLocks noGrp="1"/>
          </p:cNvSpPr>
          <p:nvPr>
            <p:ph idx="1"/>
          </p:nvPr>
        </p:nvSpPr>
        <p:spPr>
          <a:xfrm>
            <a:off x="5596502" y="2405894"/>
            <a:ext cx="5754896" cy="3014765"/>
          </a:xfrm>
        </p:spPr>
        <p:txBody>
          <a:bodyPr vert="horz" lIns="91440" tIns="45720" rIns="91440" bIns="45720" rtlCol="0" anchor="t">
            <a:normAutofit/>
          </a:bodyPr>
          <a:lstStyle/>
          <a:p>
            <a:r>
              <a:rPr lang="en-GB" sz="1900"/>
              <a:t>In busy settings it can be challenging for it to be a first thought</a:t>
            </a:r>
          </a:p>
          <a:p>
            <a:r>
              <a:rPr lang="en-GB" sz="1900"/>
              <a:t>It requires being honest and self-awareness</a:t>
            </a:r>
          </a:p>
          <a:p>
            <a:r>
              <a:rPr lang="en-GB" sz="1900"/>
              <a:t>May not understand what could be improved </a:t>
            </a:r>
          </a:p>
          <a:p>
            <a:r>
              <a:rPr lang="en-GB" sz="1900"/>
              <a:t>May miss certain stages to help them with reflecting on something</a:t>
            </a:r>
          </a:p>
          <a:p>
            <a:r>
              <a:rPr lang="en-GB" sz="1900"/>
              <a:t>Even though there might be a few challenges the strategy of reflecting has still been shown to help dramatically in a workplace.</a:t>
            </a:r>
          </a:p>
        </p:txBody>
      </p:sp>
      <p:sp>
        <p:nvSpPr>
          <p:cNvPr id="16" name="Rectangle 15">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78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63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22264696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rgbClr val="D7FBFC">
            <a:alpha val="29000"/>
          </a:srgbClr>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3346177D-ADC4-4968-B747-5CFCD390B5B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A71A1132-63E8-413F-6278-9017B2F69B19}"/>
              </a:ext>
            </a:extLst>
          </p:cNvPr>
          <p:cNvSpPr>
            <a:spLocks noGrp="1"/>
          </p:cNvSpPr>
          <p:nvPr>
            <p:ph type="title"/>
          </p:nvPr>
        </p:nvSpPr>
        <p:spPr>
          <a:xfrm>
            <a:off x="5596501" y="489508"/>
            <a:ext cx="5754896" cy="1667569"/>
          </a:xfrm>
        </p:spPr>
        <p:txBody>
          <a:bodyPr anchor="b">
            <a:normAutofit/>
          </a:bodyPr>
          <a:lstStyle/>
          <a:p>
            <a:r>
              <a:rPr lang="en-GB" sz="4000" u="sng"/>
              <a:t>Conclusion</a:t>
            </a:r>
            <a:r>
              <a:rPr lang="en-GB" sz="4000"/>
              <a:t> </a:t>
            </a:r>
          </a:p>
        </p:txBody>
      </p:sp>
      <p:pic>
        <p:nvPicPr>
          <p:cNvPr id="4" name="Picture 3" descr="How to Craft a Compelling Conclusion ...">
            <a:extLst>
              <a:ext uri="{FF2B5EF4-FFF2-40B4-BE49-F238E27FC236}">
                <a16:creationId xmlns:a16="http://schemas.microsoft.com/office/drawing/2014/main" id="{7111B9BF-7DD8-05FE-B75B-5F29E2406DF2}"/>
              </a:ext>
            </a:extLst>
          </p:cNvPr>
          <p:cNvPicPr>
            <a:picLocks noChangeAspect="1"/>
          </p:cNvPicPr>
          <p:nvPr/>
        </p:nvPicPr>
        <p:blipFill>
          <a:blip r:embed="rId2"/>
          <a:stretch>
            <a:fillRect/>
          </a:stretch>
        </p:blipFill>
        <p:spPr>
          <a:xfrm>
            <a:off x="1068130" y="1923447"/>
            <a:ext cx="3876165" cy="2579411"/>
          </a:xfrm>
          <a:prstGeom prst="rect">
            <a:avLst/>
          </a:prstGeom>
        </p:spPr>
      </p:pic>
      <p:sp>
        <p:nvSpPr>
          <p:cNvPr id="3" name="Content Placeholder 2">
            <a:extLst>
              <a:ext uri="{FF2B5EF4-FFF2-40B4-BE49-F238E27FC236}">
                <a16:creationId xmlns:a16="http://schemas.microsoft.com/office/drawing/2014/main" id="{435C8A0F-301A-AA8C-4EC8-050C12FA0400}"/>
              </a:ext>
            </a:extLst>
          </p:cNvPr>
          <p:cNvSpPr>
            <a:spLocks noGrp="1"/>
          </p:cNvSpPr>
          <p:nvPr>
            <p:ph idx="1"/>
          </p:nvPr>
        </p:nvSpPr>
        <p:spPr>
          <a:xfrm>
            <a:off x="5596502" y="2405894"/>
            <a:ext cx="5754896" cy="3197464"/>
          </a:xfrm>
        </p:spPr>
        <p:txBody>
          <a:bodyPr vert="horz" lIns="91440" tIns="45720" rIns="91440" bIns="45720" rtlCol="0" anchor="t">
            <a:normAutofit/>
          </a:bodyPr>
          <a:lstStyle/>
          <a:p>
            <a:r>
              <a:rPr lang="en-GB" sz="2000" dirty="0"/>
              <a:t>In conclusion we have learned that reflection is essential and has displayed effectiveness in health and social care. With methods such as the Gibbs reflective cycle ensures a big chance of positive outcomes to occur. It develops a person into a more self-aware, taking </a:t>
            </a:r>
            <a:r>
              <a:rPr lang="en-GB" sz="2000"/>
              <a:t>accountability individual.</a:t>
            </a:r>
            <a:endParaRPr lang="en-GB" sz="2000" dirty="0"/>
          </a:p>
        </p:txBody>
      </p:sp>
      <p:sp>
        <p:nvSpPr>
          <p:cNvPr id="19" name="Rectangle 18">
            <a:extLst>
              <a:ext uri="{FF2B5EF4-FFF2-40B4-BE49-F238E27FC236}">
                <a16:creationId xmlns:a16="http://schemas.microsoft.com/office/drawing/2014/main" id="{0844A943-BF79-4FEA-ABB1-3BD54D23660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0" y="6400799"/>
            <a:ext cx="12192000" cy="456773"/>
          </a:xfrm>
          <a:prstGeom prst="rect">
            <a:avLst/>
          </a:prstGeom>
          <a:gradFill>
            <a:gsLst>
              <a:gs pos="0">
                <a:schemeClr val="accent1"/>
              </a:gs>
              <a:gs pos="90000">
                <a:srgbClr val="000000"/>
              </a:gs>
            </a:gsLst>
            <a:lin ang="2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6437CC72-F4A8-4DC3-AFAB-D22C482C810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4038600" y="6400799"/>
            <a:ext cx="8153398" cy="456772"/>
          </a:xfrm>
          <a:prstGeom prst="rect">
            <a:avLst/>
          </a:prstGeom>
          <a:gradFill>
            <a:gsLst>
              <a:gs pos="0">
                <a:srgbClr val="000000">
                  <a:alpha val="50000"/>
                </a:srgbClr>
              </a:gs>
              <a:gs pos="100000">
                <a:schemeClr val="accent1">
                  <a:lumMod val="7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91893545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rgbClr val="DEFFFE">
            <a:alpha val="31000"/>
          </a:srgbClr>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579942A-CDFC-BBBD-12A5-FD7394008670}"/>
              </a:ext>
            </a:extLst>
          </p:cNvPr>
          <p:cNvSpPr>
            <a:spLocks noGrp="1"/>
          </p:cNvSpPr>
          <p:nvPr>
            <p:ph type="title"/>
          </p:nvPr>
        </p:nvSpPr>
        <p:spPr>
          <a:xfrm>
            <a:off x="1149716" y="499397"/>
            <a:ext cx="5929422" cy="1640180"/>
          </a:xfrm>
        </p:spPr>
        <p:txBody>
          <a:bodyPr anchor="b">
            <a:normAutofit/>
          </a:bodyPr>
          <a:lstStyle/>
          <a:p>
            <a:r>
              <a:rPr lang="en-GB" sz="4000" u="sng"/>
              <a:t>Reference list</a:t>
            </a:r>
          </a:p>
        </p:txBody>
      </p:sp>
      <p:sp>
        <p:nvSpPr>
          <p:cNvPr id="3" name="Content Placeholder 2">
            <a:extLst>
              <a:ext uri="{FF2B5EF4-FFF2-40B4-BE49-F238E27FC236}">
                <a16:creationId xmlns:a16="http://schemas.microsoft.com/office/drawing/2014/main" id="{65BD6DCF-A7F3-20AB-4366-35B04B4AC08A}"/>
              </a:ext>
            </a:extLst>
          </p:cNvPr>
          <p:cNvSpPr>
            <a:spLocks noGrp="1"/>
          </p:cNvSpPr>
          <p:nvPr>
            <p:ph idx="1"/>
          </p:nvPr>
        </p:nvSpPr>
        <p:spPr>
          <a:xfrm>
            <a:off x="1149717" y="2423821"/>
            <a:ext cx="5929422" cy="3519780"/>
          </a:xfrm>
        </p:spPr>
        <p:txBody>
          <a:bodyPr vert="horz" lIns="91440" tIns="45720" rIns="91440" bIns="45720" rtlCol="0" anchor="t">
            <a:normAutofit/>
          </a:bodyPr>
          <a:lstStyle/>
          <a:p>
            <a:pPr marL="0" indent="0">
              <a:buNone/>
            </a:pPr>
            <a:r>
              <a:rPr lang="en-GB" sz="2000" dirty="0"/>
              <a:t>Mann,K., Gordon, J. and Macleod, A.(2009)'Reflection and reflective practice in health professions education: a systemic review,' Advances in health education: </a:t>
            </a:r>
            <a:r>
              <a:rPr lang="en-GB" sz="2000" dirty="0">
                <a:hlinkClick r:id="rId2"/>
              </a:rPr>
              <a:t>https://pmc.ncbi.nlm.nih.gov/articles</a:t>
            </a:r>
            <a:endParaRPr lang="en-US" sz="2000" dirty="0"/>
          </a:p>
          <a:p>
            <a:pPr marL="0" indent="0">
              <a:buNone/>
            </a:pPr>
            <a:r>
              <a:rPr lang="en-GB" sz="2000"/>
              <a:t>The Access Group reflective practice in health and social care :https//www.theaccessgroup.com</a:t>
            </a:r>
          </a:p>
          <a:p>
            <a:pPr marL="0" indent="0">
              <a:buNone/>
            </a:pPr>
            <a:r>
              <a:rPr lang="en-GB" sz="2000" dirty="0"/>
              <a:t> University of Edinburgh Gibbs reflective cycle. :https://reflection.ed.ac.uk/reflectors-toolkit/reflecting-on-experience/</a:t>
            </a:r>
            <a:r>
              <a:rPr lang="en-GB" sz="2000" dirty="0" err="1"/>
              <a:t>gibbs</a:t>
            </a:r>
            <a:r>
              <a:rPr lang="en-GB" sz="2000" dirty="0"/>
              <a:t>-reflective-cycle.   </a:t>
            </a:r>
          </a:p>
        </p:txBody>
      </p:sp>
      <p:pic>
        <p:nvPicPr>
          <p:cNvPr id="7" name="Graphic 6" descr="Health">
            <a:extLst>
              <a:ext uri="{FF2B5EF4-FFF2-40B4-BE49-F238E27FC236}">
                <a16:creationId xmlns:a16="http://schemas.microsoft.com/office/drawing/2014/main" id="{EF68935C-8DEA-06CE-4122-3FA4DCF1AE61}"/>
              </a:ext>
            </a:extLst>
          </p:cNvPr>
          <p:cNvPicPr>
            <a:picLocks noChangeAspect="1"/>
          </p:cNvPicPr>
          <p:nvPr/>
        </p:nvPicPr>
        <p:blipFill>
          <a:blip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p:blipFill>
        <p:spPr>
          <a:xfrm>
            <a:off x="7745506" y="1492624"/>
            <a:ext cx="3765176" cy="3765176"/>
          </a:xfrm>
          <a:prstGeom prst="rect">
            <a:avLst/>
          </a:prstGeom>
        </p:spPr>
      </p:pic>
      <p:sp>
        <p:nvSpPr>
          <p:cNvPr id="12" name="Rectangle 11">
            <a:extLst>
              <a:ext uri="{FF2B5EF4-FFF2-40B4-BE49-F238E27FC236}">
                <a16:creationId xmlns:a16="http://schemas.microsoft.com/office/drawing/2014/main" id="{61707E60-CEC9-4661-AA82-69242EB4BD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0" y="6406116"/>
            <a:ext cx="12191998" cy="461774"/>
          </a:xfrm>
          <a:prstGeom prst="rect">
            <a:avLst/>
          </a:prstGeom>
          <a:gradFill>
            <a:gsLst>
              <a:gs pos="0">
                <a:srgbClr val="000000"/>
              </a:gs>
              <a:gs pos="100000">
                <a:schemeClr val="accent1">
                  <a:lumMod val="75000"/>
                </a:schemeClr>
              </a:gs>
            </a:gsLst>
            <a:lin ang="156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8F035CD8-AE30-4146-96F2-036B0CE5E4F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300" y="6406115"/>
            <a:ext cx="4076698" cy="464399"/>
          </a:xfrm>
          <a:prstGeom prst="rect">
            <a:avLst/>
          </a:prstGeom>
          <a:gradFill>
            <a:gsLst>
              <a:gs pos="19000">
                <a:srgbClr val="000000">
                  <a:alpha val="46000"/>
                </a:srgbClr>
              </a:gs>
              <a:gs pos="99000">
                <a:schemeClr val="accent1"/>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1547140297"/>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9</Slides>
  <Notes>0</Notes>
  <HiddenSlides>0</HiddenSlides>
  <ScaleCrop>false</ScaleCrop>
  <HeadingPairs>
    <vt:vector size="4" baseType="variant">
      <vt:variant>
        <vt:lpstr>Theme</vt:lpstr>
      </vt:variant>
      <vt:variant>
        <vt:i4>1</vt:i4>
      </vt:variant>
      <vt:variant>
        <vt:lpstr>Slide Titles</vt:lpstr>
      </vt:variant>
      <vt:variant>
        <vt:i4>9</vt:i4>
      </vt:variant>
    </vt:vector>
  </HeadingPairs>
  <TitlesOfParts>
    <vt:vector size="10" baseType="lpstr">
      <vt:lpstr>office theme</vt:lpstr>
      <vt:lpstr>PowerPoint Presentation</vt:lpstr>
      <vt:lpstr>PowerPoint Presentation</vt:lpstr>
      <vt:lpstr>Why reflection is important in health and social care</vt:lpstr>
      <vt:lpstr>Gibbs reflective cycle </vt:lpstr>
      <vt:lpstr>Practical example of using reflection in practise </vt:lpstr>
      <vt:lpstr>Benefits of reflection </vt:lpstr>
      <vt:lpstr>Challenges of reflection</vt:lpstr>
      <vt:lpstr>Conclusion </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
  <cp:revision>1016</cp:revision>
  <dcterms:created xsi:type="dcterms:W3CDTF">2026-01-28T15:45:52Z</dcterms:created>
  <dcterms:modified xsi:type="dcterms:W3CDTF">2026-02-23T08:09:45Z</dcterms:modified>
</cp:coreProperties>
</file>