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57"/>
  </p:notesMasterIdLst>
  <p:sldIdLst>
    <p:sldId id="1751" r:id="rId5"/>
    <p:sldId id="1663" r:id="rId6"/>
    <p:sldId id="2355" r:id="rId7"/>
    <p:sldId id="2357" r:id="rId8"/>
    <p:sldId id="2356" r:id="rId9"/>
    <p:sldId id="2156" r:id="rId10"/>
    <p:sldId id="2157" r:id="rId11"/>
    <p:sldId id="2158" r:id="rId12"/>
    <p:sldId id="2092" r:id="rId13"/>
    <p:sldId id="2094" r:id="rId14"/>
    <p:sldId id="2093" r:id="rId15"/>
    <p:sldId id="2095" r:id="rId16"/>
    <p:sldId id="2192" r:id="rId17"/>
    <p:sldId id="2186" r:id="rId18"/>
    <p:sldId id="2187" r:id="rId19"/>
    <p:sldId id="2185" r:id="rId20"/>
    <p:sldId id="2188" r:id="rId21"/>
    <p:sldId id="2353" r:id="rId22"/>
    <p:sldId id="2190" r:id="rId23"/>
    <p:sldId id="2191" r:id="rId24"/>
    <p:sldId id="2189" r:id="rId25"/>
    <p:sldId id="1902" r:id="rId26"/>
    <p:sldId id="263" r:id="rId27"/>
    <p:sldId id="1933" r:id="rId28"/>
    <p:sldId id="2178" r:id="rId29"/>
    <p:sldId id="2179" r:id="rId30"/>
    <p:sldId id="1983" r:id="rId31"/>
    <p:sldId id="268" r:id="rId32"/>
    <p:sldId id="1903" r:id="rId33"/>
    <p:sldId id="2163" r:id="rId34"/>
    <p:sldId id="2360" r:id="rId35"/>
    <p:sldId id="295" r:id="rId36"/>
    <p:sldId id="1914" r:id="rId37"/>
    <p:sldId id="1985" r:id="rId38"/>
    <p:sldId id="1986" r:id="rId39"/>
    <p:sldId id="1987" r:id="rId40"/>
    <p:sldId id="1988" r:id="rId41"/>
    <p:sldId id="1989" r:id="rId42"/>
    <p:sldId id="1991" r:id="rId43"/>
    <p:sldId id="2180" r:id="rId44"/>
    <p:sldId id="2181" r:id="rId45"/>
    <p:sldId id="2358" r:id="rId46"/>
    <p:sldId id="1990" r:id="rId47"/>
    <p:sldId id="1977" r:id="rId48"/>
    <p:sldId id="1992" r:id="rId49"/>
    <p:sldId id="2164" r:id="rId50"/>
    <p:sldId id="2165" r:id="rId51"/>
    <p:sldId id="2166" r:id="rId52"/>
    <p:sldId id="2352" r:id="rId53"/>
    <p:sldId id="2354" r:id="rId54"/>
    <p:sldId id="2016" r:id="rId55"/>
    <p:sldId id="2047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163E64"/>
    <a:srgbClr val="D44AC4"/>
    <a:srgbClr val="FCF3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68"/>
    <p:restoredTop sz="94717"/>
  </p:normalViewPr>
  <p:slideViewPr>
    <p:cSldViewPr snapToGrid="0">
      <p:cViewPr varScale="1">
        <p:scale>
          <a:sx n="90" d="100"/>
          <a:sy n="90" d="100"/>
        </p:scale>
        <p:origin x="23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F8EC08-4996-458A-9E56-3BA9CD69AFAB}" type="datetimeFigureOut">
              <a:t>11/17/25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88697-941C-4CE3-BBE2-0166503F50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278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3FFB5-6CD0-8D09-3629-2DC7D95F5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C38D4C0A-95D3-C921-2CAF-354119488F96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B0347A-E6DB-C248-81CD-57C12E576454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7A26AC-C7B8-4674-B5E3-BD1D0806434C}"/>
              </a:ext>
            </a:extLst>
          </p:cNvPr>
          <p:cNvSpPr txBox="1"/>
          <p:nvPr/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F0F603-1A58-CC4E-99D8-B6FBBDB6937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Segoe UI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11/17/25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77F10CF6-F3CF-18D6-83CC-F752B331AC7C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C8FA7-F5EC-034B-B178-40741A0DAC80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5" name="Slide Image Placeholder 1">
            <a:extLst>
              <a:ext uri="{FF2B5EF4-FFF2-40B4-BE49-F238E27FC236}">
                <a16:creationId xmlns:a16="http://schemas.microsoft.com/office/drawing/2014/main" id="{A6A455BB-2094-7008-4DDD-3D373CD2F8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5B9BD5"/>
          </a:solidFill>
          <a:ln w="12600" cap="flat">
            <a:solidFill>
              <a:srgbClr val="41719C"/>
            </a:solidFill>
            <a:prstDash val="solid"/>
            <a:miter/>
          </a:ln>
        </p:spPr>
      </p:sp>
      <p:sp>
        <p:nvSpPr>
          <p:cNvPr id="6" name="Notes Placeholder 2">
            <a:extLst>
              <a:ext uri="{FF2B5EF4-FFF2-40B4-BE49-F238E27FC236}">
                <a16:creationId xmlns:a16="http://schemas.microsoft.com/office/drawing/2014/main" id="{6E5FE179-B004-9875-1E15-092573B889C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413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08997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01229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567191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32785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68353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86018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861281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319162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50654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580578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74358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11/17/25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049777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1986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AonnscxR0s0?feature=oembed" TargetMode="Externa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Oyfub5kIYA" TargetMode="External"/><Relationship Id="rId7" Type="http://schemas.openxmlformats.org/officeDocument/2006/relationships/image" Target="../media/image3.png"/><Relationship Id="rId2" Type="http://schemas.openxmlformats.org/officeDocument/2006/relationships/hyperlink" Target="https://youtu.be/mFWbUtnG6V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s://www.youtube.com/watch?v=JMn2DaSOgDc" TargetMode="External"/><Relationship Id="rId4" Type="http://schemas.openxmlformats.org/officeDocument/2006/relationships/hyperlink" Target="https://youtu.be/2DvoGZMcYOM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ww.youtube.com/watch?v=Rs8UTMyJeM8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JMn2DaSOgDc?feature=shared" TargetMode="External"/><Relationship Id="rId5" Type="http://schemas.openxmlformats.org/officeDocument/2006/relationships/hyperlink" Target="https://youtu.be/tskTBvjxq-A?feature=shared" TargetMode="External"/><Relationship Id="rId4" Type="http://schemas.openxmlformats.org/officeDocument/2006/relationships/hyperlink" Target="https://youtu.be/yaewzhRq47g?feature=shared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ordwall.net/resource/102239473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youtu.be/X-819hUeFBs?si=j9VKIEzjpVfT9YMU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EjSFKgGkSXs?feature=shared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hyperlink" Target="https://www.youtube.com/watch?v=ULYLcymq968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8B777-8105-BBF0-E8EC-449708EFC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44C501B-FC6C-5B56-56B5-464175A61C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77"/>
          <a:stretch>
            <a:fillRect/>
          </a:stretch>
        </p:blipFill>
        <p:spPr>
          <a:xfrm>
            <a:off x="-6003" y="0"/>
            <a:ext cx="1219211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14BDE31-8FB5-11EC-C134-0C2B92FA0A88}"/>
              </a:ext>
            </a:extLst>
          </p:cNvPr>
          <p:cNvSpPr txBox="1"/>
          <p:nvPr/>
        </p:nvSpPr>
        <p:spPr>
          <a:xfrm>
            <a:off x="3182820" y="245765"/>
            <a:ext cx="5827579" cy="1180170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ctr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Cymraeg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mewn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Ymarfer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Proffesiynol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1</a:t>
            </a:r>
            <a:endParaRPr lang="en-GB" sz="2400" b="1" i="0" u="none" strike="noStrike" kern="1200" cap="none" spc="0" baseline="0" err="1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u="none" strike="noStrike" kern="1200" cap="none" spc="0" baseline="0">
                <a:solidFill>
                  <a:srgbClr val="002060"/>
                </a:solidFill>
                <a:uFillTx/>
                <a:latin typeface="Aptos"/>
                <a:ea typeface="Microsoft YaHei"/>
                <a:cs typeface="Lucida Sans" pitchFamily="2"/>
              </a:rPr>
              <a:t>Welsh </a:t>
            </a:r>
            <a:r>
              <a:rPr lang="en-GB" sz="2400" i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in Professional Practice 1</a:t>
            </a:r>
            <a:endParaRPr lang="en-GB" sz="2400" i="1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2025-26</a:t>
            </a:r>
            <a:endParaRPr lang="en-GB" sz="2400" b="1" i="0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 pitchFamily="2"/>
              <a:cs typeface="Lucida Sans" pitchFamily="2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E10F92-76E7-4527-234A-A3899BCCB443}"/>
              </a:ext>
            </a:extLst>
          </p:cNvPr>
          <p:cNvSpPr txBox="1"/>
          <p:nvPr/>
        </p:nvSpPr>
        <p:spPr>
          <a:xfrm>
            <a:off x="3840663" y="3741804"/>
            <a:ext cx="4525677" cy="1897103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t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BA1 -</a:t>
            </a:r>
            <a:r>
              <a:rPr lang="en-GB" sz="3200" kern="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3200" i="0" u="none" strike="noStrike" kern="1200" cap="none" spc="0" baseline="0" dirty="0" err="1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Darlith</a:t>
            </a:r>
            <a:r>
              <a:rPr lang="en-GB" sz="3200" i="0" u="none" strike="noStrike" kern="1200" cap="none" spc="0" baseline="0" dirty="0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 </a:t>
            </a: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7</a:t>
            </a:r>
            <a:endParaRPr lang="en-GB" sz="3200" i="0" u="none" strike="noStrike" kern="0" cap="none" spc="0" baseline="0" dirty="0">
              <a:solidFill>
                <a:srgbClr val="002060"/>
              </a:solidFill>
              <a:uFillTx/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kern="0" dirty="0">
              <a:solidFill>
                <a:srgbClr val="002060"/>
              </a:solidFill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Amser </a:t>
            </a:r>
            <a:r>
              <a:rPr lang="en-GB" sz="3200" b="1" dirty="0" err="1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Cofrestru</a:t>
            </a:r>
            <a:endParaRPr lang="en-GB" sz="3200" b="1" dirty="0" err="1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Registration Time</a:t>
            </a:r>
            <a:endParaRPr lang="en-GB" sz="2400" i="1" dirty="0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1" dirty="0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</p:txBody>
      </p:sp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4EA0C148-6C33-2999-B57E-FE893C973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265" y="5642343"/>
            <a:ext cx="2667000" cy="987172"/>
          </a:xfrm>
          <a:prstGeom prst="rect">
            <a:avLst/>
          </a:prstGeom>
          <a:ln w="28575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5E2DAE-DCF6-8C64-D208-306B3DB2B351}"/>
              </a:ext>
            </a:extLst>
          </p:cNvPr>
          <p:cNvSpPr txBox="1"/>
          <p:nvPr/>
        </p:nvSpPr>
        <p:spPr>
          <a:xfrm>
            <a:off x="9024318" y="6218517"/>
            <a:ext cx="2957962" cy="408623"/>
          </a:xfrm>
          <a:prstGeom prst="roundRect">
            <a:avLst/>
          </a:prstGeom>
          <a:solidFill>
            <a:schemeClr val="bg1"/>
          </a:solidFill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002060"/>
                </a:solidFill>
                <a:latin typeface="Aptos"/>
              </a:rPr>
              <a:t>mari.powell@uwtsd.ac.uk</a:t>
            </a:r>
          </a:p>
        </p:txBody>
      </p:sp>
    </p:spTree>
    <p:extLst>
      <p:ext uri="{BB962C8B-B14F-4D97-AF65-F5344CB8AC3E}">
        <p14:creationId xmlns:p14="http://schemas.microsoft.com/office/powerpoint/2010/main" val="582405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729987" y="1787448"/>
            <a:ext cx="6329924" cy="2396626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endParaRPr lang="en-US" sz="2800" i="1" dirty="0"/>
          </a:p>
          <a:p>
            <a:pPr lvl="1"/>
            <a:r>
              <a:rPr lang="en-US" sz="3600" b="1" dirty="0"/>
              <a:t>Amser </a:t>
            </a:r>
            <a:r>
              <a:rPr lang="en-US" sz="3600" b="1" dirty="0" err="1"/>
              <a:t>cofrestru</a:t>
            </a:r>
            <a:endParaRPr lang="en-US" sz="3600" b="1" dirty="0"/>
          </a:p>
          <a:p>
            <a:pPr lvl="1"/>
            <a:r>
              <a:rPr lang="en-US" sz="3200" i="1" dirty="0"/>
              <a:t>Registration time</a:t>
            </a:r>
          </a:p>
          <a:p>
            <a:pPr lvl="1"/>
            <a:endParaRPr lang="en-US" sz="3200" b="1" dirty="0"/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  <p:sp>
        <p:nvSpPr>
          <p:cNvPr id="2" name="TextBox 13">
            <a:extLst>
              <a:ext uri="{FF2B5EF4-FFF2-40B4-BE49-F238E27FC236}">
                <a16:creationId xmlns:a16="http://schemas.microsoft.com/office/drawing/2014/main" id="{71CFB8A2-AF2A-84B0-69F6-408EB0DD27E1}"/>
              </a:ext>
            </a:extLst>
          </p:cNvPr>
          <p:cNvSpPr txBox="1"/>
          <p:nvPr/>
        </p:nvSpPr>
        <p:spPr>
          <a:xfrm>
            <a:off x="934055" y="390895"/>
            <a:ext cx="5894080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Nodau’r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ddarlith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endParaRPr lang="en-US" sz="3600" b="1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27762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AA23C-F371-B347-6C2B-36D4D93E6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82EB98B-AD8E-4D89-EC12-B92F01D87CB9}"/>
              </a:ext>
            </a:extLst>
          </p:cNvPr>
          <p:cNvSpPr txBox="1"/>
          <p:nvPr/>
        </p:nvSpPr>
        <p:spPr>
          <a:xfrm>
            <a:off x="366102" y="1439622"/>
            <a:ext cx="5591352" cy="138647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Sesiwn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ficro-ddysgu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(5 </a:t>
            </a:r>
            <a:r>
              <a:rPr lang="en-GB" sz="2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munud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Adnoddau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D1D5B6-8E9E-7E2C-915E-F42030F15989}"/>
              </a:ext>
            </a:extLst>
          </p:cNvPr>
          <p:cNvSpPr txBox="1"/>
          <p:nvPr/>
        </p:nvSpPr>
        <p:spPr>
          <a:xfrm>
            <a:off x="463463" y="171938"/>
            <a:ext cx="11299046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Aseiniad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modiwl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  </a:t>
            </a:r>
            <a:r>
              <a:rPr lang="en-US" sz="4800" i="1" dirty="0">
                <a:solidFill>
                  <a:schemeClr val="bg1"/>
                </a:solidFill>
                <a:latin typeface="Aptos"/>
                <a:cs typeface="Arial"/>
              </a:rPr>
              <a:t>Module Assignment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116530-81F7-5068-55CA-20BDE35EC606}"/>
              </a:ext>
            </a:extLst>
          </p:cNvPr>
          <p:cNvSpPr txBox="1"/>
          <p:nvPr/>
        </p:nvSpPr>
        <p:spPr>
          <a:xfrm>
            <a:off x="6096000" y="1425768"/>
            <a:ext cx="5729900" cy="1386470"/>
          </a:xfrm>
          <a:prstGeom prst="rect">
            <a:avLst/>
          </a:prstGeom>
          <a:solidFill>
            <a:srgbClr val="FFD579">
              <a:alpha val="3922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Micro-teaching session (5 mins)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Resources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DC5A34-909F-CD03-91D3-AB131714697F}"/>
              </a:ext>
            </a:extLst>
          </p:cNvPr>
          <p:cNvSpPr txBox="1"/>
          <p:nvPr/>
        </p:nvSpPr>
        <p:spPr>
          <a:xfrm>
            <a:off x="366102" y="3314172"/>
            <a:ext cx="5591352" cy="341054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Dangoswch</a:t>
            </a: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ystod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batrymau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geirfa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addas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Cyfnod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Sylfaen </a:t>
            </a:r>
            <a:endParaRPr lang="en-GB" sz="20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ystod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ddulliau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addysgu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siarad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gwrando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20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GB" sz="2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methodoleg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addysgu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2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ail </a:t>
            </a:r>
            <a:r>
              <a:rPr lang="en-GB" sz="2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endParaRPr lang="en-GB" sz="20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GB" sz="2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defnydd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Gymraeg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achlysurol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93EABD96-689D-4DBF-05FB-1C57C667CF47}"/>
              </a:ext>
            </a:extLst>
          </p:cNvPr>
          <p:cNvSpPr/>
          <p:nvPr/>
        </p:nvSpPr>
        <p:spPr>
          <a:xfrm>
            <a:off x="2757055" y="2646218"/>
            <a:ext cx="706581" cy="95596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944C01-EE2F-6AB9-B81A-F62003A1DA37}"/>
              </a:ext>
            </a:extLst>
          </p:cNvPr>
          <p:cNvSpPr txBox="1"/>
          <p:nvPr/>
        </p:nvSpPr>
        <p:spPr>
          <a:xfrm>
            <a:off x="6112986" y="3265681"/>
            <a:ext cx="5885050" cy="3496598"/>
          </a:xfrm>
          <a:prstGeom prst="rect">
            <a:avLst/>
          </a:prstGeom>
          <a:solidFill>
            <a:srgbClr val="FFD579">
              <a:alpha val="5098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Show</a:t>
            </a: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range of patterns and vocabulary that are suitable for the Foundation Phase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range of teaching and learning methods (speaking, listening, reading, writing)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second language teaching and learning strategies, e.g. scaffolding; the sandwich method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 use o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 incidental Welsh.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347A5493-BD8A-AB92-5094-55DC9D2FAC13}"/>
              </a:ext>
            </a:extLst>
          </p:cNvPr>
          <p:cNvSpPr/>
          <p:nvPr/>
        </p:nvSpPr>
        <p:spPr>
          <a:xfrm>
            <a:off x="8728364" y="2646218"/>
            <a:ext cx="706581" cy="95596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03267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04FDD8-2407-163A-6119-755E3E8A8A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AE18654-DB8F-F7DA-1E98-CBC554673C57}"/>
              </a:ext>
            </a:extLst>
          </p:cNvPr>
          <p:cNvSpPr txBox="1"/>
          <p:nvPr/>
        </p:nvSpPr>
        <p:spPr>
          <a:xfrm>
            <a:off x="463463" y="171938"/>
            <a:ext cx="11299046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Amser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endParaRPr lang="en-US" sz="4800" i="1" dirty="0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2F707AD-48EF-EF13-FCEE-1C55A73D4E8C}"/>
              </a:ext>
            </a:extLst>
          </p:cNvPr>
          <p:cNvSpPr/>
          <p:nvPr/>
        </p:nvSpPr>
        <p:spPr>
          <a:xfrm>
            <a:off x="1129810" y="1454728"/>
            <a:ext cx="4873568" cy="4502727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4400" dirty="0"/>
              <a:t>Cyfle delfrydol i ddangos eich sgiliau Cymraeg</a:t>
            </a:r>
          </a:p>
          <a:p>
            <a:pPr algn="ctr"/>
            <a:r>
              <a:rPr lang="cy-GB" sz="4400" dirty="0"/>
              <a:t>/ sgiliau addysgu!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5018C47F-4E05-3C26-A2BD-95333E4BB8AD}"/>
              </a:ext>
            </a:extLst>
          </p:cNvPr>
          <p:cNvSpPr/>
          <p:nvPr/>
        </p:nvSpPr>
        <p:spPr>
          <a:xfrm>
            <a:off x="6504044" y="1454728"/>
            <a:ext cx="4558146" cy="4502727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4400" dirty="0"/>
              <a:t>An ideal opportunity to show your Welsh skills / teaching skills!</a:t>
            </a:r>
          </a:p>
        </p:txBody>
      </p:sp>
    </p:spTree>
    <p:extLst>
      <p:ext uri="{BB962C8B-B14F-4D97-AF65-F5344CB8AC3E}">
        <p14:creationId xmlns:p14="http://schemas.microsoft.com/office/powerpoint/2010/main" val="1373750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F7CB02-BA86-6409-B21F-84AD32094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77AF983-FEC4-4772-08B6-93E6AB9A65BC}"/>
              </a:ext>
            </a:extLst>
          </p:cNvPr>
          <p:cNvSpPr txBox="1"/>
          <p:nvPr/>
        </p:nvSpPr>
        <p:spPr>
          <a:xfrm>
            <a:off x="463463" y="171938"/>
            <a:ext cx="11299046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Portffolio</a:t>
            </a:r>
            <a:endParaRPr lang="en-US" sz="4800" i="1" dirty="0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8F104F0C-112F-66E4-0FAE-53A39A8FCA9F}"/>
              </a:ext>
            </a:extLst>
          </p:cNvPr>
          <p:cNvSpPr/>
          <p:nvPr/>
        </p:nvSpPr>
        <p:spPr>
          <a:xfrm>
            <a:off x="2078183" y="1620981"/>
            <a:ext cx="3241963" cy="1357745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>
                <a:solidFill>
                  <a:schemeClr val="tx1"/>
                </a:solidFill>
              </a:rPr>
              <a:t>Siarad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74CCBD38-B986-C2A1-F5D4-E87560711F7A}"/>
              </a:ext>
            </a:extLst>
          </p:cNvPr>
          <p:cNvSpPr/>
          <p:nvPr/>
        </p:nvSpPr>
        <p:spPr>
          <a:xfrm>
            <a:off x="6303819" y="1620981"/>
            <a:ext cx="3241963" cy="135774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>
                <a:solidFill>
                  <a:schemeClr val="tx1"/>
                </a:solidFill>
              </a:rPr>
              <a:t>Gwrando 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D477DF19-3A3D-F468-F6C8-96B5AC2E2589}"/>
              </a:ext>
            </a:extLst>
          </p:cNvPr>
          <p:cNvSpPr/>
          <p:nvPr/>
        </p:nvSpPr>
        <p:spPr>
          <a:xfrm>
            <a:off x="2078182" y="3428999"/>
            <a:ext cx="3241963" cy="1357745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4400" dirty="0"/>
              <a:t>Darllen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4729B388-FE78-A160-CAF3-EB4AD67A10F3}"/>
              </a:ext>
            </a:extLst>
          </p:cNvPr>
          <p:cNvSpPr/>
          <p:nvPr/>
        </p:nvSpPr>
        <p:spPr>
          <a:xfrm>
            <a:off x="6303818" y="3429000"/>
            <a:ext cx="3241963" cy="135774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4400" dirty="0"/>
              <a:t>Ysgrifennu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78D81EE-9F5B-CDF4-21BE-525CEC8A7D3D}"/>
              </a:ext>
            </a:extLst>
          </p:cNvPr>
          <p:cNvSpPr txBox="1"/>
          <p:nvPr/>
        </p:nvSpPr>
        <p:spPr>
          <a:xfrm>
            <a:off x="706581" y="5316387"/>
            <a:ext cx="10557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Dechreuwch gasglu tystiolaeth, e.e. cadwch record o waith dosbarth. </a:t>
            </a:r>
          </a:p>
          <a:p>
            <a:pPr algn="ctr"/>
            <a:r>
              <a:rPr lang="cy-GB" sz="2400" i="1" dirty="0"/>
              <a:t>Start gathering evidence, e.g. keep a record of class work.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3250114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Mae </a:t>
            </a:r>
            <a:r>
              <a:rPr lang="en-US" sz="4400" b="1" dirty="0" err="1"/>
              <a:t>hi'n</a:t>
            </a:r>
            <a:r>
              <a:rPr lang="en-US" sz="4400" b="1" dirty="0"/>
              <a:t> </a:t>
            </a:r>
            <a:r>
              <a:rPr lang="en-US" sz="4400" b="1" dirty="0" err="1"/>
              <a:t>amser</a:t>
            </a:r>
            <a:r>
              <a:rPr lang="en-US" sz="4400" b="1" dirty="0"/>
              <a:t> </a:t>
            </a:r>
            <a:r>
              <a:rPr lang="en-US" sz="4400" b="1" dirty="0" err="1"/>
              <a:t>cofrestru</a:t>
            </a:r>
            <a:r>
              <a:rPr lang="en-US" sz="4400" b="1" dirty="0"/>
              <a:t>!</a:t>
            </a:r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It's registration time!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296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69A56BA-7412-F12C-73E1-2E811139AC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group of children with their hands up&#10;&#10;Description automatically generated">
            <a:extLst>
              <a:ext uri="{FF2B5EF4-FFF2-40B4-BE49-F238E27FC236}">
                <a16:creationId xmlns:a16="http://schemas.microsoft.com/office/drawing/2014/main" id="{C6A32849-3C2A-6421-6AAA-286F42CAD4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0" y="2409121"/>
            <a:ext cx="6096000" cy="3675270"/>
          </a:xfrm>
          <a:prstGeom prst="rect">
            <a:avLst/>
          </a:prstGeom>
        </p:spPr>
      </p:pic>
      <p:sp>
        <p:nvSpPr>
          <p:cNvPr id="4" name="Oval Callout 8">
            <a:extLst>
              <a:ext uri="{FF2B5EF4-FFF2-40B4-BE49-F238E27FC236}">
                <a16:creationId xmlns:a16="http://schemas.microsoft.com/office/drawing/2014/main" id="{9CE4C412-FB79-5EB7-4A4B-E285CF92F6D3}"/>
              </a:ext>
            </a:extLst>
          </p:cNvPr>
          <p:cNvSpPr/>
          <p:nvPr/>
        </p:nvSpPr>
        <p:spPr>
          <a:xfrm flipH="1">
            <a:off x="1705180" y="1578261"/>
            <a:ext cx="3943273" cy="830579"/>
          </a:xfrm>
          <a:prstGeom prst="wedgeEllipseCallout">
            <a:avLst>
              <a:gd name="adj1" fmla="val -44248"/>
              <a:gd name="adj2" fmla="val 57500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</a:rPr>
              <a:t>Bore da, </a:t>
            </a:r>
            <a:r>
              <a:rPr lang="en-US" sz="2800" b="1" u="sng" err="1">
                <a:solidFill>
                  <a:srgbClr val="FF0000"/>
                </a:solidFill>
              </a:rPr>
              <a:t>b</a:t>
            </a:r>
            <a:r>
              <a:rPr lang="en-US" sz="2800" b="1" err="1">
                <a:solidFill>
                  <a:srgbClr val="002060"/>
                </a:solidFill>
              </a:rPr>
              <a:t>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5" name="Oval Callout 7">
            <a:extLst>
              <a:ext uri="{FF2B5EF4-FFF2-40B4-BE49-F238E27FC236}">
                <a16:creationId xmlns:a16="http://schemas.microsoft.com/office/drawing/2014/main" id="{8435D5B4-8A89-AA9D-5654-DD52D64654EE}"/>
              </a:ext>
            </a:extLst>
          </p:cNvPr>
          <p:cNvSpPr/>
          <p:nvPr/>
        </p:nvSpPr>
        <p:spPr>
          <a:xfrm flipH="1">
            <a:off x="297017" y="2600558"/>
            <a:ext cx="4939441" cy="830580"/>
          </a:xfrm>
          <a:prstGeom prst="wedgeEllipseCallout">
            <a:avLst>
              <a:gd name="adj1" fmla="val -44227"/>
              <a:gd name="adj2" fmla="val 53929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Prynhawn</a:t>
            </a:r>
            <a:r>
              <a:rPr lang="en-US" sz="2800" b="1">
                <a:solidFill>
                  <a:srgbClr val="002060"/>
                </a:solidFill>
              </a:rPr>
              <a:t> da, </a:t>
            </a:r>
            <a:r>
              <a:rPr lang="en-US" sz="2800" b="1" u="sng" err="1">
                <a:solidFill>
                  <a:srgbClr val="FF0000"/>
                </a:solidFill>
              </a:rPr>
              <a:t>b</a:t>
            </a:r>
            <a:r>
              <a:rPr lang="en-US" sz="2800" b="1" err="1">
                <a:solidFill>
                  <a:srgbClr val="002060"/>
                </a:solidFill>
              </a:rPr>
              <a:t>lant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9" name="Oval Callout 4">
            <a:extLst>
              <a:ext uri="{FF2B5EF4-FFF2-40B4-BE49-F238E27FC236}">
                <a16:creationId xmlns:a16="http://schemas.microsoft.com/office/drawing/2014/main" id="{5F0442C3-CDF6-C04F-2059-340C22804EA4}"/>
              </a:ext>
            </a:extLst>
          </p:cNvPr>
          <p:cNvSpPr/>
          <p:nvPr/>
        </p:nvSpPr>
        <p:spPr>
          <a:xfrm>
            <a:off x="6849283" y="1391737"/>
            <a:ext cx="3934784" cy="1225231"/>
          </a:xfrm>
          <a:prstGeom prst="wedgeEllipseCallout">
            <a:avLst>
              <a:gd name="adj1" fmla="val -50570"/>
              <a:gd name="adj2" fmla="val 54643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hi'n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amser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cofrestru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A28E56-D819-39B9-A638-B7FF6A98687F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sp>
        <p:nvSpPr>
          <p:cNvPr id="13" name="Oval Callout 4">
            <a:extLst>
              <a:ext uri="{FF2B5EF4-FFF2-40B4-BE49-F238E27FC236}">
                <a16:creationId xmlns:a16="http://schemas.microsoft.com/office/drawing/2014/main" id="{CCBFCDCE-ECB2-8ECF-BE93-E69C89B2E458}"/>
              </a:ext>
            </a:extLst>
          </p:cNvPr>
          <p:cNvSpPr/>
          <p:nvPr/>
        </p:nvSpPr>
        <p:spPr>
          <a:xfrm>
            <a:off x="7541587" y="2832103"/>
            <a:ext cx="4064881" cy="597975"/>
          </a:xfrm>
          <a:prstGeom prst="wedgeEllipseCallout">
            <a:avLst>
              <a:gd name="adj1" fmla="val -50570"/>
              <a:gd name="adj2" fmla="val 54643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sy'n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barod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D9881F0D-C15B-DE36-55FE-5575DAC693FB}"/>
              </a:ext>
            </a:extLst>
          </p:cNvPr>
          <p:cNvSpPr/>
          <p:nvPr/>
        </p:nvSpPr>
        <p:spPr>
          <a:xfrm flipH="1">
            <a:off x="1705180" y="3750031"/>
            <a:ext cx="1674134" cy="1035595"/>
          </a:xfrm>
          <a:prstGeom prst="wedgeEllipseCallout">
            <a:avLst>
              <a:gd name="adj1" fmla="val -44997"/>
              <a:gd name="adj2" fmla="val 47824"/>
            </a:avLst>
          </a:prstGeom>
          <a:solidFill>
            <a:srgbClr val="FCF38B">
              <a:alpha val="8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Here!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B780ED17-C50B-15B9-387C-2430D4E70106}"/>
              </a:ext>
            </a:extLst>
          </p:cNvPr>
          <p:cNvSpPr/>
          <p:nvPr/>
        </p:nvSpPr>
        <p:spPr>
          <a:xfrm flipH="1">
            <a:off x="9281786" y="3884336"/>
            <a:ext cx="2613197" cy="1035595"/>
          </a:xfrm>
          <a:prstGeom prst="wedgeEllipseCallout">
            <a:avLst>
              <a:gd name="adj1" fmla="val 57052"/>
              <a:gd name="adj2" fmla="val 21213"/>
            </a:avLst>
          </a:prstGeom>
          <a:solidFill>
            <a:srgbClr val="FCF38B">
              <a:alpha val="8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Absennol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Absent!</a:t>
            </a:r>
          </a:p>
        </p:txBody>
      </p:sp>
    </p:spTree>
    <p:extLst>
      <p:ext uri="{BB962C8B-B14F-4D97-AF65-F5344CB8AC3E}">
        <p14:creationId xmlns:p14="http://schemas.microsoft.com/office/powerpoint/2010/main" val="3004508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E1BF0-E58D-F934-6C0D-D217DDF9D6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93D72566-B688-15B8-B2FA-9954BA56DC54}"/>
              </a:ext>
            </a:extLst>
          </p:cNvPr>
          <p:cNvSpPr/>
          <p:nvPr/>
        </p:nvSpPr>
        <p:spPr>
          <a:xfrm flipH="1">
            <a:off x="4916130" y="3520662"/>
            <a:ext cx="3844090" cy="1672808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</a:rPr>
              <a:t>Carys a Dylan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BB1AC5-7786-F392-1466-A90B827AC015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A596A58-0518-1312-F729-E082A827BF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5A011BD7-31BB-8B7F-6A7A-1F52E30A1C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sp>
        <p:nvSpPr>
          <p:cNvPr id="3" name="Oval Callout 12">
            <a:extLst>
              <a:ext uri="{FF2B5EF4-FFF2-40B4-BE49-F238E27FC236}">
                <a16:creationId xmlns:a16="http://schemas.microsoft.com/office/drawing/2014/main" id="{4F59F7D9-E61B-5819-78A7-01431A32FD99}"/>
              </a:ext>
            </a:extLst>
          </p:cNvPr>
          <p:cNvSpPr/>
          <p:nvPr/>
        </p:nvSpPr>
        <p:spPr>
          <a:xfrm>
            <a:off x="3407310" y="1595281"/>
            <a:ext cx="3981029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3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8BAF513B-0A1E-00F0-853D-795A898D6C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8487" y="3550760"/>
            <a:ext cx="2676612" cy="240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466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FAA3C7-3C59-68AC-3A45-9136D8597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F1865-41ED-A1B3-AA5A-D1F73BF31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3464" y="1424782"/>
            <a:ext cx="11185071" cy="3307238"/>
          </a:xfrm>
        </p:spPr>
        <p:txBody>
          <a:bodyPr>
            <a:normAutofit fontScale="90000"/>
          </a:bodyPr>
          <a:lstStyle/>
          <a:p>
            <a:br>
              <a:rPr lang="cy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sz="6700" b="1" dirty="0">
                <a:latin typeface="Arial"/>
                <a:cs typeface="Arial"/>
              </a:rPr>
            </a:br>
            <a:r>
              <a:rPr lang="cy-GB" sz="6700" b="1" dirty="0">
                <a:latin typeface="Arial"/>
                <a:cs typeface="Arial"/>
              </a:rPr>
              <a:t>Sgwrs: Gwrando</a:t>
            </a:r>
            <a:br>
              <a:rPr lang="cy-GB" sz="5300" b="1" dirty="0">
                <a:latin typeface="Arial"/>
                <a:cs typeface="Arial"/>
              </a:rPr>
            </a:br>
            <a:br>
              <a:rPr lang="cy-GB" sz="5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i="1" dirty="0">
              <a:latin typeface="Arial"/>
              <a:cs typeface="Arial"/>
            </a:endParaRP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AEEBC28-E989-62F6-8F5F-7F2BD73FD7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09AA743F-A23C-7EE9-BA57-483F31B6EF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1773" y="188326"/>
            <a:ext cx="3340480" cy="1236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271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94846-8C7D-027D-8407-07C6933C9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940314-881F-564C-E65D-C6C6903CDD5A}"/>
              </a:ext>
            </a:extLst>
          </p:cNvPr>
          <p:cNvSpPr txBox="1"/>
          <p:nvPr/>
        </p:nvSpPr>
        <p:spPr>
          <a:xfrm>
            <a:off x="643675" y="1752065"/>
            <a:ext cx="10904650" cy="397031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800" u="sng" dirty="0"/>
              <a:t>Mrs Davies</a:t>
            </a:r>
            <a:r>
              <a:rPr lang="cy-GB" sz="2800" dirty="0"/>
              <a:t>:  ______   da, Flwyddyn 6. Mae’n amser ____________. </a:t>
            </a:r>
          </a:p>
          <a:p>
            <a:pPr>
              <a:lnSpc>
                <a:spcPct val="150000"/>
              </a:lnSpc>
            </a:pPr>
            <a:r>
              <a:rPr lang="cy-GB" sz="2800" dirty="0"/>
              <a:t>                       ______  sy’n absennol heddiw? _______ sy’n absennol?</a:t>
            </a:r>
          </a:p>
          <a:p>
            <a:pPr>
              <a:lnSpc>
                <a:spcPct val="150000"/>
              </a:lnSpc>
            </a:pPr>
            <a:r>
              <a:rPr lang="cy-GB" sz="2800" dirty="0"/>
              <a:t>                       Pwy sy’n _________? Pwy sy’n _________ ?</a:t>
            </a:r>
          </a:p>
          <a:p>
            <a:pPr>
              <a:lnSpc>
                <a:spcPct val="150000"/>
              </a:lnSpc>
            </a:pPr>
            <a:endParaRPr lang="cy-GB" sz="2800" dirty="0"/>
          </a:p>
          <a:p>
            <a:r>
              <a:rPr lang="cy-GB" sz="2800" u="sng" dirty="0"/>
              <a:t>Morgan</a:t>
            </a:r>
            <a:r>
              <a:rPr lang="cy-GB" sz="2800" dirty="0"/>
              <a:t>:        Siân a Rhys.</a:t>
            </a:r>
          </a:p>
          <a:p>
            <a:endParaRPr lang="cy-GB" sz="2800" dirty="0"/>
          </a:p>
          <a:p>
            <a:r>
              <a:rPr lang="cy-GB" sz="2800" u="sng" dirty="0"/>
              <a:t>Mrs Davies</a:t>
            </a:r>
            <a:r>
              <a:rPr lang="cy-GB" sz="2800" dirty="0"/>
              <a:t>:  A! ie, Siân a Rhys.</a:t>
            </a:r>
          </a:p>
        </p:txBody>
      </p:sp>
      <p:pic>
        <p:nvPicPr>
          <p:cNvPr id="4" name="Pwy sy'n absennol.m4a">
            <a:hlinkClick r:id="" action="ppaction://media"/>
            <a:extLst>
              <a:ext uri="{FF2B5EF4-FFF2-40B4-BE49-F238E27FC236}">
                <a16:creationId xmlns:a16="http://schemas.microsoft.com/office/drawing/2014/main" id="{97632CF3-058A-38B7-D362-6E0D5F784B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35076" y="3033822"/>
            <a:ext cx="2137177" cy="213717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215E9B5-7CF2-9075-7CD3-634991CE34DE}"/>
              </a:ext>
            </a:extLst>
          </p:cNvPr>
          <p:cNvSpPr txBox="1"/>
          <p:nvPr/>
        </p:nvSpPr>
        <p:spPr>
          <a:xfrm>
            <a:off x="548473" y="573548"/>
            <a:ext cx="11095054" cy="81107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Gwrandewch </a:t>
            </a:r>
            <a:endParaRPr lang="en-US" i="1" dirty="0">
              <a:solidFill>
                <a:schemeClr val="bg1"/>
              </a:solidFill>
            </a:endParaRPr>
          </a:p>
        </p:txBody>
      </p:sp>
      <p:pic>
        <p:nvPicPr>
          <p:cNvPr id="14" name="Picture 13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696E880-BB06-F964-9CF6-FF4944EDF64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897277761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2C451-03AB-247C-8EB1-1F407CE73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C7B38F-A6C7-9D1F-F177-082B553874D2}"/>
              </a:ext>
            </a:extLst>
          </p:cNvPr>
          <p:cNvSpPr txBox="1"/>
          <p:nvPr/>
        </p:nvSpPr>
        <p:spPr>
          <a:xfrm>
            <a:off x="596184" y="1698223"/>
            <a:ext cx="10904650" cy="397031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800" u="sng" dirty="0"/>
              <a:t>Mrs Davies</a:t>
            </a:r>
            <a:r>
              <a:rPr lang="cy-GB" sz="2800" dirty="0"/>
              <a:t>:  Bore da, ___________ 6. Mae’n amser cofrestru. </a:t>
            </a:r>
          </a:p>
          <a:p>
            <a:pPr>
              <a:lnSpc>
                <a:spcPct val="150000"/>
              </a:lnSpc>
            </a:pPr>
            <a:r>
              <a:rPr lang="cy-GB" sz="2800" dirty="0"/>
              <a:t>                       	 Pwy sy’n ________   __________? Pwy sy’n ________  ?</a:t>
            </a:r>
          </a:p>
          <a:p>
            <a:pPr>
              <a:lnSpc>
                <a:spcPct val="150000"/>
              </a:lnSpc>
            </a:pPr>
            <a:r>
              <a:rPr lang="cy-GB" sz="2800" dirty="0"/>
              <a:t>                      	 Pwy _____ gwybod? Pwy _____ gwybod?</a:t>
            </a:r>
          </a:p>
          <a:p>
            <a:pPr>
              <a:lnSpc>
                <a:spcPct val="150000"/>
              </a:lnSpc>
            </a:pPr>
            <a:endParaRPr lang="cy-GB" sz="2800" dirty="0"/>
          </a:p>
          <a:p>
            <a:r>
              <a:rPr lang="cy-GB" sz="2800" u="sng" dirty="0"/>
              <a:t>Morgan</a:t>
            </a:r>
            <a:r>
              <a:rPr lang="cy-GB" sz="2800" dirty="0"/>
              <a:t>:        Siân a Rhys.</a:t>
            </a:r>
          </a:p>
          <a:p>
            <a:endParaRPr lang="cy-GB" sz="2800" dirty="0"/>
          </a:p>
          <a:p>
            <a:r>
              <a:rPr lang="cy-GB" sz="2800" u="sng" dirty="0"/>
              <a:t>Mrs Davies</a:t>
            </a:r>
            <a:r>
              <a:rPr lang="cy-GB" sz="2800" dirty="0"/>
              <a:t>:  A! ie, Siân a Rhys.</a:t>
            </a:r>
          </a:p>
        </p:txBody>
      </p:sp>
      <p:pic>
        <p:nvPicPr>
          <p:cNvPr id="4" name="Pwy sy'n absennol.m4a">
            <a:hlinkClick r:id="" action="ppaction://media"/>
            <a:extLst>
              <a:ext uri="{FF2B5EF4-FFF2-40B4-BE49-F238E27FC236}">
                <a16:creationId xmlns:a16="http://schemas.microsoft.com/office/drawing/2014/main" id="{2DAC9258-FA27-A0B2-D8DC-F27E2E1379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86651" y="2927825"/>
            <a:ext cx="2016839" cy="2016839"/>
          </a:xfrm>
          <a:prstGeom prst="rect">
            <a:avLst/>
          </a:prstGeom>
        </p:spPr>
      </p:pic>
      <p:pic>
        <p:nvPicPr>
          <p:cNvPr id="7" name="Picture 6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0A7F1DF-D4BF-A411-C21D-89EDC509C67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00D1CEE-B12E-6936-979F-A44DE70D3FC4}"/>
              </a:ext>
            </a:extLst>
          </p:cNvPr>
          <p:cNvSpPr txBox="1"/>
          <p:nvPr/>
        </p:nvSpPr>
        <p:spPr>
          <a:xfrm>
            <a:off x="548473" y="573548"/>
            <a:ext cx="11095054" cy="81107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Gwrandewch </a:t>
            </a:r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298906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3E4E24-FCDB-BF23-4F28-4201D60096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D3F4EA-6F06-4D21-7DDD-4D6275B93857}"/>
              </a:ext>
            </a:extLst>
          </p:cNvPr>
          <p:cNvSpPr txBox="1"/>
          <p:nvPr/>
        </p:nvSpPr>
        <p:spPr>
          <a:xfrm>
            <a:off x="548473" y="1257738"/>
            <a:ext cx="10904650" cy="440120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sz="2800" u="sng" dirty="0"/>
              <a:t>Mrs Davies</a:t>
            </a:r>
            <a:r>
              <a:rPr lang="cy-GB" sz="2800" dirty="0"/>
              <a:t>:  Bore da, Flwyddyn 1. Mae’n amser cofrestru. </a:t>
            </a:r>
          </a:p>
          <a:p>
            <a:r>
              <a:rPr lang="cy-GB" sz="2800" dirty="0"/>
              <a:t>                          Pwy sy’n absennol heddiw? Pwy sy’n absennol?</a:t>
            </a:r>
          </a:p>
          <a:p>
            <a:r>
              <a:rPr lang="cy-GB" sz="2800" dirty="0"/>
              <a:t>                          Pwy sy’n gwybod? Pwy sy’n gwybod?</a:t>
            </a:r>
          </a:p>
          <a:p>
            <a:endParaRPr lang="cy-GB" sz="2800" dirty="0"/>
          </a:p>
          <a:p>
            <a:r>
              <a:rPr lang="cy-GB" sz="2800" u="sng" dirty="0"/>
              <a:t>Morgan</a:t>
            </a:r>
            <a:r>
              <a:rPr lang="cy-GB" sz="2800" dirty="0"/>
              <a:t>:         Siân a Rhys sy’n absennol heddiw.</a:t>
            </a:r>
          </a:p>
          <a:p>
            <a:endParaRPr lang="cy-GB" sz="2800" dirty="0"/>
          </a:p>
          <a:p>
            <a:r>
              <a:rPr lang="cy-GB" sz="2800" u="sng" dirty="0"/>
              <a:t>Mrs Davies</a:t>
            </a:r>
            <a:r>
              <a:rPr lang="cy-GB" sz="2800" dirty="0"/>
              <a:t>:  A! ie, Siân a Rhys sy’n absennol heddiw.</a:t>
            </a:r>
          </a:p>
          <a:p>
            <a:r>
              <a:rPr lang="cy-GB" sz="2800" dirty="0"/>
              <a:t>                          Pwy sy’n cael pen-blwydd heddiw?</a:t>
            </a:r>
          </a:p>
          <a:p>
            <a:endParaRPr lang="cy-GB" sz="2800" dirty="0"/>
          </a:p>
          <a:p>
            <a:r>
              <a:rPr lang="cy-GB" sz="2800" u="sng" dirty="0"/>
              <a:t>Sam:</a:t>
            </a:r>
            <a:r>
              <a:rPr lang="cy-GB" sz="2800" dirty="0"/>
              <a:t>		 Fi sy’n cael pen-blwydd heddiw!</a:t>
            </a:r>
          </a:p>
        </p:txBody>
      </p:sp>
      <p:pic>
        <p:nvPicPr>
          <p:cNvPr id="7" name="Picture 6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17AF75C-8A4E-4980-C77D-20DA544BC3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084DB8-1BF3-FD9C-A8AB-04794CF1E1D5}"/>
              </a:ext>
            </a:extLst>
          </p:cNvPr>
          <p:cNvSpPr txBox="1"/>
          <p:nvPr/>
        </p:nvSpPr>
        <p:spPr>
          <a:xfrm>
            <a:off x="548473" y="202216"/>
            <a:ext cx="11095054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Darllenwch mewn parau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744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CF2086-B12D-E432-259C-94CC93FD6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FF068A-A533-2907-3D07-085BE4DDA034}"/>
              </a:ext>
            </a:extLst>
          </p:cNvPr>
          <p:cNvSpPr txBox="1"/>
          <p:nvPr/>
        </p:nvSpPr>
        <p:spPr>
          <a:xfrm>
            <a:off x="548473" y="1257738"/>
            <a:ext cx="10904650" cy="440120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sz="2800" u="sng" dirty="0"/>
              <a:t>Mrs Davies</a:t>
            </a:r>
            <a:r>
              <a:rPr lang="cy-GB" sz="2800" dirty="0"/>
              <a:t>:  Good morning, Year 1. It’s registration time.</a:t>
            </a:r>
          </a:p>
          <a:p>
            <a:r>
              <a:rPr lang="cy-GB" sz="2800" dirty="0"/>
              <a:t>                          Who is absent today? Who is absent?</a:t>
            </a:r>
          </a:p>
          <a:p>
            <a:r>
              <a:rPr lang="cy-GB" sz="2800" dirty="0"/>
              <a:t>                          Who knows?  Who knows?</a:t>
            </a:r>
          </a:p>
          <a:p>
            <a:endParaRPr lang="cy-GB" sz="2800" dirty="0"/>
          </a:p>
          <a:p>
            <a:r>
              <a:rPr lang="cy-GB" sz="2800" u="sng" dirty="0"/>
              <a:t>Morgan</a:t>
            </a:r>
            <a:r>
              <a:rPr lang="cy-GB" sz="2800" dirty="0"/>
              <a:t>:         It’s ..... and ..... who are absent today.</a:t>
            </a:r>
          </a:p>
          <a:p>
            <a:endParaRPr lang="cy-GB" sz="2800" dirty="0"/>
          </a:p>
          <a:p>
            <a:r>
              <a:rPr lang="cy-GB" sz="2800" u="sng" dirty="0"/>
              <a:t>Mrs Davies</a:t>
            </a:r>
            <a:r>
              <a:rPr lang="cy-GB" sz="2800" dirty="0"/>
              <a:t>:  Ah! yes,  it’s ..... and ..... who are absent today.</a:t>
            </a:r>
          </a:p>
          <a:p>
            <a:r>
              <a:rPr lang="cy-GB" sz="2800" dirty="0"/>
              <a:t>                          Who is having a birthday today?</a:t>
            </a:r>
          </a:p>
          <a:p>
            <a:endParaRPr lang="cy-GB" sz="2800" dirty="0"/>
          </a:p>
          <a:p>
            <a:r>
              <a:rPr lang="cy-GB" sz="2800" u="sng" dirty="0"/>
              <a:t>Sam:</a:t>
            </a:r>
            <a:r>
              <a:rPr lang="cy-GB" sz="2800" dirty="0"/>
              <a:t>		 It’s ..... having a birthday today!</a:t>
            </a:r>
          </a:p>
        </p:txBody>
      </p:sp>
      <p:pic>
        <p:nvPicPr>
          <p:cNvPr id="7" name="Picture 6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8D68992-C6CF-3FDC-0705-E9D9A77096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4544D9-5E4A-ECB2-979D-C9E54EA6D5D6}"/>
              </a:ext>
            </a:extLst>
          </p:cNvPr>
          <p:cNvSpPr txBox="1"/>
          <p:nvPr/>
        </p:nvSpPr>
        <p:spPr>
          <a:xfrm>
            <a:off x="548473" y="202216"/>
            <a:ext cx="11095054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Cyfieithwch       </a:t>
            </a:r>
            <a:r>
              <a:rPr lang="cy-GB" sz="4000" i="1" dirty="0">
                <a:solidFill>
                  <a:schemeClr val="bg1"/>
                </a:solidFill>
                <a:latin typeface="Aptos"/>
                <a:cs typeface="Arial"/>
              </a:rPr>
              <a:t>Translate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1567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C4D86C-AFC1-85B8-0983-5E08C294E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F244203-246E-3467-BD39-9A143DED3029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4F94FB9-FC79-63FE-2C64-5D16C8C577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356ED6B4-6ECD-B753-9352-4EF47F4876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sp>
        <p:nvSpPr>
          <p:cNvPr id="3" name="Oval Callout 12">
            <a:extLst>
              <a:ext uri="{FF2B5EF4-FFF2-40B4-BE49-F238E27FC236}">
                <a16:creationId xmlns:a16="http://schemas.microsoft.com/office/drawing/2014/main" id="{0981A83E-D16A-2104-5EB4-50307085049D}"/>
              </a:ext>
            </a:extLst>
          </p:cNvPr>
          <p:cNvSpPr/>
          <p:nvPr/>
        </p:nvSpPr>
        <p:spPr>
          <a:xfrm>
            <a:off x="3407310" y="1595280"/>
            <a:ext cx="4170937" cy="2012215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cael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u="sng" dirty="0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Dwylo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lan!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546D3B-5579-CB16-7B60-034732E480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2022" y="2910987"/>
            <a:ext cx="2671428" cy="3111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18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B629D8-5112-C1AC-B455-E7D6EF06F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ECDA60D-6AB0-9E8C-512D-7DDD0A842D4A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12CEF8F-9AD0-3ECD-F39A-C4CD4A2047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D09C62DA-8AEE-05A8-B4CC-88F902B11C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sp>
        <p:nvSpPr>
          <p:cNvPr id="3" name="Oval Callout 12">
            <a:extLst>
              <a:ext uri="{FF2B5EF4-FFF2-40B4-BE49-F238E27FC236}">
                <a16:creationId xmlns:a16="http://schemas.microsoft.com/office/drawing/2014/main" id="{B6BBF2CB-CD59-37B8-FD59-83805BC06ECA}"/>
              </a:ext>
            </a:extLst>
          </p:cNvPr>
          <p:cNvSpPr/>
          <p:nvPr/>
        </p:nvSpPr>
        <p:spPr>
          <a:xfrm>
            <a:off x="3411352" y="1416785"/>
            <a:ext cx="5135441" cy="2012215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cael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u="sng" dirty="0" err="1">
                <a:solidFill>
                  <a:srgbClr val="002060"/>
                </a:solidFill>
              </a:rPr>
              <a:t>brechdanau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Dwylo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lan!</a:t>
            </a:r>
          </a:p>
        </p:txBody>
      </p:sp>
      <p:pic>
        <p:nvPicPr>
          <p:cNvPr id="5" name="Picture 4" descr="A cartoon of kids raising their hands&#10;&#10;AI-generated content may be incorrect.">
            <a:extLst>
              <a:ext uri="{FF2B5EF4-FFF2-40B4-BE49-F238E27FC236}">
                <a16:creationId xmlns:a16="http://schemas.microsoft.com/office/drawing/2014/main" id="{030F4260-BFD8-6B2F-CD06-6027CE81EA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8973" y="3081402"/>
            <a:ext cx="3405580" cy="2873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3433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9CE89-42D3-E899-01B8-5E4326661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3E2D7AC-9F85-753D-FBEE-704688AF102C}"/>
              </a:ext>
            </a:extLst>
          </p:cNvPr>
          <p:cNvSpPr txBox="1"/>
          <p:nvPr/>
        </p:nvSpPr>
        <p:spPr>
          <a:xfrm>
            <a:off x="2132767" y="171938"/>
            <a:ext cx="8148069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53ABC1-A412-74B2-6DC4-96EAA38F2EC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FE40BA-0D5E-A900-A093-66FB7BC7C0B3}"/>
              </a:ext>
            </a:extLst>
          </p:cNvPr>
          <p:cNvSpPr txBox="1"/>
          <p:nvPr/>
        </p:nvSpPr>
        <p:spPr>
          <a:xfrm>
            <a:off x="3388290" y="5251629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https://youtu.be/AonnscxR0s0?si=cx8MR_NtUedtDK2e</a:t>
            </a:r>
          </a:p>
        </p:txBody>
      </p:sp>
      <p:pic>
        <p:nvPicPr>
          <p:cNvPr id="9" name="Online Media 8" descr="Cymraeg Bob Dydd (Cynradd) Uned 15 - Pwy sy'n...? (Who's...?)">
            <a:hlinkClick r:id="" action="ppaction://media"/>
            <a:extLst>
              <a:ext uri="{FF2B5EF4-FFF2-40B4-BE49-F238E27FC236}">
                <a16:creationId xmlns:a16="http://schemas.microsoft.com/office/drawing/2014/main" id="{81F4B047-6CA2-A070-0ADF-FE949F65294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97923" y="1424000"/>
            <a:ext cx="6690541" cy="378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3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023737-CC7C-E738-A2A5-8C2D2A600AA3}"/>
              </a:ext>
            </a:extLst>
          </p:cNvPr>
          <p:cNvSpPr txBox="1"/>
          <p:nvPr/>
        </p:nvSpPr>
        <p:spPr>
          <a:xfrm>
            <a:off x="5561557" y="2202268"/>
            <a:ext cx="5824603" cy="27480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It’s registration time.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 is having sandwiches today?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 is having lunch today?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 is absent today?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Good morning, Year 5.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E8CA4E-36BC-2402-106E-842EBF594142}"/>
              </a:ext>
            </a:extLst>
          </p:cNvPr>
          <p:cNvSpPr txBox="1"/>
          <p:nvPr/>
        </p:nvSpPr>
        <p:spPr>
          <a:xfrm>
            <a:off x="463462" y="1987815"/>
            <a:ext cx="4709788" cy="296251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Yn y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fideo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,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rydych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chi’n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mynd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i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glywed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brawddegau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yma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. 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Rhowch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nhw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drefn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gywir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. </a:t>
            </a:r>
          </a:p>
          <a:p>
            <a:pPr algn="ctr"/>
            <a:endParaRPr lang="en-US" sz="2400" b="1" dirty="0">
              <a:solidFill>
                <a:schemeClr val="bg1"/>
              </a:solidFill>
              <a:latin typeface="Aptos"/>
              <a:cs typeface="Arial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In the video, you will hear these sentences.  Put them in the right order.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2289C4-2161-308A-72DE-B812230C916D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Gwyliwch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fideo</a:t>
            </a:r>
            <a:endParaRPr lang="en-US" sz="4800" b="1" dirty="0">
              <a:solidFill>
                <a:schemeClr val="bg1"/>
              </a:solidFill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11977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480506-3CB2-A379-6957-39F78AA543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52A6114-EE84-8B27-3DAC-AAE22FFCECE4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How many…?</a:t>
            </a:r>
          </a:p>
        </p:txBody>
      </p:sp>
      <p:sp>
        <p:nvSpPr>
          <p:cNvPr id="2" name="Oval Callout 1">
            <a:extLst>
              <a:ext uri="{FF2B5EF4-FFF2-40B4-BE49-F238E27FC236}">
                <a16:creationId xmlns:a16="http://schemas.microsoft.com/office/drawing/2014/main" id="{FC605574-4092-D2CD-22D1-7C8B5E44887E}"/>
              </a:ext>
            </a:extLst>
          </p:cNvPr>
          <p:cNvSpPr/>
          <p:nvPr/>
        </p:nvSpPr>
        <p:spPr>
          <a:xfrm>
            <a:off x="3408218" y="1808018"/>
            <a:ext cx="5375564" cy="3629891"/>
          </a:xfrm>
          <a:prstGeom prst="wedgeEllipseCallout">
            <a:avLst>
              <a:gd name="adj1" fmla="val -53823"/>
              <a:gd name="adj2" fmla="val 47615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5400" b="1" dirty="0"/>
              <a:t>Faint</a:t>
            </a:r>
            <a:r>
              <a:rPr lang="cy-GB" sz="4400" dirty="0"/>
              <a:t> sy’n cael cinio heddiw?</a:t>
            </a:r>
          </a:p>
        </p:txBody>
      </p:sp>
    </p:spTree>
    <p:extLst>
      <p:ext uri="{BB962C8B-B14F-4D97-AF65-F5344CB8AC3E}">
        <p14:creationId xmlns:p14="http://schemas.microsoft.com/office/powerpoint/2010/main" val="11063034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A18555-C8C8-9001-FCF3-D92D8BCE6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12F357CE-420A-D0E3-2C2C-E92F4D4BB583}"/>
              </a:ext>
            </a:extLst>
          </p:cNvPr>
          <p:cNvSpPr/>
          <p:nvPr/>
        </p:nvSpPr>
        <p:spPr>
          <a:xfrm>
            <a:off x="1653435" y="313151"/>
            <a:ext cx="8981161" cy="6050071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A0F5449-CFE5-2117-3070-271EE3B032FE}"/>
              </a:ext>
            </a:extLst>
          </p:cNvPr>
          <p:cNvCxnSpPr>
            <a:cxnSpLocks/>
          </p:cNvCxnSpPr>
          <p:nvPr/>
        </p:nvCxnSpPr>
        <p:spPr>
          <a:xfrm>
            <a:off x="5173249" y="1651000"/>
            <a:ext cx="19665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55378CB-2704-C790-956C-E8DD6095DD2C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1E2D274-4896-DFA3-2CA0-CCF0D62C9A71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325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24FB6E2-A944-D966-EC05-4126DE333DD3}"/>
              </a:ext>
            </a:extLst>
          </p:cNvPr>
          <p:cNvCxnSpPr>
            <a:cxnSpLocks/>
          </p:cNvCxnSpPr>
          <p:nvPr/>
        </p:nvCxnSpPr>
        <p:spPr>
          <a:xfrm>
            <a:off x="3224302" y="4254500"/>
            <a:ext cx="57944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5245BD9-F421-9F63-1783-B7B4A0A4D09C}"/>
              </a:ext>
            </a:extLst>
          </p:cNvPr>
          <p:cNvCxnSpPr>
            <a:cxnSpLocks/>
          </p:cNvCxnSpPr>
          <p:nvPr/>
        </p:nvCxnSpPr>
        <p:spPr>
          <a:xfrm>
            <a:off x="2441251" y="5284099"/>
            <a:ext cx="73791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769EEA77-ABD4-161A-33FE-2BC374D3E6AE}"/>
              </a:ext>
            </a:extLst>
          </p:cNvPr>
          <p:cNvSpPr txBox="1"/>
          <p:nvPr/>
        </p:nvSpPr>
        <p:spPr>
          <a:xfrm>
            <a:off x="5545264" y="834811"/>
            <a:ext cx="110146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morning, everyone!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0EE7621-93B0-98FE-D7AC-3231FFC55B91}"/>
              </a:ext>
            </a:extLst>
          </p:cNvPr>
          <p:cNvSpPr txBox="1"/>
          <p:nvPr/>
        </p:nvSpPr>
        <p:spPr>
          <a:xfrm>
            <a:off x="4929562" y="1872862"/>
            <a:ext cx="2332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2EA248-34EA-E128-3617-A9685ECB32BA}"/>
              </a:ext>
            </a:extLst>
          </p:cNvPr>
          <p:cNvSpPr txBox="1"/>
          <p:nvPr/>
        </p:nvSpPr>
        <p:spPr>
          <a:xfrm>
            <a:off x="4210894" y="2533717"/>
            <a:ext cx="39211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 Who is having lunch today? Who is having lunch?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A85ED1-C86B-4D72-CFCE-8437293E2C38}"/>
              </a:ext>
            </a:extLst>
          </p:cNvPr>
          <p:cNvSpPr txBox="1"/>
          <p:nvPr/>
        </p:nvSpPr>
        <p:spPr>
          <a:xfrm>
            <a:off x="4210894" y="3381307"/>
            <a:ext cx="39211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 Who is having lunch today? Who is having lunch?  Hands up!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696AFC-74AB-1891-C04D-F026859BA2BD}"/>
              </a:ext>
            </a:extLst>
          </p:cNvPr>
          <p:cNvSpPr txBox="1"/>
          <p:nvPr/>
        </p:nvSpPr>
        <p:spPr>
          <a:xfrm>
            <a:off x="4210894" y="4312207"/>
            <a:ext cx="39211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 Who is having lunch today? Who is having lunch?  Hands up!</a:t>
            </a:r>
          </a:p>
          <a:p>
            <a:pPr algn="ctr"/>
            <a:r>
              <a:rPr lang="cy-GB" sz="1400" dirty="0"/>
              <a:t>Who is having sandwiches? Hands up!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11D501-C18D-244B-4235-515522EEC6E6}"/>
              </a:ext>
            </a:extLst>
          </p:cNvPr>
          <p:cNvSpPr txBox="1"/>
          <p:nvPr/>
        </p:nvSpPr>
        <p:spPr>
          <a:xfrm>
            <a:off x="2569419" y="5359591"/>
            <a:ext cx="755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 Who is having lunch today? Who is having lunch?  Hands up!</a:t>
            </a:r>
          </a:p>
          <a:p>
            <a:pPr algn="ctr"/>
            <a:r>
              <a:rPr lang="cy-GB" sz="1400" dirty="0"/>
              <a:t>Who is having sandwiches? Hands up!</a:t>
            </a:r>
          </a:p>
          <a:p>
            <a:pPr algn="ctr"/>
            <a:r>
              <a:rPr lang="cy-GB" sz="1400" dirty="0"/>
              <a:t>Who is having a birthday?</a:t>
            </a:r>
          </a:p>
        </p:txBody>
      </p:sp>
    </p:spTree>
    <p:extLst>
      <p:ext uri="{BB962C8B-B14F-4D97-AF65-F5344CB8AC3E}">
        <p14:creationId xmlns:p14="http://schemas.microsoft.com/office/powerpoint/2010/main" val="7225079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7A439E-681C-6C03-6061-EFD8F0E160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69F0F9CE-AE17-C2B2-3CCC-5CD2EF9594B0}"/>
              </a:ext>
            </a:extLst>
          </p:cNvPr>
          <p:cNvSpPr/>
          <p:nvPr/>
        </p:nvSpPr>
        <p:spPr>
          <a:xfrm>
            <a:off x="1653435" y="313151"/>
            <a:ext cx="8981161" cy="6050071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AAE30D7-4E81-208C-3728-11C3463D5503}"/>
              </a:ext>
            </a:extLst>
          </p:cNvPr>
          <p:cNvCxnSpPr>
            <a:cxnSpLocks/>
          </p:cNvCxnSpPr>
          <p:nvPr/>
        </p:nvCxnSpPr>
        <p:spPr>
          <a:xfrm>
            <a:off x="5173249" y="1651000"/>
            <a:ext cx="19665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F0B0FB4-A4A6-BF2E-2730-02B379932C28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A75F1C2-D221-FC99-4EE8-658663CEB28E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325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082532-19F2-2F00-67F8-19D7CDA98D85}"/>
              </a:ext>
            </a:extLst>
          </p:cNvPr>
          <p:cNvCxnSpPr>
            <a:cxnSpLocks/>
          </p:cNvCxnSpPr>
          <p:nvPr/>
        </p:nvCxnSpPr>
        <p:spPr>
          <a:xfrm>
            <a:off x="3224302" y="4254500"/>
            <a:ext cx="57944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18A2B7E-179F-DF14-C2D2-03A932773645}"/>
              </a:ext>
            </a:extLst>
          </p:cNvPr>
          <p:cNvCxnSpPr>
            <a:cxnSpLocks/>
          </p:cNvCxnSpPr>
          <p:nvPr/>
        </p:nvCxnSpPr>
        <p:spPr>
          <a:xfrm>
            <a:off x="2441251" y="5284099"/>
            <a:ext cx="73791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0168FD7C-816F-D9B3-8659-84494F0C24D5}"/>
              </a:ext>
            </a:extLst>
          </p:cNvPr>
          <p:cNvSpPr txBox="1"/>
          <p:nvPr/>
        </p:nvSpPr>
        <p:spPr>
          <a:xfrm>
            <a:off x="5545263" y="897922"/>
            <a:ext cx="11014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9738608-991C-F01D-511B-AA778313FD50}"/>
              </a:ext>
            </a:extLst>
          </p:cNvPr>
          <p:cNvSpPr txBox="1"/>
          <p:nvPr/>
        </p:nvSpPr>
        <p:spPr>
          <a:xfrm>
            <a:off x="4929560" y="1804576"/>
            <a:ext cx="2332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B4DF00-36AA-4701-AA22-F0CCD434F13E}"/>
              </a:ext>
            </a:extLst>
          </p:cNvPr>
          <p:cNvSpPr txBox="1"/>
          <p:nvPr/>
        </p:nvSpPr>
        <p:spPr>
          <a:xfrm>
            <a:off x="1006256" y="634756"/>
            <a:ext cx="11022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Atebion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EEB059-2AF4-0D9B-5B00-7AA0745AC0DE}"/>
              </a:ext>
            </a:extLst>
          </p:cNvPr>
          <p:cNvSpPr txBox="1"/>
          <p:nvPr/>
        </p:nvSpPr>
        <p:spPr>
          <a:xfrm>
            <a:off x="4529976" y="2537132"/>
            <a:ext cx="31789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 Pwy sy’n cael cinio heddiw?  Pwy sy’n cael cinio?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66FA35-7F68-BA79-FB60-0648D7E985C9}"/>
              </a:ext>
            </a:extLst>
          </p:cNvPr>
          <p:cNvSpPr txBox="1"/>
          <p:nvPr/>
        </p:nvSpPr>
        <p:spPr>
          <a:xfrm>
            <a:off x="4431752" y="3406918"/>
            <a:ext cx="344957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 Pwy sy’n cael cinio heddiw?  Pwy sy’n cael cinio? Dwylo i fyny.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DC79E1-5678-9874-DC6C-80AC8F7F9BE6}"/>
              </a:ext>
            </a:extLst>
          </p:cNvPr>
          <p:cNvSpPr txBox="1"/>
          <p:nvPr/>
        </p:nvSpPr>
        <p:spPr>
          <a:xfrm>
            <a:off x="3246796" y="4399968"/>
            <a:ext cx="579443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 Pwy sy’n cael cinio heddiw?  Pwy sy’n cael cinio? Dwylo i fyny. Pwy sy’n cael brechdanau? Dwylo i fyny.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B090D3-ED4A-C9C7-AC39-56226909F656}"/>
              </a:ext>
            </a:extLst>
          </p:cNvPr>
          <p:cNvSpPr txBox="1"/>
          <p:nvPr/>
        </p:nvSpPr>
        <p:spPr>
          <a:xfrm>
            <a:off x="3259322" y="5370211"/>
            <a:ext cx="57944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 Pwy sy’n cael cinio heddiw?  Pwy sy’n cael cinio? Dwylo i fyny. Pwy sy’n cael brechdanau? Dwylo i fyny. </a:t>
            </a:r>
          </a:p>
          <a:p>
            <a:pPr algn="ctr"/>
            <a:r>
              <a:rPr lang="cy-GB" sz="1400" dirty="0"/>
              <a:t>Pwy sy’n cael pen-blwydd?</a:t>
            </a:r>
          </a:p>
        </p:txBody>
      </p:sp>
    </p:spTree>
    <p:extLst>
      <p:ext uri="{BB962C8B-B14F-4D97-AF65-F5344CB8AC3E}">
        <p14:creationId xmlns:p14="http://schemas.microsoft.com/office/powerpoint/2010/main" val="33270618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CAF39E-1645-DDC8-D00F-9E091826E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77E99E3-63E2-B55D-DA2F-6986B25F1BF3}"/>
              </a:ext>
            </a:extLst>
          </p:cNvPr>
          <p:cNvSpPr txBox="1"/>
          <p:nvPr/>
        </p:nvSpPr>
        <p:spPr>
          <a:xfrm>
            <a:off x="705395" y="297198"/>
            <a:ext cx="10763794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Eich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tro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chi: 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hi’n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8ADB3B-04DB-A59D-CC09-90A2D33D8809}"/>
              </a:ext>
            </a:extLst>
          </p:cNvPr>
          <p:cNvSpPr txBox="1"/>
          <p:nvPr/>
        </p:nvSpPr>
        <p:spPr>
          <a:xfrm>
            <a:off x="1174041" y="5456856"/>
            <a:ext cx="3165089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Who is absent?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0E804-96E8-A981-A9D0-7CD5247F0B45}"/>
              </a:ext>
            </a:extLst>
          </p:cNvPr>
          <p:cNvSpPr txBox="1"/>
          <p:nvPr/>
        </p:nvSpPr>
        <p:spPr>
          <a:xfrm flipH="1">
            <a:off x="5822077" y="3502627"/>
            <a:ext cx="5585397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Who is having sandwiches?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F3486F-1654-A45E-185A-C6C8C38A3407}"/>
              </a:ext>
            </a:extLst>
          </p:cNvPr>
          <p:cNvSpPr txBox="1"/>
          <p:nvPr/>
        </p:nvSpPr>
        <p:spPr>
          <a:xfrm flipH="1">
            <a:off x="6377695" y="1675813"/>
            <a:ext cx="4474163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Who is having lunch?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BB2EAC-A6F8-BC51-289F-3C4BE362C5DC}"/>
              </a:ext>
            </a:extLst>
          </p:cNvPr>
          <p:cNvSpPr txBox="1"/>
          <p:nvPr/>
        </p:nvSpPr>
        <p:spPr>
          <a:xfrm>
            <a:off x="1042297" y="2670104"/>
            <a:ext cx="3165089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Come in.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6D1705-8B2B-06AE-AD4E-6BF5737587A4}"/>
              </a:ext>
            </a:extLst>
          </p:cNvPr>
          <p:cNvSpPr txBox="1"/>
          <p:nvPr/>
        </p:nvSpPr>
        <p:spPr>
          <a:xfrm>
            <a:off x="459666" y="3585930"/>
            <a:ext cx="4270950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Sit down, everyone.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C84846-ADB1-1553-FF84-8D9A39443B72}"/>
              </a:ext>
            </a:extLst>
          </p:cNvPr>
          <p:cNvSpPr txBox="1"/>
          <p:nvPr/>
        </p:nvSpPr>
        <p:spPr>
          <a:xfrm flipH="1">
            <a:off x="5948202" y="5456856"/>
            <a:ext cx="5459272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Who is having a birthday?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D374BF-39C5-7E17-1818-4052455F9710}"/>
              </a:ext>
            </a:extLst>
          </p:cNvPr>
          <p:cNvSpPr txBox="1"/>
          <p:nvPr/>
        </p:nvSpPr>
        <p:spPr>
          <a:xfrm>
            <a:off x="459666" y="1754278"/>
            <a:ext cx="4929752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Good morning, children.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12535D-AB53-075F-52DD-BD9D1D86DC1B}"/>
              </a:ext>
            </a:extLst>
          </p:cNvPr>
          <p:cNvSpPr txBox="1"/>
          <p:nvPr/>
        </p:nvSpPr>
        <p:spPr>
          <a:xfrm flipH="1">
            <a:off x="5574421" y="2552405"/>
            <a:ext cx="6206838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How many are having lunch?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2C0B96-35E0-644B-4845-B44172D05A4E}"/>
              </a:ext>
            </a:extLst>
          </p:cNvPr>
          <p:cNvSpPr txBox="1"/>
          <p:nvPr/>
        </p:nvSpPr>
        <p:spPr>
          <a:xfrm flipH="1">
            <a:off x="5221463" y="4479741"/>
            <a:ext cx="6845845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How many are having sandwiches?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2065AA-E7A2-F0EE-1C37-8F69E765D597}"/>
              </a:ext>
            </a:extLst>
          </p:cNvPr>
          <p:cNvSpPr txBox="1"/>
          <p:nvPr/>
        </p:nvSpPr>
        <p:spPr>
          <a:xfrm>
            <a:off x="705395" y="4521393"/>
            <a:ext cx="3838895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Sit down, Sam.</a:t>
            </a:r>
          </a:p>
        </p:txBody>
      </p:sp>
    </p:spTree>
    <p:extLst>
      <p:ext uri="{BB962C8B-B14F-4D97-AF65-F5344CB8AC3E}">
        <p14:creationId xmlns:p14="http://schemas.microsoft.com/office/powerpoint/2010/main" val="10052701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1876343" y="1716395"/>
            <a:ext cx="8439312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err="1"/>
              <a:t>Dyddiau'r</a:t>
            </a:r>
            <a:r>
              <a:rPr lang="en-US" sz="6000" b="1"/>
              <a:t> </a:t>
            </a:r>
            <a:r>
              <a:rPr lang="en-US" sz="6000" b="1" err="1"/>
              <a:t>Wythnos</a:t>
            </a:r>
          </a:p>
          <a:p>
            <a:pPr algn="ctr"/>
            <a:endParaRPr lang="en-US" sz="2400" i="1"/>
          </a:p>
          <a:p>
            <a:pPr algn="ctr"/>
            <a:r>
              <a:rPr lang="en-US" sz="3600" i="1"/>
              <a:t>Days of the Week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9208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C70FE5B-12EA-134A-8C63-2FD0D62EA408}"/>
              </a:ext>
            </a:extLst>
          </p:cNvPr>
          <p:cNvSpPr txBox="1"/>
          <p:nvPr/>
        </p:nvSpPr>
        <p:spPr>
          <a:xfrm>
            <a:off x="546410" y="387465"/>
            <a:ext cx="4484370" cy="13280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chemeClr val="bg1"/>
                </a:solidFill>
              </a:rPr>
              <a:t>Dyddiau’r</a:t>
            </a:r>
            <a:r>
              <a:rPr lang="en-US" sz="3600" b="1">
                <a:solidFill>
                  <a:schemeClr val="bg1"/>
                </a:solidFill>
              </a:rPr>
              <a:t> </a:t>
            </a:r>
            <a:r>
              <a:rPr lang="en-US" sz="3600" b="1" err="1">
                <a:solidFill>
                  <a:schemeClr val="bg1"/>
                </a:solidFill>
              </a:rPr>
              <a:t>wythnos</a:t>
            </a:r>
            <a:endParaRPr lang="en-US" sz="3600" b="1">
              <a:solidFill>
                <a:schemeClr val="bg1"/>
              </a:solidFill>
            </a:endParaRPr>
          </a:p>
          <a:p>
            <a:pPr algn="ctr"/>
            <a:r>
              <a:rPr lang="en-US" sz="3600" b="1" i="1">
                <a:solidFill>
                  <a:schemeClr val="bg1"/>
                </a:solidFill>
              </a:rPr>
              <a:t>  </a:t>
            </a:r>
            <a:r>
              <a:rPr lang="en-US" sz="2800" i="1">
                <a:solidFill>
                  <a:schemeClr val="bg1"/>
                </a:solidFill>
              </a:rPr>
              <a:t>Days of the week</a:t>
            </a:r>
            <a:endParaRPr lang="en-US" sz="2400" i="1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3EE5FC-8EB3-334F-917A-96A0BF824E4C}"/>
              </a:ext>
            </a:extLst>
          </p:cNvPr>
          <p:cNvSpPr txBox="1"/>
          <p:nvPr/>
        </p:nvSpPr>
        <p:spPr>
          <a:xfrm>
            <a:off x="545683" y="2503852"/>
            <a:ext cx="5328892" cy="203132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800" dirty="0">
                <a:solidFill>
                  <a:schemeClr val="accent1"/>
                </a:solidFill>
                <a:effectLst/>
                <a:latin typeface="Apto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https://youtu.be/mFWbUtnG6VE</a:t>
            </a:r>
            <a:endParaRPr lang="en-GB" sz="1800" dirty="0">
              <a:solidFill>
                <a:schemeClr val="accent1"/>
              </a:solidFill>
              <a:effectLst/>
              <a:latin typeface="Aptos"/>
            </a:endParaRPr>
          </a:p>
          <a:p>
            <a:endParaRPr lang="en-GB" sz="1800" dirty="0">
              <a:solidFill>
                <a:schemeClr val="accent1"/>
              </a:solidFill>
              <a:effectLst/>
              <a:latin typeface="Aptos"/>
            </a:endParaRPr>
          </a:p>
          <a:p>
            <a:r>
              <a:rPr lang="en-GB" sz="1800" dirty="0">
                <a:solidFill>
                  <a:schemeClr val="accent1"/>
                </a:solidFill>
                <a:effectLst/>
                <a:latin typeface="Apto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https://youtu.be/tOyfub5kIYA</a:t>
            </a:r>
            <a:endParaRPr lang="en-GB" sz="1800" dirty="0">
              <a:solidFill>
                <a:schemeClr val="accent1"/>
              </a:solidFill>
              <a:effectLst/>
              <a:latin typeface="Aptos"/>
            </a:endParaRPr>
          </a:p>
          <a:p>
            <a:br>
              <a:rPr lang="en-GB" sz="1800" dirty="0">
                <a:effectLst/>
                <a:latin typeface="Aptos"/>
              </a:rPr>
            </a:br>
            <a:r>
              <a:rPr lang="en-GB" sz="1800" dirty="0">
                <a:solidFill>
                  <a:schemeClr val="accent1"/>
                </a:solidFill>
                <a:effectLst/>
                <a:latin typeface="Apto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https://youtu.be/2DvoGZMcYOM</a:t>
            </a:r>
            <a:endParaRPr lang="en-GB" sz="1800" dirty="0">
              <a:solidFill>
                <a:schemeClr val="accent1"/>
              </a:solidFill>
              <a:effectLst/>
              <a:latin typeface="Aptos"/>
            </a:endParaRPr>
          </a:p>
          <a:p>
            <a:endParaRPr lang="en-GB" b="1" dirty="0">
              <a:solidFill>
                <a:schemeClr val="accent1"/>
              </a:solidFill>
              <a:latin typeface="Aptos"/>
            </a:endParaRPr>
          </a:p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</a:t>
            </a:r>
            <a:r>
              <a:rPr lang="en-GB" dirty="0">
                <a:solidFill>
                  <a:srgbClr val="467886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?v=JMn2DaSOgDc</a:t>
            </a:r>
            <a:endParaRPr lang="en-GB" dirty="0">
              <a:solidFill>
                <a:srgbClr val="467886"/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6" name="Picture 5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295EE438-A301-25FC-F670-C9A360B93B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8738" y="-724022"/>
            <a:ext cx="7341308" cy="7082565"/>
          </a:xfrm>
          <a:prstGeom prst="rect">
            <a:avLst/>
          </a:prstGeom>
        </p:spPr>
      </p:pic>
      <p:sp>
        <p:nvSpPr>
          <p:cNvPr id="10" name="TextBox 4">
            <a:extLst>
              <a:ext uri="{FF2B5EF4-FFF2-40B4-BE49-F238E27FC236}">
                <a16:creationId xmlns:a16="http://schemas.microsoft.com/office/drawing/2014/main" id="{01C3D29E-4E9B-70BE-CA76-FF606F2654F9}"/>
              </a:ext>
            </a:extLst>
          </p:cNvPr>
          <p:cNvSpPr txBox="1"/>
          <p:nvPr/>
        </p:nvSpPr>
        <p:spPr>
          <a:xfrm>
            <a:off x="6447050" y="1050451"/>
            <a:ext cx="2918902" cy="4448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974"/>
              </a:lnSpc>
            </a:pPr>
            <a:r>
              <a:rPr lang="en-US" sz="2800" b="1" err="1">
                <a:solidFill>
                  <a:srgbClr val="002060"/>
                </a:solidFill>
              </a:rPr>
              <a:t>Dydd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Llun</a:t>
            </a:r>
            <a:endParaRPr lang="en-US" sz="2800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2800" b="1" err="1">
                <a:solidFill>
                  <a:srgbClr val="002060"/>
                </a:solidFill>
              </a:rPr>
              <a:t>Dydd</a:t>
            </a:r>
            <a:r>
              <a:rPr lang="en-US" sz="2800" b="1">
                <a:solidFill>
                  <a:srgbClr val="002060"/>
                </a:solidFill>
              </a:rPr>
              <a:t> Mawrth</a:t>
            </a:r>
          </a:p>
          <a:p>
            <a:pPr>
              <a:lnSpc>
                <a:spcPts val="4974"/>
              </a:lnSpc>
            </a:pPr>
            <a:r>
              <a:rPr lang="en-US" sz="2800" b="1" err="1">
                <a:solidFill>
                  <a:srgbClr val="002060"/>
                </a:solidFill>
              </a:rPr>
              <a:t>Dydd</a:t>
            </a:r>
            <a:r>
              <a:rPr lang="en-US" sz="2800" b="1">
                <a:solidFill>
                  <a:srgbClr val="002060"/>
                </a:solidFill>
              </a:rPr>
              <a:t> Mercher</a:t>
            </a:r>
          </a:p>
          <a:p>
            <a:pPr>
              <a:lnSpc>
                <a:spcPts val="4974"/>
              </a:lnSpc>
            </a:pPr>
            <a:r>
              <a:rPr lang="en-US" sz="2800" b="1" err="1">
                <a:solidFill>
                  <a:srgbClr val="002060"/>
                </a:solidFill>
              </a:rPr>
              <a:t>Dydd</a:t>
            </a:r>
            <a:r>
              <a:rPr lang="en-US" sz="2800" b="1">
                <a:solidFill>
                  <a:srgbClr val="002060"/>
                </a:solidFill>
              </a:rPr>
              <a:t> Iau</a:t>
            </a:r>
          </a:p>
          <a:p>
            <a:pPr>
              <a:lnSpc>
                <a:spcPts val="4974"/>
              </a:lnSpc>
            </a:pPr>
            <a:r>
              <a:rPr lang="en-US" sz="2800" b="1" err="1">
                <a:solidFill>
                  <a:srgbClr val="002060"/>
                </a:solidFill>
              </a:rPr>
              <a:t>Dydd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Gwener</a:t>
            </a:r>
            <a:endParaRPr lang="en-US" sz="2800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2800" b="1" err="1">
                <a:solidFill>
                  <a:srgbClr val="002060"/>
                </a:solidFill>
              </a:rPr>
              <a:t>Dydd</a:t>
            </a:r>
            <a:r>
              <a:rPr lang="en-US" sz="2800" b="1">
                <a:solidFill>
                  <a:srgbClr val="002060"/>
                </a:solidFill>
              </a:rPr>
              <a:t> Sadwrn</a:t>
            </a:r>
          </a:p>
          <a:p>
            <a:pPr>
              <a:lnSpc>
                <a:spcPts val="4974"/>
              </a:lnSpc>
            </a:pPr>
            <a:r>
              <a:rPr lang="en-US" sz="2800" b="1" err="1">
                <a:solidFill>
                  <a:srgbClr val="002060"/>
                </a:solidFill>
              </a:rPr>
              <a:t>Dydd</a:t>
            </a:r>
            <a:r>
              <a:rPr lang="en-US" sz="2800" b="1">
                <a:solidFill>
                  <a:srgbClr val="002060"/>
                </a:solidFill>
              </a:rPr>
              <a:t> Sul</a:t>
            </a: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2D62A14F-CAB5-617A-E123-3C537B09B5E3}"/>
              </a:ext>
            </a:extLst>
          </p:cNvPr>
          <p:cNvSpPr txBox="1"/>
          <p:nvPr/>
        </p:nvSpPr>
        <p:spPr>
          <a:xfrm>
            <a:off x="9098288" y="1050451"/>
            <a:ext cx="2400746" cy="4448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974"/>
              </a:lnSpc>
            </a:pPr>
            <a:r>
              <a:rPr lang="en-US" sz="2800" i="1">
                <a:solidFill>
                  <a:srgbClr val="737373"/>
                </a:solidFill>
              </a:rPr>
              <a:t>Monday</a:t>
            </a:r>
          </a:p>
          <a:p>
            <a:pPr>
              <a:lnSpc>
                <a:spcPts val="4974"/>
              </a:lnSpc>
            </a:pPr>
            <a:r>
              <a:rPr lang="en-US" sz="2800" i="1">
                <a:solidFill>
                  <a:srgbClr val="737373"/>
                </a:solidFill>
              </a:rPr>
              <a:t>Tuesday</a:t>
            </a:r>
          </a:p>
          <a:p>
            <a:pPr>
              <a:lnSpc>
                <a:spcPts val="4974"/>
              </a:lnSpc>
            </a:pPr>
            <a:r>
              <a:rPr lang="en-US" sz="2800" i="1">
                <a:solidFill>
                  <a:srgbClr val="737373"/>
                </a:solidFill>
              </a:rPr>
              <a:t>Wednesday</a:t>
            </a:r>
          </a:p>
          <a:p>
            <a:pPr>
              <a:lnSpc>
                <a:spcPts val="4974"/>
              </a:lnSpc>
            </a:pPr>
            <a:r>
              <a:rPr lang="en-US" sz="2800" i="1">
                <a:solidFill>
                  <a:srgbClr val="737373"/>
                </a:solidFill>
              </a:rPr>
              <a:t>Thursday</a:t>
            </a:r>
          </a:p>
          <a:p>
            <a:pPr>
              <a:lnSpc>
                <a:spcPts val="4974"/>
              </a:lnSpc>
            </a:pPr>
            <a:r>
              <a:rPr lang="en-US" sz="2800" i="1">
                <a:solidFill>
                  <a:srgbClr val="737373"/>
                </a:solidFill>
              </a:rPr>
              <a:t>Friday</a:t>
            </a:r>
          </a:p>
          <a:p>
            <a:pPr>
              <a:lnSpc>
                <a:spcPts val="4974"/>
              </a:lnSpc>
            </a:pPr>
            <a:r>
              <a:rPr lang="en-US" sz="2800" i="1">
                <a:solidFill>
                  <a:srgbClr val="737373"/>
                </a:solidFill>
              </a:rPr>
              <a:t>Saturday</a:t>
            </a:r>
          </a:p>
          <a:p>
            <a:pPr>
              <a:lnSpc>
                <a:spcPts val="4974"/>
              </a:lnSpc>
            </a:pPr>
            <a:r>
              <a:rPr lang="en-US" sz="2800" i="1">
                <a:solidFill>
                  <a:srgbClr val="737373"/>
                </a:solidFill>
              </a:rPr>
              <a:t>Sunday</a:t>
            </a: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347AD33-B82F-8B4C-78C2-018C504DFFF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6556025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DC2B57-612B-B85A-3B91-2C42CD641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Cynnwys 2">
            <a:extLst>
              <a:ext uri="{FF2B5EF4-FFF2-40B4-BE49-F238E27FC236}">
                <a16:creationId xmlns:a16="http://schemas.microsoft.com/office/drawing/2014/main" id="{8CB65A91-300D-6B4E-51C6-97DA5AE9D974}"/>
              </a:ext>
            </a:extLst>
          </p:cNvPr>
          <p:cNvSpPr txBox="1">
            <a:spLocks/>
          </p:cNvSpPr>
          <p:nvPr/>
        </p:nvSpPr>
        <p:spPr>
          <a:xfrm>
            <a:off x="388307" y="333757"/>
            <a:ext cx="11436263" cy="705903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cy-GB" sz="4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Dysgwch: ‘Mae hi’n </a:t>
            </a:r>
            <a:r>
              <a:rPr lang="cy-GB" sz="4400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dd</a:t>
            </a:r>
            <a:r>
              <a:rPr lang="cy-GB" sz="4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ydd...’</a:t>
            </a:r>
            <a:endParaRPr lang="cy-GB" sz="4400" i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4315CB-4A78-902D-FA06-D9EA2450BB31}"/>
              </a:ext>
            </a:extLst>
          </p:cNvPr>
          <p:cNvSpPr txBox="1"/>
          <p:nvPr/>
        </p:nvSpPr>
        <p:spPr>
          <a:xfrm>
            <a:off x="609600" y="1473200"/>
            <a:ext cx="10579100" cy="4161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3600" dirty="0"/>
              <a:t>Mae hi’n </a:t>
            </a:r>
            <a:r>
              <a:rPr lang="cy-GB" sz="3600" u="sng" dirty="0">
                <a:solidFill>
                  <a:srgbClr val="FF0000"/>
                </a:solidFill>
              </a:rPr>
              <a:t>dd</a:t>
            </a:r>
            <a:r>
              <a:rPr lang="cy-GB" sz="3600" dirty="0"/>
              <a:t>ydd Llun.</a:t>
            </a:r>
          </a:p>
          <a:p>
            <a:pPr>
              <a:lnSpc>
                <a:spcPct val="150000"/>
              </a:lnSpc>
            </a:pPr>
            <a:r>
              <a:rPr lang="cy-GB" sz="3600" dirty="0"/>
              <a:t>Mae hi’n </a:t>
            </a:r>
            <a:r>
              <a:rPr lang="cy-GB" sz="3600" u="sng" dirty="0">
                <a:solidFill>
                  <a:srgbClr val="FF0000"/>
                </a:solidFill>
              </a:rPr>
              <a:t>dd</a:t>
            </a:r>
            <a:r>
              <a:rPr lang="cy-GB" sz="3600" dirty="0"/>
              <a:t>ydd Mawrth.</a:t>
            </a:r>
          </a:p>
          <a:p>
            <a:pPr>
              <a:lnSpc>
                <a:spcPct val="150000"/>
              </a:lnSpc>
            </a:pPr>
            <a:r>
              <a:rPr lang="cy-GB" sz="3600" dirty="0"/>
              <a:t>Mae hi’n </a:t>
            </a:r>
            <a:r>
              <a:rPr lang="cy-GB" sz="3600" u="sng" dirty="0">
                <a:solidFill>
                  <a:srgbClr val="FF0000"/>
                </a:solidFill>
              </a:rPr>
              <a:t>dd</a:t>
            </a:r>
            <a:r>
              <a:rPr lang="cy-GB" sz="3600" dirty="0"/>
              <a:t>ydd Mercher.</a:t>
            </a:r>
          </a:p>
          <a:p>
            <a:pPr>
              <a:lnSpc>
                <a:spcPct val="150000"/>
              </a:lnSpc>
            </a:pPr>
            <a:r>
              <a:rPr lang="cy-GB" sz="3600" dirty="0"/>
              <a:t>Mae hi’n </a:t>
            </a:r>
            <a:r>
              <a:rPr lang="cy-GB" sz="3600" u="sng" dirty="0">
                <a:solidFill>
                  <a:srgbClr val="FF0000"/>
                </a:solidFill>
              </a:rPr>
              <a:t>dd</a:t>
            </a:r>
            <a:r>
              <a:rPr lang="cy-GB" sz="3600" dirty="0"/>
              <a:t>ydd Iau.</a:t>
            </a:r>
          </a:p>
          <a:p>
            <a:pPr>
              <a:lnSpc>
                <a:spcPct val="150000"/>
              </a:lnSpc>
            </a:pPr>
            <a:r>
              <a:rPr lang="cy-GB" sz="3600" dirty="0"/>
              <a:t>Mae hi’n </a:t>
            </a:r>
            <a:r>
              <a:rPr lang="cy-GB" sz="3600" u="sng" dirty="0">
                <a:solidFill>
                  <a:srgbClr val="FF0000"/>
                </a:solidFill>
              </a:rPr>
              <a:t>dd</a:t>
            </a:r>
            <a:r>
              <a:rPr lang="cy-GB" sz="3600" dirty="0"/>
              <a:t>ydd Gwener.</a:t>
            </a:r>
          </a:p>
        </p:txBody>
      </p:sp>
      <p:pic>
        <p:nvPicPr>
          <p:cNvPr id="4" name="Picture 3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27C4037-F433-29F4-BC6D-5F3EB3BB42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5661930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ydd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Llun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Is it Monday 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88219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latin typeface="Aptos"/>
                <a:cs typeface="Arial"/>
              </a:rPr>
              <a:t> 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  <a:p>
            <a:pPr algn="ctr"/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Llun</a:t>
            </a:r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Llun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7365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185574" y="1453137"/>
            <a:ext cx="7819659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ydd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Mercher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Monday 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5048213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latin typeface="Aptos"/>
                <a:cs typeface="Arial"/>
              </a:rPr>
              <a:t> 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  <a:p>
            <a:pPr algn="ctr"/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Mercher</a:t>
            </a:r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Mercher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55466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ydd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Iau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Is it Thursday 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87793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latin typeface="Aptos"/>
                <a:cs typeface="Arial"/>
              </a:rPr>
              <a:t> 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  <a:p>
            <a:pPr algn="ctr"/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Iau</a:t>
            </a:r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Iau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16854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362BB8-92CA-677B-DFF8-619E9AC6FF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C091127-F35C-51B2-F779-0A0CA9412B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A80A2AFB-0A9D-03B8-AC7C-993DC4CABDB4}"/>
              </a:ext>
            </a:extLst>
          </p:cNvPr>
          <p:cNvSpPr txBox="1"/>
          <p:nvPr/>
        </p:nvSpPr>
        <p:spPr>
          <a:xfrm>
            <a:off x="2247440" y="268315"/>
            <a:ext cx="7698137" cy="180474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ctr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Pa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u="sng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chemeClr val="bg1"/>
                </a:solidFill>
              </a:rPr>
              <a:t>ydd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ydy</a:t>
            </a:r>
            <a:r>
              <a:rPr lang="en-US" sz="4400" b="1" dirty="0">
                <a:solidFill>
                  <a:schemeClr val="bg1"/>
                </a:solidFill>
              </a:rPr>
              <a:t> hi </a:t>
            </a:r>
            <a:r>
              <a:rPr lang="en-US" sz="4400" b="1" dirty="0" err="1">
                <a:solidFill>
                  <a:schemeClr val="bg1"/>
                </a:solidFill>
              </a:rPr>
              <a:t>heddiw</a:t>
            </a:r>
            <a:r>
              <a:rPr lang="en-US" sz="4400" b="1" dirty="0">
                <a:solidFill>
                  <a:schemeClr val="bg1"/>
                </a:solidFill>
              </a:rPr>
              <a:t>?</a:t>
            </a:r>
            <a:endParaRPr lang="en-US" sz="4400" b="1" dirty="0">
              <a:solidFill>
                <a:schemeClr val="bg1"/>
              </a:solidFill>
              <a:cs typeface="Calibri"/>
            </a:endParaRPr>
          </a:p>
          <a:p>
            <a:pPr algn="ctr"/>
            <a:endParaRPr lang="en-US" sz="2800" i="1" dirty="0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chemeClr val="bg1"/>
                </a:solidFill>
              </a:rPr>
              <a:t>                   Which / What day is it today? </a:t>
            </a:r>
            <a:r>
              <a:rPr lang="en-US" sz="2800" b="1" i="1" dirty="0">
                <a:solidFill>
                  <a:schemeClr val="bg1"/>
                </a:solidFill>
              </a:rPr>
              <a:t>              </a:t>
            </a:r>
            <a:r>
              <a:rPr lang="en-US" sz="2800" b="1" i="1" dirty="0"/>
              <a:t>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12-Point Star 6">
            <a:extLst>
              <a:ext uri="{FF2B5EF4-FFF2-40B4-BE49-F238E27FC236}">
                <a16:creationId xmlns:a16="http://schemas.microsoft.com/office/drawing/2014/main" id="{850AF5D3-6237-2F28-ACD4-EE155F26B9ED}"/>
              </a:ext>
            </a:extLst>
          </p:cNvPr>
          <p:cNvSpPr/>
          <p:nvPr/>
        </p:nvSpPr>
        <p:spPr>
          <a:xfrm>
            <a:off x="946663" y="2505202"/>
            <a:ext cx="4638995" cy="3355570"/>
          </a:xfrm>
          <a:prstGeom prst="star12">
            <a:avLst/>
          </a:prstGeom>
          <a:solidFill>
            <a:srgbClr val="FFC000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9A8310C7-60DF-9BF2-C206-8A955FDB6409}"/>
              </a:ext>
            </a:extLst>
          </p:cNvPr>
          <p:cNvSpPr txBox="1"/>
          <p:nvPr/>
        </p:nvSpPr>
        <p:spPr>
          <a:xfrm>
            <a:off x="5491307" y="3518860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12426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1714578" y="1716395"/>
            <a:ext cx="8762843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err="1"/>
              <a:t>Misoedd</a:t>
            </a:r>
            <a:r>
              <a:rPr lang="en-US" sz="6000" b="1"/>
              <a:t> y </a:t>
            </a:r>
            <a:r>
              <a:rPr lang="en-US" sz="6000" b="1" err="1"/>
              <a:t>Flwyddyn</a:t>
            </a:r>
          </a:p>
          <a:p>
            <a:pPr algn="ctr"/>
            <a:endParaRPr lang="en-US" sz="2400" i="1"/>
          </a:p>
          <a:p>
            <a:pPr algn="ctr"/>
            <a:r>
              <a:rPr lang="en-US" sz="3600" i="1"/>
              <a:t>Months of the Year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41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C70FE5B-12EA-134A-8C63-2FD0D62EA408}"/>
              </a:ext>
            </a:extLst>
          </p:cNvPr>
          <p:cNvSpPr txBox="1"/>
          <p:nvPr/>
        </p:nvSpPr>
        <p:spPr>
          <a:xfrm>
            <a:off x="286735" y="370428"/>
            <a:ext cx="5178256" cy="1191816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chemeClr val="bg1"/>
                </a:solidFill>
              </a:rPr>
              <a:t>Misoedd</a:t>
            </a:r>
            <a:r>
              <a:rPr lang="en-US" sz="3600" b="1">
                <a:solidFill>
                  <a:schemeClr val="bg1"/>
                </a:solidFill>
              </a:rPr>
              <a:t> y </a:t>
            </a:r>
            <a:r>
              <a:rPr lang="en-US" sz="3600" b="1" err="1">
                <a:solidFill>
                  <a:schemeClr val="bg1"/>
                </a:solidFill>
              </a:rPr>
              <a:t>Flwyddyn</a:t>
            </a:r>
            <a:r>
              <a:rPr lang="en-US" sz="3600" b="1">
                <a:solidFill>
                  <a:schemeClr val="bg1"/>
                </a:solidFill>
              </a:rPr>
              <a:t> </a:t>
            </a:r>
            <a:r>
              <a:rPr lang="en-US" sz="3600" b="1" i="1">
                <a:solidFill>
                  <a:schemeClr val="bg1"/>
                </a:solidFill>
              </a:rPr>
              <a:t> </a:t>
            </a:r>
            <a:endParaRPr lang="en-US">
              <a:solidFill>
                <a:schemeClr val="bg1"/>
              </a:solidFill>
            </a:endParaRPr>
          </a:p>
          <a:p>
            <a:pPr algn="ctr"/>
            <a:r>
              <a:rPr lang="en-US" sz="2800" i="1">
                <a:solidFill>
                  <a:schemeClr val="bg1"/>
                </a:solidFill>
              </a:rPr>
              <a:t>Months of the Year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295EE438-A301-25FC-F670-C9A360B93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3496" y="-775106"/>
            <a:ext cx="7341308" cy="7342240"/>
          </a:xfrm>
          <a:prstGeom prst="rect">
            <a:avLst/>
          </a:prstGeom>
        </p:spPr>
      </p:pic>
      <p:sp>
        <p:nvSpPr>
          <p:cNvPr id="10" name="TextBox 4">
            <a:extLst>
              <a:ext uri="{FF2B5EF4-FFF2-40B4-BE49-F238E27FC236}">
                <a16:creationId xmlns:a16="http://schemas.microsoft.com/office/drawing/2014/main" id="{01C3D29E-4E9B-70BE-CA76-FF606F2654F9}"/>
              </a:ext>
            </a:extLst>
          </p:cNvPr>
          <p:cNvSpPr txBox="1"/>
          <p:nvPr/>
        </p:nvSpPr>
        <p:spPr>
          <a:xfrm>
            <a:off x="7034306" y="1029167"/>
            <a:ext cx="2918902" cy="46166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00" b="1" err="1">
                <a:solidFill>
                  <a:srgbClr val="002060"/>
                </a:solidFill>
              </a:rPr>
              <a:t>Ionawr</a:t>
            </a:r>
            <a:endParaRPr lang="en-US" sz="2500"/>
          </a:p>
          <a:p>
            <a:r>
              <a:rPr lang="en-US" sz="2500" b="1" err="1">
                <a:solidFill>
                  <a:srgbClr val="002060"/>
                </a:solidFill>
              </a:rPr>
              <a:t>Chwefror</a:t>
            </a:r>
            <a:endParaRPr lang="en-US" sz="2500" b="1">
              <a:solidFill>
                <a:srgbClr val="002060"/>
              </a:solidFill>
            </a:endParaRPr>
          </a:p>
          <a:p>
            <a:r>
              <a:rPr lang="en-US" sz="2500" b="1">
                <a:solidFill>
                  <a:srgbClr val="002060"/>
                </a:solidFill>
              </a:rPr>
              <a:t>Mawrth</a:t>
            </a:r>
          </a:p>
          <a:p>
            <a:r>
              <a:rPr lang="en-US" sz="2500" b="1">
                <a:solidFill>
                  <a:srgbClr val="002060"/>
                </a:solidFill>
              </a:rPr>
              <a:t>Ebrill</a:t>
            </a:r>
          </a:p>
          <a:p>
            <a:r>
              <a:rPr lang="en-US" sz="2500" b="1">
                <a:solidFill>
                  <a:srgbClr val="002060"/>
                </a:solidFill>
              </a:rPr>
              <a:t>Mai</a:t>
            </a:r>
          </a:p>
          <a:p>
            <a:r>
              <a:rPr lang="en-US" sz="2500" b="1" err="1">
                <a:solidFill>
                  <a:srgbClr val="002060"/>
                </a:solidFill>
              </a:rPr>
              <a:t>Mehefin</a:t>
            </a:r>
            <a:endParaRPr lang="en-US" sz="2500" b="1">
              <a:solidFill>
                <a:srgbClr val="002060"/>
              </a:solidFill>
            </a:endParaRPr>
          </a:p>
          <a:p>
            <a:r>
              <a:rPr lang="en-US" sz="2500" b="1" err="1">
                <a:solidFill>
                  <a:srgbClr val="002060"/>
                </a:solidFill>
              </a:rPr>
              <a:t>Gorffennaf</a:t>
            </a:r>
            <a:endParaRPr lang="en-US" sz="2500" b="1">
              <a:solidFill>
                <a:srgbClr val="002060"/>
              </a:solidFill>
            </a:endParaRPr>
          </a:p>
          <a:p>
            <a:r>
              <a:rPr lang="en-US" sz="2500" b="1">
                <a:solidFill>
                  <a:srgbClr val="002060"/>
                </a:solidFill>
              </a:rPr>
              <a:t>Awst</a:t>
            </a:r>
          </a:p>
          <a:p>
            <a:r>
              <a:rPr lang="en-US" sz="2500" b="1">
                <a:solidFill>
                  <a:srgbClr val="002060"/>
                </a:solidFill>
              </a:rPr>
              <a:t>Medi</a:t>
            </a:r>
          </a:p>
          <a:p>
            <a:r>
              <a:rPr lang="en-US" sz="2500" b="1">
                <a:solidFill>
                  <a:srgbClr val="002060"/>
                </a:solidFill>
              </a:rPr>
              <a:t>Hydref</a:t>
            </a:r>
          </a:p>
          <a:p>
            <a:r>
              <a:rPr lang="en-US" sz="2500" b="1" err="1">
                <a:solidFill>
                  <a:srgbClr val="002060"/>
                </a:solidFill>
              </a:rPr>
              <a:t>Tachwedd</a:t>
            </a:r>
            <a:endParaRPr lang="en-US" sz="2500" b="1">
              <a:solidFill>
                <a:srgbClr val="002060"/>
              </a:solidFill>
            </a:endParaRPr>
          </a:p>
          <a:p>
            <a:r>
              <a:rPr lang="en-US" sz="2500" b="1" err="1">
                <a:solidFill>
                  <a:srgbClr val="002060"/>
                </a:solidFill>
              </a:rPr>
              <a:t>Rhagfyr</a:t>
            </a:r>
            <a:endParaRPr lang="en-US" sz="2500" b="1">
              <a:solidFill>
                <a:srgbClr val="002060"/>
              </a:solidFill>
            </a:endParaRP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2D62A14F-CAB5-617A-E123-3C537B09B5E3}"/>
              </a:ext>
            </a:extLst>
          </p:cNvPr>
          <p:cNvSpPr txBox="1"/>
          <p:nvPr/>
        </p:nvSpPr>
        <p:spPr>
          <a:xfrm>
            <a:off x="9132500" y="1029166"/>
            <a:ext cx="2400746" cy="46166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00" i="1">
                <a:solidFill>
                  <a:srgbClr val="737373"/>
                </a:solidFill>
              </a:rPr>
              <a:t>January</a:t>
            </a:r>
            <a:endParaRPr lang="en-US"/>
          </a:p>
          <a:p>
            <a:r>
              <a:rPr lang="en-US" sz="2500" i="1">
                <a:solidFill>
                  <a:srgbClr val="737373"/>
                </a:solidFill>
              </a:rPr>
              <a:t>February</a:t>
            </a:r>
          </a:p>
          <a:p>
            <a:r>
              <a:rPr lang="en-US" sz="2500" i="1">
                <a:solidFill>
                  <a:srgbClr val="737373"/>
                </a:solidFill>
              </a:rPr>
              <a:t>March</a:t>
            </a:r>
          </a:p>
          <a:p>
            <a:r>
              <a:rPr lang="en-US" sz="2500" i="1">
                <a:solidFill>
                  <a:srgbClr val="737373"/>
                </a:solidFill>
              </a:rPr>
              <a:t>April</a:t>
            </a:r>
          </a:p>
          <a:p>
            <a:r>
              <a:rPr lang="en-US" sz="2500" i="1">
                <a:solidFill>
                  <a:srgbClr val="737373"/>
                </a:solidFill>
              </a:rPr>
              <a:t>May</a:t>
            </a:r>
          </a:p>
          <a:p>
            <a:r>
              <a:rPr lang="en-US" sz="2500" i="1">
                <a:solidFill>
                  <a:srgbClr val="737373"/>
                </a:solidFill>
              </a:rPr>
              <a:t>June</a:t>
            </a:r>
          </a:p>
          <a:p>
            <a:r>
              <a:rPr lang="en-US" sz="2500" i="1">
                <a:solidFill>
                  <a:srgbClr val="737373"/>
                </a:solidFill>
              </a:rPr>
              <a:t>July</a:t>
            </a:r>
          </a:p>
          <a:p>
            <a:r>
              <a:rPr lang="en-US" sz="2500" i="1">
                <a:solidFill>
                  <a:srgbClr val="737373"/>
                </a:solidFill>
              </a:rPr>
              <a:t>August</a:t>
            </a:r>
          </a:p>
          <a:p>
            <a:r>
              <a:rPr lang="en-US" sz="2500" i="1">
                <a:solidFill>
                  <a:srgbClr val="737373"/>
                </a:solidFill>
              </a:rPr>
              <a:t>September</a:t>
            </a:r>
          </a:p>
          <a:p>
            <a:r>
              <a:rPr lang="en-US" sz="2500" i="1">
                <a:solidFill>
                  <a:srgbClr val="737373"/>
                </a:solidFill>
              </a:rPr>
              <a:t>October</a:t>
            </a:r>
          </a:p>
          <a:p>
            <a:r>
              <a:rPr lang="en-US" sz="2500" i="1">
                <a:solidFill>
                  <a:srgbClr val="737373"/>
                </a:solidFill>
              </a:rPr>
              <a:t>November</a:t>
            </a:r>
          </a:p>
          <a:p>
            <a:r>
              <a:rPr lang="en-US" sz="2500" i="1">
                <a:solidFill>
                  <a:srgbClr val="737373"/>
                </a:solidFill>
              </a:rPr>
              <a:t>December</a:t>
            </a: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347AD33-B82F-8B4C-78C2-018C504DFF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423273F-F965-497F-1686-90CE1D78953B}"/>
              </a:ext>
            </a:extLst>
          </p:cNvPr>
          <p:cNvSpPr/>
          <p:nvPr/>
        </p:nvSpPr>
        <p:spPr>
          <a:xfrm>
            <a:off x="298875" y="1980741"/>
            <a:ext cx="5398978" cy="1354217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y-GB" dirty="0">
              <a:solidFill>
                <a:srgbClr val="002060"/>
              </a:solidFill>
            </a:endParaRPr>
          </a:p>
          <a:p>
            <a:r>
              <a:rPr lang="cy-GB" sz="2000" b="1" u="sng" dirty="0">
                <a:solidFill>
                  <a:srgbClr val="002060"/>
                </a:solidFill>
                <a:latin typeface="Aptos"/>
                <a:cs typeface="Arial"/>
              </a:rPr>
              <a:t>Dysgu Cymraeg:</a:t>
            </a:r>
          </a:p>
          <a:p>
            <a:r>
              <a:rPr lang="cy-GB" sz="2000" dirty="0">
                <a:solidFill>
                  <a:srgbClr val="002060"/>
                </a:solidFill>
                <a:latin typeface="Aptos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https://youtu.be/yaewzhRq47g?feature=shared</a:t>
            </a:r>
            <a:endParaRPr lang="cy-GB" sz="2000" dirty="0">
              <a:solidFill>
                <a:srgbClr val="002060"/>
              </a:solidFill>
              <a:latin typeface="Aptos"/>
              <a:cs typeface="Arial"/>
            </a:endParaRPr>
          </a:p>
          <a:p>
            <a:endParaRPr lang="cy-GB" sz="2400" b="1" dirty="0">
              <a:ea typeface="Calibri"/>
              <a:cs typeface="Calibri"/>
            </a:endParaRPr>
          </a:p>
        </p:txBody>
      </p:sp>
      <p:sp>
        <p:nvSpPr>
          <p:cNvPr id="7" name="TextBox 14">
            <a:extLst>
              <a:ext uri="{FF2B5EF4-FFF2-40B4-BE49-F238E27FC236}">
                <a16:creationId xmlns:a16="http://schemas.microsoft.com/office/drawing/2014/main" id="{CFFA0C31-3553-3212-2E1B-DBA996D287A9}"/>
              </a:ext>
            </a:extLst>
          </p:cNvPr>
          <p:cNvSpPr txBox="1"/>
          <p:nvPr/>
        </p:nvSpPr>
        <p:spPr>
          <a:xfrm>
            <a:off x="298876" y="3338382"/>
            <a:ext cx="7111598" cy="1261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000" b="1" u="sng">
                <a:solidFill>
                  <a:srgbClr val="002060"/>
                </a:solidFill>
                <a:latin typeface="Aptos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Cân Cyw:</a:t>
            </a:r>
            <a:endParaRPr lang="cy-GB" sz="2000" b="1" u="sng">
              <a:solidFill>
                <a:srgbClr val="002060"/>
              </a:solidFill>
              <a:latin typeface="Aptos"/>
              <a:cs typeface="Arial"/>
            </a:endParaRPr>
          </a:p>
          <a:p>
            <a:r>
              <a:rPr lang="cy-GB" sz="2000">
                <a:solidFill>
                  <a:srgbClr val="002060"/>
                </a:solidFill>
                <a:latin typeface="Aptos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https://youtu.be/tskTBvjxq-A?feature=shared</a:t>
            </a:r>
            <a:endParaRPr lang="cy-GB" sz="2000">
              <a:solidFill>
                <a:srgbClr val="002060"/>
              </a:solidFill>
              <a:latin typeface="Aptos"/>
              <a:cs typeface="Arial"/>
            </a:endParaRPr>
          </a:p>
          <a:p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7A4662-D409-0EF4-CD0F-BD6B67128D12}"/>
              </a:ext>
            </a:extLst>
          </p:cNvPr>
          <p:cNvSpPr/>
          <p:nvPr/>
        </p:nvSpPr>
        <p:spPr>
          <a:xfrm>
            <a:off x="296737" y="4493130"/>
            <a:ext cx="7421501" cy="98488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000" b="1">
                <a:solidFill>
                  <a:srgbClr val="00206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BBC Bitesize:</a:t>
            </a:r>
            <a:endParaRPr lang="cy-GB" sz="2000" b="1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cy-GB">
                <a:solidFill>
                  <a:srgbClr val="002060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https://www.youtube.com.mcas.ms/watch?v=Rs8UTMyJeM8</a:t>
            </a:r>
            <a:endParaRPr lang="cy-GB">
              <a:solidFill>
                <a:srgbClr val="002060"/>
              </a:solidFill>
            </a:endParaRPr>
          </a:p>
          <a:p>
            <a:endParaRPr lang="cy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145345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ame of words on a screen&#10;&#10;AI-generated content may be incorrect.">
            <a:extLst>
              <a:ext uri="{FF2B5EF4-FFF2-40B4-BE49-F238E27FC236}">
                <a16:creationId xmlns:a16="http://schemas.microsoft.com/office/drawing/2014/main" id="{41FAA219-AD3C-5EF5-8743-F0B4CA22F8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971" y="0"/>
            <a:ext cx="66620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2266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82EABAC-C0A9-8A4F-8F20-1005F7166506}"/>
              </a:ext>
            </a:extLst>
          </p:cNvPr>
          <p:cNvSpPr txBox="1"/>
          <p:nvPr/>
        </p:nvSpPr>
        <p:spPr>
          <a:xfrm>
            <a:off x="7553428" y="4395608"/>
            <a:ext cx="46902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hlinkClick r:id="rId2"/>
              </a:rPr>
              <a:t>https://</a:t>
            </a:r>
            <a:r>
              <a:rPr lang="en-US" b="1" dirty="0" err="1">
                <a:solidFill>
                  <a:srgbClr val="002060"/>
                </a:solidFill>
                <a:hlinkClick r:id="rId2"/>
              </a:rPr>
              <a:t>wordwall.net</a:t>
            </a:r>
            <a:r>
              <a:rPr lang="en-US" b="1" dirty="0">
                <a:solidFill>
                  <a:srgbClr val="002060"/>
                </a:solidFill>
                <a:hlinkClick r:id="rId2"/>
              </a:rPr>
              <a:t>/resource/102239473</a:t>
            </a: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8" name="Picture 7" descr="Qr code&#10;&#10;Description automatically generated">
            <a:extLst>
              <a:ext uri="{FF2B5EF4-FFF2-40B4-BE49-F238E27FC236}">
                <a16:creationId xmlns:a16="http://schemas.microsoft.com/office/drawing/2014/main" id="{21E133F0-2EA1-3D41-989A-CE31DC09A3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5561" y="2272870"/>
            <a:ext cx="1985972" cy="198597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DA48BAE-9917-263C-6F39-4BDBBF97936D}"/>
              </a:ext>
            </a:extLst>
          </p:cNvPr>
          <p:cNvSpPr txBox="1"/>
          <p:nvPr/>
        </p:nvSpPr>
        <p:spPr>
          <a:xfrm>
            <a:off x="2819096" y="262453"/>
            <a:ext cx="6555102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chemeClr val="bg1"/>
                </a:solidFill>
                <a:ea typeface="Calibri"/>
                <a:cs typeface="Calibri"/>
              </a:rPr>
              <a:t>Ydych</a:t>
            </a:r>
            <a:r>
              <a:rPr lang="en-US" sz="4400" b="1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4400" b="1" err="1">
                <a:solidFill>
                  <a:schemeClr val="bg1"/>
                </a:solidFill>
                <a:ea typeface="Calibri"/>
                <a:cs typeface="Calibri"/>
              </a:rPr>
              <a:t>chi'n</a:t>
            </a:r>
            <a:r>
              <a:rPr lang="en-US" sz="4400" b="1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4400" b="1" err="1">
                <a:solidFill>
                  <a:schemeClr val="bg1"/>
                </a:solidFill>
                <a:ea typeface="Calibri"/>
                <a:cs typeface="Calibri"/>
              </a:rPr>
              <a:t>cofio</a:t>
            </a:r>
            <a:r>
              <a:rPr lang="en-US" sz="4400" b="1">
                <a:solidFill>
                  <a:schemeClr val="bg1"/>
                </a:solidFill>
                <a:ea typeface="Calibri"/>
                <a:cs typeface="Calibri"/>
              </a:rPr>
              <a:t>?!</a:t>
            </a:r>
          </a:p>
        </p:txBody>
      </p:sp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34456CA-BF98-F520-8DC3-A14CBD0C2B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8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294ADBD8-836A-F8D2-B8A7-AE16B30EC7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114" y="1716312"/>
            <a:ext cx="6272212" cy="37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3071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6E9081-4891-A1CF-B42C-EECBD4ABA4EE}"/>
              </a:ext>
            </a:extLst>
          </p:cNvPr>
          <p:cNvSpPr txBox="1"/>
          <p:nvPr/>
        </p:nvSpPr>
        <p:spPr>
          <a:xfrm>
            <a:off x="3294352" y="227694"/>
            <a:ext cx="560187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fis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sydd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ar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goll?</a:t>
            </a:r>
            <a:endParaRPr lang="en-US" sz="4400" i="1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751424-689F-44A7-E0D4-786F4CEDAC55}"/>
              </a:ext>
            </a:extLst>
          </p:cNvPr>
          <p:cNvSpPr txBox="1"/>
          <p:nvPr/>
        </p:nvSpPr>
        <p:spPr>
          <a:xfrm rot="-480000">
            <a:off x="660244" y="1235102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Ionawr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9E0D14-3C46-5EB6-CABE-74105C4A9262}"/>
              </a:ext>
            </a:extLst>
          </p:cNvPr>
          <p:cNvSpPr txBox="1"/>
          <p:nvPr/>
        </p:nvSpPr>
        <p:spPr>
          <a:xfrm rot="840000">
            <a:off x="1395394" y="2674846"/>
            <a:ext cx="3084016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Tachwedd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2D809-45FB-E962-91DC-F9E2827F29E7}"/>
              </a:ext>
            </a:extLst>
          </p:cNvPr>
          <p:cNvSpPr txBox="1"/>
          <p:nvPr/>
        </p:nvSpPr>
        <p:spPr>
          <a:xfrm rot="-480000">
            <a:off x="390756" y="4018261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Mehefin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C9390A-DBCD-9FCB-66D2-9EAF13FB7A13}"/>
              </a:ext>
            </a:extLst>
          </p:cNvPr>
          <p:cNvSpPr txBox="1"/>
          <p:nvPr/>
        </p:nvSpPr>
        <p:spPr>
          <a:xfrm rot="1260000">
            <a:off x="3125098" y="4601101"/>
            <a:ext cx="225696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Mawrth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F9D0A4-3B4F-9733-86FA-95E647D71CE9}"/>
              </a:ext>
            </a:extLst>
          </p:cNvPr>
          <p:cNvSpPr txBox="1"/>
          <p:nvPr/>
        </p:nvSpPr>
        <p:spPr>
          <a:xfrm rot="-480000">
            <a:off x="4305350" y="1622172"/>
            <a:ext cx="1852737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Awst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F4E0A8-0290-77C0-694A-9334D0FC58EB}"/>
              </a:ext>
            </a:extLst>
          </p:cNvPr>
          <p:cNvSpPr txBox="1"/>
          <p:nvPr/>
        </p:nvSpPr>
        <p:spPr>
          <a:xfrm>
            <a:off x="5054332" y="3224412"/>
            <a:ext cx="1397395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87566C-EF98-C0D5-BBA6-A26012C46334}"/>
              </a:ext>
            </a:extLst>
          </p:cNvPr>
          <p:cNvSpPr txBox="1"/>
          <p:nvPr/>
        </p:nvSpPr>
        <p:spPr>
          <a:xfrm rot="1140000">
            <a:off x="6879491" y="3003105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Medi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5CEDD8-A268-3E59-40C5-C9E4D84955B7}"/>
              </a:ext>
            </a:extLst>
          </p:cNvPr>
          <p:cNvSpPr txBox="1"/>
          <p:nvPr/>
        </p:nvSpPr>
        <p:spPr>
          <a:xfrm rot="20880000">
            <a:off x="5818904" y="4653683"/>
            <a:ext cx="2089700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Hydref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B336B4-5592-4A44-A810-4F033900DAC5}"/>
              </a:ext>
            </a:extLst>
          </p:cNvPr>
          <p:cNvSpPr txBox="1"/>
          <p:nvPr/>
        </p:nvSpPr>
        <p:spPr>
          <a:xfrm rot="900000">
            <a:off x="7369561" y="1709027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7A856A-E008-EDA3-6415-D9FA747A779B}"/>
              </a:ext>
            </a:extLst>
          </p:cNvPr>
          <p:cNvSpPr txBox="1"/>
          <p:nvPr/>
        </p:nvSpPr>
        <p:spPr>
          <a:xfrm rot="1140000">
            <a:off x="9960661" y="1288560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Ebrill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C1D908-7D18-3BF5-55F5-44FEBDFA1C2F}"/>
              </a:ext>
            </a:extLst>
          </p:cNvPr>
          <p:cNvSpPr txBox="1"/>
          <p:nvPr/>
        </p:nvSpPr>
        <p:spPr>
          <a:xfrm rot="-480000">
            <a:off x="8580831" y="4619571"/>
            <a:ext cx="3334919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Gorffennaf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016D46-0157-2F9F-39C2-C56696161DE8}"/>
              </a:ext>
            </a:extLst>
          </p:cNvPr>
          <p:cNvSpPr txBox="1"/>
          <p:nvPr/>
        </p:nvSpPr>
        <p:spPr>
          <a:xfrm rot="-1020000">
            <a:off x="9124254" y="3095018"/>
            <a:ext cx="2772711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Chwefror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CEC9202-0458-13EB-7B03-156F27D14C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909916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6E9081-4891-A1CF-B42C-EECBD4ABA4EE}"/>
              </a:ext>
            </a:extLst>
          </p:cNvPr>
          <p:cNvSpPr txBox="1"/>
          <p:nvPr/>
        </p:nvSpPr>
        <p:spPr>
          <a:xfrm>
            <a:off x="3294352" y="227694"/>
            <a:ext cx="560187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fis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sydd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ar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goll?</a:t>
            </a:r>
            <a:endParaRPr lang="en-US" sz="4400" i="1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751424-689F-44A7-E0D4-786F4CEDAC55}"/>
              </a:ext>
            </a:extLst>
          </p:cNvPr>
          <p:cNvSpPr txBox="1"/>
          <p:nvPr/>
        </p:nvSpPr>
        <p:spPr>
          <a:xfrm rot="-480000">
            <a:off x="660244" y="1235102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Ionawr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9E0D14-3C46-5EB6-CABE-74105C4A9262}"/>
              </a:ext>
            </a:extLst>
          </p:cNvPr>
          <p:cNvSpPr txBox="1"/>
          <p:nvPr/>
        </p:nvSpPr>
        <p:spPr>
          <a:xfrm rot="840000">
            <a:off x="1395394" y="2674846"/>
            <a:ext cx="3084016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Tachwedd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2D809-45FB-E962-91DC-F9E2827F29E7}"/>
              </a:ext>
            </a:extLst>
          </p:cNvPr>
          <p:cNvSpPr txBox="1"/>
          <p:nvPr/>
        </p:nvSpPr>
        <p:spPr>
          <a:xfrm rot="-480000">
            <a:off x="390756" y="4018261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Mehefin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C9390A-DBCD-9FCB-66D2-9EAF13FB7A13}"/>
              </a:ext>
            </a:extLst>
          </p:cNvPr>
          <p:cNvSpPr txBox="1"/>
          <p:nvPr/>
        </p:nvSpPr>
        <p:spPr>
          <a:xfrm rot="1260000">
            <a:off x="3125098" y="4601101"/>
            <a:ext cx="225696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Mawrth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F9D0A4-3B4F-9733-86FA-95E647D71CE9}"/>
              </a:ext>
            </a:extLst>
          </p:cNvPr>
          <p:cNvSpPr txBox="1"/>
          <p:nvPr/>
        </p:nvSpPr>
        <p:spPr>
          <a:xfrm rot="-480000">
            <a:off x="4305350" y="1622172"/>
            <a:ext cx="1852737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Awst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F4E0A8-0290-77C0-694A-9334D0FC58EB}"/>
              </a:ext>
            </a:extLst>
          </p:cNvPr>
          <p:cNvSpPr txBox="1"/>
          <p:nvPr/>
        </p:nvSpPr>
        <p:spPr>
          <a:xfrm>
            <a:off x="5054332" y="3224412"/>
            <a:ext cx="1397395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87566C-EF98-C0D5-BBA6-A26012C46334}"/>
              </a:ext>
            </a:extLst>
          </p:cNvPr>
          <p:cNvSpPr txBox="1"/>
          <p:nvPr/>
        </p:nvSpPr>
        <p:spPr>
          <a:xfrm rot="1140000">
            <a:off x="6879491" y="3003105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Medi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5CEDD8-A268-3E59-40C5-C9E4D84955B7}"/>
              </a:ext>
            </a:extLst>
          </p:cNvPr>
          <p:cNvSpPr txBox="1"/>
          <p:nvPr/>
        </p:nvSpPr>
        <p:spPr>
          <a:xfrm rot="20880000">
            <a:off x="5818904" y="4653683"/>
            <a:ext cx="2089700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Hydref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B336B4-5592-4A44-A810-4F033900DAC5}"/>
              </a:ext>
            </a:extLst>
          </p:cNvPr>
          <p:cNvSpPr txBox="1"/>
          <p:nvPr/>
        </p:nvSpPr>
        <p:spPr>
          <a:xfrm rot="900000">
            <a:off x="7369561" y="1709027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7A856A-E008-EDA3-6415-D9FA747A779B}"/>
              </a:ext>
            </a:extLst>
          </p:cNvPr>
          <p:cNvSpPr txBox="1"/>
          <p:nvPr/>
        </p:nvSpPr>
        <p:spPr>
          <a:xfrm rot="1140000">
            <a:off x="9960661" y="1288560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Ebrill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C1D908-7D18-3BF5-55F5-44FEBDFA1C2F}"/>
              </a:ext>
            </a:extLst>
          </p:cNvPr>
          <p:cNvSpPr txBox="1"/>
          <p:nvPr/>
        </p:nvSpPr>
        <p:spPr>
          <a:xfrm rot="-480000">
            <a:off x="8580831" y="4619571"/>
            <a:ext cx="3334919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Gorffennaf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016D46-0157-2F9F-39C2-C56696161DE8}"/>
              </a:ext>
            </a:extLst>
          </p:cNvPr>
          <p:cNvSpPr txBox="1"/>
          <p:nvPr/>
        </p:nvSpPr>
        <p:spPr>
          <a:xfrm rot="-1020000">
            <a:off x="9124254" y="3095018"/>
            <a:ext cx="2772711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Chwefror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CEC9202-0458-13EB-7B03-156F27D14C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141587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6E9081-4891-A1CF-B42C-EECBD4ABA4EE}"/>
              </a:ext>
            </a:extLst>
          </p:cNvPr>
          <p:cNvSpPr txBox="1"/>
          <p:nvPr/>
        </p:nvSpPr>
        <p:spPr>
          <a:xfrm>
            <a:off x="3294352" y="227694"/>
            <a:ext cx="560187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fis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sydd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ar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goll?</a:t>
            </a:r>
            <a:endParaRPr lang="en-US" sz="4400" i="1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751424-689F-44A7-E0D4-786F4CEDAC55}"/>
              </a:ext>
            </a:extLst>
          </p:cNvPr>
          <p:cNvSpPr txBox="1"/>
          <p:nvPr/>
        </p:nvSpPr>
        <p:spPr>
          <a:xfrm rot="-480000">
            <a:off x="660244" y="1235102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Ionawr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9E0D14-3C46-5EB6-CABE-74105C4A9262}"/>
              </a:ext>
            </a:extLst>
          </p:cNvPr>
          <p:cNvSpPr txBox="1"/>
          <p:nvPr/>
        </p:nvSpPr>
        <p:spPr>
          <a:xfrm rot="840000">
            <a:off x="1395394" y="2674846"/>
            <a:ext cx="3084016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Tachwedd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2D809-45FB-E962-91DC-F9E2827F29E7}"/>
              </a:ext>
            </a:extLst>
          </p:cNvPr>
          <p:cNvSpPr txBox="1"/>
          <p:nvPr/>
        </p:nvSpPr>
        <p:spPr>
          <a:xfrm rot="-480000">
            <a:off x="390756" y="4018261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Mehefin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C9390A-DBCD-9FCB-66D2-9EAF13FB7A13}"/>
              </a:ext>
            </a:extLst>
          </p:cNvPr>
          <p:cNvSpPr txBox="1"/>
          <p:nvPr/>
        </p:nvSpPr>
        <p:spPr>
          <a:xfrm rot="1260000">
            <a:off x="3125098" y="4601101"/>
            <a:ext cx="225696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Mawrth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F9D0A4-3B4F-9733-86FA-95E647D71CE9}"/>
              </a:ext>
            </a:extLst>
          </p:cNvPr>
          <p:cNvSpPr txBox="1"/>
          <p:nvPr/>
        </p:nvSpPr>
        <p:spPr>
          <a:xfrm rot="-480000">
            <a:off x="4305350" y="1622172"/>
            <a:ext cx="1852737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Awst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F4E0A8-0290-77C0-694A-9334D0FC58EB}"/>
              </a:ext>
            </a:extLst>
          </p:cNvPr>
          <p:cNvSpPr txBox="1"/>
          <p:nvPr/>
        </p:nvSpPr>
        <p:spPr>
          <a:xfrm>
            <a:off x="5054332" y="3224412"/>
            <a:ext cx="1397395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87566C-EF98-C0D5-BBA6-A26012C46334}"/>
              </a:ext>
            </a:extLst>
          </p:cNvPr>
          <p:cNvSpPr txBox="1"/>
          <p:nvPr/>
        </p:nvSpPr>
        <p:spPr>
          <a:xfrm rot="1140000">
            <a:off x="6879491" y="3003105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Medi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5CEDD8-A268-3E59-40C5-C9E4D84955B7}"/>
              </a:ext>
            </a:extLst>
          </p:cNvPr>
          <p:cNvSpPr txBox="1"/>
          <p:nvPr/>
        </p:nvSpPr>
        <p:spPr>
          <a:xfrm rot="20880000">
            <a:off x="5818904" y="4653683"/>
            <a:ext cx="2089700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Hydref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B336B4-5592-4A44-A810-4F033900DAC5}"/>
              </a:ext>
            </a:extLst>
          </p:cNvPr>
          <p:cNvSpPr txBox="1"/>
          <p:nvPr/>
        </p:nvSpPr>
        <p:spPr>
          <a:xfrm rot="900000">
            <a:off x="7369561" y="1709027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7A856A-E008-EDA3-6415-D9FA747A779B}"/>
              </a:ext>
            </a:extLst>
          </p:cNvPr>
          <p:cNvSpPr txBox="1"/>
          <p:nvPr/>
        </p:nvSpPr>
        <p:spPr>
          <a:xfrm rot="1140000">
            <a:off x="9960661" y="1288560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Ebrill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C1D908-7D18-3BF5-55F5-44FEBDFA1C2F}"/>
              </a:ext>
            </a:extLst>
          </p:cNvPr>
          <p:cNvSpPr txBox="1"/>
          <p:nvPr/>
        </p:nvSpPr>
        <p:spPr>
          <a:xfrm rot="-480000">
            <a:off x="8580831" y="4619571"/>
            <a:ext cx="3334919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Gorffennaf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016D46-0157-2F9F-39C2-C56696161DE8}"/>
              </a:ext>
            </a:extLst>
          </p:cNvPr>
          <p:cNvSpPr txBox="1"/>
          <p:nvPr/>
        </p:nvSpPr>
        <p:spPr>
          <a:xfrm rot="-1020000">
            <a:off x="9124254" y="3095018"/>
            <a:ext cx="2772711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Chwefror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CEC9202-0458-13EB-7B03-156F27D14C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45975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6E9081-4891-A1CF-B42C-EECBD4ABA4EE}"/>
              </a:ext>
            </a:extLst>
          </p:cNvPr>
          <p:cNvSpPr txBox="1"/>
          <p:nvPr/>
        </p:nvSpPr>
        <p:spPr>
          <a:xfrm>
            <a:off x="3294352" y="227694"/>
            <a:ext cx="560187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fis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sydd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ar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goll?</a:t>
            </a:r>
            <a:endParaRPr lang="en-US" sz="4400" i="1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751424-689F-44A7-E0D4-786F4CEDAC55}"/>
              </a:ext>
            </a:extLst>
          </p:cNvPr>
          <p:cNvSpPr txBox="1"/>
          <p:nvPr/>
        </p:nvSpPr>
        <p:spPr>
          <a:xfrm rot="-480000">
            <a:off x="660244" y="1235102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Ionawr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9E0D14-3C46-5EB6-CABE-74105C4A9262}"/>
              </a:ext>
            </a:extLst>
          </p:cNvPr>
          <p:cNvSpPr txBox="1"/>
          <p:nvPr/>
        </p:nvSpPr>
        <p:spPr>
          <a:xfrm rot="840000">
            <a:off x="1395394" y="2674846"/>
            <a:ext cx="3084016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Tachwedd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2D809-45FB-E962-91DC-F9E2827F29E7}"/>
              </a:ext>
            </a:extLst>
          </p:cNvPr>
          <p:cNvSpPr txBox="1"/>
          <p:nvPr/>
        </p:nvSpPr>
        <p:spPr>
          <a:xfrm rot="-480000">
            <a:off x="390756" y="4018261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Mehefin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C9390A-DBCD-9FCB-66D2-9EAF13FB7A13}"/>
              </a:ext>
            </a:extLst>
          </p:cNvPr>
          <p:cNvSpPr txBox="1"/>
          <p:nvPr/>
        </p:nvSpPr>
        <p:spPr>
          <a:xfrm rot="1260000">
            <a:off x="3125098" y="4601101"/>
            <a:ext cx="225696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Mawrth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F9D0A4-3B4F-9733-86FA-95E647D71CE9}"/>
              </a:ext>
            </a:extLst>
          </p:cNvPr>
          <p:cNvSpPr txBox="1"/>
          <p:nvPr/>
        </p:nvSpPr>
        <p:spPr>
          <a:xfrm rot="-480000">
            <a:off x="4305350" y="1622172"/>
            <a:ext cx="1852737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Awst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F4E0A8-0290-77C0-694A-9334D0FC58EB}"/>
              </a:ext>
            </a:extLst>
          </p:cNvPr>
          <p:cNvSpPr txBox="1"/>
          <p:nvPr/>
        </p:nvSpPr>
        <p:spPr>
          <a:xfrm>
            <a:off x="5054332" y="3224412"/>
            <a:ext cx="1397395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87566C-EF98-C0D5-BBA6-A26012C46334}"/>
              </a:ext>
            </a:extLst>
          </p:cNvPr>
          <p:cNvSpPr txBox="1"/>
          <p:nvPr/>
        </p:nvSpPr>
        <p:spPr>
          <a:xfrm rot="1140000">
            <a:off x="6879491" y="3003105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Medi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5CEDD8-A268-3E59-40C5-C9E4D84955B7}"/>
              </a:ext>
            </a:extLst>
          </p:cNvPr>
          <p:cNvSpPr txBox="1"/>
          <p:nvPr/>
        </p:nvSpPr>
        <p:spPr>
          <a:xfrm rot="20880000">
            <a:off x="5818904" y="4653683"/>
            <a:ext cx="2089700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Hydref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B336B4-5592-4A44-A810-4F033900DAC5}"/>
              </a:ext>
            </a:extLst>
          </p:cNvPr>
          <p:cNvSpPr txBox="1"/>
          <p:nvPr/>
        </p:nvSpPr>
        <p:spPr>
          <a:xfrm rot="900000">
            <a:off x="7369561" y="1709027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7A856A-E008-EDA3-6415-D9FA747A779B}"/>
              </a:ext>
            </a:extLst>
          </p:cNvPr>
          <p:cNvSpPr txBox="1"/>
          <p:nvPr/>
        </p:nvSpPr>
        <p:spPr>
          <a:xfrm rot="1140000">
            <a:off x="9960661" y="1288560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Ebrill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C1D908-7D18-3BF5-55F5-44FEBDFA1C2F}"/>
              </a:ext>
            </a:extLst>
          </p:cNvPr>
          <p:cNvSpPr txBox="1"/>
          <p:nvPr/>
        </p:nvSpPr>
        <p:spPr>
          <a:xfrm rot="-480000">
            <a:off x="8580831" y="4619571"/>
            <a:ext cx="3334919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Gorffennaf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016D46-0157-2F9F-39C2-C56696161DE8}"/>
              </a:ext>
            </a:extLst>
          </p:cNvPr>
          <p:cNvSpPr txBox="1"/>
          <p:nvPr/>
        </p:nvSpPr>
        <p:spPr>
          <a:xfrm rot="-1020000">
            <a:off x="9124254" y="3095018"/>
            <a:ext cx="2772711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Chwefror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CEC9202-0458-13EB-7B03-156F27D14C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52314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6E9081-4891-A1CF-B42C-EECBD4ABA4EE}"/>
              </a:ext>
            </a:extLst>
          </p:cNvPr>
          <p:cNvSpPr txBox="1"/>
          <p:nvPr/>
        </p:nvSpPr>
        <p:spPr>
          <a:xfrm>
            <a:off x="3294352" y="227694"/>
            <a:ext cx="560187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fis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sydd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ar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goll?</a:t>
            </a:r>
            <a:endParaRPr lang="en-US" sz="4400" i="1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751424-689F-44A7-E0D4-786F4CEDAC55}"/>
              </a:ext>
            </a:extLst>
          </p:cNvPr>
          <p:cNvSpPr txBox="1"/>
          <p:nvPr/>
        </p:nvSpPr>
        <p:spPr>
          <a:xfrm rot="-480000">
            <a:off x="660244" y="1235102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Ionawr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9E0D14-3C46-5EB6-CABE-74105C4A9262}"/>
              </a:ext>
            </a:extLst>
          </p:cNvPr>
          <p:cNvSpPr txBox="1"/>
          <p:nvPr/>
        </p:nvSpPr>
        <p:spPr>
          <a:xfrm rot="840000">
            <a:off x="1395394" y="2674846"/>
            <a:ext cx="3084016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Tachwedd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2D809-45FB-E962-91DC-F9E2827F29E7}"/>
              </a:ext>
            </a:extLst>
          </p:cNvPr>
          <p:cNvSpPr txBox="1"/>
          <p:nvPr/>
        </p:nvSpPr>
        <p:spPr>
          <a:xfrm rot="-480000">
            <a:off x="390756" y="4018261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Mehefin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C9390A-DBCD-9FCB-66D2-9EAF13FB7A13}"/>
              </a:ext>
            </a:extLst>
          </p:cNvPr>
          <p:cNvSpPr txBox="1"/>
          <p:nvPr/>
        </p:nvSpPr>
        <p:spPr>
          <a:xfrm rot="1260000">
            <a:off x="3125098" y="4601101"/>
            <a:ext cx="225696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Mawrth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F9D0A4-3B4F-9733-86FA-95E647D71CE9}"/>
              </a:ext>
            </a:extLst>
          </p:cNvPr>
          <p:cNvSpPr txBox="1"/>
          <p:nvPr/>
        </p:nvSpPr>
        <p:spPr>
          <a:xfrm rot="-480000">
            <a:off x="4305350" y="1622172"/>
            <a:ext cx="1852737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Awst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F4E0A8-0290-77C0-694A-9334D0FC58EB}"/>
              </a:ext>
            </a:extLst>
          </p:cNvPr>
          <p:cNvSpPr txBox="1"/>
          <p:nvPr/>
        </p:nvSpPr>
        <p:spPr>
          <a:xfrm>
            <a:off x="5054332" y="3224412"/>
            <a:ext cx="1397395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87566C-EF98-C0D5-BBA6-A26012C46334}"/>
              </a:ext>
            </a:extLst>
          </p:cNvPr>
          <p:cNvSpPr txBox="1"/>
          <p:nvPr/>
        </p:nvSpPr>
        <p:spPr>
          <a:xfrm rot="1140000">
            <a:off x="6879491" y="3003105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Medi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5CEDD8-A268-3E59-40C5-C9E4D84955B7}"/>
              </a:ext>
            </a:extLst>
          </p:cNvPr>
          <p:cNvSpPr txBox="1"/>
          <p:nvPr/>
        </p:nvSpPr>
        <p:spPr>
          <a:xfrm rot="20880000">
            <a:off x="5818904" y="4653683"/>
            <a:ext cx="2089700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Hydref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B336B4-5592-4A44-A810-4F033900DAC5}"/>
              </a:ext>
            </a:extLst>
          </p:cNvPr>
          <p:cNvSpPr txBox="1"/>
          <p:nvPr/>
        </p:nvSpPr>
        <p:spPr>
          <a:xfrm rot="900000">
            <a:off x="7369561" y="1709027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7A856A-E008-EDA3-6415-D9FA747A779B}"/>
              </a:ext>
            </a:extLst>
          </p:cNvPr>
          <p:cNvSpPr txBox="1"/>
          <p:nvPr/>
        </p:nvSpPr>
        <p:spPr>
          <a:xfrm rot="1140000">
            <a:off x="9960661" y="1288560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Ebrill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C1D908-7D18-3BF5-55F5-44FEBDFA1C2F}"/>
              </a:ext>
            </a:extLst>
          </p:cNvPr>
          <p:cNvSpPr txBox="1"/>
          <p:nvPr/>
        </p:nvSpPr>
        <p:spPr>
          <a:xfrm rot="-480000">
            <a:off x="8580831" y="4619571"/>
            <a:ext cx="3334919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Gorffennaf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016D46-0157-2F9F-39C2-C56696161DE8}"/>
              </a:ext>
            </a:extLst>
          </p:cNvPr>
          <p:cNvSpPr txBox="1"/>
          <p:nvPr/>
        </p:nvSpPr>
        <p:spPr>
          <a:xfrm rot="-1020000">
            <a:off x="9124254" y="3095018"/>
            <a:ext cx="2772711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Chwefror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CEC9202-0458-13EB-7B03-156F27D14C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219347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6E9081-4891-A1CF-B42C-EECBD4ABA4EE}"/>
              </a:ext>
            </a:extLst>
          </p:cNvPr>
          <p:cNvSpPr txBox="1"/>
          <p:nvPr/>
        </p:nvSpPr>
        <p:spPr>
          <a:xfrm>
            <a:off x="3294352" y="227694"/>
            <a:ext cx="560187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fis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sydd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ar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goll?</a:t>
            </a:r>
            <a:endParaRPr lang="en-US" sz="4400" i="1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751424-689F-44A7-E0D4-786F4CEDAC55}"/>
              </a:ext>
            </a:extLst>
          </p:cNvPr>
          <p:cNvSpPr txBox="1"/>
          <p:nvPr/>
        </p:nvSpPr>
        <p:spPr>
          <a:xfrm rot="-480000">
            <a:off x="660244" y="1235102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Ionawr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9E0D14-3C46-5EB6-CABE-74105C4A9262}"/>
              </a:ext>
            </a:extLst>
          </p:cNvPr>
          <p:cNvSpPr txBox="1"/>
          <p:nvPr/>
        </p:nvSpPr>
        <p:spPr>
          <a:xfrm rot="840000">
            <a:off x="1395394" y="2674846"/>
            <a:ext cx="3084016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Tachwedd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D2D809-45FB-E962-91DC-F9E2827F29E7}"/>
              </a:ext>
            </a:extLst>
          </p:cNvPr>
          <p:cNvSpPr txBox="1"/>
          <p:nvPr/>
        </p:nvSpPr>
        <p:spPr>
          <a:xfrm rot="-480000">
            <a:off x="390756" y="4018261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Mehefin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C9390A-DBCD-9FCB-66D2-9EAF13FB7A13}"/>
              </a:ext>
            </a:extLst>
          </p:cNvPr>
          <p:cNvSpPr txBox="1"/>
          <p:nvPr/>
        </p:nvSpPr>
        <p:spPr>
          <a:xfrm rot="1260000">
            <a:off x="3125098" y="4601101"/>
            <a:ext cx="225696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Mawrth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F9D0A4-3B4F-9733-86FA-95E647D71CE9}"/>
              </a:ext>
            </a:extLst>
          </p:cNvPr>
          <p:cNvSpPr txBox="1"/>
          <p:nvPr/>
        </p:nvSpPr>
        <p:spPr>
          <a:xfrm rot="-480000">
            <a:off x="4305350" y="1622172"/>
            <a:ext cx="1852737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Awst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F4E0A8-0290-77C0-694A-9334D0FC58EB}"/>
              </a:ext>
            </a:extLst>
          </p:cNvPr>
          <p:cNvSpPr txBox="1"/>
          <p:nvPr/>
        </p:nvSpPr>
        <p:spPr>
          <a:xfrm>
            <a:off x="5054332" y="3224412"/>
            <a:ext cx="1397395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Mai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87566C-EF98-C0D5-BBA6-A26012C46334}"/>
              </a:ext>
            </a:extLst>
          </p:cNvPr>
          <p:cNvSpPr txBox="1"/>
          <p:nvPr/>
        </p:nvSpPr>
        <p:spPr>
          <a:xfrm rot="1140000">
            <a:off x="6879491" y="3003105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Medi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5CEDD8-A268-3E59-40C5-C9E4D84955B7}"/>
              </a:ext>
            </a:extLst>
          </p:cNvPr>
          <p:cNvSpPr txBox="1"/>
          <p:nvPr/>
        </p:nvSpPr>
        <p:spPr>
          <a:xfrm rot="20880000">
            <a:off x="5818904" y="4653683"/>
            <a:ext cx="2089700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Hydref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B336B4-5592-4A44-A810-4F033900DAC5}"/>
              </a:ext>
            </a:extLst>
          </p:cNvPr>
          <p:cNvSpPr txBox="1"/>
          <p:nvPr/>
        </p:nvSpPr>
        <p:spPr>
          <a:xfrm rot="900000">
            <a:off x="7369561" y="1709027"/>
            <a:ext cx="2340602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7A856A-E008-EDA3-6415-D9FA747A779B}"/>
              </a:ext>
            </a:extLst>
          </p:cNvPr>
          <p:cNvSpPr txBox="1"/>
          <p:nvPr/>
        </p:nvSpPr>
        <p:spPr>
          <a:xfrm rot="1140000">
            <a:off x="9960661" y="1288560"/>
            <a:ext cx="1838798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Aptos"/>
                <a:cs typeface="Arial"/>
              </a:rPr>
              <a:t>Ebrill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C1D908-7D18-3BF5-55F5-44FEBDFA1C2F}"/>
              </a:ext>
            </a:extLst>
          </p:cNvPr>
          <p:cNvSpPr txBox="1"/>
          <p:nvPr/>
        </p:nvSpPr>
        <p:spPr>
          <a:xfrm rot="-480000">
            <a:off x="8580831" y="4619571"/>
            <a:ext cx="3334919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Gorffennaf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016D46-0157-2F9F-39C2-C56696161DE8}"/>
              </a:ext>
            </a:extLst>
          </p:cNvPr>
          <p:cNvSpPr txBox="1"/>
          <p:nvPr/>
        </p:nvSpPr>
        <p:spPr>
          <a:xfrm rot="-1020000">
            <a:off x="9124254" y="3095018"/>
            <a:ext cx="2772711" cy="851297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cs typeface="Arial"/>
              </a:rPr>
              <a:t>Chwefror</a:t>
            </a:r>
            <a:endParaRPr lang="en-US" sz="4400" b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CEC9202-0458-13EB-7B03-156F27D14C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28160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is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Hydref?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October?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64698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Hydref.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Hydref.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444936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is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Rhagfyr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December?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64698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884986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is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Mawrth?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March?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64698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Mawrth.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Mawrth.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22501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34918-5331-BAB9-E272-00D2649F7A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E6CFE7A-E8D9-692A-E48C-76AEF950BD5D}"/>
              </a:ext>
            </a:extLst>
          </p:cNvPr>
          <p:cNvSpPr txBox="1"/>
          <p:nvPr/>
        </p:nvSpPr>
        <p:spPr>
          <a:xfrm>
            <a:off x="2663341" y="217892"/>
            <a:ext cx="6861977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Dyfalwch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!   </a:t>
            </a:r>
            <a:r>
              <a:rPr lang="en-US" sz="4000" i="1" dirty="0">
                <a:solidFill>
                  <a:schemeClr val="bg1"/>
                </a:solidFill>
                <a:latin typeface="Aptos"/>
                <a:cs typeface="Arial"/>
              </a:rPr>
              <a:t>Guess!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42F44F6-3A4F-2E70-27FD-67741332B1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8403E84-14DA-FF5E-DA90-77889134C7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3193992"/>
              </p:ext>
            </p:extLst>
          </p:nvPr>
        </p:nvGraphicFramePr>
        <p:xfrm>
          <a:off x="279317" y="1209450"/>
          <a:ext cx="11630024" cy="4672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7506">
                  <a:extLst>
                    <a:ext uri="{9D8B030D-6E8A-4147-A177-3AD203B41FA5}">
                      <a16:colId xmlns:a16="http://schemas.microsoft.com/office/drawing/2014/main" val="1978562939"/>
                    </a:ext>
                  </a:extLst>
                </a:gridCol>
                <a:gridCol w="2907506">
                  <a:extLst>
                    <a:ext uri="{9D8B030D-6E8A-4147-A177-3AD203B41FA5}">
                      <a16:colId xmlns:a16="http://schemas.microsoft.com/office/drawing/2014/main" val="3192232192"/>
                    </a:ext>
                  </a:extLst>
                </a:gridCol>
                <a:gridCol w="2907506">
                  <a:extLst>
                    <a:ext uri="{9D8B030D-6E8A-4147-A177-3AD203B41FA5}">
                      <a16:colId xmlns:a16="http://schemas.microsoft.com/office/drawing/2014/main" val="3651691865"/>
                    </a:ext>
                  </a:extLst>
                </a:gridCol>
                <a:gridCol w="2907506">
                  <a:extLst>
                    <a:ext uri="{9D8B030D-6E8A-4147-A177-3AD203B41FA5}">
                      <a16:colId xmlns:a16="http://schemas.microsoft.com/office/drawing/2014/main" val="3789003218"/>
                    </a:ext>
                  </a:extLst>
                </a:gridCol>
              </a:tblGrid>
              <a:tr h="155733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Ionawr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Chwefror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Mawrth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Ebrill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9118719"/>
                  </a:ext>
                </a:extLst>
              </a:tr>
              <a:tr h="155733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Mai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Mehefin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Gorffennaf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Awst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9274485"/>
                  </a:ext>
                </a:extLst>
              </a:tr>
              <a:tr h="155733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Medi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Hydref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Tachwedd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Rhagfyr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392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83810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6748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9D11A9-7C5A-CB50-3E66-CBC7F43DE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51ABC2F-3346-6D1A-BE5B-BC0EC39A16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9BDFCAAC-13E6-56B5-1A48-DACEDF9AB78D}"/>
              </a:ext>
            </a:extLst>
          </p:cNvPr>
          <p:cNvSpPr txBox="1"/>
          <p:nvPr/>
        </p:nvSpPr>
        <p:spPr>
          <a:xfrm>
            <a:off x="2247440" y="268315"/>
            <a:ext cx="7698137" cy="180474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ctr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chemeClr val="bg1"/>
                </a:solidFill>
              </a:rPr>
              <a:t>Pa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chemeClr val="bg1"/>
                </a:solidFill>
              </a:rPr>
              <a:t>is</a:t>
            </a:r>
            <a:r>
              <a:rPr lang="en-US" sz="4400" b="1">
                <a:solidFill>
                  <a:schemeClr val="bg1"/>
                </a:solidFill>
              </a:rPr>
              <a:t> </a:t>
            </a:r>
            <a:r>
              <a:rPr lang="en-US" sz="4400" b="1" err="1">
                <a:solidFill>
                  <a:schemeClr val="bg1"/>
                </a:solidFill>
              </a:rPr>
              <a:t>ydy</a:t>
            </a:r>
            <a:r>
              <a:rPr lang="en-US" sz="4400" b="1">
                <a:solidFill>
                  <a:schemeClr val="bg1"/>
                </a:solidFill>
              </a:rPr>
              <a:t> hi?</a:t>
            </a:r>
            <a:endParaRPr lang="en-US" sz="4400" b="1">
              <a:solidFill>
                <a:schemeClr val="bg1"/>
              </a:solidFill>
              <a:cs typeface="Calibri"/>
            </a:endParaRPr>
          </a:p>
          <a:p>
            <a:pPr algn="ctr"/>
            <a:endParaRPr lang="en-US" sz="2800" i="1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chemeClr val="bg1"/>
                </a:solidFill>
              </a:rPr>
              <a:t>                   Which / What month is it? </a:t>
            </a:r>
            <a:r>
              <a:rPr lang="en-US" sz="2800" b="1" i="1">
                <a:solidFill>
                  <a:schemeClr val="bg1"/>
                </a:solidFill>
              </a:rPr>
              <a:t>              </a:t>
            </a:r>
            <a:r>
              <a:rPr lang="en-US" sz="2800" b="1" i="1"/>
              <a:t>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12-Point Star 6">
            <a:extLst>
              <a:ext uri="{FF2B5EF4-FFF2-40B4-BE49-F238E27FC236}">
                <a16:creationId xmlns:a16="http://schemas.microsoft.com/office/drawing/2014/main" id="{45922A2E-371C-68E1-3F96-80A5B4998BAD}"/>
              </a:ext>
            </a:extLst>
          </p:cNvPr>
          <p:cNvSpPr/>
          <p:nvPr/>
        </p:nvSpPr>
        <p:spPr>
          <a:xfrm>
            <a:off x="3897090" y="2556312"/>
            <a:ext cx="4638995" cy="3355570"/>
          </a:xfrm>
          <a:prstGeom prst="star12">
            <a:avLst/>
          </a:prstGeom>
          <a:solidFill>
            <a:srgbClr val="FFC000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err="1">
                <a:solidFill>
                  <a:srgbClr val="002060"/>
                </a:solidFill>
                <a:cs typeface="Calibri"/>
              </a:rPr>
              <a:t>Tachwedd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903A3D0B-328D-317D-430A-99D14B87BAC7}"/>
              </a:ext>
            </a:extLst>
          </p:cNvPr>
          <p:cNvSpPr txBox="1"/>
          <p:nvPr/>
        </p:nvSpPr>
        <p:spPr>
          <a:xfrm>
            <a:off x="8625" y="3323713"/>
            <a:ext cx="12178483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 b="1">
                <a:solidFill>
                  <a:srgbClr val="002060"/>
                </a:solidFill>
              </a:rPr>
              <a:t>            Mis            </a:t>
            </a:r>
            <a:r>
              <a:rPr lang="en-US" sz="8800" b="1">
                <a:solidFill>
                  <a:srgbClr val="002060"/>
                </a:solidFill>
              </a:rPr>
              <a:t>           </a:t>
            </a:r>
            <a:r>
              <a:rPr lang="en-US" sz="6600" b="1">
                <a:solidFill>
                  <a:srgbClr val="002060"/>
                </a:solidFill>
              </a:rPr>
              <a:t> 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hi.</a:t>
            </a:r>
          </a:p>
        </p:txBody>
      </p:sp>
    </p:spTree>
    <p:extLst>
      <p:ext uri="{BB962C8B-B14F-4D97-AF65-F5344CB8AC3E}">
        <p14:creationId xmlns:p14="http://schemas.microsoft.com/office/powerpoint/2010/main" val="27469513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7E0D7B2B-6596-1D40-B373-84DB37072127}"/>
              </a:ext>
            </a:extLst>
          </p:cNvPr>
          <p:cNvSpPr txBox="1"/>
          <p:nvPr/>
        </p:nvSpPr>
        <p:spPr>
          <a:xfrm>
            <a:off x="2663341" y="217892"/>
            <a:ext cx="6861977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Y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Tymhorau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  </a:t>
            </a:r>
            <a:r>
              <a:rPr lang="en-US" sz="4000" i="1">
                <a:solidFill>
                  <a:schemeClr val="bg1"/>
                </a:solidFill>
                <a:latin typeface="Aptos"/>
                <a:cs typeface="Arial"/>
              </a:rPr>
              <a:t>The Seasons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8E335B-1896-E248-9E17-69495FB4F826}"/>
              </a:ext>
            </a:extLst>
          </p:cNvPr>
          <p:cNvSpPr txBox="1"/>
          <p:nvPr/>
        </p:nvSpPr>
        <p:spPr>
          <a:xfrm>
            <a:off x="1773228" y="1889651"/>
            <a:ext cx="1908132" cy="1123712"/>
          </a:xfrm>
          <a:prstGeom prst="roundRect">
            <a:avLst/>
          </a:prstGeom>
          <a:solidFill>
            <a:srgbClr val="FFC000"/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latin typeface="Arial"/>
                <a:ea typeface="Calibri"/>
                <a:cs typeface="Arial"/>
              </a:rPr>
              <a:t>gaeaf</a:t>
            </a:r>
            <a:endParaRPr lang="en-US" sz="3600" b="1" dirty="0">
              <a:solidFill>
                <a:srgbClr val="002060"/>
              </a:solidFill>
              <a:latin typeface="Arial"/>
              <a:ea typeface="Calibri"/>
              <a:cs typeface="Arial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ea typeface="Calibri"/>
                <a:cs typeface="Arial"/>
              </a:rPr>
              <a:t>winter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5BB0FD-BF08-285D-82D2-BD83AE5F1000}"/>
              </a:ext>
            </a:extLst>
          </p:cNvPr>
          <p:cNvSpPr txBox="1"/>
          <p:nvPr/>
        </p:nvSpPr>
        <p:spPr>
          <a:xfrm>
            <a:off x="1773228" y="4385543"/>
            <a:ext cx="1908132" cy="1123712"/>
          </a:xfrm>
          <a:prstGeom prst="roundRect">
            <a:avLst/>
          </a:prstGeom>
          <a:solidFill>
            <a:srgbClr val="FFC000"/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latin typeface="Arial"/>
                <a:ea typeface="Calibri"/>
                <a:cs typeface="Arial"/>
              </a:rPr>
              <a:t>haf</a:t>
            </a:r>
            <a:endParaRPr lang="en-US" sz="3600" b="1" dirty="0">
              <a:solidFill>
                <a:srgbClr val="002060"/>
              </a:solidFill>
              <a:latin typeface="Arial"/>
              <a:ea typeface="Calibri"/>
              <a:cs typeface="Arial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ea typeface="Calibri"/>
                <a:cs typeface="Arial"/>
              </a:rPr>
              <a:t>summer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186620-BD5C-07C5-C991-87B6560C7D34}"/>
              </a:ext>
            </a:extLst>
          </p:cNvPr>
          <p:cNvSpPr txBox="1"/>
          <p:nvPr/>
        </p:nvSpPr>
        <p:spPr>
          <a:xfrm>
            <a:off x="8439587" y="1889651"/>
            <a:ext cx="2456237" cy="1123712"/>
          </a:xfrm>
          <a:prstGeom prst="roundRect">
            <a:avLst/>
          </a:prstGeom>
          <a:solidFill>
            <a:srgbClr val="FFC000"/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latin typeface="Arial"/>
                <a:ea typeface="Calibri"/>
                <a:cs typeface="Arial"/>
              </a:rPr>
              <a:t>gwanwyn</a:t>
            </a:r>
            <a:endParaRPr lang="en-US" sz="3600" b="1" dirty="0">
              <a:solidFill>
                <a:srgbClr val="002060"/>
              </a:solidFill>
              <a:latin typeface="Arial"/>
              <a:ea typeface="Calibri"/>
              <a:cs typeface="Arial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ea typeface="Calibri"/>
                <a:cs typeface="Arial"/>
              </a:rPr>
              <a:t>spring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EC4198-0AF1-75B8-5BC5-96868B2135A4}"/>
              </a:ext>
            </a:extLst>
          </p:cNvPr>
          <p:cNvSpPr txBox="1"/>
          <p:nvPr/>
        </p:nvSpPr>
        <p:spPr>
          <a:xfrm>
            <a:off x="8439587" y="4385543"/>
            <a:ext cx="1908132" cy="1123712"/>
          </a:xfrm>
          <a:prstGeom prst="roundRect">
            <a:avLst/>
          </a:prstGeom>
          <a:solidFill>
            <a:srgbClr val="FFC000"/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latin typeface="Arial"/>
                <a:ea typeface="Calibri"/>
                <a:cs typeface="Arial"/>
              </a:rPr>
              <a:t>hydref</a:t>
            </a:r>
            <a:endParaRPr lang="en-US" sz="3600" b="1" dirty="0">
              <a:solidFill>
                <a:srgbClr val="002060"/>
              </a:solidFill>
              <a:latin typeface="Arial"/>
              <a:ea typeface="Calibri"/>
              <a:cs typeface="Arial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ea typeface="Calibri"/>
                <a:cs typeface="Arial"/>
              </a:rPr>
              <a:t>autumn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CA6A9F7-7542-8968-1EC8-A969204502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four seasons of the year&#10;&#10;Description automatically generated">
            <a:extLst>
              <a:ext uri="{FF2B5EF4-FFF2-40B4-BE49-F238E27FC236}">
                <a16:creationId xmlns:a16="http://schemas.microsoft.com/office/drawing/2014/main" id="{E6AFF7AD-85D2-4FD8-E901-185D864978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175" y="1371600"/>
            <a:ext cx="405765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86608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268315"/>
            <a:ext cx="7698137" cy="180474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ctr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chemeClr val="bg1"/>
                </a:solidFill>
              </a:rPr>
              <a:t>Pa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d</a:t>
            </a:r>
            <a:r>
              <a:rPr lang="en-US" sz="4400" b="1" err="1">
                <a:solidFill>
                  <a:schemeClr val="bg1"/>
                </a:solidFill>
              </a:rPr>
              <a:t>ymor</a:t>
            </a:r>
            <a:r>
              <a:rPr lang="en-US" sz="4400" b="1">
                <a:solidFill>
                  <a:schemeClr val="bg1"/>
                </a:solidFill>
              </a:rPr>
              <a:t> </a:t>
            </a:r>
            <a:r>
              <a:rPr lang="en-US" sz="4400" b="1" err="1">
                <a:solidFill>
                  <a:schemeClr val="bg1"/>
                </a:solidFill>
              </a:rPr>
              <a:t>ydy</a:t>
            </a:r>
            <a:r>
              <a:rPr lang="en-US" sz="4400" b="1">
                <a:solidFill>
                  <a:schemeClr val="bg1"/>
                </a:solidFill>
              </a:rPr>
              <a:t> hi?</a:t>
            </a:r>
            <a:endParaRPr lang="en-US" sz="4400" b="1">
              <a:solidFill>
                <a:schemeClr val="bg1"/>
              </a:solidFill>
              <a:cs typeface="Calibri"/>
            </a:endParaRPr>
          </a:p>
          <a:p>
            <a:pPr algn="ctr"/>
            <a:endParaRPr lang="en-US" sz="2800" i="1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chemeClr val="bg1"/>
                </a:solidFill>
              </a:rPr>
              <a:t>                   Which / What season is it? </a:t>
            </a:r>
            <a:r>
              <a:rPr lang="en-US" sz="2800" b="1" i="1">
                <a:solidFill>
                  <a:schemeClr val="bg1"/>
                </a:solidFill>
              </a:rPr>
              <a:t>              </a:t>
            </a:r>
            <a:r>
              <a:rPr lang="en-US" sz="2800" b="1" i="1"/>
              <a:t>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245380" y="2509485"/>
            <a:ext cx="4638995" cy="3355570"/>
          </a:xfrm>
          <a:prstGeom prst="star12">
            <a:avLst/>
          </a:prstGeom>
          <a:solidFill>
            <a:srgbClr val="FFC000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Hydref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453306" y="3562104"/>
            <a:ext cx="578449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 b="1">
                <a:solidFill>
                  <a:srgbClr val="002060"/>
                </a:solidFill>
              </a:rPr>
              <a:t>        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hi.</a:t>
            </a:r>
          </a:p>
        </p:txBody>
      </p:sp>
    </p:spTree>
    <p:extLst>
      <p:ext uri="{BB962C8B-B14F-4D97-AF65-F5344CB8AC3E}">
        <p14:creationId xmlns:p14="http://schemas.microsoft.com/office/powerpoint/2010/main" val="246280800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7E0D7B2B-6596-1D40-B373-84DB37072127}"/>
              </a:ext>
            </a:extLst>
          </p:cNvPr>
          <p:cNvSpPr txBox="1"/>
          <p:nvPr/>
        </p:nvSpPr>
        <p:spPr>
          <a:xfrm>
            <a:off x="3230195" y="208599"/>
            <a:ext cx="5737563" cy="1191816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Cân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y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Tymhorau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  <a:p>
            <a:pPr algn="ctr"/>
            <a:r>
              <a:rPr lang="en-GB" sz="2400" i="1">
                <a:solidFill>
                  <a:schemeClr val="bg1"/>
                </a:solidFill>
                <a:latin typeface="Arial"/>
                <a:cs typeface="Arial"/>
              </a:rPr>
              <a:t>(#In and Out the Dusty Bluebells)</a:t>
            </a:r>
            <a:endParaRPr lang="en-US" sz="2400" i="1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CA6A9F7-7542-8968-1EC8-A969204502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four seasons of the year&#10;&#10;Description automatically generated">
            <a:extLst>
              <a:ext uri="{FF2B5EF4-FFF2-40B4-BE49-F238E27FC236}">
                <a16:creationId xmlns:a16="http://schemas.microsoft.com/office/drawing/2014/main" id="{E6AFF7AD-85D2-4FD8-E901-185D864978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663" y="1701490"/>
            <a:ext cx="4057650" cy="41148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86920-5E9E-51BC-4232-17EC6F94761F}"/>
              </a:ext>
            </a:extLst>
          </p:cNvPr>
          <p:cNvSpPr>
            <a:spLocks noGrp="1"/>
          </p:cNvSpPr>
          <p:nvPr/>
        </p:nvSpPr>
        <p:spPr>
          <a:xfrm>
            <a:off x="908327" y="1998934"/>
            <a:ext cx="6475446" cy="40865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Gwanwyn, </a:t>
            </a:r>
            <a:r>
              <a:rPr lang="en-GB" sz="32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Haf</a:t>
            </a: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, Hydref, </a:t>
            </a:r>
            <a:r>
              <a:rPr lang="en-GB" sz="32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Gaeaf</a:t>
            </a: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...</a:t>
            </a:r>
            <a:b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</a:b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endParaRPr lang="en-US" sz="320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Gwanwyn, </a:t>
            </a:r>
            <a:r>
              <a:rPr lang="en-GB" sz="32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Haf</a:t>
            </a: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, Hydref, </a:t>
            </a:r>
            <a:r>
              <a:rPr lang="en-GB" sz="32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Gaeaf</a:t>
            </a: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...</a:t>
            </a:r>
            <a:b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</a:b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endParaRPr lang="en-US" sz="320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Gwanwyn, </a:t>
            </a:r>
            <a:r>
              <a:rPr lang="en-GB" sz="32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Haf</a:t>
            </a: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, Hydref, </a:t>
            </a:r>
            <a:r>
              <a:rPr lang="en-GB" sz="32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Gaeaf</a:t>
            </a: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...</a:t>
            </a:r>
            <a:b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</a:b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endParaRPr lang="en-US" sz="320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Dyma </a:t>
            </a:r>
            <a:r>
              <a:rPr lang="en-GB" sz="32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ein</a:t>
            </a: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320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tymhorau</a:t>
            </a:r>
            <a:r>
              <a:rPr lang="en-GB" sz="3200">
                <a:solidFill>
                  <a:srgbClr val="002060"/>
                </a:solidFill>
                <a:latin typeface="Aptos"/>
                <a:ea typeface="+mn-lt"/>
                <a:cs typeface="+mn-lt"/>
              </a:rPr>
              <a:t>!</a:t>
            </a:r>
            <a:endParaRPr lang="en-US" sz="320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b="1"/>
            </a:br>
            <a:endParaRPr lang="en-GB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07FF86-F7D7-6CBA-03C6-1FB4CB49BD4F}"/>
              </a:ext>
            </a:extLst>
          </p:cNvPr>
          <p:cNvSpPr txBox="1"/>
          <p:nvPr/>
        </p:nvSpPr>
        <p:spPr>
          <a:xfrm>
            <a:off x="3312726" y="1380054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4"/>
              </a:rPr>
              <a:t>https://youtu.be/X-819hUeFBs?si=j9VKIEzjpVfT9YMU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2851355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7E0D7B2B-6596-1D40-B373-84DB37072127}"/>
              </a:ext>
            </a:extLst>
          </p:cNvPr>
          <p:cNvSpPr txBox="1"/>
          <p:nvPr/>
        </p:nvSpPr>
        <p:spPr>
          <a:xfrm>
            <a:off x="3755232" y="227184"/>
            <a:ext cx="467819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Y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Tymhorau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CA6A9F7-7542-8968-1EC8-A969204502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6CBC11A-4EBD-7646-AD11-55D8579C8B57}"/>
              </a:ext>
            </a:extLst>
          </p:cNvPr>
          <p:cNvSpPr/>
          <p:nvPr/>
        </p:nvSpPr>
        <p:spPr>
          <a:xfrm>
            <a:off x="536786" y="1595919"/>
            <a:ext cx="6861943" cy="1015663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000" b="1" dirty="0">
                <a:solidFill>
                  <a:srgbClr val="00206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Cân Cyw:</a:t>
            </a:r>
            <a:endParaRPr lang="cy-GB" sz="2000" b="1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cy-GB" sz="2000" dirty="0">
                <a:solidFill>
                  <a:srgbClr val="002060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https://www.youtube.com.mcas.ms/watch?v=ULYLcymq968</a:t>
            </a:r>
            <a:endParaRPr lang="cy-GB" sz="2000" dirty="0">
              <a:solidFill>
                <a:srgbClr val="002060"/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cy-GB" sz="2000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7" name="Picture 6" descr="A four seasons of the year&#10;&#10;Description automatically generated">
            <a:extLst>
              <a:ext uri="{FF2B5EF4-FFF2-40B4-BE49-F238E27FC236}">
                <a16:creationId xmlns:a16="http://schemas.microsoft.com/office/drawing/2014/main" id="{37D4FDBE-E2A2-3877-6436-FB7FA3DB71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09907" y="1492405"/>
            <a:ext cx="4057650" cy="41148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AD78859-F2D5-9AA2-D015-1FAB79983E1C}"/>
              </a:ext>
            </a:extLst>
          </p:cNvPr>
          <p:cNvSpPr txBox="1"/>
          <p:nvPr/>
        </p:nvSpPr>
        <p:spPr>
          <a:xfrm>
            <a:off x="651164" y="2909455"/>
            <a:ext cx="6747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‘Gwanwyn a haf, hydref a gaeaf,</a:t>
            </a:r>
          </a:p>
          <a:p>
            <a:r>
              <a:rPr lang="cy-GB" sz="2000" dirty="0"/>
              <a:t>Dyna i chi’r holl dymhorau.’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BA7CFA-FFD8-CA3A-82A1-44ADCA6B83D7}"/>
              </a:ext>
            </a:extLst>
          </p:cNvPr>
          <p:cNvSpPr txBox="1"/>
          <p:nvPr/>
        </p:nvSpPr>
        <p:spPr>
          <a:xfrm>
            <a:off x="651164" y="3936648"/>
            <a:ext cx="6747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i="1" dirty="0"/>
              <a:t>'Spring and summer, autumn and winter,</a:t>
            </a:r>
          </a:p>
          <a:p>
            <a:r>
              <a:rPr lang="cy-GB" sz="2000" i="1" dirty="0"/>
              <a:t>Those are all the seasons for you.'</a:t>
            </a:r>
          </a:p>
        </p:txBody>
      </p:sp>
    </p:spTree>
    <p:extLst>
      <p:ext uri="{BB962C8B-B14F-4D97-AF65-F5344CB8AC3E}">
        <p14:creationId xmlns:p14="http://schemas.microsoft.com/office/powerpoint/2010/main" val="372194079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1533" y="126012"/>
            <a:ext cx="9413195" cy="5839718"/>
          </a:xfrm>
          <a:prstGeom prst="rect">
            <a:avLst/>
          </a:prstGeom>
          <a:solidFill>
            <a:srgbClr val="FF40FF"/>
          </a:solidFill>
          <a:ln>
            <a:solidFill>
              <a:srgbClr val="002060"/>
            </a:solidFill>
          </a:ln>
        </p:spPr>
      </p:pic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4983404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EAD29-65B0-9F5F-4DCC-63A080A7D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lfan Cynnwys 2">
            <a:extLst>
              <a:ext uri="{FF2B5EF4-FFF2-40B4-BE49-F238E27FC236}">
                <a16:creationId xmlns:a16="http://schemas.microsoft.com/office/drawing/2014/main" id="{BFF29511-2DA8-0E1A-C1CF-75F0D539846D}"/>
              </a:ext>
            </a:extLst>
          </p:cNvPr>
          <p:cNvSpPr txBox="1">
            <a:spLocks/>
          </p:cNvSpPr>
          <p:nvPr/>
        </p:nvSpPr>
        <p:spPr>
          <a:xfrm>
            <a:off x="419579" y="88263"/>
            <a:ext cx="11282993" cy="705903"/>
          </a:xfrm>
          <a:prstGeom prst="rect">
            <a:avLst/>
          </a:prstGeom>
          <a:solidFill>
            <a:srgbClr val="002060"/>
          </a:solidFill>
          <a:ln w="28575">
            <a:solidFill>
              <a:srgbClr val="002060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cy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Cyfieithwch / </a:t>
            </a:r>
            <a:r>
              <a:rPr lang="cy-GB" sz="3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Translate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928274-BB97-6237-D12B-DB21C3E80F30}"/>
              </a:ext>
            </a:extLst>
          </p:cNvPr>
          <p:cNvSpPr txBox="1"/>
          <p:nvPr/>
        </p:nvSpPr>
        <p:spPr>
          <a:xfrm>
            <a:off x="263237" y="1025589"/>
            <a:ext cx="5250872" cy="54784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Good morning, come in everyone.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Sit down quickly, children.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Sit down, Tom.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Listen to me, everyone.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It’s registration time.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Who is absent today?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How many are having lunch today?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How many are having sandwiches?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What day is it? Is it Monday today?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What month is it?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Who is having a birthday today?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000" dirty="0"/>
              <a:t>(We) must sing.  Sing with me! Sing loudly!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85887401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09E91-31E3-37C6-A272-1352296F6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lfan Cynnwys 2">
            <a:extLst>
              <a:ext uri="{FF2B5EF4-FFF2-40B4-BE49-F238E27FC236}">
                <a16:creationId xmlns:a16="http://schemas.microsoft.com/office/drawing/2014/main" id="{0174BD2C-9682-AFFE-28C5-B4FD9934AEAD}"/>
              </a:ext>
            </a:extLst>
          </p:cNvPr>
          <p:cNvSpPr txBox="1">
            <a:spLocks/>
          </p:cNvSpPr>
          <p:nvPr/>
        </p:nvSpPr>
        <p:spPr>
          <a:xfrm>
            <a:off x="419579" y="88263"/>
            <a:ext cx="11282993" cy="705903"/>
          </a:xfrm>
          <a:prstGeom prst="rect">
            <a:avLst/>
          </a:prstGeom>
          <a:solidFill>
            <a:srgbClr val="002060"/>
          </a:solidFill>
          <a:ln w="28575">
            <a:solidFill>
              <a:srgbClr val="002060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cy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Cyfieithwch / </a:t>
            </a:r>
            <a:r>
              <a:rPr lang="cy-GB" sz="3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Translate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F4A2B5-63A8-B5A3-9302-C7DE94FF35C0}"/>
              </a:ext>
            </a:extLst>
          </p:cNvPr>
          <p:cNvSpPr txBox="1"/>
          <p:nvPr/>
        </p:nvSpPr>
        <p:spPr>
          <a:xfrm>
            <a:off x="263237" y="1171851"/>
            <a:ext cx="5250872" cy="517064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dirty="0"/>
              <a:t>Now it’s painting time!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dirty="0"/>
              <a:t>Go and fetch a brush.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cy-GB" sz="24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dirty="0"/>
              <a:t>Now it’s play time!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dirty="0"/>
              <a:t>Go and fetch toys.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cy-GB" sz="24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dirty="0"/>
              <a:t>Now it’s reading time.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dirty="0"/>
              <a:t>Come to the library with me.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cy-GB" sz="24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224504898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8391B3-F68E-90B7-D9DB-12895C6350DC}"/>
              </a:ext>
            </a:extLst>
          </p:cNvPr>
          <p:cNvSpPr txBox="1"/>
          <p:nvPr/>
        </p:nvSpPr>
        <p:spPr>
          <a:xfrm>
            <a:off x="2452741" y="224250"/>
            <a:ext cx="729585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>
                <a:solidFill>
                  <a:schemeClr val="bg1"/>
                </a:solidFill>
              </a:rPr>
              <a:t>Eich tro chi!    </a:t>
            </a:r>
            <a:r>
              <a:rPr lang="cy-GB" sz="4400" i="1" err="1">
                <a:solidFill>
                  <a:schemeClr val="bg1"/>
                </a:solidFill>
              </a:rPr>
              <a:t>Your</a:t>
            </a:r>
            <a:r>
              <a:rPr lang="cy-GB" sz="4400" i="1">
                <a:solidFill>
                  <a:schemeClr val="bg1"/>
                </a:solidFill>
              </a:rPr>
              <a:t> turn!</a:t>
            </a:r>
          </a:p>
        </p:txBody>
      </p:sp>
      <p:pic>
        <p:nvPicPr>
          <p:cNvPr id="2" name="Picture 1" descr="A person and children with their hands up&#10;&#10;Description automatically generated">
            <a:extLst>
              <a:ext uri="{FF2B5EF4-FFF2-40B4-BE49-F238E27FC236}">
                <a16:creationId xmlns:a16="http://schemas.microsoft.com/office/drawing/2014/main" id="{266DB7E2-41D2-45C5-44F3-67C5C62642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073" y="2484248"/>
            <a:ext cx="6096000" cy="3608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5F2ED3-8F34-F791-9DC4-B9EC80315FF9}"/>
              </a:ext>
            </a:extLst>
          </p:cNvPr>
          <p:cNvSpPr txBox="1"/>
          <p:nvPr/>
        </p:nvSpPr>
        <p:spPr>
          <a:xfrm>
            <a:off x="533801" y="1334725"/>
            <a:ext cx="5939122" cy="4188381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3600" b="1">
                <a:solidFill>
                  <a:srgbClr val="002060"/>
                </a:solidFill>
              </a:rPr>
              <a:t>Mae hi'n amser cofrestru!</a:t>
            </a:r>
          </a:p>
          <a:p>
            <a:endParaRPr lang="cy-GB" sz="3600" b="1">
              <a:solidFill>
                <a:srgbClr val="002060"/>
              </a:solidFill>
            </a:endParaRPr>
          </a:p>
          <a:p>
            <a:pPr marL="571500" indent="-571500">
              <a:buFont typeface="Arial"/>
              <a:buChar char="•"/>
            </a:pPr>
            <a:r>
              <a:rPr lang="cy-GB" sz="2800" err="1">
                <a:solidFill>
                  <a:srgbClr val="002060"/>
                </a:solidFill>
              </a:rPr>
              <a:t>Hold</a:t>
            </a:r>
            <a:r>
              <a:rPr lang="cy-GB" sz="2800">
                <a:solidFill>
                  <a:srgbClr val="002060"/>
                </a:solidFill>
              </a:rPr>
              <a:t> a </a:t>
            </a:r>
            <a:r>
              <a:rPr lang="cy-GB" sz="2800" err="1">
                <a:solidFill>
                  <a:srgbClr val="002060"/>
                </a:solidFill>
              </a:rPr>
              <a:t>registration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time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session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in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small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groups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using</a:t>
            </a:r>
            <a:r>
              <a:rPr lang="cy-GB" sz="2800">
                <a:solidFill>
                  <a:srgbClr val="002060"/>
                </a:solidFill>
              </a:rPr>
              <a:t> the </a:t>
            </a:r>
            <a:r>
              <a:rPr lang="cy-GB" sz="2800" err="1">
                <a:solidFill>
                  <a:srgbClr val="002060"/>
                </a:solidFill>
              </a:rPr>
              <a:t>patterns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you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have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learnt</a:t>
            </a:r>
          </a:p>
          <a:p>
            <a:endParaRPr lang="cy-GB" sz="2800">
              <a:solidFill>
                <a:srgbClr val="002060"/>
              </a:solidFill>
            </a:endParaRPr>
          </a:p>
          <a:p>
            <a:pPr marL="571500" indent="-571500">
              <a:buFont typeface="Arial"/>
              <a:buChar char="•"/>
            </a:pPr>
            <a:r>
              <a:rPr lang="cy-GB" sz="2800" err="1">
                <a:solidFill>
                  <a:srgbClr val="002060"/>
                </a:solidFill>
              </a:rPr>
              <a:t>Prepare</a:t>
            </a:r>
            <a:r>
              <a:rPr lang="cy-GB" sz="2800">
                <a:solidFill>
                  <a:srgbClr val="002060"/>
                </a:solidFill>
              </a:rPr>
              <a:t> a '</a:t>
            </a:r>
            <a:r>
              <a:rPr lang="cy-GB" sz="2800" err="1">
                <a:solidFill>
                  <a:srgbClr val="002060"/>
                </a:solidFill>
              </a:rPr>
              <a:t>registration</a:t>
            </a:r>
            <a:r>
              <a:rPr lang="cy-GB" sz="2800">
                <a:solidFill>
                  <a:srgbClr val="002060"/>
                </a:solidFill>
              </a:rPr>
              <a:t> </a:t>
            </a:r>
            <a:r>
              <a:rPr lang="cy-GB" sz="2800" err="1">
                <a:solidFill>
                  <a:srgbClr val="002060"/>
                </a:solidFill>
              </a:rPr>
              <a:t>box</a:t>
            </a:r>
            <a:r>
              <a:rPr lang="cy-GB" sz="2800">
                <a:solidFill>
                  <a:srgbClr val="002060"/>
                </a:solidFill>
              </a:rPr>
              <a:t>' to </a:t>
            </a:r>
            <a:r>
              <a:rPr lang="cy-GB" sz="2800" err="1">
                <a:solidFill>
                  <a:srgbClr val="002060"/>
                </a:solidFill>
              </a:rPr>
              <a:t>aid</a:t>
            </a:r>
            <a:r>
              <a:rPr lang="cy-GB" sz="2800">
                <a:solidFill>
                  <a:srgbClr val="002060"/>
                </a:solidFill>
              </a:rPr>
              <a:t> the </a:t>
            </a:r>
            <a:r>
              <a:rPr lang="cy-GB" sz="2800" err="1">
                <a:solidFill>
                  <a:srgbClr val="002060"/>
                </a:solidFill>
              </a:rPr>
              <a:t>session</a:t>
            </a:r>
          </a:p>
        </p:txBody>
      </p:sp>
    </p:spTree>
    <p:extLst>
      <p:ext uri="{BB962C8B-B14F-4D97-AF65-F5344CB8AC3E}">
        <p14:creationId xmlns:p14="http://schemas.microsoft.com/office/powerpoint/2010/main" val="375131273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884690-177F-24D5-9775-E88A41DFF7A3}"/>
              </a:ext>
            </a:extLst>
          </p:cNvPr>
          <p:cNvSpPr txBox="1"/>
          <p:nvPr/>
        </p:nvSpPr>
        <p:spPr>
          <a:xfrm>
            <a:off x="2258614" y="1537911"/>
            <a:ext cx="7675459" cy="3779758"/>
          </a:xfrm>
          <a:prstGeom prst="round2Diag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Gwaith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gwych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,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bawb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Hwyl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fawr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!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3277CF68-2EA7-FACD-69A1-02F778635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253" y="51919"/>
            <a:ext cx="2667000" cy="987172"/>
          </a:xfrm>
          <a:prstGeom prst="rect">
            <a:avLst/>
          </a:prstGeom>
        </p:spPr>
      </p:pic>
      <p:pic>
        <p:nvPicPr>
          <p:cNvPr id="12" name="Graphic 11" descr="Star with solid fill">
            <a:extLst>
              <a:ext uri="{FF2B5EF4-FFF2-40B4-BE49-F238E27FC236}">
                <a16:creationId xmlns:a16="http://schemas.microsoft.com/office/drawing/2014/main" id="{605EBDFC-1BE8-5B29-7F5E-D2326A88AD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3861" y="2572215"/>
            <a:ext cx="1713570" cy="171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8241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1" ma:contentTypeDescription="Create a new document." ma:contentTypeScope="" ma:versionID="10234cc3c17d250a4ead9df5623f07d7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df609682d4dfc0742d7eb0f712f28e2c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Props1.xml><?xml version="1.0" encoding="utf-8"?>
<ds:datastoreItem xmlns:ds="http://schemas.openxmlformats.org/officeDocument/2006/customXml" ds:itemID="{98D5439F-1CA1-4B8D-AD51-3AB4F6941E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6ACC0E-5902-414A-9C47-23E4BDAFE1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82EC65-8F91-4584-88FE-9F3284A24102}">
  <ds:schemaRefs>
    <ds:schemaRef ds:uri="http://schemas.microsoft.com/office/2006/metadata/properties"/>
    <ds:schemaRef ds:uri="http://schemas.microsoft.com/office/infopath/2007/PartnerControls"/>
    <ds:schemaRef ds:uri="fe290860-00c3-4563-84af-61c49c5fda71"/>
    <ds:schemaRef ds:uri="6c16a7c9-3119-4e12-91f3-1db7792fc1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265</TotalTime>
  <Words>1889</Words>
  <Application>Microsoft Macintosh PowerPoint</Application>
  <PresentationFormat>Widescreen</PresentationFormat>
  <Paragraphs>426</Paragraphs>
  <Slides>52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9" baseType="lpstr">
      <vt:lpstr>Aptos</vt:lpstr>
      <vt:lpstr>Aptos Display</vt:lpstr>
      <vt:lpstr>Arial</vt:lpstr>
      <vt:lpstr>Calibri</vt:lpstr>
      <vt:lpstr>Liberation Sans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Sgwrs: Gwrando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Rhian Abbott</cp:lastModifiedBy>
  <cp:revision>77</cp:revision>
  <dcterms:created xsi:type="dcterms:W3CDTF">2013-07-15T20:26:40Z</dcterms:created>
  <dcterms:modified xsi:type="dcterms:W3CDTF">2025-11-17T11:05:20Z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655200.000000000</vt:lpwstr>
  </property>
  <property fmtid="{D5CDD505-2E9C-101B-9397-08002B2CF9AE}" pid="3" name="ContentTypeId">
    <vt:lpwstr>0x010100FE4F8DF7EFA3C4498F61FF0193699BE8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