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9" r:id="rId3"/>
    <p:sldId id="260" r:id="rId4"/>
    <p:sldId id="261" r:id="rId5"/>
    <p:sldId id="262" r:id="rId6"/>
    <p:sldId id="263" r:id="rId7"/>
    <p:sldId id="271" r:id="rId8"/>
    <p:sldId id="265" r:id="rId9"/>
    <p:sldId id="273" r:id="rId10"/>
    <p:sldId id="275" r:id="rId11"/>
    <p:sldId id="276" r:id="rId12"/>
    <p:sldId id="277" r:id="rId13"/>
    <p:sldId id="272" r:id="rId14"/>
  </p:sldIdLst>
  <p:sldSz cx="12192000" cy="6858000"/>
  <p:notesSz cx="6858000" cy="9144000"/>
  <p:defaultText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EDED8"/>
    <a:srgbClr val="EADFD9"/>
    <a:srgbClr val="E9713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93CEF2-6977-00F4-D065-0504823AEC2C}" v="133" dt="2026-03-15T07:43:28.830"/>
    <p1510:client id="{6145C60B-C919-A83F-FD5D-723F3543A850}" v="4" dt="2026-03-16T00:50:24.329"/>
    <p1510:client id="{A6FCF601-318C-545D-E347-61F15426DD19}" v="552" dt="2026-03-15T13:34:23.100"/>
    <p1510:client id="{A7F472A2-3FD0-6014-14E9-8303618E051B}" v="2583" dt="2026-03-16T00:47:19.6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5" Type="http://schemas.openxmlformats.org/officeDocument/2006/relationships/image" Target="../media/image8.sv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5" Type="http://schemas.openxmlformats.org/officeDocument/2006/relationships/image" Target="../media/image8.sv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31A03F29-7F2A-4DDE-B2FD-E17FD70D65AE}"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1F531E13-AF2B-4743-9046-97BDF10A1911}">
      <dgm:prSet/>
      <dgm:spPr/>
      <dgm:t>
        <a:bodyPr/>
        <a:lstStyle/>
        <a:p>
          <a:pPr>
            <a:lnSpc>
              <a:spcPct val="100000"/>
            </a:lnSpc>
          </a:pPr>
          <a:r>
            <a:rPr lang="it-IT"/>
            <a:t>70-90% of communication is non- verbal so body language is extremly important when communicating. </a:t>
          </a:r>
          <a:endParaRPr lang="en-US"/>
        </a:p>
      </dgm:t>
    </dgm:pt>
    <dgm:pt modelId="{B51A0AC0-4884-4D57-A7F6-9C1721F78806}" type="parTrans" cxnId="{A846A2C2-385A-4A2A-A380-05ECB99904C3}">
      <dgm:prSet/>
      <dgm:spPr/>
      <dgm:t>
        <a:bodyPr/>
        <a:lstStyle/>
        <a:p>
          <a:endParaRPr lang="en-US"/>
        </a:p>
      </dgm:t>
    </dgm:pt>
    <dgm:pt modelId="{62FDFD9C-D880-468A-8FBE-3E2FE93542D7}" type="sibTrans" cxnId="{A846A2C2-385A-4A2A-A380-05ECB99904C3}">
      <dgm:prSet/>
      <dgm:spPr/>
      <dgm:t>
        <a:bodyPr/>
        <a:lstStyle/>
        <a:p>
          <a:pPr>
            <a:lnSpc>
              <a:spcPct val="100000"/>
            </a:lnSpc>
          </a:pPr>
          <a:endParaRPr lang="en-US"/>
        </a:p>
      </dgm:t>
    </dgm:pt>
    <dgm:pt modelId="{E930C2A4-F182-434E-9F16-035BC7C1388D}">
      <dgm:prSet/>
      <dgm:spPr/>
      <dgm:t>
        <a:bodyPr/>
        <a:lstStyle/>
        <a:p>
          <a:pPr>
            <a:lnSpc>
              <a:spcPct val="100000"/>
            </a:lnSpc>
          </a:pPr>
          <a:r>
            <a:rPr lang="it-IT"/>
            <a:t>A lot of communication is non- verbal so body language is extremly important. </a:t>
          </a:r>
          <a:endParaRPr lang="en-US"/>
        </a:p>
      </dgm:t>
    </dgm:pt>
    <dgm:pt modelId="{207DE7FA-C03B-4E33-B155-B8B05F3336B2}" type="parTrans" cxnId="{6E1875DB-DD92-43AB-85D2-28205E2106B9}">
      <dgm:prSet/>
      <dgm:spPr/>
      <dgm:t>
        <a:bodyPr/>
        <a:lstStyle/>
        <a:p>
          <a:endParaRPr lang="en-US"/>
        </a:p>
      </dgm:t>
    </dgm:pt>
    <dgm:pt modelId="{FC04186F-74FB-457F-9A04-DBE3F3A4F068}" type="sibTrans" cxnId="{6E1875DB-DD92-43AB-85D2-28205E2106B9}">
      <dgm:prSet/>
      <dgm:spPr/>
      <dgm:t>
        <a:bodyPr/>
        <a:lstStyle/>
        <a:p>
          <a:pPr>
            <a:lnSpc>
              <a:spcPct val="100000"/>
            </a:lnSpc>
          </a:pPr>
          <a:endParaRPr lang="en-US"/>
        </a:p>
      </dgm:t>
    </dgm:pt>
    <dgm:pt modelId="{80449C54-728D-43E6-AD02-C5269301BFBB}">
      <dgm:prSet/>
      <dgm:spPr/>
      <dgm:t>
        <a:bodyPr/>
        <a:lstStyle/>
        <a:p>
          <a:pPr>
            <a:lnSpc>
              <a:spcPct val="100000"/>
            </a:lnSpc>
          </a:pPr>
          <a:r>
            <a:rPr lang="it-IT"/>
            <a:t>Manager pointing to the factory floor with all the clanking and banging, would of shown negative body language to the staff. This can silence employees, leading to safety risks due to staff feeling intimdated to speak. </a:t>
          </a:r>
          <a:endParaRPr lang="en-US"/>
        </a:p>
      </dgm:t>
    </dgm:pt>
    <dgm:pt modelId="{492BB6D8-1565-43A4-8CAB-AAB8A0192739}" type="parTrans" cxnId="{236FBDA0-E7AB-4463-9C02-F93F1F1A37EB}">
      <dgm:prSet/>
      <dgm:spPr/>
      <dgm:t>
        <a:bodyPr/>
        <a:lstStyle/>
        <a:p>
          <a:endParaRPr lang="en-US"/>
        </a:p>
      </dgm:t>
    </dgm:pt>
    <dgm:pt modelId="{50BF5B9F-1710-4097-AF1F-2E7790B06ACC}" type="sibTrans" cxnId="{236FBDA0-E7AB-4463-9C02-F93F1F1A37EB}">
      <dgm:prSet/>
      <dgm:spPr/>
      <dgm:t>
        <a:bodyPr/>
        <a:lstStyle/>
        <a:p>
          <a:pPr>
            <a:lnSpc>
              <a:spcPct val="100000"/>
            </a:lnSpc>
          </a:pPr>
          <a:endParaRPr lang="en-US"/>
        </a:p>
      </dgm:t>
    </dgm:pt>
    <dgm:pt modelId="{5F328A01-27DB-4DE9-B88B-A37927C2D1A8}">
      <dgm:prSet/>
      <dgm:spPr/>
      <dgm:t>
        <a:bodyPr/>
        <a:lstStyle/>
        <a:p>
          <a:pPr>
            <a:lnSpc>
              <a:spcPct val="100000"/>
            </a:lnSpc>
          </a:pPr>
          <a:r>
            <a:rPr lang="it-IT"/>
            <a:t>We can see through the Shannon- Weaver model (The Noise) that the message is sent but the reciever didnt decode it properly, causing a communication barrier.</a:t>
          </a:r>
          <a:endParaRPr lang="en-US"/>
        </a:p>
      </dgm:t>
    </dgm:pt>
    <dgm:pt modelId="{B426866E-F995-4733-86F8-32E5DFCFEB18}" type="parTrans" cxnId="{9D5CF2B4-1BA4-4DCD-A05A-848B156FA01C}">
      <dgm:prSet/>
      <dgm:spPr/>
      <dgm:t>
        <a:bodyPr/>
        <a:lstStyle/>
        <a:p>
          <a:endParaRPr lang="en-US"/>
        </a:p>
      </dgm:t>
    </dgm:pt>
    <dgm:pt modelId="{5199EC3E-ECAB-4ED6-AE58-56121B56A953}" type="sibTrans" cxnId="{9D5CF2B4-1BA4-4DCD-A05A-848B156FA01C}">
      <dgm:prSet/>
      <dgm:spPr/>
      <dgm:t>
        <a:bodyPr/>
        <a:lstStyle/>
        <a:p>
          <a:pPr>
            <a:lnSpc>
              <a:spcPct val="100000"/>
            </a:lnSpc>
          </a:pPr>
          <a:endParaRPr lang="en-US"/>
        </a:p>
      </dgm:t>
    </dgm:pt>
    <dgm:pt modelId="{4CAADBF1-52F7-4D29-99B2-CCDD442B823B}">
      <dgm:prSet/>
      <dgm:spPr/>
      <dgm:t>
        <a:bodyPr/>
        <a:lstStyle/>
        <a:p>
          <a:pPr>
            <a:lnSpc>
              <a:spcPct val="100000"/>
            </a:lnSpc>
          </a:pPr>
          <a:r>
            <a:rPr lang="it-IT"/>
            <a:t>When the manager </a:t>
          </a:r>
          <a:r>
            <a:rPr lang="en-GB"/>
            <a:t>was</a:t>
          </a:r>
          <a:r>
            <a:rPr lang="it-IT"/>
            <a:t> pointing and their was banging, the reciever could of been distracted causing the message to fail leading to a communication barrier.</a:t>
          </a:r>
          <a:endParaRPr lang="en-US"/>
        </a:p>
      </dgm:t>
    </dgm:pt>
    <dgm:pt modelId="{F753DECD-E691-4ED8-98FA-0527EE1365B7}" type="parTrans" cxnId="{EF0E2AAE-E4A5-4C72-88C6-72E6DC6452DC}">
      <dgm:prSet/>
      <dgm:spPr/>
      <dgm:t>
        <a:bodyPr/>
        <a:lstStyle/>
        <a:p>
          <a:endParaRPr lang="en-US"/>
        </a:p>
      </dgm:t>
    </dgm:pt>
    <dgm:pt modelId="{9614EB61-BA9F-4B22-B7B5-43334C40FF38}" type="sibTrans" cxnId="{EF0E2AAE-E4A5-4C72-88C6-72E6DC6452DC}">
      <dgm:prSet/>
      <dgm:spPr/>
      <dgm:t>
        <a:bodyPr/>
        <a:lstStyle/>
        <a:p>
          <a:endParaRPr lang="en-US"/>
        </a:p>
      </dgm:t>
    </dgm:pt>
    <dgm:pt modelId="{E2F5609A-221C-4D2D-872C-79A1E6929454}" type="pres">
      <dgm:prSet presAssocID="{31A03F29-7F2A-4DDE-B2FD-E17FD70D65AE}" presName="root" presStyleCnt="0">
        <dgm:presLayoutVars>
          <dgm:dir/>
          <dgm:resizeHandles val="exact"/>
        </dgm:presLayoutVars>
      </dgm:prSet>
      <dgm:spPr/>
    </dgm:pt>
    <dgm:pt modelId="{46D5BAA4-EC1A-462F-B8DF-863341C3F2C8}" type="pres">
      <dgm:prSet presAssocID="{31A03F29-7F2A-4DDE-B2FD-E17FD70D65AE}" presName="container" presStyleCnt="0">
        <dgm:presLayoutVars>
          <dgm:dir/>
          <dgm:resizeHandles val="exact"/>
        </dgm:presLayoutVars>
      </dgm:prSet>
      <dgm:spPr/>
    </dgm:pt>
    <dgm:pt modelId="{8F7CDCA3-216F-44E8-9CC2-559C79D500A6}" type="pres">
      <dgm:prSet presAssocID="{1F531E13-AF2B-4743-9046-97BDF10A1911}" presName="compNode" presStyleCnt="0"/>
      <dgm:spPr/>
    </dgm:pt>
    <dgm:pt modelId="{E9E863CE-CD13-4F67-AA87-26F9CA028EE6}" type="pres">
      <dgm:prSet presAssocID="{1F531E13-AF2B-4743-9046-97BDF10A1911}" presName="iconBgRect" presStyleLbl="bgShp" presStyleIdx="0" presStyleCnt="5"/>
      <dgm:spPr/>
    </dgm:pt>
    <dgm:pt modelId="{488BD941-44F0-4BE5-8698-6D107F64DDF7}" type="pres">
      <dgm:prSet presAssocID="{1F531E13-AF2B-4743-9046-97BDF10A1911}"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at"/>
        </a:ext>
      </dgm:extLst>
    </dgm:pt>
    <dgm:pt modelId="{FFEF4469-BB20-464C-89AA-11F6CFF52DA3}" type="pres">
      <dgm:prSet presAssocID="{1F531E13-AF2B-4743-9046-97BDF10A1911}" presName="spaceRect" presStyleCnt="0"/>
      <dgm:spPr/>
    </dgm:pt>
    <dgm:pt modelId="{01336C77-A4B4-478A-9AA3-8F0BBA9BC6A1}" type="pres">
      <dgm:prSet presAssocID="{1F531E13-AF2B-4743-9046-97BDF10A1911}" presName="textRect" presStyleLbl="revTx" presStyleIdx="0" presStyleCnt="5">
        <dgm:presLayoutVars>
          <dgm:chMax val="1"/>
          <dgm:chPref val="1"/>
        </dgm:presLayoutVars>
      </dgm:prSet>
      <dgm:spPr/>
    </dgm:pt>
    <dgm:pt modelId="{916780C6-0F32-4A12-937A-CE2E405EDBD1}" type="pres">
      <dgm:prSet presAssocID="{62FDFD9C-D880-468A-8FBE-3E2FE93542D7}" presName="sibTrans" presStyleLbl="sibTrans2D1" presStyleIdx="0" presStyleCnt="0"/>
      <dgm:spPr/>
    </dgm:pt>
    <dgm:pt modelId="{56FB54A6-49C2-47AD-B020-9460E8964BE5}" type="pres">
      <dgm:prSet presAssocID="{E930C2A4-F182-434E-9F16-035BC7C1388D}" presName="compNode" presStyleCnt="0"/>
      <dgm:spPr/>
    </dgm:pt>
    <dgm:pt modelId="{3DFE9365-73C6-4FB9-85C3-841A116B8D18}" type="pres">
      <dgm:prSet presAssocID="{E930C2A4-F182-434E-9F16-035BC7C1388D}" presName="iconBgRect" presStyleLbl="bgShp" presStyleIdx="1" presStyleCnt="5"/>
      <dgm:spPr/>
    </dgm:pt>
    <dgm:pt modelId="{675FCDE0-96C0-4A92-992B-59A4108D697D}" type="pres">
      <dgm:prSet presAssocID="{E930C2A4-F182-434E-9F16-035BC7C1388D}"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Bubble"/>
        </a:ext>
      </dgm:extLst>
    </dgm:pt>
    <dgm:pt modelId="{4E1F21B6-B5B6-4399-8168-FCA6F3F70D46}" type="pres">
      <dgm:prSet presAssocID="{E930C2A4-F182-434E-9F16-035BC7C1388D}" presName="spaceRect" presStyleCnt="0"/>
      <dgm:spPr/>
    </dgm:pt>
    <dgm:pt modelId="{7DD975F0-62D1-4A79-91DA-557403B182D2}" type="pres">
      <dgm:prSet presAssocID="{E930C2A4-F182-434E-9F16-035BC7C1388D}" presName="textRect" presStyleLbl="revTx" presStyleIdx="1" presStyleCnt="5">
        <dgm:presLayoutVars>
          <dgm:chMax val="1"/>
          <dgm:chPref val="1"/>
        </dgm:presLayoutVars>
      </dgm:prSet>
      <dgm:spPr/>
    </dgm:pt>
    <dgm:pt modelId="{D6F37CAB-E45B-4855-B0B8-B8A9957B3354}" type="pres">
      <dgm:prSet presAssocID="{FC04186F-74FB-457F-9A04-DBE3F3A4F068}" presName="sibTrans" presStyleLbl="sibTrans2D1" presStyleIdx="0" presStyleCnt="0"/>
      <dgm:spPr/>
    </dgm:pt>
    <dgm:pt modelId="{58A68F3E-DB3A-4D8A-9957-0040A6D3C48C}" type="pres">
      <dgm:prSet presAssocID="{80449C54-728D-43E6-AD02-C5269301BFBB}" presName="compNode" presStyleCnt="0"/>
      <dgm:spPr/>
    </dgm:pt>
    <dgm:pt modelId="{BC0939A8-899D-44F6-842F-A94A412A0E75}" type="pres">
      <dgm:prSet presAssocID="{80449C54-728D-43E6-AD02-C5269301BFBB}" presName="iconBgRect" presStyleLbl="bgShp" presStyleIdx="2" presStyleCnt="5"/>
      <dgm:spPr/>
    </dgm:pt>
    <dgm:pt modelId="{A5479E74-0988-44E1-874C-B2DEAD4C21CD}" type="pres">
      <dgm:prSet presAssocID="{80449C54-728D-43E6-AD02-C5269301BFBB}"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Welder"/>
        </a:ext>
      </dgm:extLst>
    </dgm:pt>
    <dgm:pt modelId="{591EFC8B-47DB-457E-8EBC-7ACBEE057CB8}" type="pres">
      <dgm:prSet presAssocID="{80449C54-728D-43E6-AD02-C5269301BFBB}" presName="spaceRect" presStyleCnt="0"/>
      <dgm:spPr/>
    </dgm:pt>
    <dgm:pt modelId="{B9554F0E-90F8-4628-B53C-942DAF1B4532}" type="pres">
      <dgm:prSet presAssocID="{80449C54-728D-43E6-AD02-C5269301BFBB}" presName="textRect" presStyleLbl="revTx" presStyleIdx="2" presStyleCnt="5">
        <dgm:presLayoutVars>
          <dgm:chMax val="1"/>
          <dgm:chPref val="1"/>
        </dgm:presLayoutVars>
      </dgm:prSet>
      <dgm:spPr/>
    </dgm:pt>
    <dgm:pt modelId="{5612EDBE-6724-46D1-B784-F6C150A279C8}" type="pres">
      <dgm:prSet presAssocID="{50BF5B9F-1710-4097-AF1F-2E7790B06ACC}" presName="sibTrans" presStyleLbl="sibTrans2D1" presStyleIdx="0" presStyleCnt="0"/>
      <dgm:spPr/>
    </dgm:pt>
    <dgm:pt modelId="{0F668BE6-95B0-4A8A-8956-CC8968681D18}" type="pres">
      <dgm:prSet presAssocID="{5F328A01-27DB-4DE9-B88B-A37927C2D1A8}" presName="compNode" presStyleCnt="0"/>
      <dgm:spPr/>
    </dgm:pt>
    <dgm:pt modelId="{2CBDAE9C-072D-477B-8049-53A8807DFE93}" type="pres">
      <dgm:prSet presAssocID="{5F328A01-27DB-4DE9-B88B-A37927C2D1A8}" presName="iconBgRect" presStyleLbl="bgShp" presStyleIdx="3" presStyleCnt="5"/>
      <dgm:spPr/>
    </dgm:pt>
    <dgm:pt modelId="{890DAE32-FA91-4D71-BCFE-7EA1776D1912}" type="pres">
      <dgm:prSet presAssocID="{5F328A01-27DB-4DE9-B88B-A37927C2D1A8}"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atellite dish"/>
        </a:ext>
      </dgm:extLst>
    </dgm:pt>
    <dgm:pt modelId="{69812E10-11A6-4292-A4DB-5028C217A63B}" type="pres">
      <dgm:prSet presAssocID="{5F328A01-27DB-4DE9-B88B-A37927C2D1A8}" presName="spaceRect" presStyleCnt="0"/>
      <dgm:spPr/>
    </dgm:pt>
    <dgm:pt modelId="{480933C1-9FB4-4D98-B7A2-5445DB389641}" type="pres">
      <dgm:prSet presAssocID="{5F328A01-27DB-4DE9-B88B-A37927C2D1A8}" presName="textRect" presStyleLbl="revTx" presStyleIdx="3" presStyleCnt="5">
        <dgm:presLayoutVars>
          <dgm:chMax val="1"/>
          <dgm:chPref val="1"/>
        </dgm:presLayoutVars>
      </dgm:prSet>
      <dgm:spPr/>
    </dgm:pt>
    <dgm:pt modelId="{6C1523F7-2CC8-4C8C-9026-1920758345EB}" type="pres">
      <dgm:prSet presAssocID="{5199EC3E-ECAB-4ED6-AE58-56121B56A953}" presName="sibTrans" presStyleLbl="sibTrans2D1" presStyleIdx="0" presStyleCnt="0"/>
      <dgm:spPr/>
    </dgm:pt>
    <dgm:pt modelId="{CF6D0CFB-8BC5-449D-A40E-DF362A747165}" type="pres">
      <dgm:prSet presAssocID="{4CAADBF1-52F7-4D29-99B2-CCDD442B823B}" presName="compNode" presStyleCnt="0"/>
      <dgm:spPr/>
    </dgm:pt>
    <dgm:pt modelId="{64C6C0DD-BED5-4B0C-B3A4-931928F745BF}" type="pres">
      <dgm:prSet presAssocID="{4CAADBF1-52F7-4D29-99B2-CCDD442B823B}" presName="iconBgRect" presStyleLbl="bgShp" presStyleIdx="4" presStyleCnt="5"/>
      <dgm:spPr/>
    </dgm:pt>
    <dgm:pt modelId="{A8CEC723-0330-4359-9B22-F0FC73C35A76}" type="pres">
      <dgm:prSet presAssocID="{4CAADBF1-52F7-4D29-99B2-CCDD442B823B}"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Irritant"/>
        </a:ext>
      </dgm:extLst>
    </dgm:pt>
    <dgm:pt modelId="{A6CF31D3-0D66-4395-AFB4-1649841F39B6}" type="pres">
      <dgm:prSet presAssocID="{4CAADBF1-52F7-4D29-99B2-CCDD442B823B}" presName="spaceRect" presStyleCnt="0"/>
      <dgm:spPr/>
    </dgm:pt>
    <dgm:pt modelId="{A363547A-1F9E-4C4F-89DE-6E0ACC2EEE00}" type="pres">
      <dgm:prSet presAssocID="{4CAADBF1-52F7-4D29-99B2-CCDD442B823B}" presName="textRect" presStyleLbl="revTx" presStyleIdx="4" presStyleCnt="5">
        <dgm:presLayoutVars>
          <dgm:chMax val="1"/>
          <dgm:chPref val="1"/>
        </dgm:presLayoutVars>
      </dgm:prSet>
      <dgm:spPr/>
    </dgm:pt>
  </dgm:ptLst>
  <dgm:cxnLst>
    <dgm:cxn modelId="{60C87702-3AEC-4009-8BE8-0433A299D673}" type="presOf" srcId="{E930C2A4-F182-434E-9F16-035BC7C1388D}" destId="{7DD975F0-62D1-4A79-91DA-557403B182D2}" srcOrd="0" destOrd="0" presId="urn:microsoft.com/office/officeart/2018/2/layout/IconCircleList"/>
    <dgm:cxn modelId="{53DDA815-3F55-4907-9826-1F502FFD4596}" type="presOf" srcId="{5199EC3E-ECAB-4ED6-AE58-56121B56A953}" destId="{6C1523F7-2CC8-4C8C-9026-1920758345EB}" srcOrd="0" destOrd="0" presId="urn:microsoft.com/office/officeart/2018/2/layout/IconCircleList"/>
    <dgm:cxn modelId="{3D47B226-08CA-41E4-A70C-7A88EE91D8A4}" type="presOf" srcId="{31A03F29-7F2A-4DDE-B2FD-E17FD70D65AE}" destId="{E2F5609A-221C-4D2D-872C-79A1E6929454}" srcOrd="0" destOrd="0" presId="urn:microsoft.com/office/officeart/2018/2/layout/IconCircleList"/>
    <dgm:cxn modelId="{E2A92965-7B71-4A3D-8D85-862091016DDC}" type="presOf" srcId="{1F531E13-AF2B-4743-9046-97BDF10A1911}" destId="{01336C77-A4B4-478A-9AA3-8F0BBA9BC6A1}" srcOrd="0" destOrd="0" presId="urn:microsoft.com/office/officeart/2018/2/layout/IconCircleList"/>
    <dgm:cxn modelId="{0D4EC677-44D1-469D-A07A-0D0F54F7EA69}" type="presOf" srcId="{4CAADBF1-52F7-4D29-99B2-CCDD442B823B}" destId="{A363547A-1F9E-4C4F-89DE-6E0ACC2EEE00}" srcOrd="0" destOrd="0" presId="urn:microsoft.com/office/officeart/2018/2/layout/IconCircleList"/>
    <dgm:cxn modelId="{51E3C480-19BA-40AB-8594-0AD69C47EF64}" type="presOf" srcId="{50BF5B9F-1710-4097-AF1F-2E7790B06ACC}" destId="{5612EDBE-6724-46D1-B784-F6C150A279C8}" srcOrd="0" destOrd="0" presId="urn:microsoft.com/office/officeart/2018/2/layout/IconCircleList"/>
    <dgm:cxn modelId="{EAE1D09C-01A6-411E-9D3E-1025675A37BD}" type="presOf" srcId="{80449C54-728D-43E6-AD02-C5269301BFBB}" destId="{B9554F0E-90F8-4628-B53C-942DAF1B4532}" srcOrd="0" destOrd="0" presId="urn:microsoft.com/office/officeart/2018/2/layout/IconCircleList"/>
    <dgm:cxn modelId="{236FBDA0-E7AB-4463-9C02-F93F1F1A37EB}" srcId="{31A03F29-7F2A-4DDE-B2FD-E17FD70D65AE}" destId="{80449C54-728D-43E6-AD02-C5269301BFBB}" srcOrd="2" destOrd="0" parTransId="{492BB6D8-1565-43A4-8CAB-AAB8A0192739}" sibTransId="{50BF5B9F-1710-4097-AF1F-2E7790B06ACC}"/>
    <dgm:cxn modelId="{EF0E2AAE-E4A5-4C72-88C6-72E6DC6452DC}" srcId="{31A03F29-7F2A-4DDE-B2FD-E17FD70D65AE}" destId="{4CAADBF1-52F7-4D29-99B2-CCDD442B823B}" srcOrd="4" destOrd="0" parTransId="{F753DECD-E691-4ED8-98FA-0527EE1365B7}" sibTransId="{9614EB61-BA9F-4B22-B7B5-43334C40FF38}"/>
    <dgm:cxn modelId="{9D5CF2B4-1BA4-4DCD-A05A-848B156FA01C}" srcId="{31A03F29-7F2A-4DDE-B2FD-E17FD70D65AE}" destId="{5F328A01-27DB-4DE9-B88B-A37927C2D1A8}" srcOrd="3" destOrd="0" parTransId="{B426866E-F995-4733-86F8-32E5DFCFEB18}" sibTransId="{5199EC3E-ECAB-4ED6-AE58-56121B56A953}"/>
    <dgm:cxn modelId="{EFDF53BF-1691-45DE-A72C-BB8B0F7F97C3}" type="presOf" srcId="{62FDFD9C-D880-468A-8FBE-3E2FE93542D7}" destId="{916780C6-0F32-4A12-937A-CE2E405EDBD1}" srcOrd="0" destOrd="0" presId="urn:microsoft.com/office/officeart/2018/2/layout/IconCircleList"/>
    <dgm:cxn modelId="{A846A2C2-385A-4A2A-A380-05ECB99904C3}" srcId="{31A03F29-7F2A-4DDE-B2FD-E17FD70D65AE}" destId="{1F531E13-AF2B-4743-9046-97BDF10A1911}" srcOrd="0" destOrd="0" parTransId="{B51A0AC0-4884-4D57-A7F6-9C1721F78806}" sibTransId="{62FDFD9C-D880-468A-8FBE-3E2FE93542D7}"/>
    <dgm:cxn modelId="{F0E31BC9-C052-4726-9D6A-9D91051966B3}" type="presOf" srcId="{FC04186F-74FB-457F-9A04-DBE3F3A4F068}" destId="{D6F37CAB-E45B-4855-B0B8-B8A9957B3354}" srcOrd="0" destOrd="0" presId="urn:microsoft.com/office/officeart/2018/2/layout/IconCircleList"/>
    <dgm:cxn modelId="{6E1875DB-DD92-43AB-85D2-28205E2106B9}" srcId="{31A03F29-7F2A-4DDE-B2FD-E17FD70D65AE}" destId="{E930C2A4-F182-434E-9F16-035BC7C1388D}" srcOrd="1" destOrd="0" parTransId="{207DE7FA-C03B-4E33-B155-B8B05F3336B2}" sibTransId="{FC04186F-74FB-457F-9A04-DBE3F3A4F068}"/>
    <dgm:cxn modelId="{E29D2AE9-B517-4DF6-9720-B46F653D6D97}" type="presOf" srcId="{5F328A01-27DB-4DE9-B88B-A37927C2D1A8}" destId="{480933C1-9FB4-4D98-B7A2-5445DB389641}" srcOrd="0" destOrd="0" presId="urn:microsoft.com/office/officeart/2018/2/layout/IconCircleList"/>
    <dgm:cxn modelId="{62D2D960-7F23-4A4E-8FE5-139DF4F37398}" type="presParOf" srcId="{E2F5609A-221C-4D2D-872C-79A1E6929454}" destId="{46D5BAA4-EC1A-462F-B8DF-863341C3F2C8}" srcOrd="0" destOrd="0" presId="urn:microsoft.com/office/officeart/2018/2/layout/IconCircleList"/>
    <dgm:cxn modelId="{B089CFC1-116C-4C8E-9C98-0E7A95C87846}" type="presParOf" srcId="{46D5BAA4-EC1A-462F-B8DF-863341C3F2C8}" destId="{8F7CDCA3-216F-44E8-9CC2-559C79D500A6}" srcOrd="0" destOrd="0" presId="urn:microsoft.com/office/officeart/2018/2/layout/IconCircleList"/>
    <dgm:cxn modelId="{949B610D-60F1-4DC4-B9BE-DF066A9BC93E}" type="presParOf" srcId="{8F7CDCA3-216F-44E8-9CC2-559C79D500A6}" destId="{E9E863CE-CD13-4F67-AA87-26F9CA028EE6}" srcOrd="0" destOrd="0" presId="urn:microsoft.com/office/officeart/2018/2/layout/IconCircleList"/>
    <dgm:cxn modelId="{14CCFBCD-2B41-41CF-BB67-F4ECBD2D2440}" type="presParOf" srcId="{8F7CDCA3-216F-44E8-9CC2-559C79D500A6}" destId="{488BD941-44F0-4BE5-8698-6D107F64DDF7}" srcOrd="1" destOrd="0" presId="urn:microsoft.com/office/officeart/2018/2/layout/IconCircleList"/>
    <dgm:cxn modelId="{680A5153-D68F-45A1-9C11-8CF2BF726863}" type="presParOf" srcId="{8F7CDCA3-216F-44E8-9CC2-559C79D500A6}" destId="{FFEF4469-BB20-464C-89AA-11F6CFF52DA3}" srcOrd="2" destOrd="0" presId="urn:microsoft.com/office/officeart/2018/2/layout/IconCircleList"/>
    <dgm:cxn modelId="{D81B9D9A-4AE7-4B84-A5F7-5F1A9F4B0FD9}" type="presParOf" srcId="{8F7CDCA3-216F-44E8-9CC2-559C79D500A6}" destId="{01336C77-A4B4-478A-9AA3-8F0BBA9BC6A1}" srcOrd="3" destOrd="0" presId="urn:microsoft.com/office/officeart/2018/2/layout/IconCircleList"/>
    <dgm:cxn modelId="{14C7703A-B990-45C1-8991-7721C4513A59}" type="presParOf" srcId="{46D5BAA4-EC1A-462F-B8DF-863341C3F2C8}" destId="{916780C6-0F32-4A12-937A-CE2E405EDBD1}" srcOrd="1" destOrd="0" presId="urn:microsoft.com/office/officeart/2018/2/layout/IconCircleList"/>
    <dgm:cxn modelId="{0BAD8550-A112-46DA-99AC-43D8DEAEFD7D}" type="presParOf" srcId="{46D5BAA4-EC1A-462F-B8DF-863341C3F2C8}" destId="{56FB54A6-49C2-47AD-B020-9460E8964BE5}" srcOrd="2" destOrd="0" presId="urn:microsoft.com/office/officeart/2018/2/layout/IconCircleList"/>
    <dgm:cxn modelId="{509923D4-1E3A-48CA-A85E-A9FF66ECE3AA}" type="presParOf" srcId="{56FB54A6-49C2-47AD-B020-9460E8964BE5}" destId="{3DFE9365-73C6-4FB9-85C3-841A116B8D18}" srcOrd="0" destOrd="0" presId="urn:microsoft.com/office/officeart/2018/2/layout/IconCircleList"/>
    <dgm:cxn modelId="{C31FA180-3A1B-4D45-9E50-75E95796FE47}" type="presParOf" srcId="{56FB54A6-49C2-47AD-B020-9460E8964BE5}" destId="{675FCDE0-96C0-4A92-992B-59A4108D697D}" srcOrd="1" destOrd="0" presId="urn:microsoft.com/office/officeart/2018/2/layout/IconCircleList"/>
    <dgm:cxn modelId="{40BBC25E-3B4C-4E9A-99A4-2A24FD49B7F4}" type="presParOf" srcId="{56FB54A6-49C2-47AD-B020-9460E8964BE5}" destId="{4E1F21B6-B5B6-4399-8168-FCA6F3F70D46}" srcOrd="2" destOrd="0" presId="urn:microsoft.com/office/officeart/2018/2/layout/IconCircleList"/>
    <dgm:cxn modelId="{E0B070C9-8060-4862-B561-57A12EDEC6B0}" type="presParOf" srcId="{56FB54A6-49C2-47AD-B020-9460E8964BE5}" destId="{7DD975F0-62D1-4A79-91DA-557403B182D2}" srcOrd="3" destOrd="0" presId="urn:microsoft.com/office/officeart/2018/2/layout/IconCircleList"/>
    <dgm:cxn modelId="{A2EEC91A-2420-4AE3-862B-31C9422630EB}" type="presParOf" srcId="{46D5BAA4-EC1A-462F-B8DF-863341C3F2C8}" destId="{D6F37CAB-E45B-4855-B0B8-B8A9957B3354}" srcOrd="3" destOrd="0" presId="urn:microsoft.com/office/officeart/2018/2/layout/IconCircleList"/>
    <dgm:cxn modelId="{AC63E41F-BBAC-448F-A502-99B0DAA31843}" type="presParOf" srcId="{46D5BAA4-EC1A-462F-B8DF-863341C3F2C8}" destId="{58A68F3E-DB3A-4D8A-9957-0040A6D3C48C}" srcOrd="4" destOrd="0" presId="urn:microsoft.com/office/officeart/2018/2/layout/IconCircleList"/>
    <dgm:cxn modelId="{E956814C-4A59-4DAF-8F12-90141E326A5E}" type="presParOf" srcId="{58A68F3E-DB3A-4D8A-9957-0040A6D3C48C}" destId="{BC0939A8-899D-44F6-842F-A94A412A0E75}" srcOrd="0" destOrd="0" presId="urn:microsoft.com/office/officeart/2018/2/layout/IconCircleList"/>
    <dgm:cxn modelId="{887E970F-A0CF-4334-8FEA-6836E502486E}" type="presParOf" srcId="{58A68F3E-DB3A-4D8A-9957-0040A6D3C48C}" destId="{A5479E74-0988-44E1-874C-B2DEAD4C21CD}" srcOrd="1" destOrd="0" presId="urn:microsoft.com/office/officeart/2018/2/layout/IconCircleList"/>
    <dgm:cxn modelId="{49CBAC1C-D306-4F16-B298-757083045B8F}" type="presParOf" srcId="{58A68F3E-DB3A-4D8A-9957-0040A6D3C48C}" destId="{591EFC8B-47DB-457E-8EBC-7ACBEE057CB8}" srcOrd="2" destOrd="0" presId="urn:microsoft.com/office/officeart/2018/2/layout/IconCircleList"/>
    <dgm:cxn modelId="{7B5CD535-D50F-4EA7-9B7E-3707A77A240B}" type="presParOf" srcId="{58A68F3E-DB3A-4D8A-9957-0040A6D3C48C}" destId="{B9554F0E-90F8-4628-B53C-942DAF1B4532}" srcOrd="3" destOrd="0" presId="urn:microsoft.com/office/officeart/2018/2/layout/IconCircleList"/>
    <dgm:cxn modelId="{0C73F94D-6634-4C1A-B2B4-BA9336EDD7ED}" type="presParOf" srcId="{46D5BAA4-EC1A-462F-B8DF-863341C3F2C8}" destId="{5612EDBE-6724-46D1-B784-F6C150A279C8}" srcOrd="5" destOrd="0" presId="urn:microsoft.com/office/officeart/2018/2/layout/IconCircleList"/>
    <dgm:cxn modelId="{EE58DEEB-E17C-45C0-8A5E-53C4690DF027}" type="presParOf" srcId="{46D5BAA4-EC1A-462F-B8DF-863341C3F2C8}" destId="{0F668BE6-95B0-4A8A-8956-CC8968681D18}" srcOrd="6" destOrd="0" presId="urn:microsoft.com/office/officeart/2018/2/layout/IconCircleList"/>
    <dgm:cxn modelId="{0837B159-2CFB-46F3-8E4A-FE7AD2418D81}" type="presParOf" srcId="{0F668BE6-95B0-4A8A-8956-CC8968681D18}" destId="{2CBDAE9C-072D-477B-8049-53A8807DFE93}" srcOrd="0" destOrd="0" presId="urn:microsoft.com/office/officeart/2018/2/layout/IconCircleList"/>
    <dgm:cxn modelId="{7D8C5E21-14D2-4983-AD45-DACEC8900223}" type="presParOf" srcId="{0F668BE6-95B0-4A8A-8956-CC8968681D18}" destId="{890DAE32-FA91-4D71-BCFE-7EA1776D1912}" srcOrd="1" destOrd="0" presId="urn:microsoft.com/office/officeart/2018/2/layout/IconCircleList"/>
    <dgm:cxn modelId="{231816DE-E02F-438B-A2C1-C3E7ED237046}" type="presParOf" srcId="{0F668BE6-95B0-4A8A-8956-CC8968681D18}" destId="{69812E10-11A6-4292-A4DB-5028C217A63B}" srcOrd="2" destOrd="0" presId="urn:microsoft.com/office/officeart/2018/2/layout/IconCircleList"/>
    <dgm:cxn modelId="{26C18749-03CB-4D08-B88C-4533B41A0F71}" type="presParOf" srcId="{0F668BE6-95B0-4A8A-8956-CC8968681D18}" destId="{480933C1-9FB4-4D98-B7A2-5445DB389641}" srcOrd="3" destOrd="0" presId="urn:microsoft.com/office/officeart/2018/2/layout/IconCircleList"/>
    <dgm:cxn modelId="{D03A4BCA-E8CB-4530-95C9-FBE750EB6D25}" type="presParOf" srcId="{46D5BAA4-EC1A-462F-B8DF-863341C3F2C8}" destId="{6C1523F7-2CC8-4C8C-9026-1920758345EB}" srcOrd="7" destOrd="0" presId="urn:microsoft.com/office/officeart/2018/2/layout/IconCircleList"/>
    <dgm:cxn modelId="{90752837-5966-489E-A652-C3BFF39B768F}" type="presParOf" srcId="{46D5BAA4-EC1A-462F-B8DF-863341C3F2C8}" destId="{CF6D0CFB-8BC5-449D-A40E-DF362A747165}" srcOrd="8" destOrd="0" presId="urn:microsoft.com/office/officeart/2018/2/layout/IconCircleList"/>
    <dgm:cxn modelId="{1D0B05D1-3F9B-4B40-A60D-C6B4177F3B4C}" type="presParOf" srcId="{CF6D0CFB-8BC5-449D-A40E-DF362A747165}" destId="{64C6C0DD-BED5-4B0C-B3A4-931928F745BF}" srcOrd="0" destOrd="0" presId="urn:microsoft.com/office/officeart/2018/2/layout/IconCircleList"/>
    <dgm:cxn modelId="{026A02D7-0474-4852-AEA8-138A37C5977D}" type="presParOf" srcId="{CF6D0CFB-8BC5-449D-A40E-DF362A747165}" destId="{A8CEC723-0330-4359-9B22-F0FC73C35A76}" srcOrd="1" destOrd="0" presId="urn:microsoft.com/office/officeart/2018/2/layout/IconCircleList"/>
    <dgm:cxn modelId="{0AA8B769-3249-4E51-9098-F8BC7EE6A168}" type="presParOf" srcId="{CF6D0CFB-8BC5-449D-A40E-DF362A747165}" destId="{A6CF31D3-0D66-4395-AFB4-1649841F39B6}" srcOrd="2" destOrd="0" presId="urn:microsoft.com/office/officeart/2018/2/layout/IconCircleList"/>
    <dgm:cxn modelId="{401CF819-C118-45BE-A2FC-92D4739B8321}" type="presParOf" srcId="{CF6D0CFB-8BC5-449D-A40E-DF362A747165}" destId="{A363547A-1F9E-4C4F-89DE-6E0ACC2EEE00}"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E863CE-CD13-4F67-AA87-26F9CA028EE6}">
      <dsp:nvSpPr>
        <dsp:cNvPr id="0" name=""/>
        <dsp:cNvSpPr/>
      </dsp:nvSpPr>
      <dsp:spPr>
        <a:xfrm>
          <a:off x="205509" y="920333"/>
          <a:ext cx="911674" cy="91167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8BD941-44F0-4BE5-8698-6D107F64DDF7}">
      <dsp:nvSpPr>
        <dsp:cNvPr id="0" name=""/>
        <dsp:cNvSpPr/>
      </dsp:nvSpPr>
      <dsp:spPr>
        <a:xfrm>
          <a:off x="396960" y="1111785"/>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336C77-A4B4-478A-9AA3-8F0BBA9BC6A1}">
      <dsp:nvSpPr>
        <dsp:cNvPr id="0" name=""/>
        <dsp:cNvSpPr/>
      </dsp:nvSpPr>
      <dsp:spPr>
        <a:xfrm>
          <a:off x="1312541" y="920333"/>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it-IT" sz="1100" kern="1200"/>
            <a:t>70-90% of communication is non- verbal so body language is extremly important when communicating. </a:t>
          </a:r>
          <a:endParaRPr lang="en-US" sz="1100" kern="1200"/>
        </a:p>
      </dsp:txBody>
      <dsp:txXfrm>
        <a:off x="1312541" y="920333"/>
        <a:ext cx="2148945" cy="911674"/>
      </dsp:txXfrm>
    </dsp:sp>
    <dsp:sp modelId="{3DFE9365-73C6-4FB9-85C3-841A116B8D18}">
      <dsp:nvSpPr>
        <dsp:cNvPr id="0" name=""/>
        <dsp:cNvSpPr/>
      </dsp:nvSpPr>
      <dsp:spPr>
        <a:xfrm>
          <a:off x="3835925" y="920333"/>
          <a:ext cx="911674" cy="91167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5FCDE0-96C0-4A92-992B-59A4108D697D}">
      <dsp:nvSpPr>
        <dsp:cNvPr id="0" name=""/>
        <dsp:cNvSpPr/>
      </dsp:nvSpPr>
      <dsp:spPr>
        <a:xfrm>
          <a:off x="4027376" y="1111785"/>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D975F0-62D1-4A79-91DA-557403B182D2}">
      <dsp:nvSpPr>
        <dsp:cNvPr id="0" name=""/>
        <dsp:cNvSpPr/>
      </dsp:nvSpPr>
      <dsp:spPr>
        <a:xfrm>
          <a:off x="4942957" y="920333"/>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it-IT" sz="1100" kern="1200"/>
            <a:t>A lot of communication is non- verbal so body language is extremly important. </a:t>
          </a:r>
          <a:endParaRPr lang="en-US" sz="1100" kern="1200"/>
        </a:p>
      </dsp:txBody>
      <dsp:txXfrm>
        <a:off x="4942957" y="920333"/>
        <a:ext cx="2148945" cy="911674"/>
      </dsp:txXfrm>
    </dsp:sp>
    <dsp:sp modelId="{BC0939A8-899D-44F6-842F-A94A412A0E75}">
      <dsp:nvSpPr>
        <dsp:cNvPr id="0" name=""/>
        <dsp:cNvSpPr/>
      </dsp:nvSpPr>
      <dsp:spPr>
        <a:xfrm>
          <a:off x="7466341" y="920333"/>
          <a:ext cx="911674" cy="91167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479E74-0988-44E1-874C-B2DEAD4C21CD}">
      <dsp:nvSpPr>
        <dsp:cNvPr id="0" name=""/>
        <dsp:cNvSpPr/>
      </dsp:nvSpPr>
      <dsp:spPr>
        <a:xfrm>
          <a:off x="7657792" y="1111785"/>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554F0E-90F8-4628-B53C-942DAF1B4532}">
      <dsp:nvSpPr>
        <dsp:cNvPr id="0" name=""/>
        <dsp:cNvSpPr/>
      </dsp:nvSpPr>
      <dsp:spPr>
        <a:xfrm>
          <a:off x="8573374" y="920333"/>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it-IT" sz="1100" kern="1200"/>
            <a:t>Manager pointing to the factory floor with all the clanking and banging, would of shown negative body language to the staff. This can silence employees, leading to safety risks due to staff feeling intimdated to speak. </a:t>
          </a:r>
          <a:endParaRPr lang="en-US" sz="1100" kern="1200"/>
        </a:p>
      </dsp:txBody>
      <dsp:txXfrm>
        <a:off x="8573374" y="920333"/>
        <a:ext cx="2148945" cy="911674"/>
      </dsp:txXfrm>
    </dsp:sp>
    <dsp:sp modelId="{2CBDAE9C-072D-477B-8049-53A8807DFE93}">
      <dsp:nvSpPr>
        <dsp:cNvPr id="0" name=""/>
        <dsp:cNvSpPr/>
      </dsp:nvSpPr>
      <dsp:spPr>
        <a:xfrm>
          <a:off x="205509" y="2582469"/>
          <a:ext cx="911674" cy="91167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0DAE32-FA91-4D71-BCFE-7EA1776D1912}">
      <dsp:nvSpPr>
        <dsp:cNvPr id="0" name=""/>
        <dsp:cNvSpPr/>
      </dsp:nvSpPr>
      <dsp:spPr>
        <a:xfrm>
          <a:off x="396960" y="2773920"/>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0933C1-9FB4-4D98-B7A2-5445DB389641}">
      <dsp:nvSpPr>
        <dsp:cNvPr id="0" name=""/>
        <dsp:cNvSpPr/>
      </dsp:nvSpPr>
      <dsp:spPr>
        <a:xfrm>
          <a:off x="1312541" y="2582469"/>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it-IT" sz="1100" kern="1200"/>
            <a:t>We can see through the Shannon- Weaver model (The Noise) that the message is sent but the reciever didnt decode it properly, causing a communication barrier.</a:t>
          </a:r>
          <a:endParaRPr lang="en-US" sz="1100" kern="1200"/>
        </a:p>
      </dsp:txBody>
      <dsp:txXfrm>
        <a:off x="1312541" y="2582469"/>
        <a:ext cx="2148945" cy="911674"/>
      </dsp:txXfrm>
    </dsp:sp>
    <dsp:sp modelId="{64C6C0DD-BED5-4B0C-B3A4-931928F745BF}">
      <dsp:nvSpPr>
        <dsp:cNvPr id="0" name=""/>
        <dsp:cNvSpPr/>
      </dsp:nvSpPr>
      <dsp:spPr>
        <a:xfrm>
          <a:off x="3835925" y="2582469"/>
          <a:ext cx="911674" cy="911674"/>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CEC723-0330-4359-9B22-F0FC73C35A76}">
      <dsp:nvSpPr>
        <dsp:cNvPr id="0" name=""/>
        <dsp:cNvSpPr/>
      </dsp:nvSpPr>
      <dsp:spPr>
        <a:xfrm>
          <a:off x="4027376" y="2773920"/>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63547A-1F9E-4C4F-89DE-6E0ACC2EEE00}">
      <dsp:nvSpPr>
        <dsp:cNvPr id="0" name=""/>
        <dsp:cNvSpPr/>
      </dsp:nvSpPr>
      <dsp:spPr>
        <a:xfrm>
          <a:off x="4942957" y="2582469"/>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it-IT" sz="1100" kern="1200"/>
            <a:t>When the manager </a:t>
          </a:r>
          <a:r>
            <a:rPr lang="en-GB" sz="1100" kern="1200"/>
            <a:t>was</a:t>
          </a:r>
          <a:r>
            <a:rPr lang="it-IT" sz="1100" kern="1200"/>
            <a:t> pointing and their was banging, the reciever could of been distracted causing the message to fail leading to a communication barrier.</a:t>
          </a:r>
          <a:endParaRPr lang="en-US" sz="1100" kern="1200"/>
        </a:p>
      </dsp:txBody>
      <dsp:txXfrm>
        <a:off x="4942957" y="2582469"/>
        <a:ext cx="2148945" cy="911674"/>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titolo">
    <p:spTree>
      <p:nvGrpSpPr>
        <p:cNvPr id="1" name=""/>
        <p:cNvGrpSpPr/>
        <p:nvPr/>
      </p:nvGrpSpPr>
      <p:grpSpPr>
        <a:xfrm>
          <a:off x="0" y="0"/>
          <a:ext cx="0" cy="0"/>
          <a:chOff x="0" y="0"/>
          <a:chExt cx="0" cy="0"/>
        </a:xfrm>
      </p:grpSpPr>
      <p:sp>
        <p:nvSpPr>
          <p:cNvPr id="2" name="Titolo 1"/>
          <p:cNvSpPr>
            <a:spLocks noGrp="1"/>
          </p:cNvSpPr>
          <p:nvPr>
            <p:ph type="ctrTitle"/>
          </p:nvPr>
        </p:nvSpPr>
        <p:spPr>
          <a:xfrm>
            <a:off x="1524000" y="1122363"/>
            <a:ext cx="9144000" cy="2387600"/>
          </a:xfrm>
        </p:spPr>
        <p:txBody>
          <a:bodyPr anchor="b"/>
          <a:lstStyle>
            <a:lvl1pPr algn="ctr">
              <a:defRPr sz="6000"/>
            </a:lvl1pPr>
          </a:lstStyle>
          <a:p>
            <a:r>
              <a:rPr lang="it-IT"/>
              <a:t>Fare clic per modificare lo stile del titolo</a:t>
            </a:r>
            <a:endParaRPr lang="de-DE"/>
          </a:p>
        </p:txBody>
      </p:sp>
      <p:sp>
        <p:nvSpPr>
          <p:cNvPr id="3" name="Sottotitolo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it-IT"/>
              <a:t>Fare clic per modificare lo stile del sottotitolo dello schema</a:t>
            </a:r>
            <a:endParaRPr lang="de-DE"/>
          </a:p>
        </p:txBody>
      </p:sp>
      <p:sp>
        <p:nvSpPr>
          <p:cNvPr id="4" name="Segnaposto data 3"/>
          <p:cNvSpPr>
            <a:spLocks noGrp="1"/>
          </p:cNvSpPr>
          <p:nvPr>
            <p:ph type="dt" sz="half" idx="10"/>
          </p:nvPr>
        </p:nvSpPr>
        <p:spPr/>
        <p:txBody>
          <a:bodyPr/>
          <a:lstStyle/>
          <a:p>
            <a:fld id="{F64A8E5F-40E5-4553-9F3C-699F1A5B8145}" type="datetimeFigureOut">
              <a:rPr lang="de-DE" smtClean="0"/>
              <a:t>16.03.2026</a:t>
            </a:fld>
            <a:endParaRPr lang="de-DE"/>
          </a:p>
        </p:txBody>
      </p:sp>
      <p:sp>
        <p:nvSpPr>
          <p:cNvPr id="5" name="Segnaposto piè di pagina 4"/>
          <p:cNvSpPr>
            <a:spLocks noGrp="1"/>
          </p:cNvSpPr>
          <p:nvPr>
            <p:ph type="ftr" sz="quarter" idx="11"/>
          </p:nvPr>
        </p:nvSpPr>
        <p:spPr/>
        <p:txBody>
          <a:bodyPr/>
          <a:lstStyle/>
          <a:p>
            <a:endParaRPr lang="de-DE"/>
          </a:p>
        </p:txBody>
      </p:sp>
      <p:sp>
        <p:nvSpPr>
          <p:cNvPr id="6" name="Segnaposto numero diapositiva 5"/>
          <p:cNvSpPr>
            <a:spLocks noGrp="1"/>
          </p:cNvSpPr>
          <p:nvPr>
            <p:ph type="sldNum" sz="quarter" idx="12"/>
          </p:nvPr>
        </p:nvSpPr>
        <p:spPr/>
        <p:txBody>
          <a:bodyPr/>
          <a:lstStyle/>
          <a:p>
            <a:fld id="{66CD45B7-DFE2-4393-8D37-380FC36BF3AA}" type="slidenum">
              <a:rPr lang="de-DE" smtClean="0"/>
              <a:t>‹#›</a:t>
            </a:fld>
            <a:endParaRPr lang="de-DE"/>
          </a:p>
        </p:txBody>
      </p:sp>
    </p:spTree>
    <p:extLst>
      <p:ext uri="{BB962C8B-B14F-4D97-AF65-F5344CB8AC3E}">
        <p14:creationId xmlns:p14="http://schemas.microsoft.com/office/powerpoint/2010/main" val="3186192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olo e contenuto">
    <p:spTree>
      <p:nvGrpSpPr>
        <p:cNvPr id="1" name=""/>
        <p:cNvGrpSpPr/>
        <p:nvPr/>
      </p:nvGrpSpPr>
      <p:grpSpPr>
        <a:xfrm>
          <a:off x="0" y="0"/>
          <a:ext cx="0" cy="0"/>
          <a:chOff x="0" y="0"/>
          <a:chExt cx="0" cy="0"/>
        </a:xfrm>
      </p:grpSpPr>
      <p:sp>
        <p:nvSpPr>
          <p:cNvPr id="2" name="Titolo 1"/>
          <p:cNvSpPr>
            <a:spLocks noGrp="1"/>
          </p:cNvSpPr>
          <p:nvPr>
            <p:ph type="title"/>
          </p:nvPr>
        </p:nvSpPr>
        <p:spPr/>
        <p:txBody>
          <a:bodyPr/>
          <a:lstStyle/>
          <a:p>
            <a:r>
              <a:rPr lang="it-IT"/>
              <a:t>Fare clic per modificare lo stile del titolo</a:t>
            </a:r>
            <a:endParaRPr lang="de-DE"/>
          </a:p>
        </p:txBody>
      </p:sp>
      <p:sp>
        <p:nvSpPr>
          <p:cNvPr id="3" name="Segnaposto contenuto 2"/>
          <p:cNvSpPr>
            <a:spLocks noGrp="1"/>
          </p:cNvSpPr>
          <p:nvPr>
            <p:ph idx="1"/>
          </p:nvPr>
        </p:nvSpPr>
        <p:spPr/>
        <p:txBody>
          <a:bodyPr/>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endParaRPr lang="de-DE"/>
          </a:p>
        </p:txBody>
      </p:sp>
      <p:sp>
        <p:nvSpPr>
          <p:cNvPr id="4" name="Segnaposto data 3"/>
          <p:cNvSpPr>
            <a:spLocks noGrp="1"/>
          </p:cNvSpPr>
          <p:nvPr>
            <p:ph type="dt" sz="half" idx="10"/>
          </p:nvPr>
        </p:nvSpPr>
        <p:spPr/>
        <p:txBody>
          <a:bodyPr/>
          <a:lstStyle/>
          <a:p>
            <a:fld id="{F64A8E5F-40E5-4553-9F3C-699F1A5B8145}" type="datetimeFigureOut">
              <a:rPr lang="de-DE" smtClean="0"/>
              <a:t>16.03.2026</a:t>
            </a:fld>
            <a:endParaRPr lang="de-DE"/>
          </a:p>
        </p:txBody>
      </p:sp>
      <p:sp>
        <p:nvSpPr>
          <p:cNvPr id="5" name="Segnaposto piè di pagina 4"/>
          <p:cNvSpPr>
            <a:spLocks noGrp="1"/>
          </p:cNvSpPr>
          <p:nvPr>
            <p:ph type="ftr" sz="quarter" idx="11"/>
          </p:nvPr>
        </p:nvSpPr>
        <p:spPr/>
        <p:txBody>
          <a:bodyPr/>
          <a:lstStyle/>
          <a:p>
            <a:endParaRPr lang="de-DE"/>
          </a:p>
        </p:txBody>
      </p:sp>
      <p:sp>
        <p:nvSpPr>
          <p:cNvPr id="6" name="Segnaposto numero diapositiva 5"/>
          <p:cNvSpPr>
            <a:spLocks noGrp="1"/>
          </p:cNvSpPr>
          <p:nvPr>
            <p:ph type="sldNum" sz="quarter" idx="12"/>
          </p:nvPr>
        </p:nvSpPr>
        <p:spPr/>
        <p:txBody>
          <a:bodyPr/>
          <a:lstStyle/>
          <a:p>
            <a:fld id="{66CD45B7-DFE2-4393-8D37-380FC36BF3AA}" type="slidenum">
              <a:rPr lang="de-DE" smtClean="0"/>
              <a:t>‹#›</a:t>
            </a:fld>
            <a:endParaRPr lang="de-DE"/>
          </a:p>
        </p:txBody>
      </p:sp>
    </p:spTree>
    <p:extLst>
      <p:ext uri="{BB962C8B-B14F-4D97-AF65-F5344CB8AC3E}">
        <p14:creationId xmlns:p14="http://schemas.microsoft.com/office/powerpoint/2010/main" val="1263181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Intestazione sezione">
    <p:spTree>
      <p:nvGrpSpPr>
        <p:cNvPr id="1" name=""/>
        <p:cNvGrpSpPr/>
        <p:nvPr/>
      </p:nvGrpSpPr>
      <p:grpSpPr>
        <a:xfrm>
          <a:off x="0" y="0"/>
          <a:ext cx="0" cy="0"/>
          <a:chOff x="0" y="0"/>
          <a:chExt cx="0" cy="0"/>
        </a:xfrm>
      </p:grpSpPr>
      <p:sp>
        <p:nvSpPr>
          <p:cNvPr id="2" name="Titolo 1"/>
          <p:cNvSpPr>
            <a:spLocks noGrp="1"/>
          </p:cNvSpPr>
          <p:nvPr>
            <p:ph type="title"/>
          </p:nvPr>
        </p:nvSpPr>
        <p:spPr>
          <a:xfrm>
            <a:off x="831850" y="1709738"/>
            <a:ext cx="10515600" cy="2852737"/>
          </a:xfrm>
        </p:spPr>
        <p:txBody>
          <a:bodyPr anchor="b"/>
          <a:lstStyle>
            <a:lvl1pPr>
              <a:defRPr sz="6000"/>
            </a:lvl1pPr>
          </a:lstStyle>
          <a:p>
            <a:r>
              <a:rPr lang="it-IT"/>
              <a:t>Fare clic per modificare lo stile del titolo</a:t>
            </a:r>
            <a:endParaRPr lang="de-DE"/>
          </a:p>
        </p:txBody>
      </p:sp>
      <p:sp>
        <p:nvSpPr>
          <p:cNvPr id="3" name="Segnaposto testo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it-IT"/>
              <a:t>Fare clic per modificare stili del testo dello schema</a:t>
            </a:r>
          </a:p>
        </p:txBody>
      </p:sp>
      <p:sp>
        <p:nvSpPr>
          <p:cNvPr id="4" name="Segnaposto data 3"/>
          <p:cNvSpPr>
            <a:spLocks noGrp="1"/>
          </p:cNvSpPr>
          <p:nvPr>
            <p:ph type="dt" sz="half" idx="10"/>
          </p:nvPr>
        </p:nvSpPr>
        <p:spPr/>
        <p:txBody>
          <a:bodyPr/>
          <a:lstStyle/>
          <a:p>
            <a:fld id="{F64A8E5F-40E5-4553-9F3C-699F1A5B8145}" type="datetimeFigureOut">
              <a:rPr lang="de-DE" smtClean="0"/>
              <a:t>16.03.2026</a:t>
            </a:fld>
            <a:endParaRPr lang="de-DE"/>
          </a:p>
        </p:txBody>
      </p:sp>
      <p:sp>
        <p:nvSpPr>
          <p:cNvPr id="5" name="Segnaposto piè di pagina 4"/>
          <p:cNvSpPr>
            <a:spLocks noGrp="1"/>
          </p:cNvSpPr>
          <p:nvPr>
            <p:ph type="ftr" sz="quarter" idx="11"/>
          </p:nvPr>
        </p:nvSpPr>
        <p:spPr/>
        <p:txBody>
          <a:bodyPr/>
          <a:lstStyle/>
          <a:p>
            <a:endParaRPr lang="de-DE"/>
          </a:p>
        </p:txBody>
      </p:sp>
      <p:sp>
        <p:nvSpPr>
          <p:cNvPr id="6" name="Segnaposto numero diapositiva 5"/>
          <p:cNvSpPr>
            <a:spLocks noGrp="1"/>
          </p:cNvSpPr>
          <p:nvPr>
            <p:ph type="sldNum" sz="quarter" idx="12"/>
          </p:nvPr>
        </p:nvSpPr>
        <p:spPr/>
        <p:txBody>
          <a:bodyPr/>
          <a:lstStyle/>
          <a:p>
            <a:fld id="{66CD45B7-DFE2-4393-8D37-380FC36BF3AA}" type="slidenum">
              <a:rPr lang="de-DE" smtClean="0"/>
              <a:t>‹#›</a:t>
            </a:fld>
            <a:endParaRPr lang="de-DE"/>
          </a:p>
        </p:txBody>
      </p:sp>
    </p:spTree>
    <p:extLst>
      <p:ext uri="{BB962C8B-B14F-4D97-AF65-F5344CB8AC3E}">
        <p14:creationId xmlns:p14="http://schemas.microsoft.com/office/powerpoint/2010/main" val="35773935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ue contenuti">
    <p:spTree>
      <p:nvGrpSpPr>
        <p:cNvPr id="1" name=""/>
        <p:cNvGrpSpPr/>
        <p:nvPr/>
      </p:nvGrpSpPr>
      <p:grpSpPr>
        <a:xfrm>
          <a:off x="0" y="0"/>
          <a:ext cx="0" cy="0"/>
          <a:chOff x="0" y="0"/>
          <a:chExt cx="0" cy="0"/>
        </a:xfrm>
      </p:grpSpPr>
      <p:sp>
        <p:nvSpPr>
          <p:cNvPr id="2" name="Titolo 1"/>
          <p:cNvSpPr>
            <a:spLocks noGrp="1"/>
          </p:cNvSpPr>
          <p:nvPr>
            <p:ph type="title"/>
          </p:nvPr>
        </p:nvSpPr>
        <p:spPr/>
        <p:txBody>
          <a:bodyPr/>
          <a:lstStyle/>
          <a:p>
            <a:r>
              <a:rPr lang="it-IT"/>
              <a:t>Fare clic per modificare lo stile del titolo</a:t>
            </a:r>
            <a:endParaRPr lang="de-DE"/>
          </a:p>
        </p:txBody>
      </p:sp>
      <p:sp>
        <p:nvSpPr>
          <p:cNvPr id="3" name="Segnaposto contenuto 2"/>
          <p:cNvSpPr>
            <a:spLocks noGrp="1"/>
          </p:cNvSpPr>
          <p:nvPr>
            <p:ph sz="half" idx="1"/>
          </p:nvPr>
        </p:nvSpPr>
        <p:spPr>
          <a:xfrm>
            <a:off x="838200" y="1825625"/>
            <a:ext cx="5181600" cy="4351338"/>
          </a:xfrm>
        </p:spPr>
        <p:txBody>
          <a:bodyPr/>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endParaRPr lang="de-DE"/>
          </a:p>
        </p:txBody>
      </p:sp>
      <p:sp>
        <p:nvSpPr>
          <p:cNvPr id="4" name="Segnaposto contenuto 3"/>
          <p:cNvSpPr>
            <a:spLocks noGrp="1"/>
          </p:cNvSpPr>
          <p:nvPr>
            <p:ph sz="half" idx="2"/>
          </p:nvPr>
        </p:nvSpPr>
        <p:spPr>
          <a:xfrm>
            <a:off x="6172200" y="1825625"/>
            <a:ext cx="5181600" cy="4351338"/>
          </a:xfrm>
        </p:spPr>
        <p:txBody>
          <a:bodyPr/>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endParaRPr lang="de-DE"/>
          </a:p>
        </p:txBody>
      </p:sp>
      <p:sp>
        <p:nvSpPr>
          <p:cNvPr id="5" name="Segnaposto data 4"/>
          <p:cNvSpPr>
            <a:spLocks noGrp="1"/>
          </p:cNvSpPr>
          <p:nvPr>
            <p:ph type="dt" sz="half" idx="10"/>
          </p:nvPr>
        </p:nvSpPr>
        <p:spPr/>
        <p:txBody>
          <a:bodyPr/>
          <a:lstStyle/>
          <a:p>
            <a:fld id="{F64A8E5F-40E5-4553-9F3C-699F1A5B8145}" type="datetimeFigureOut">
              <a:rPr lang="de-DE" smtClean="0"/>
              <a:t>16.03.2026</a:t>
            </a:fld>
            <a:endParaRPr lang="de-DE"/>
          </a:p>
        </p:txBody>
      </p:sp>
      <p:sp>
        <p:nvSpPr>
          <p:cNvPr id="6" name="Segnaposto piè di pagina 5"/>
          <p:cNvSpPr>
            <a:spLocks noGrp="1"/>
          </p:cNvSpPr>
          <p:nvPr>
            <p:ph type="ftr" sz="quarter" idx="11"/>
          </p:nvPr>
        </p:nvSpPr>
        <p:spPr/>
        <p:txBody>
          <a:bodyPr/>
          <a:lstStyle/>
          <a:p>
            <a:endParaRPr lang="de-DE"/>
          </a:p>
        </p:txBody>
      </p:sp>
      <p:sp>
        <p:nvSpPr>
          <p:cNvPr id="7" name="Segnaposto numero diapositiva 6"/>
          <p:cNvSpPr>
            <a:spLocks noGrp="1"/>
          </p:cNvSpPr>
          <p:nvPr>
            <p:ph type="sldNum" sz="quarter" idx="12"/>
          </p:nvPr>
        </p:nvSpPr>
        <p:spPr/>
        <p:txBody>
          <a:bodyPr/>
          <a:lstStyle/>
          <a:p>
            <a:fld id="{66CD45B7-DFE2-4393-8D37-380FC36BF3AA}" type="slidenum">
              <a:rPr lang="de-DE" smtClean="0"/>
              <a:t>‹#›</a:t>
            </a:fld>
            <a:endParaRPr lang="de-DE"/>
          </a:p>
        </p:txBody>
      </p:sp>
    </p:spTree>
    <p:extLst>
      <p:ext uri="{BB962C8B-B14F-4D97-AF65-F5344CB8AC3E}">
        <p14:creationId xmlns:p14="http://schemas.microsoft.com/office/powerpoint/2010/main" val="12840897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nfronto">
    <p:spTree>
      <p:nvGrpSpPr>
        <p:cNvPr id="1" name=""/>
        <p:cNvGrpSpPr/>
        <p:nvPr/>
      </p:nvGrpSpPr>
      <p:grpSpPr>
        <a:xfrm>
          <a:off x="0" y="0"/>
          <a:ext cx="0" cy="0"/>
          <a:chOff x="0" y="0"/>
          <a:chExt cx="0" cy="0"/>
        </a:xfrm>
      </p:grpSpPr>
      <p:sp>
        <p:nvSpPr>
          <p:cNvPr id="2" name="Titolo 1"/>
          <p:cNvSpPr>
            <a:spLocks noGrp="1"/>
          </p:cNvSpPr>
          <p:nvPr>
            <p:ph type="title"/>
          </p:nvPr>
        </p:nvSpPr>
        <p:spPr>
          <a:xfrm>
            <a:off x="839788" y="365125"/>
            <a:ext cx="10515600" cy="1325563"/>
          </a:xfrm>
        </p:spPr>
        <p:txBody>
          <a:bodyPr/>
          <a:lstStyle/>
          <a:p>
            <a:r>
              <a:rPr lang="it-IT"/>
              <a:t>Fare clic per modificare lo stile del titolo</a:t>
            </a:r>
            <a:endParaRPr lang="de-DE"/>
          </a:p>
        </p:txBody>
      </p:sp>
      <p:sp>
        <p:nvSpPr>
          <p:cNvPr id="3" name="Segnaposto testo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stili del testo dello schema</a:t>
            </a:r>
          </a:p>
        </p:txBody>
      </p:sp>
      <p:sp>
        <p:nvSpPr>
          <p:cNvPr id="4" name="Segnaposto contenuto 3"/>
          <p:cNvSpPr>
            <a:spLocks noGrp="1"/>
          </p:cNvSpPr>
          <p:nvPr>
            <p:ph sz="half" idx="2"/>
          </p:nvPr>
        </p:nvSpPr>
        <p:spPr>
          <a:xfrm>
            <a:off x="839788" y="2505075"/>
            <a:ext cx="5157787" cy="3684588"/>
          </a:xfrm>
        </p:spPr>
        <p:txBody>
          <a:bodyPr/>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endParaRPr lang="de-DE"/>
          </a:p>
        </p:txBody>
      </p:sp>
      <p:sp>
        <p:nvSpPr>
          <p:cNvPr id="5" name="Segnaposto testo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stili del testo dello schema</a:t>
            </a:r>
          </a:p>
        </p:txBody>
      </p:sp>
      <p:sp>
        <p:nvSpPr>
          <p:cNvPr id="6" name="Segnaposto contenuto 5"/>
          <p:cNvSpPr>
            <a:spLocks noGrp="1"/>
          </p:cNvSpPr>
          <p:nvPr>
            <p:ph sz="quarter" idx="4"/>
          </p:nvPr>
        </p:nvSpPr>
        <p:spPr>
          <a:xfrm>
            <a:off x="6172200" y="2505075"/>
            <a:ext cx="5183188" cy="3684588"/>
          </a:xfrm>
        </p:spPr>
        <p:txBody>
          <a:bodyPr/>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endParaRPr lang="de-DE"/>
          </a:p>
        </p:txBody>
      </p:sp>
      <p:sp>
        <p:nvSpPr>
          <p:cNvPr id="7" name="Segnaposto data 6"/>
          <p:cNvSpPr>
            <a:spLocks noGrp="1"/>
          </p:cNvSpPr>
          <p:nvPr>
            <p:ph type="dt" sz="half" idx="10"/>
          </p:nvPr>
        </p:nvSpPr>
        <p:spPr/>
        <p:txBody>
          <a:bodyPr/>
          <a:lstStyle/>
          <a:p>
            <a:fld id="{F64A8E5F-40E5-4553-9F3C-699F1A5B8145}" type="datetimeFigureOut">
              <a:rPr lang="de-DE" smtClean="0"/>
              <a:t>16.03.2026</a:t>
            </a:fld>
            <a:endParaRPr lang="de-DE"/>
          </a:p>
        </p:txBody>
      </p:sp>
      <p:sp>
        <p:nvSpPr>
          <p:cNvPr id="8" name="Segnaposto piè di pagina 7"/>
          <p:cNvSpPr>
            <a:spLocks noGrp="1"/>
          </p:cNvSpPr>
          <p:nvPr>
            <p:ph type="ftr" sz="quarter" idx="11"/>
          </p:nvPr>
        </p:nvSpPr>
        <p:spPr/>
        <p:txBody>
          <a:bodyPr/>
          <a:lstStyle/>
          <a:p>
            <a:endParaRPr lang="de-DE"/>
          </a:p>
        </p:txBody>
      </p:sp>
      <p:sp>
        <p:nvSpPr>
          <p:cNvPr id="9" name="Segnaposto numero diapositiva 8"/>
          <p:cNvSpPr>
            <a:spLocks noGrp="1"/>
          </p:cNvSpPr>
          <p:nvPr>
            <p:ph type="sldNum" sz="quarter" idx="12"/>
          </p:nvPr>
        </p:nvSpPr>
        <p:spPr/>
        <p:txBody>
          <a:bodyPr/>
          <a:lstStyle/>
          <a:p>
            <a:fld id="{66CD45B7-DFE2-4393-8D37-380FC36BF3AA}" type="slidenum">
              <a:rPr lang="de-DE" smtClean="0"/>
              <a:t>‹#›</a:t>
            </a:fld>
            <a:endParaRPr lang="de-DE"/>
          </a:p>
        </p:txBody>
      </p:sp>
    </p:spTree>
    <p:extLst>
      <p:ext uri="{BB962C8B-B14F-4D97-AF65-F5344CB8AC3E}">
        <p14:creationId xmlns:p14="http://schemas.microsoft.com/office/powerpoint/2010/main" val="27479829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titolo">
    <p:spTree>
      <p:nvGrpSpPr>
        <p:cNvPr id="1" name=""/>
        <p:cNvGrpSpPr/>
        <p:nvPr/>
      </p:nvGrpSpPr>
      <p:grpSpPr>
        <a:xfrm>
          <a:off x="0" y="0"/>
          <a:ext cx="0" cy="0"/>
          <a:chOff x="0" y="0"/>
          <a:chExt cx="0" cy="0"/>
        </a:xfrm>
      </p:grpSpPr>
      <p:sp>
        <p:nvSpPr>
          <p:cNvPr id="2" name="Titolo 1"/>
          <p:cNvSpPr>
            <a:spLocks noGrp="1"/>
          </p:cNvSpPr>
          <p:nvPr>
            <p:ph type="title"/>
          </p:nvPr>
        </p:nvSpPr>
        <p:spPr/>
        <p:txBody>
          <a:bodyPr/>
          <a:lstStyle/>
          <a:p>
            <a:r>
              <a:rPr lang="it-IT"/>
              <a:t>Fare clic per modificare lo stile del titolo</a:t>
            </a:r>
            <a:endParaRPr lang="de-DE"/>
          </a:p>
        </p:txBody>
      </p:sp>
      <p:sp>
        <p:nvSpPr>
          <p:cNvPr id="3" name="Segnaposto data 2"/>
          <p:cNvSpPr>
            <a:spLocks noGrp="1"/>
          </p:cNvSpPr>
          <p:nvPr>
            <p:ph type="dt" sz="half" idx="10"/>
          </p:nvPr>
        </p:nvSpPr>
        <p:spPr/>
        <p:txBody>
          <a:bodyPr/>
          <a:lstStyle/>
          <a:p>
            <a:fld id="{F64A8E5F-40E5-4553-9F3C-699F1A5B8145}" type="datetimeFigureOut">
              <a:rPr lang="de-DE" smtClean="0"/>
              <a:t>16.03.2026</a:t>
            </a:fld>
            <a:endParaRPr lang="de-DE"/>
          </a:p>
        </p:txBody>
      </p:sp>
      <p:sp>
        <p:nvSpPr>
          <p:cNvPr id="4" name="Segnaposto piè di pagina 3"/>
          <p:cNvSpPr>
            <a:spLocks noGrp="1"/>
          </p:cNvSpPr>
          <p:nvPr>
            <p:ph type="ftr" sz="quarter" idx="11"/>
          </p:nvPr>
        </p:nvSpPr>
        <p:spPr/>
        <p:txBody>
          <a:bodyPr/>
          <a:lstStyle/>
          <a:p>
            <a:endParaRPr lang="de-DE"/>
          </a:p>
        </p:txBody>
      </p:sp>
      <p:sp>
        <p:nvSpPr>
          <p:cNvPr id="5" name="Segnaposto numero diapositiva 4"/>
          <p:cNvSpPr>
            <a:spLocks noGrp="1"/>
          </p:cNvSpPr>
          <p:nvPr>
            <p:ph type="sldNum" sz="quarter" idx="12"/>
          </p:nvPr>
        </p:nvSpPr>
        <p:spPr/>
        <p:txBody>
          <a:bodyPr/>
          <a:lstStyle/>
          <a:p>
            <a:fld id="{66CD45B7-DFE2-4393-8D37-380FC36BF3AA}" type="slidenum">
              <a:rPr lang="de-DE" smtClean="0"/>
              <a:t>‹#›</a:t>
            </a:fld>
            <a:endParaRPr lang="de-DE"/>
          </a:p>
        </p:txBody>
      </p:sp>
    </p:spTree>
    <p:extLst>
      <p:ext uri="{BB962C8B-B14F-4D97-AF65-F5344CB8AC3E}">
        <p14:creationId xmlns:p14="http://schemas.microsoft.com/office/powerpoint/2010/main" val="3317825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uota">
    <p:spTree>
      <p:nvGrpSpPr>
        <p:cNvPr id="1" name=""/>
        <p:cNvGrpSpPr/>
        <p:nvPr/>
      </p:nvGrpSpPr>
      <p:grpSpPr>
        <a:xfrm>
          <a:off x="0" y="0"/>
          <a:ext cx="0" cy="0"/>
          <a:chOff x="0" y="0"/>
          <a:chExt cx="0" cy="0"/>
        </a:xfrm>
      </p:grpSpPr>
      <p:sp>
        <p:nvSpPr>
          <p:cNvPr id="2" name="Segnaposto data 1"/>
          <p:cNvSpPr>
            <a:spLocks noGrp="1"/>
          </p:cNvSpPr>
          <p:nvPr>
            <p:ph type="dt" sz="half" idx="10"/>
          </p:nvPr>
        </p:nvSpPr>
        <p:spPr/>
        <p:txBody>
          <a:bodyPr/>
          <a:lstStyle/>
          <a:p>
            <a:fld id="{F64A8E5F-40E5-4553-9F3C-699F1A5B8145}" type="datetimeFigureOut">
              <a:rPr lang="de-DE" smtClean="0"/>
              <a:t>16.03.2026</a:t>
            </a:fld>
            <a:endParaRPr lang="de-DE"/>
          </a:p>
        </p:txBody>
      </p:sp>
      <p:sp>
        <p:nvSpPr>
          <p:cNvPr id="3" name="Segnaposto piè di pagina 2"/>
          <p:cNvSpPr>
            <a:spLocks noGrp="1"/>
          </p:cNvSpPr>
          <p:nvPr>
            <p:ph type="ftr" sz="quarter" idx="11"/>
          </p:nvPr>
        </p:nvSpPr>
        <p:spPr/>
        <p:txBody>
          <a:bodyPr/>
          <a:lstStyle/>
          <a:p>
            <a:endParaRPr lang="de-DE"/>
          </a:p>
        </p:txBody>
      </p:sp>
      <p:sp>
        <p:nvSpPr>
          <p:cNvPr id="4" name="Segnaposto numero diapositiva 3"/>
          <p:cNvSpPr>
            <a:spLocks noGrp="1"/>
          </p:cNvSpPr>
          <p:nvPr>
            <p:ph type="sldNum" sz="quarter" idx="12"/>
          </p:nvPr>
        </p:nvSpPr>
        <p:spPr/>
        <p:txBody>
          <a:bodyPr/>
          <a:lstStyle/>
          <a:p>
            <a:fld id="{66CD45B7-DFE2-4393-8D37-380FC36BF3AA}" type="slidenum">
              <a:rPr lang="de-DE" smtClean="0"/>
              <a:t>‹#›</a:t>
            </a:fld>
            <a:endParaRPr lang="de-DE"/>
          </a:p>
        </p:txBody>
      </p:sp>
    </p:spTree>
    <p:extLst>
      <p:ext uri="{BB962C8B-B14F-4D97-AF65-F5344CB8AC3E}">
        <p14:creationId xmlns:p14="http://schemas.microsoft.com/office/powerpoint/2010/main" val="18940951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to con didascalia">
    <p:spTree>
      <p:nvGrpSpPr>
        <p:cNvPr id="1" name=""/>
        <p:cNvGrpSpPr/>
        <p:nvPr/>
      </p:nvGrpSpPr>
      <p:grpSpPr>
        <a:xfrm>
          <a:off x="0" y="0"/>
          <a:ext cx="0" cy="0"/>
          <a:chOff x="0" y="0"/>
          <a:chExt cx="0" cy="0"/>
        </a:xfrm>
      </p:grpSpPr>
      <p:sp>
        <p:nvSpPr>
          <p:cNvPr id="2" name="Titolo 1"/>
          <p:cNvSpPr>
            <a:spLocks noGrp="1"/>
          </p:cNvSpPr>
          <p:nvPr>
            <p:ph type="title"/>
          </p:nvPr>
        </p:nvSpPr>
        <p:spPr>
          <a:xfrm>
            <a:off x="839788" y="457200"/>
            <a:ext cx="3932237" cy="1600200"/>
          </a:xfrm>
        </p:spPr>
        <p:txBody>
          <a:bodyPr anchor="b"/>
          <a:lstStyle>
            <a:lvl1pPr>
              <a:defRPr sz="3200"/>
            </a:lvl1pPr>
          </a:lstStyle>
          <a:p>
            <a:r>
              <a:rPr lang="it-IT"/>
              <a:t>Fare clic per modificare lo stile del titolo</a:t>
            </a:r>
            <a:endParaRPr lang="de-DE"/>
          </a:p>
        </p:txBody>
      </p:sp>
      <p:sp>
        <p:nvSpPr>
          <p:cNvPr id="3" name="Segnaposto contenuto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endParaRPr lang="de-DE"/>
          </a:p>
        </p:txBody>
      </p:sp>
      <p:sp>
        <p:nvSpPr>
          <p:cNvPr id="4" name="Segnaposto testo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it-IT"/>
              <a:t>Fare clic per modificare stili del testo dello schema</a:t>
            </a:r>
          </a:p>
        </p:txBody>
      </p:sp>
      <p:sp>
        <p:nvSpPr>
          <p:cNvPr id="5" name="Segnaposto data 4"/>
          <p:cNvSpPr>
            <a:spLocks noGrp="1"/>
          </p:cNvSpPr>
          <p:nvPr>
            <p:ph type="dt" sz="half" idx="10"/>
          </p:nvPr>
        </p:nvSpPr>
        <p:spPr/>
        <p:txBody>
          <a:bodyPr/>
          <a:lstStyle/>
          <a:p>
            <a:fld id="{F64A8E5F-40E5-4553-9F3C-699F1A5B8145}" type="datetimeFigureOut">
              <a:rPr lang="de-DE" smtClean="0"/>
              <a:t>16.03.2026</a:t>
            </a:fld>
            <a:endParaRPr lang="de-DE"/>
          </a:p>
        </p:txBody>
      </p:sp>
      <p:sp>
        <p:nvSpPr>
          <p:cNvPr id="6" name="Segnaposto piè di pagina 5"/>
          <p:cNvSpPr>
            <a:spLocks noGrp="1"/>
          </p:cNvSpPr>
          <p:nvPr>
            <p:ph type="ftr" sz="quarter" idx="11"/>
          </p:nvPr>
        </p:nvSpPr>
        <p:spPr/>
        <p:txBody>
          <a:bodyPr/>
          <a:lstStyle/>
          <a:p>
            <a:endParaRPr lang="de-DE"/>
          </a:p>
        </p:txBody>
      </p:sp>
      <p:sp>
        <p:nvSpPr>
          <p:cNvPr id="7" name="Segnaposto numero diapositiva 6"/>
          <p:cNvSpPr>
            <a:spLocks noGrp="1"/>
          </p:cNvSpPr>
          <p:nvPr>
            <p:ph type="sldNum" sz="quarter" idx="12"/>
          </p:nvPr>
        </p:nvSpPr>
        <p:spPr/>
        <p:txBody>
          <a:bodyPr/>
          <a:lstStyle/>
          <a:p>
            <a:fld id="{66CD45B7-DFE2-4393-8D37-380FC36BF3AA}" type="slidenum">
              <a:rPr lang="de-DE" smtClean="0"/>
              <a:t>‹#›</a:t>
            </a:fld>
            <a:endParaRPr lang="de-DE"/>
          </a:p>
        </p:txBody>
      </p:sp>
    </p:spTree>
    <p:extLst>
      <p:ext uri="{BB962C8B-B14F-4D97-AF65-F5344CB8AC3E}">
        <p14:creationId xmlns:p14="http://schemas.microsoft.com/office/powerpoint/2010/main" val="23658163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magine con didascalia">
    <p:spTree>
      <p:nvGrpSpPr>
        <p:cNvPr id="1" name=""/>
        <p:cNvGrpSpPr/>
        <p:nvPr/>
      </p:nvGrpSpPr>
      <p:grpSpPr>
        <a:xfrm>
          <a:off x="0" y="0"/>
          <a:ext cx="0" cy="0"/>
          <a:chOff x="0" y="0"/>
          <a:chExt cx="0" cy="0"/>
        </a:xfrm>
      </p:grpSpPr>
      <p:sp>
        <p:nvSpPr>
          <p:cNvPr id="2" name="Titolo 1"/>
          <p:cNvSpPr>
            <a:spLocks noGrp="1"/>
          </p:cNvSpPr>
          <p:nvPr>
            <p:ph type="title"/>
          </p:nvPr>
        </p:nvSpPr>
        <p:spPr>
          <a:xfrm>
            <a:off x="839788" y="457200"/>
            <a:ext cx="3932237" cy="1600200"/>
          </a:xfrm>
        </p:spPr>
        <p:txBody>
          <a:bodyPr anchor="b"/>
          <a:lstStyle>
            <a:lvl1pPr>
              <a:defRPr sz="3200"/>
            </a:lvl1pPr>
          </a:lstStyle>
          <a:p>
            <a:r>
              <a:rPr lang="it-IT"/>
              <a:t>Fare clic per modificare lo stile del titolo</a:t>
            </a:r>
            <a:endParaRPr lang="de-DE"/>
          </a:p>
        </p:txBody>
      </p:sp>
      <p:sp>
        <p:nvSpPr>
          <p:cNvPr id="3" name="Segnaposto immagine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de-DE"/>
          </a:p>
        </p:txBody>
      </p:sp>
      <p:sp>
        <p:nvSpPr>
          <p:cNvPr id="4" name="Segnaposto testo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it-IT"/>
              <a:t>Fare clic per modificare stili del testo dello schema</a:t>
            </a:r>
          </a:p>
        </p:txBody>
      </p:sp>
      <p:sp>
        <p:nvSpPr>
          <p:cNvPr id="5" name="Segnaposto data 4"/>
          <p:cNvSpPr>
            <a:spLocks noGrp="1"/>
          </p:cNvSpPr>
          <p:nvPr>
            <p:ph type="dt" sz="half" idx="10"/>
          </p:nvPr>
        </p:nvSpPr>
        <p:spPr/>
        <p:txBody>
          <a:bodyPr/>
          <a:lstStyle/>
          <a:p>
            <a:fld id="{F64A8E5F-40E5-4553-9F3C-699F1A5B8145}" type="datetimeFigureOut">
              <a:rPr lang="de-DE" smtClean="0"/>
              <a:t>16.03.2026</a:t>
            </a:fld>
            <a:endParaRPr lang="de-DE"/>
          </a:p>
        </p:txBody>
      </p:sp>
      <p:sp>
        <p:nvSpPr>
          <p:cNvPr id="6" name="Segnaposto piè di pagina 5"/>
          <p:cNvSpPr>
            <a:spLocks noGrp="1"/>
          </p:cNvSpPr>
          <p:nvPr>
            <p:ph type="ftr" sz="quarter" idx="11"/>
          </p:nvPr>
        </p:nvSpPr>
        <p:spPr/>
        <p:txBody>
          <a:bodyPr/>
          <a:lstStyle/>
          <a:p>
            <a:endParaRPr lang="de-DE"/>
          </a:p>
        </p:txBody>
      </p:sp>
      <p:sp>
        <p:nvSpPr>
          <p:cNvPr id="7" name="Segnaposto numero diapositiva 6"/>
          <p:cNvSpPr>
            <a:spLocks noGrp="1"/>
          </p:cNvSpPr>
          <p:nvPr>
            <p:ph type="sldNum" sz="quarter" idx="12"/>
          </p:nvPr>
        </p:nvSpPr>
        <p:spPr/>
        <p:txBody>
          <a:bodyPr/>
          <a:lstStyle/>
          <a:p>
            <a:fld id="{66CD45B7-DFE2-4393-8D37-380FC36BF3AA}" type="slidenum">
              <a:rPr lang="de-DE" smtClean="0"/>
              <a:t>‹#›</a:t>
            </a:fld>
            <a:endParaRPr lang="de-DE"/>
          </a:p>
        </p:txBody>
      </p:sp>
    </p:spTree>
    <p:extLst>
      <p:ext uri="{BB962C8B-B14F-4D97-AF65-F5344CB8AC3E}">
        <p14:creationId xmlns:p14="http://schemas.microsoft.com/office/powerpoint/2010/main" val="16885766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olo e testo verticale">
    <p:spTree>
      <p:nvGrpSpPr>
        <p:cNvPr id="1" name=""/>
        <p:cNvGrpSpPr/>
        <p:nvPr/>
      </p:nvGrpSpPr>
      <p:grpSpPr>
        <a:xfrm>
          <a:off x="0" y="0"/>
          <a:ext cx="0" cy="0"/>
          <a:chOff x="0" y="0"/>
          <a:chExt cx="0" cy="0"/>
        </a:xfrm>
      </p:grpSpPr>
      <p:sp>
        <p:nvSpPr>
          <p:cNvPr id="2" name="Titolo 1"/>
          <p:cNvSpPr>
            <a:spLocks noGrp="1"/>
          </p:cNvSpPr>
          <p:nvPr>
            <p:ph type="title"/>
          </p:nvPr>
        </p:nvSpPr>
        <p:spPr/>
        <p:txBody>
          <a:bodyPr/>
          <a:lstStyle/>
          <a:p>
            <a:r>
              <a:rPr lang="it-IT"/>
              <a:t>Fare clic per modificare lo stile del titolo</a:t>
            </a:r>
            <a:endParaRPr lang="de-DE"/>
          </a:p>
        </p:txBody>
      </p:sp>
      <p:sp>
        <p:nvSpPr>
          <p:cNvPr id="3" name="Segnaposto testo verticale 2"/>
          <p:cNvSpPr>
            <a:spLocks noGrp="1"/>
          </p:cNvSpPr>
          <p:nvPr>
            <p:ph type="body" orient="vert" idx="1"/>
          </p:nvPr>
        </p:nvSpPr>
        <p:spPr/>
        <p:txBody>
          <a:bodyPr vert="eaVert"/>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endParaRPr lang="de-DE"/>
          </a:p>
        </p:txBody>
      </p:sp>
      <p:sp>
        <p:nvSpPr>
          <p:cNvPr id="4" name="Segnaposto data 3"/>
          <p:cNvSpPr>
            <a:spLocks noGrp="1"/>
          </p:cNvSpPr>
          <p:nvPr>
            <p:ph type="dt" sz="half" idx="10"/>
          </p:nvPr>
        </p:nvSpPr>
        <p:spPr/>
        <p:txBody>
          <a:bodyPr/>
          <a:lstStyle/>
          <a:p>
            <a:fld id="{F64A8E5F-40E5-4553-9F3C-699F1A5B8145}" type="datetimeFigureOut">
              <a:rPr lang="de-DE" smtClean="0"/>
              <a:t>16.03.2026</a:t>
            </a:fld>
            <a:endParaRPr lang="de-DE"/>
          </a:p>
        </p:txBody>
      </p:sp>
      <p:sp>
        <p:nvSpPr>
          <p:cNvPr id="5" name="Segnaposto piè di pagina 4"/>
          <p:cNvSpPr>
            <a:spLocks noGrp="1"/>
          </p:cNvSpPr>
          <p:nvPr>
            <p:ph type="ftr" sz="quarter" idx="11"/>
          </p:nvPr>
        </p:nvSpPr>
        <p:spPr/>
        <p:txBody>
          <a:bodyPr/>
          <a:lstStyle/>
          <a:p>
            <a:endParaRPr lang="de-DE"/>
          </a:p>
        </p:txBody>
      </p:sp>
      <p:sp>
        <p:nvSpPr>
          <p:cNvPr id="6" name="Segnaposto numero diapositiva 5"/>
          <p:cNvSpPr>
            <a:spLocks noGrp="1"/>
          </p:cNvSpPr>
          <p:nvPr>
            <p:ph type="sldNum" sz="quarter" idx="12"/>
          </p:nvPr>
        </p:nvSpPr>
        <p:spPr/>
        <p:txBody>
          <a:bodyPr/>
          <a:lstStyle/>
          <a:p>
            <a:fld id="{66CD45B7-DFE2-4393-8D37-380FC36BF3AA}" type="slidenum">
              <a:rPr lang="de-DE" smtClean="0"/>
              <a:t>‹#›</a:t>
            </a:fld>
            <a:endParaRPr lang="de-DE"/>
          </a:p>
        </p:txBody>
      </p:sp>
    </p:spTree>
    <p:extLst>
      <p:ext uri="{BB962C8B-B14F-4D97-AF65-F5344CB8AC3E}">
        <p14:creationId xmlns:p14="http://schemas.microsoft.com/office/powerpoint/2010/main" val="34244690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olo e testo verticale">
    <p:spTree>
      <p:nvGrpSpPr>
        <p:cNvPr id="1" name=""/>
        <p:cNvGrpSpPr/>
        <p:nvPr/>
      </p:nvGrpSpPr>
      <p:grpSpPr>
        <a:xfrm>
          <a:off x="0" y="0"/>
          <a:ext cx="0" cy="0"/>
          <a:chOff x="0" y="0"/>
          <a:chExt cx="0" cy="0"/>
        </a:xfrm>
      </p:grpSpPr>
      <p:sp>
        <p:nvSpPr>
          <p:cNvPr id="2" name="Titolo verticale 1"/>
          <p:cNvSpPr>
            <a:spLocks noGrp="1"/>
          </p:cNvSpPr>
          <p:nvPr>
            <p:ph type="title" orient="vert"/>
          </p:nvPr>
        </p:nvSpPr>
        <p:spPr>
          <a:xfrm>
            <a:off x="8724900" y="365125"/>
            <a:ext cx="2628900" cy="5811838"/>
          </a:xfrm>
        </p:spPr>
        <p:txBody>
          <a:bodyPr vert="eaVert"/>
          <a:lstStyle/>
          <a:p>
            <a:r>
              <a:rPr lang="it-IT"/>
              <a:t>Fare clic per modificare lo stile del titolo</a:t>
            </a:r>
            <a:endParaRPr lang="de-DE"/>
          </a:p>
        </p:txBody>
      </p:sp>
      <p:sp>
        <p:nvSpPr>
          <p:cNvPr id="3" name="Segnaposto testo verticale 2"/>
          <p:cNvSpPr>
            <a:spLocks noGrp="1"/>
          </p:cNvSpPr>
          <p:nvPr>
            <p:ph type="body" orient="vert" idx="1"/>
          </p:nvPr>
        </p:nvSpPr>
        <p:spPr>
          <a:xfrm>
            <a:off x="838200" y="365125"/>
            <a:ext cx="7734300" cy="5811838"/>
          </a:xfrm>
        </p:spPr>
        <p:txBody>
          <a:bodyPr vert="eaVert"/>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endParaRPr lang="de-DE"/>
          </a:p>
        </p:txBody>
      </p:sp>
      <p:sp>
        <p:nvSpPr>
          <p:cNvPr id="4" name="Segnaposto data 3"/>
          <p:cNvSpPr>
            <a:spLocks noGrp="1"/>
          </p:cNvSpPr>
          <p:nvPr>
            <p:ph type="dt" sz="half" idx="10"/>
          </p:nvPr>
        </p:nvSpPr>
        <p:spPr/>
        <p:txBody>
          <a:bodyPr/>
          <a:lstStyle/>
          <a:p>
            <a:fld id="{F64A8E5F-40E5-4553-9F3C-699F1A5B8145}" type="datetimeFigureOut">
              <a:rPr lang="de-DE" smtClean="0"/>
              <a:t>16.03.2026</a:t>
            </a:fld>
            <a:endParaRPr lang="de-DE"/>
          </a:p>
        </p:txBody>
      </p:sp>
      <p:sp>
        <p:nvSpPr>
          <p:cNvPr id="5" name="Segnaposto piè di pagina 4"/>
          <p:cNvSpPr>
            <a:spLocks noGrp="1"/>
          </p:cNvSpPr>
          <p:nvPr>
            <p:ph type="ftr" sz="quarter" idx="11"/>
          </p:nvPr>
        </p:nvSpPr>
        <p:spPr/>
        <p:txBody>
          <a:bodyPr/>
          <a:lstStyle/>
          <a:p>
            <a:endParaRPr lang="de-DE"/>
          </a:p>
        </p:txBody>
      </p:sp>
      <p:sp>
        <p:nvSpPr>
          <p:cNvPr id="6" name="Segnaposto numero diapositiva 5"/>
          <p:cNvSpPr>
            <a:spLocks noGrp="1"/>
          </p:cNvSpPr>
          <p:nvPr>
            <p:ph type="sldNum" sz="quarter" idx="12"/>
          </p:nvPr>
        </p:nvSpPr>
        <p:spPr/>
        <p:txBody>
          <a:bodyPr/>
          <a:lstStyle/>
          <a:p>
            <a:fld id="{66CD45B7-DFE2-4393-8D37-380FC36BF3AA}" type="slidenum">
              <a:rPr lang="de-DE" smtClean="0"/>
              <a:t>‹#›</a:t>
            </a:fld>
            <a:endParaRPr lang="de-DE"/>
          </a:p>
        </p:txBody>
      </p:sp>
    </p:spTree>
    <p:extLst>
      <p:ext uri="{BB962C8B-B14F-4D97-AF65-F5344CB8AC3E}">
        <p14:creationId xmlns:p14="http://schemas.microsoft.com/office/powerpoint/2010/main" val="10268423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egnaposto titolo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it-IT"/>
              <a:t>Fare clic per modificare lo stile del titolo</a:t>
            </a:r>
            <a:endParaRPr lang="de-DE"/>
          </a:p>
        </p:txBody>
      </p:sp>
      <p:sp>
        <p:nvSpPr>
          <p:cNvPr id="3" name="Segnaposto testo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it-IT"/>
              <a:t>Fare clic per modificare stili del testo dello schema</a:t>
            </a:r>
          </a:p>
          <a:p>
            <a:pPr lvl="1"/>
            <a:r>
              <a:rPr lang="it-IT"/>
              <a:t>Secondo livello</a:t>
            </a:r>
          </a:p>
          <a:p>
            <a:pPr lvl="2"/>
            <a:r>
              <a:rPr lang="it-IT"/>
              <a:t>Terzo livello</a:t>
            </a:r>
          </a:p>
          <a:p>
            <a:pPr lvl="3"/>
            <a:r>
              <a:rPr lang="it-IT"/>
              <a:t>Quarto livello</a:t>
            </a:r>
          </a:p>
          <a:p>
            <a:pPr lvl="4"/>
            <a:r>
              <a:rPr lang="it-IT"/>
              <a:t>Quinto livello</a:t>
            </a:r>
            <a:endParaRPr lang="de-DE"/>
          </a:p>
        </p:txBody>
      </p:sp>
      <p:sp>
        <p:nvSpPr>
          <p:cNvPr id="4" name="Segnaposto data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64A8E5F-40E5-4553-9F3C-699F1A5B8145}" type="datetimeFigureOut">
              <a:rPr lang="de-DE" smtClean="0"/>
              <a:t>16.03.2026</a:t>
            </a:fld>
            <a:endParaRPr lang="de-DE"/>
          </a:p>
        </p:txBody>
      </p:sp>
      <p:sp>
        <p:nvSpPr>
          <p:cNvPr id="5" name="Segnaposto piè di pagina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de-DE"/>
          </a:p>
        </p:txBody>
      </p:sp>
      <p:sp>
        <p:nvSpPr>
          <p:cNvPr id="6" name="Segnaposto numero diapositiva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6CD45B7-DFE2-4393-8D37-380FC36BF3AA}" type="slidenum">
              <a:rPr lang="de-DE" smtClean="0"/>
              <a:t>‹#›</a:t>
            </a:fld>
            <a:endParaRPr lang="de-DE"/>
          </a:p>
        </p:txBody>
      </p:sp>
    </p:spTree>
    <p:extLst>
      <p:ext uri="{BB962C8B-B14F-4D97-AF65-F5344CB8AC3E}">
        <p14:creationId xmlns:p14="http://schemas.microsoft.com/office/powerpoint/2010/main" val="18019314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3"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olo 1">
            <a:extLst>
              <a:ext uri="{FF2B5EF4-FFF2-40B4-BE49-F238E27FC236}">
                <a16:creationId xmlns:a16="http://schemas.microsoft.com/office/drawing/2014/main" id="{A34C7BD8-9B18-347F-B6BE-96F89314E21B}"/>
              </a:ext>
            </a:extLst>
          </p:cNvPr>
          <p:cNvSpPr>
            <a:spLocks noGrp="1"/>
          </p:cNvSpPr>
          <p:nvPr>
            <p:ph type="title"/>
          </p:nvPr>
        </p:nvSpPr>
        <p:spPr>
          <a:xfrm>
            <a:off x="686834" y="1153572"/>
            <a:ext cx="3200400" cy="4461163"/>
          </a:xfrm>
        </p:spPr>
        <p:txBody>
          <a:bodyPr>
            <a:normAutofit/>
          </a:bodyPr>
          <a:lstStyle/>
          <a:p>
            <a:endParaRPr lang="it-IT" b="1" i="1" u="sng">
              <a:solidFill>
                <a:srgbClr val="FFFFFF"/>
              </a:solidFill>
              <a:highlight>
                <a:srgbClr val="FFFFFF"/>
              </a:highlight>
              <a:latin typeface="Aptos"/>
            </a:endParaRPr>
          </a:p>
          <a:p>
            <a:endParaRPr lang="it-IT">
              <a:solidFill>
                <a:srgbClr val="FFFFFF"/>
              </a:solidFill>
            </a:endParaRPr>
          </a:p>
        </p:txBody>
      </p:sp>
      <p:sp>
        <p:nvSpPr>
          <p:cNvPr id="65"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Segnaposto contenuto 2">
            <a:extLst>
              <a:ext uri="{FF2B5EF4-FFF2-40B4-BE49-F238E27FC236}">
                <a16:creationId xmlns:a16="http://schemas.microsoft.com/office/drawing/2014/main" id="{1F383703-F3D1-600F-4C04-00EC091E6383}"/>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000" b="1">
                <a:latin typeface="Arial"/>
                <a:cs typeface="Arial"/>
              </a:rPr>
              <a:t>Module Title: Effective Teamworking and Communication</a:t>
            </a:r>
            <a:endParaRPr lang="en-GB" sz="2000" b="1">
              <a:latin typeface="Arial"/>
              <a:cs typeface="Arial"/>
            </a:endParaRPr>
          </a:p>
          <a:p>
            <a:endParaRPr lang="en-GB" sz="2000" b="1"/>
          </a:p>
          <a:p>
            <a:r>
              <a:rPr lang="en-US" sz="2000" b="1">
                <a:latin typeface="Arial"/>
                <a:cs typeface="Arial"/>
              </a:rPr>
              <a:t>Module Code: LCLM 4003 </a:t>
            </a:r>
            <a:endParaRPr lang="en-GB" sz="2000" b="1">
              <a:latin typeface="Arial"/>
              <a:cs typeface="Arial"/>
            </a:endParaRPr>
          </a:p>
          <a:p>
            <a:endParaRPr lang="en-GB" sz="2000" b="1"/>
          </a:p>
          <a:p>
            <a:r>
              <a:rPr lang="en-US" sz="2000" b="1">
                <a:latin typeface="Arial"/>
                <a:cs typeface="Arial"/>
              </a:rPr>
              <a:t>Assessment: Component 2  </a:t>
            </a:r>
          </a:p>
          <a:p>
            <a:endParaRPr lang="en-GB" sz="2000" b="1"/>
          </a:p>
          <a:p>
            <a:r>
              <a:rPr lang="en-US" sz="2000" b="1">
                <a:latin typeface="Arial"/>
                <a:cs typeface="Arial"/>
              </a:rPr>
              <a:t>Student Name: Prince Jimoh </a:t>
            </a:r>
            <a:r>
              <a:rPr lang="en-US" sz="2000" b="1" err="1">
                <a:latin typeface="Arial"/>
                <a:cs typeface="Arial"/>
              </a:rPr>
              <a:t>Isidahomen</a:t>
            </a:r>
            <a:r>
              <a:rPr lang="en-US" sz="2000" b="1">
                <a:latin typeface="Arial"/>
                <a:cs typeface="Arial"/>
              </a:rPr>
              <a:t>, Jacqueline Brown, Ionela-Ramona Axente</a:t>
            </a:r>
            <a:endParaRPr lang="en-GB" sz="2000" b="1">
              <a:latin typeface="Arial"/>
              <a:cs typeface="Arial"/>
            </a:endParaRPr>
          </a:p>
          <a:p>
            <a:endParaRPr lang="en-GB" sz="2000" b="1"/>
          </a:p>
          <a:p>
            <a:r>
              <a:rPr lang="en-US" sz="2000" b="1">
                <a:latin typeface="Arial"/>
                <a:cs typeface="Arial"/>
              </a:rPr>
              <a:t>Student Number: 2509813, 2506880,  2507866</a:t>
            </a:r>
            <a:endParaRPr lang="en-GB" sz="2000" b="1">
              <a:latin typeface="Arial"/>
              <a:cs typeface="Arial"/>
            </a:endParaRPr>
          </a:p>
          <a:p>
            <a:endParaRPr lang="en-GB" sz="2000" b="1"/>
          </a:p>
          <a:p>
            <a:r>
              <a:rPr lang="en-US" sz="2000" b="1">
                <a:latin typeface="Arial"/>
                <a:cs typeface="Arial"/>
              </a:rPr>
              <a:t>Lecturer’s Name: Zahida Khan </a:t>
            </a:r>
            <a:r>
              <a:rPr lang="en-GB" sz="2000" b="1">
                <a:highlight>
                  <a:srgbClr val="FFFFFF"/>
                </a:highlight>
                <a:latin typeface="Arial"/>
                <a:cs typeface="Arial"/>
              </a:rPr>
              <a:t> </a:t>
            </a:r>
            <a:endParaRPr lang="it-IT" sz="2000" b="1"/>
          </a:p>
        </p:txBody>
      </p:sp>
    </p:spTree>
    <p:extLst>
      <p:ext uri="{BB962C8B-B14F-4D97-AF65-F5344CB8AC3E}">
        <p14:creationId xmlns:p14="http://schemas.microsoft.com/office/powerpoint/2010/main" val="22544334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0958073F-80BB-E6DA-4B95-4BD536F25312}"/>
              </a:ext>
            </a:extLst>
          </p:cNvPr>
          <p:cNvSpPr>
            <a:spLocks noGrp="1"/>
          </p:cNvSpPr>
          <p:nvPr>
            <p:ph type="title"/>
          </p:nvPr>
        </p:nvSpPr>
        <p:spPr>
          <a:xfrm>
            <a:off x="838200" y="365125"/>
            <a:ext cx="10515600" cy="928906"/>
          </a:xfrm>
        </p:spPr>
        <p:txBody>
          <a:bodyPr/>
          <a:lstStyle/>
          <a:p>
            <a:r>
              <a:rPr lang="it-IT"/>
              <a:t>                           </a:t>
            </a:r>
            <a:r>
              <a:rPr lang="it-IT" err="1"/>
              <a:t>Introduction</a:t>
            </a:r>
          </a:p>
        </p:txBody>
      </p:sp>
      <p:sp>
        <p:nvSpPr>
          <p:cNvPr id="3" name="Segnaposto contenuto 2">
            <a:extLst>
              <a:ext uri="{FF2B5EF4-FFF2-40B4-BE49-F238E27FC236}">
                <a16:creationId xmlns:a16="http://schemas.microsoft.com/office/drawing/2014/main" id="{28446BEC-A415-7BF2-F0F9-F0D2EA222346}"/>
              </a:ext>
            </a:extLst>
          </p:cNvPr>
          <p:cNvSpPr>
            <a:spLocks noGrp="1"/>
          </p:cNvSpPr>
          <p:nvPr>
            <p:ph idx="1"/>
          </p:nvPr>
        </p:nvSpPr>
        <p:spPr>
          <a:xfrm>
            <a:off x="838200" y="1522913"/>
            <a:ext cx="10515600" cy="4654050"/>
          </a:xfrm>
        </p:spPr>
        <p:txBody>
          <a:bodyPr vert="horz" lIns="91440" tIns="45720" rIns="91440" bIns="45720" rtlCol="0" anchor="t">
            <a:noAutofit/>
          </a:bodyPr>
          <a:lstStyle/>
          <a:p>
            <a:r>
              <a:rPr lang="it-IT" sz="2000"/>
              <a:t>Flight Foods Ltd </a:t>
            </a:r>
            <a:r>
              <a:rPr lang="it-IT" sz="2000" err="1"/>
              <a:t>is</a:t>
            </a:r>
            <a:r>
              <a:rPr lang="it-IT" sz="2000"/>
              <a:t> a medium-</a:t>
            </a:r>
            <a:r>
              <a:rPr lang="it-IT" sz="2000" err="1"/>
              <a:t>sized</a:t>
            </a:r>
            <a:r>
              <a:rPr lang="it-IT" sz="2000"/>
              <a:t> company </a:t>
            </a:r>
            <a:r>
              <a:rPr lang="it-IT" sz="2000" err="1"/>
              <a:t>that</a:t>
            </a:r>
            <a:r>
              <a:rPr lang="it-IT" sz="2000"/>
              <a:t> </a:t>
            </a:r>
            <a:r>
              <a:rPr lang="it-IT" sz="2000" err="1"/>
              <a:t>produces</a:t>
            </a:r>
            <a:r>
              <a:rPr lang="it-IT" sz="2000"/>
              <a:t> ready </a:t>
            </a:r>
            <a:r>
              <a:rPr lang="it-IT" sz="2000" err="1"/>
              <a:t>meals</a:t>
            </a:r>
            <a:r>
              <a:rPr lang="it-IT" sz="2000"/>
              <a:t> for </a:t>
            </a:r>
            <a:r>
              <a:rPr lang="it-IT" sz="2000" err="1"/>
              <a:t>airlines</a:t>
            </a:r>
            <a:r>
              <a:rPr lang="it-IT" sz="2000"/>
              <a:t>. Flight Foods Ltd </a:t>
            </a:r>
            <a:r>
              <a:rPr lang="it-IT" sz="2000" err="1"/>
              <a:t>is</a:t>
            </a:r>
            <a:r>
              <a:rPr lang="it-IT" sz="2000"/>
              <a:t> a medium-</a:t>
            </a:r>
            <a:r>
              <a:rPr lang="it-IT" sz="2000" err="1"/>
              <a:t>sized</a:t>
            </a:r>
            <a:r>
              <a:rPr lang="it-IT" sz="2000"/>
              <a:t> company </a:t>
            </a:r>
            <a:r>
              <a:rPr lang="it-IT" sz="2000" err="1"/>
              <a:t>that</a:t>
            </a:r>
            <a:r>
              <a:rPr lang="it-IT" sz="2000"/>
              <a:t> </a:t>
            </a:r>
            <a:r>
              <a:rPr lang="it-IT" sz="2000" err="1"/>
              <a:t>produces</a:t>
            </a:r>
            <a:r>
              <a:rPr lang="it-IT" sz="2000"/>
              <a:t> ready </a:t>
            </a:r>
            <a:r>
              <a:rPr lang="it-IT" sz="2000" err="1"/>
              <a:t>meals</a:t>
            </a:r>
            <a:r>
              <a:rPr lang="it-IT" sz="2000"/>
              <a:t> for </a:t>
            </a:r>
            <a:r>
              <a:rPr lang="it-IT" sz="2000" err="1"/>
              <a:t>airlines</a:t>
            </a:r>
            <a:r>
              <a:rPr lang="it-IT" sz="2000"/>
              <a:t>. Flight Foods Ltd </a:t>
            </a:r>
            <a:r>
              <a:rPr lang="it-IT" sz="2000" err="1"/>
              <a:t>is</a:t>
            </a:r>
            <a:r>
              <a:rPr lang="it-IT" sz="2000"/>
              <a:t> a medium-</a:t>
            </a:r>
            <a:r>
              <a:rPr lang="it-IT" sz="2000" err="1"/>
              <a:t>sized</a:t>
            </a:r>
            <a:r>
              <a:rPr lang="it-IT" sz="2000"/>
              <a:t> company </a:t>
            </a:r>
            <a:r>
              <a:rPr lang="it-IT" sz="2000" err="1"/>
              <a:t>that</a:t>
            </a:r>
            <a:r>
              <a:rPr lang="it-IT" sz="2000"/>
              <a:t> </a:t>
            </a:r>
            <a:r>
              <a:rPr lang="it-IT" sz="2000" err="1"/>
              <a:t>produces</a:t>
            </a:r>
            <a:r>
              <a:rPr lang="it-IT" sz="2000"/>
              <a:t> ready </a:t>
            </a:r>
            <a:r>
              <a:rPr lang="it-IT" sz="2000" err="1"/>
              <a:t>meals</a:t>
            </a:r>
            <a:r>
              <a:rPr lang="it-IT" sz="2000"/>
              <a:t> for </a:t>
            </a:r>
            <a:r>
              <a:rPr lang="it-IT" sz="2000" err="1"/>
              <a:t>airlines</a:t>
            </a:r>
            <a:r>
              <a:rPr lang="it-IT" sz="2000"/>
              <a:t>.</a:t>
            </a:r>
            <a:endParaRPr lang="en-US" sz="2000"/>
          </a:p>
          <a:p>
            <a:r>
              <a:rPr lang="it-IT" sz="2000">
                <a:latin typeface="Aptos"/>
                <a:ea typeface="Calibri"/>
                <a:cs typeface="Calibri"/>
              </a:rPr>
              <a:t>The company </a:t>
            </a:r>
            <a:r>
              <a:rPr lang="it-IT" sz="2000" err="1">
                <a:latin typeface="Aptos"/>
                <a:ea typeface="Calibri"/>
                <a:cs typeface="Calibri"/>
              </a:rPr>
              <a:t>has</a:t>
            </a:r>
            <a:r>
              <a:rPr lang="it-IT" sz="2000">
                <a:latin typeface="Aptos"/>
                <a:ea typeface="Calibri"/>
                <a:cs typeface="Calibri"/>
              </a:rPr>
              <a:t> </a:t>
            </a:r>
            <a:r>
              <a:rPr lang="it-IT" sz="2000" err="1">
                <a:latin typeface="Aptos"/>
                <a:ea typeface="Calibri"/>
                <a:cs typeface="Calibri"/>
              </a:rPr>
              <a:t>recently</a:t>
            </a:r>
            <a:r>
              <a:rPr lang="it-IT" sz="2000">
                <a:latin typeface="Aptos"/>
                <a:ea typeface="Calibri"/>
                <a:cs typeface="Calibri"/>
              </a:rPr>
              <a:t> </a:t>
            </a:r>
            <a:r>
              <a:rPr lang="it-IT" sz="2000" err="1">
                <a:latin typeface="Aptos"/>
                <a:ea typeface="Calibri"/>
                <a:cs typeface="Calibri"/>
              </a:rPr>
              <a:t>experienced</a:t>
            </a:r>
            <a:r>
              <a:rPr lang="it-IT" sz="2000">
                <a:latin typeface="Aptos"/>
                <a:ea typeface="Calibri"/>
                <a:cs typeface="Calibri"/>
              </a:rPr>
              <a:t> </a:t>
            </a:r>
            <a:r>
              <a:rPr lang="it-IT" sz="2000" err="1">
                <a:latin typeface="Aptos"/>
                <a:ea typeface="Calibri"/>
                <a:cs typeface="Calibri"/>
              </a:rPr>
              <a:t>declining</a:t>
            </a:r>
            <a:r>
              <a:rPr lang="it-IT" sz="2000">
                <a:latin typeface="Aptos"/>
                <a:ea typeface="Calibri"/>
                <a:cs typeface="Calibri"/>
              </a:rPr>
              <a:t> market share due to </a:t>
            </a:r>
            <a:r>
              <a:rPr lang="it-IT" sz="2000" err="1">
                <a:latin typeface="Aptos"/>
                <a:ea typeface="Calibri"/>
                <a:cs typeface="Calibri"/>
              </a:rPr>
              <a:t>poor</a:t>
            </a:r>
            <a:r>
              <a:rPr lang="it-IT" sz="2000">
                <a:latin typeface="Aptos"/>
                <a:ea typeface="Calibri"/>
                <a:cs typeface="Calibri"/>
              </a:rPr>
              <a:t> food </a:t>
            </a:r>
            <a:r>
              <a:rPr lang="it-IT" sz="2000" err="1">
                <a:latin typeface="Aptos"/>
                <a:ea typeface="Calibri"/>
                <a:cs typeface="Calibri"/>
              </a:rPr>
              <a:t>quality</a:t>
            </a:r>
            <a:r>
              <a:rPr lang="it-IT" sz="2000">
                <a:latin typeface="Aptos"/>
                <a:ea typeface="Calibri"/>
                <a:cs typeface="Calibri"/>
              </a:rPr>
              <a:t> and </a:t>
            </a:r>
            <a:r>
              <a:rPr lang="it-IT" sz="2000" err="1">
                <a:latin typeface="Aptos"/>
                <a:ea typeface="Calibri"/>
                <a:cs typeface="Calibri"/>
              </a:rPr>
              <a:t>safety</a:t>
            </a:r>
            <a:r>
              <a:rPr lang="it-IT" sz="2000">
                <a:latin typeface="Aptos"/>
                <a:ea typeface="Calibri"/>
                <a:cs typeface="Calibri"/>
              </a:rPr>
              <a:t> </a:t>
            </a:r>
            <a:r>
              <a:rPr lang="it-IT" sz="2000" err="1">
                <a:latin typeface="Aptos"/>
                <a:ea typeface="Calibri"/>
                <a:cs typeface="Calibri"/>
              </a:rPr>
              <a:t>issues</a:t>
            </a:r>
            <a:r>
              <a:rPr lang="it-IT" sz="2000">
                <a:latin typeface="Aptos"/>
                <a:ea typeface="Calibri"/>
                <a:cs typeface="Calibri"/>
              </a:rPr>
              <a:t>.</a:t>
            </a:r>
            <a:endParaRPr lang="it-IT" sz="2000"/>
          </a:p>
          <a:p>
            <a:r>
              <a:rPr lang="it-IT" sz="2000" err="1">
                <a:latin typeface="Aptos"/>
                <a:ea typeface="Calibri"/>
                <a:cs typeface="Calibri"/>
              </a:rPr>
              <a:t>Investigation</a:t>
            </a:r>
            <a:r>
              <a:rPr lang="it-IT" sz="2000">
                <a:latin typeface="Aptos"/>
                <a:ea typeface="Calibri"/>
                <a:cs typeface="Calibri"/>
              </a:rPr>
              <a:t> of the </a:t>
            </a:r>
            <a:r>
              <a:rPr lang="it-IT" sz="2000" err="1">
                <a:latin typeface="Aptos"/>
                <a:ea typeface="Calibri"/>
                <a:cs typeface="Calibri"/>
              </a:rPr>
              <a:t>factory</a:t>
            </a:r>
            <a:r>
              <a:rPr lang="it-IT" sz="2000">
                <a:latin typeface="Aptos"/>
                <a:ea typeface="Calibri"/>
                <a:cs typeface="Calibri"/>
              </a:rPr>
              <a:t> </a:t>
            </a:r>
            <a:r>
              <a:rPr lang="it-IT" sz="2000" err="1">
                <a:latin typeface="Aptos"/>
                <a:ea typeface="Calibri"/>
                <a:cs typeface="Calibri"/>
              </a:rPr>
              <a:t>environment</a:t>
            </a:r>
            <a:r>
              <a:rPr lang="it-IT" sz="2000">
                <a:latin typeface="Aptos"/>
                <a:ea typeface="Calibri"/>
                <a:cs typeface="Calibri"/>
              </a:rPr>
              <a:t> </a:t>
            </a:r>
            <a:r>
              <a:rPr lang="it-IT" sz="2000" err="1">
                <a:latin typeface="Aptos"/>
                <a:ea typeface="Calibri"/>
                <a:cs typeface="Calibri"/>
              </a:rPr>
              <a:t>suggests</a:t>
            </a:r>
            <a:r>
              <a:rPr lang="it-IT" sz="2000">
                <a:latin typeface="Aptos"/>
                <a:ea typeface="Calibri"/>
                <a:cs typeface="Calibri"/>
              </a:rPr>
              <a:t> </a:t>
            </a:r>
            <a:r>
              <a:rPr lang="it-IT" sz="2000" err="1">
                <a:latin typeface="Aptos"/>
                <a:ea typeface="Calibri"/>
                <a:cs typeface="Calibri"/>
              </a:rPr>
              <a:t>that</a:t>
            </a:r>
            <a:r>
              <a:rPr lang="it-IT" sz="2000">
                <a:latin typeface="Aptos"/>
                <a:ea typeface="Calibri"/>
                <a:cs typeface="Calibri"/>
              </a:rPr>
              <a:t> </a:t>
            </a:r>
            <a:r>
              <a:rPr lang="it-IT" sz="2000" err="1">
                <a:latin typeface="Aptos"/>
                <a:ea typeface="Calibri"/>
                <a:cs typeface="Calibri"/>
              </a:rPr>
              <a:t>these</a:t>
            </a:r>
            <a:r>
              <a:rPr lang="it-IT" sz="2000">
                <a:latin typeface="Aptos"/>
                <a:ea typeface="Calibri"/>
                <a:cs typeface="Calibri"/>
              </a:rPr>
              <a:t> </a:t>
            </a:r>
            <a:r>
              <a:rPr lang="it-IT" sz="2000" err="1">
                <a:latin typeface="Aptos"/>
                <a:ea typeface="Calibri"/>
                <a:cs typeface="Calibri"/>
              </a:rPr>
              <a:t>operational</a:t>
            </a:r>
            <a:r>
              <a:rPr lang="it-IT" sz="2000">
                <a:latin typeface="Aptos"/>
                <a:ea typeface="Calibri"/>
                <a:cs typeface="Calibri"/>
              </a:rPr>
              <a:t> </a:t>
            </a:r>
            <a:r>
              <a:rPr lang="it-IT" sz="2000" err="1">
                <a:latin typeface="Aptos"/>
                <a:ea typeface="Calibri"/>
                <a:cs typeface="Calibri"/>
              </a:rPr>
              <a:t>failures</a:t>
            </a:r>
            <a:r>
              <a:rPr lang="it-IT" sz="2000">
                <a:latin typeface="Aptos"/>
                <a:ea typeface="Calibri"/>
                <a:cs typeface="Calibri"/>
              </a:rPr>
              <a:t> are </a:t>
            </a:r>
            <a:r>
              <a:rPr lang="it-IT" sz="2000" err="1">
                <a:latin typeface="Aptos"/>
                <a:ea typeface="Calibri"/>
                <a:cs typeface="Calibri"/>
              </a:rPr>
              <a:t>linked</a:t>
            </a:r>
            <a:r>
              <a:rPr lang="it-IT" sz="2000">
                <a:latin typeface="Aptos"/>
                <a:ea typeface="Calibri"/>
                <a:cs typeface="Calibri"/>
              </a:rPr>
              <a:t> to </a:t>
            </a:r>
            <a:r>
              <a:rPr lang="it-IT" sz="2000" err="1">
                <a:latin typeface="Aptos"/>
                <a:ea typeface="Calibri"/>
                <a:cs typeface="Calibri"/>
              </a:rPr>
              <a:t>communication</a:t>
            </a:r>
            <a:r>
              <a:rPr lang="it-IT" sz="2000">
                <a:latin typeface="Aptos"/>
                <a:ea typeface="Calibri"/>
                <a:cs typeface="Calibri"/>
              </a:rPr>
              <a:t> breakdowns </a:t>
            </a:r>
            <a:r>
              <a:rPr lang="it-IT" sz="2000" err="1">
                <a:latin typeface="Aptos"/>
                <a:ea typeface="Calibri"/>
                <a:cs typeface="Calibri"/>
              </a:rPr>
              <a:t>within</a:t>
            </a:r>
            <a:r>
              <a:rPr lang="it-IT" sz="2000">
                <a:latin typeface="Aptos"/>
                <a:ea typeface="Calibri"/>
                <a:cs typeface="Calibri"/>
              </a:rPr>
              <a:t> the </a:t>
            </a:r>
            <a:r>
              <a:rPr lang="it-IT" sz="2000" err="1">
                <a:latin typeface="Aptos"/>
                <a:ea typeface="Calibri"/>
                <a:cs typeface="Calibri"/>
              </a:rPr>
              <a:t>organisation</a:t>
            </a:r>
            <a:r>
              <a:rPr lang="it-IT" sz="2000">
                <a:latin typeface="Aptos"/>
                <a:ea typeface="Calibri"/>
                <a:cs typeface="Calibri"/>
              </a:rPr>
              <a:t>.</a:t>
            </a:r>
            <a:endParaRPr lang="it-IT" sz="2000"/>
          </a:p>
          <a:p>
            <a:r>
              <a:rPr lang="it-IT" sz="2000">
                <a:latin typeface="Aptos"/>
                <a:ea typeface="Calibri"/>
                <a:cs typeface="Calibri"/>
              </a:rPr>
              <a:t>One major </a:t>
            </a:r>
            <a:r>
              <a:rPr lang="it-IT" sz="2000" err="1">
                <a:latin typeface="Aptos"/>
                <a:ea typeface="Calibri"/>
                <a:cs typeface="Calibri"/>
              </a:rPr>
              <a:t>barrier</a:t>
            </a:r>
            <a:r>
              <a:rPr lang="it-IT" sz="2000">
                <a:latin typeface="Aptos"/>
                <a:ea typeface="Calibri"/>
                <a:cs typeface="Calibri"/>
              </a:rPr>
              <a:t> </a:t>
            </a:r>
            <a:r>
              <a:rPr lang="it-IT" sz="2000" err="1">
                <a:latin typeface="Aptos"/>
                <a:ea typeface="Calibri"/>
                <a:cs typeface="Calibri"/>
              </a:rPr>
              <a:t>identified</a:t>
            </a:r>
            <a:r>
              <a:rPr lang="it-IT" sz="2000">
                <a:latin typeface="Aptos"/>
                <a:ea typeface="Calibri"/>
                <a:cs typeface="Calibri"/>
              </a:rPr>
              <a:t> in the case study </a:t>
            </a:r>
            <a:r>
              <a:rPr lang="it-IT" sz="2000" err="1">
                <a:latin typeface="Aptos"/>
                <a:ea typeface="Calibri"/>
                <a:cs typeface="Calibri"/>
              </a:rPr>
              <a:t>is</a:t>
            </a:r>
            <a:r>
              <a:rPr lang="it-IT" sz="2000">
                <a:latin typeface="Aptos"/>
                <a:ea typeface="Calibri"/>
                <a:cs typeface="Calibri"/>
              </a:rPr>
              <a:t> </a:t>
            </a:r>
            <a:r>
              <a:rPr lang="it-IT" sz="2000" err="1">
                <a:latin typeface="Aptos"/>
                <a:ea typeface="Calibri"/>
                <a:cs typeface="Calibri"/>
              </a:rPr>
              <a:t>environmental</a:t>
            </a:r>
            <a:r>
              <a:rPr lang="it-IT" sz="2000">
                <a:latin typeface="Aptos"/>
                <a:ea typeface="Calibri"/>
                <a:cs typeface="Calibri"/>
              </a:rPr>
              <a:t> </a:t>
            </a:r>
            <a:r>
              <a:rPr lang="it-IT" sz="2000" err="1">
                <a:latin typeface="Aptos"/>
                <a:ea typeface="Calibri"/>
                <a:cs typeface="Calibri"/>
              </a:rPr>
              <a:t>noise</a:t>
            </a:r>
            <a:r>
              <a:rPr lang="it-IT" sz="2000">
                <a:latin typeface="Aptos"/>
                <a:ea typeface="Calibri"/>
                <a:cs typeface="Calibri"/>
              </a:rPr>
              <a:t> </a:t>
            </a:r>
            <a:r>
              <a:rPr lang="it-IT" sz="2000" err="1">
                <a:latin typeface="Aptos"/>
                <a:ea typeface="Calibri"/>
                <a:cs typeface="Calibri"/>
              </a:rPr>
              <a:t>within</a:t>
            </a:r>
            <a:r>
              <a:rPr lang="it-IT" sz="2000">
                <a:latin typeface="Aptos"/>
                <a:ea typeface="Calibri"/>
                <a:cs typeface="Calibri"/>
              </a:rPr>
              <a:t> the </a:t>
            </a:r>
            <a:r>
              <a:rPr lang="it-IT" sz="2000" err="1">
                <a:latin typeface="Aptos"/>
                <a:ea typeface="Calibri"/>
                <a:cs typeface="Calibri"/>
              </a:rPr>
              <a:t>factory</a:t>
            </a:r>
            <a:r>
              <a:rPr lang="it-IT" sz="2000">
                <a:latin typeface="Aptos"/>
                <a:ea typeface="Calibri"/>
                <a:cs typeface="Calibri"/>
              </a:rPr>
              <a:t> </a:t>
            </a:r>
            <a:r>
              <a:rPr lang="it-IT" sz="2000" err="1">
                <a:latin typeface="Aptos"/>
                <a:ea typeface="Calibri"/>
                <a:cs typeface="Calibri"/>
              </a:rPr>
              <a:t>environment</a:t>
            </a:r>
            <a:r>
              <a:rPr lang="it-IT" sz="2000">
                <a:latin typeface="Aptos"/>
                <a:ea typeface="Calibri"/>
                <a:cs typeface="Calibri"/>
              </a:rPr>
              <a:t>.</a:t>
            </a:r>
            <a:endParaRPr lang="it-IT" sz="2000"/>
          </a:p>
          <a:p>
            <a:r>
              <a:rPr lang="it-IT" sz="2000" err="1">
                <a:latin typeface="Aptos"/>
                <a:ea typeface="Calibri"/>
                <a:cs typeface="Calibri"/>
              </a:rPr>
              <a:t>This</a:t>
            </a:r>
            <a:r>
              <a:rPr lang="it-IT" sz="2000">
                <a:latin typeface="Aptos"/>
                <a:ea typeface="Calibri"/>
                <a:cs typeface="Calibri"/>
              </a:rPr>
              <a:t> </a:t>
            </a:r>
            <a:r>
              <a:rPr lang="it-IT" sz="2000" err="1">
                <a:latin typeface="Aptos"/>
                <a:ea typeface="Calibri"/>
                <a:cs typeface="Calibri"/>
              </a:rPr>
              <a:t>presentation</a:t>
            </a:r>
            <a:r>
              <a:rPr lang="it-IT" sz="2000">
                <a:latin typeface="Aptos"/>
                <a:ea typeface="Calibri"/>
                <a:cs typeface="Calibri"/>
              </a:rPr>
              <a:t> </a:t>
            </a:r>
            <a:r>
              <a:rPr lang="it-IT" sz="2000" err="1">
                <a:latin typeface="Aptos"/>
                <a:ea typeface="Calibri"/>
                <a:cs typeface="Calibri"/>
              </a:rPr>
              <a:t>explains</a:t>
            </a:r>
            <a:r>
              <a:rPr lang="it-IT" sz="2000">
                <a:latin typeface="Aptos"/>
                <a:ea typeface="Calibri"/>
                <a:cs typeface="Calibri"/>
              </a:rPr>
              <a:t> the </a:t>
            </a:r>
            <a:r>
              <a:rPr lang="it-IT" sz="2000" err="1">
                <a:latin typeface="Aptos"/>
                <a:ea typeface="Calibri"/>
                <a:cs typeface="Calibri"/>
              </a:rPr>
              <a:t>barrier</a:t>
            </a:r>
            <a:r>
              <a:rPr lang="it-IT" sz="2000">
                <a:latin typeface="Aptos"/>
                <a:ea typeface="Calibri"/>
                <a:cs typeface="Calibri"/>
              </a:rPr>
              <a:t> and </a:t>
            </a:r>
            <a:r>
              <a:rPr lang="it-IT" sz="2000" err="1">
                <a:latin typeface="Aptos"/>
                <a:ea typeface="Calibri"/>
                <a:cs typeface="Calibri"/>
              </a:rPr>
              <a:t>applies</a:t>
            </a:r>
            <a:r>
              <a:rPr lang="it-IT" sz="2000">
                <a:latin typeface="Aptos"/>
                <a:ea typeface="Calibri"/>
                <a:cs typeface="Calibri"/>
              </a:rPr>
              <a:t> the Shannon–Weaver </a:t>
            </a:r>
            <a:r>
              <a:rPr lang="it-IT" sz="2000" err="1">
                <a:latin typeface="Aptos"/>
                <a:ea typeface="Calibri"/>
                <a:cs typeface="Calibri"/>
              </a:rPr>
              <a:t>communication</a:t>
            </a:r>
            <a:r>
              <a:rPr lang="it-IT" sz="2000">
                <a:latin typeface="Aptos"/>
                <a:ea typeface="Calibri"/>
                <a:cs typeface="Calibri"/>
              </a:rPr>
              <a:t> model to </a:t>
            </a:r>
            <a:r>
              <a:rPr lang="it-IT" sz="2000" err="1">
                <a:latin typeface="Aptos"/>
                <a:ea typeface="Calibri"/>
                <a:cs typeface="Calibri"/>
              </a:rPr>
              <a:t>understand</a:t>
            </a:r>
            <a:r>
              <a:rPr lang="it-IT" sz="2000">
                <a:latin typeface="Aptos"/>
                <a:ea typeface="Calibri"/>
                <a:cs typeface="Calibri"/>
              </a:rPr>
              <a:t> </a:t>
            </a:r>
            <a:r>
              <a:rPr lang="it-IT" sz="2000" err="1">
                <a:latin typeface="Aptos"/>
                <a:ea typeface="Calibri"/>
                <a:cs typeface="Calibri"/>
              </a:rPr>
              <a:t>how</a:t>
            </a:r>
            <a:r>
              <a:rPr lang="it-IT" sz="2000">
                <a:latin typeface="Aptos"/>
                <a:ea typeface="Calibri"/>
                <a:cs typeface="Calibri"/>
              </a:rPr>
              <a:t> </a:t>
            </a:r>
            <a:r>
              <a:rPr lang="it-IT" sz="2000" err="1">
                <a:latin typeface="Aptos"/>
                <a:ea typeface="Calibri"/>
                <a:cs typeface="Calibri"/>
              </a:rPr>
              <a:t>noise</a:t>
            </a:r>
            <a:r>
              <a:rPr lang="it-IT" sz="2000">
                <a:latin typeface="Aptos"/>
                <a:ea typeface="Calibri"/>
                <a:cs typeface="Calibri"/>
              </a:rPr>
              <a:t> </a:t>
            </a:r>
            <a:r>
              <a:rPr lang="it-IT" sz="2000" err="1">
                <a:latin typeface="Aptos"/>
                <a:ea typeface="Calibri"/>
                <a:cs typeface="Calibri"/>
              </a:rPr>
              <a:t>disrupts</a:t>
            </a:r>
            <a:r>
              <a:rPr lang="it-IT" sz="2000">
                <a:latin typeface="Aptos"/>
                <a:ea typeface="Calibri"/>
                <a:cs typeface="Calibri"/>
              </a:rPr>
              <a:t> </a:t>
            </a:r>
            <a:r>
              <a:rPr lang="it-IT" sz="2000" err="1">
                <a:latin typeface="Aptos"/>
                <a:ea typeface="Calibri"/>
                <a:cs typeface="Calibri"/>
              </a:rPr>
              <a:t>communication</a:t>
            </a:r>
            <a:r>
              <a:rPr lang="it-IT" sz="2000">
                <a:latin typeface="Aptos"/>
                <a:ea typeface="Calibri"/>
                <a:cs typeface="Calibri"/>
              </a:rPr>
              <a:t> (Shannon and Weaver, 1949; Mullins, 2023).</a:t>
            </a:r>
            <a:endParaRPr lang="it-IT" sz="2000"/>
          </a:p>
          <a:p>
            <a:endParaRPr lang="it-IT"/>
          </a:p>
        </p:txBody>
      </p:sp>
    </p:spTree>
    <p:extLst>
      <p:ext uri="{BB962C8B-B14F-4D97-AF65-F5344CB8AC3E}">
        <p14:creationId xmlns:p14="http://schemas.microsoft.com/office/powerpoint/2010/main" val="22587654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6324C6FA-60C5-DEDE-6CB6-F4D7CD6C59EF}"/>
              </a:ext>
            </a:extLst>
          </p:cNvPr>
          <p:cNvSpPr>
            <a:spLocks noGrp="1"/>
          </p:cNvSpPr>
          <p:nvPr>
            <p:ph type="title"/>
          </p:nvPr>
        </p:nvSpPr>
        <p:spPr>
          <a:xfrm>
            <a:off x="838200" y="365125"/>
            <a:ext cx="10515600" cy="459181"/>
          </a:xfrm>
        </p:spPr>
        <p:txBody>
          <a:bodyPr>
            <a:normAutofit fontScale="90000"/>
          </a:bodyPr>
          <a:lstStyle/>
          <a:p>
            <a:r>
              <a:rPr lang="it-IT" sz="4000" err="1">
                <a:latin typeface="Calibri"/>
                <a:ea typeface="Calibri"/>
                <a:cs typeface="Calibri"/>
              </a:rPr>
              <a:t>Environmental</a:t>
            </a:r>
            <a:r>
              <a:rPr lang="it-IT" sz="4000">
                <a:latin typeface="Calibri"/>
                <a:ea typeface="Calibri"/>
                <a:cs typeface="Calibri"/>
              </a:rPr>
              <a:t> </a:t>
            </a:r>
            <a:r>
              <a:rPr lang="it-IT" sz="4000" err="1">
                <a:latin typeface="Calibri"/>
                <a:ea typeface="Calibri"/>
                <a:cs typeface="Calibri"/>
              </a:rPr>
              <a:t>Noise</a:t>
            </a:r>
            <a:r>
              <a:rPr lang="it-IT" sz="4000">
                <a:latin typeface="Calibri"/>
                <a:ea typeface="Calibri"/>
                <a:cs typeface="Calibri"/>
              </a:rPr>
              <a:t> and </a:t>
            </a:r>
            <a:r>
              <a:rPr lang="it-IT" sz="4000" err="1">
                <a:latin typeface="Calibri"/>
                <a:ea typeface="Calibri"/>
                <a:cs typeface="Calibri"/>
              </a:rPr>
              <a:t>Communication</a:t>
            </a:r>
            <a:r>
              <a:rPr lang="it-IT" sz="4000">
                <a:latin typeface="Calibri"/>
                <a:ea typeface="Calibri"/>
                <a:cs typeface="Calibri"/>
              </a:rPr>
              <a:t> Theory</a:t>
            </a:r>
            <a:endParaRPr lang="en-US"/>
          </a:p>
        </p:txBody>
      </p:sp>
      <p:pic>
        <p:nvPicPr>
          <p:cNvPr id="4" name="Content Placeholder 3">
            <a:extLst>
              <a:ext uri="{FF2B5EF4-FFF2-40B4-BE49-F238E27FC236}">
                <a16:creationId xmlns:a16="http://schemas.microsoft.com/office/drawing/2014/main" id="{AC387B8C-82F4-3167-37DE-45A218B28C55}"/>
              </a:ext>
            </a:extLst>
          </p:cNvPr>
          <p:cNvPicPr>
            <a:picLocks noGrp="1" noChangeAspect="1"/>
          </p:cNvPicPr>
          <p:nvPr>
            <p:ph idx="1"/>
          </p:nvPr>
        </p:nvPicPr>
        <p:blipFill>
          <a:blip r:embed="rId2"/>
          <a:stretch>
            <a:fillRect/>
          </a:stretch>
        </p:blipFill>
        <p:spPr>
          <a:xfrm>
            <a:off x="1533081" y="823544"/>
            <a:ext cx="9125838" cy="4988077"/>
          </a:xfrm>
          <a:prstGeom prst="rect">
            <a:avLst/>
          </a:prstGeom>
        </p:spPr>
      </p:pic>
      <p:pic>
        <p:nvPicPr>
          <p:cNvPr id="8" name="Picture 7" descr="A group of colorful squares&#10;&#10;AI-generated content may be incorrect.">
            <a:extLst>
              <a:ext uri="{FF2B5EF4-FFF2-40B4-BE49-F238E27FC236}">
                <a16:creationId xmlns:a16="http://schemas.microsoft.com/office/drawing/2014/main" id="{494BB301-DDAD-B38A-EA55-E9C2E6B3AA2F}"/>
              </a:ext>
            </a:extLst>
          </p:cNvPr>
          <p:cNvPicPr>
            <a:picLocks noChangeAspect="1"/>
          </p:cNvPicPr>
          <p:nvPr/>
        </p:nvPicPr>
        <p:blipFill>
          <a:blip r:embed="rId3"/>
          <a:stretch>
            <a:fillRect/>
          </a:stretch>
        </p:blipFill>
        <p:spPr>
          <a:xfrm>
            <a:off x="1366837" y="4119889"/>
            <a:ext cx="9458325" cy="2887511"/>
          </a:xfrm>
          <a:prstGeom prst="rect">
            <a:avLst/>
          </a:prstGeom>
        </p:spPr>
      </p:pic>
    </p:spTree>
    <p:extLst>
      <p:ext uri="{BB962C8B-B14F-4D97-AF65-F5344CB8AC3E}">
        <p14:creationId xmlns:p14="http://schemas.microsoft.com/office/powerpoint/2010/main" val="12828517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F3520E66-1A81-546F-4A78-46026E5E1B66}"/>
              </a:ext>
            </a:extLst>
          </p:cNvPr>
          <p:cNvSpPr>
            <a:spLocks noGrp="1"/>
          </p:cNvSpPr>
          <p:nvPr>
            <p:ph type="title"/>
          </p:nvPr>
        </p:nvSpPr>
        <p:spPr>
          <a:xfrm>
            <a:off x="838200" y="365125"/>
            <a:ext cx="10515600" cy="991536"/>
          </a:xfrm>
        </p:spPr>
        <p:txBody>
          <a:bodyPr>
            <a:normAutofit/>
          </a:bodyPr>
          <a:lstStyle/>
          <a:p>
            <a:r>
              <a:rPr lang="it-IT">
                <a:latin typeface="Aptos Display"/>
                <a:ea typeface="Calibri"/>
                <a:cs typeface="Calibri"/>
              </a:rPr>
              <a:t>     </a:t>
            </a:r>
            <a:r>
              <a:rPr lang="it-IT" err="1">
                <a:latin typeface="Aptos Display"/>
                <a:ea typeface="Calibri"/>
                <a:cs typeface="Calibri"/>
              </a:rPr>
              <a:t>Overcoming</a:t>
            </a:r>
            <a:r>
              <a:rPr lang="it-IT">
                <a:latin typeface="Aptos Display"/>
                <a:ea typeface="Calibri"/>
                <a:cs typeface="Calibri"/>
              </a:rPr>
              <a:t> the </a:t>
            </a:r>
            <a:r>
              <a:rPr lang="it-IT" err="1">
                <a:latin typeface="Aptos Display"/>
                <a:ea typeface="Calibri"/>
                <a:cs typeface="Calibri"/>
              </a:rPr>
              <a:t>Communication</a:t>
            </a:r>
            <a:r>
              <a:rPr lang="it-IT">
                <a:latin typeface="Aptos Display"/>
                <a:ea typeface="Calibri"/>
                <a:cs typeface="Calibri"/>
              </a:rPr>
              <a:t> </a:t>
            </a:r>
            <a:r>
              <a:rPr lang="it-IT" err="1">
                <a:latin typeface="Aptos Display"/>
                <a:ea typeface="Calibri"/>
                <a:cs typeface="Calibri"/>
              </a:rPr>
              <a:t>Barrier</a:t>
            </a:r>
            <a:endParaRPr lang="en-US" err="1"/>
          </a:p>
        </p:txBody>
      </p:sp>
      <p:pic>
        <p:nvPicPr>
          <p:cNvPr id="8" name="Content Placeholder 7">
            <a:extLst>
              <a:ext uri="{FF2B5EF4-FFF2-40B4-BE49-F238E27FC236}">
                <a16:creationId xmlns:a16="http://schemas.microsoft.com/office/drawing/2014/main" id="{8A302D63-892C-C5DA-2D23-0B0250E6F641}"/>
              </a:ext>
            </a:extLst>
          </p:cNvPr>
          <p:cNvPicPr>
            <a:picLocks noGrp="1" noChangeAspect="1"/>
          </p:cNvPicPr>
          <p:nvPr>
            <p:ph idx="1"/>
          </p:nvPr>
        </p:nvPicPr>
        <p:blipFill>
          <a:blip r:embed="rId2"/>
          <a:stretch>
            <a:fillRect/>
          </a:stretch>
        </p:blipFill>
        <p:spPr>
          <a:xfrm>
            <a:off x="1505605" y="1564666"/>
            <a:ext cx="8763255" cy="4821064"/>
          </a:xfrm>
          <a:prstGeom prst="rect">
            <a:avLst/>
          </a:prstGeom>
        </p:spPr>
      </p:pic>
    </p:spTree>
    <p:extLst>
      <p:ext uri="{BB962C8B-B14F-4D97-AF65-F5344CB8AC3E}">
        <p14:creationId xmlns:p14="http://schemas.microsoft.com/office/powerpoint/2010/main" val="24681633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Oval 41">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olo 1">
            <a:extLst>
              <a:ext uri="{FF2B5EF4-FFF2-40B4-BE49-F238E27FC236}">
                <a16:creationId xmlns:a16="http://schemas.microsoft.com/office/drawing/2014/main" id="{425E12E6-CFF4-DAF0-4380-A9433D2F56DF}"/>
              </a:ext>
            </a:extLst>
          </p:cNvPr>
          <p:cNvSpPr>
            <a:spLocks noGrp="1"/>
          </p:cNvSpPr>
          <p:nvPr>
            <p:ph type="title"/>
          </p:nvPr>
        </p:nvSpPr>
        <p:spPr>
          <a:xfrm>
            <a:off x="1389278" y="1233241"/>
            <a:ext cx="3240506" cy="4064628"/>
          </a:xfrm>
        </p:spPr>
        <p:txBody>
          <a:bodyPr>
            <a:normAutofit/>
          </a:bodyPr>
          <a:lstStyle/>
          <a:p>
            <a:r>
              <a:rPr lang="it-IT" sz="3700" err="1">
                <a:solidFill>
                  <a:srgbClr val="FFFFFF"/>
                </a:solidFill>
              </a:rPr>
              <a:t>Communication</a:t>
            </a:r>
            <a:r>
              <a:rPr lang="it-IT" sz="3700">
                <a:solidFill>
                  <a:srgbClr val="FFFFFF"/>
                </a:solidFill>
              </a:rPr>
              <a:t> </a:t>
            </a:r>
            <a:r>
              <a:rPr lang="it-IT" sz="3700" err="1">
                <a:solidFill>
                  <a:srgbClr val="FFFFFF"/>
                </a:solidFill>
              </a:rPr>
              <a:t>barriers</a:t>
            </a:r>
            <a:r>
              <a:rPr lang="it-IT" sz="3700">
                <a:solidFill>
                  <a:srgbClr val="FFFFFF"/>
                </a:solidFill>
              </a:rPr>
              <a:t> to </a:t>
            </a:r>
            <a:r>
              <a:rPr lang="it-IT" sz="3700" err="1">
                <a:solidFill>
                  <a:srgbClr val="FFFFFF"/>
                </a:solidFill>
              </a:rPr>
              <a:t>language</a:t>
            </a:r>
            <a:r>
              <a:rPr lang="it-IT" sz="3700">
                <a:solidFill>
                  <a:srgbClr val="FFFFFF"/>
                </a:solidFill>
              </a:rPr>
              <a:t>  </a:t>
            </a:r>
          </a:p>
        </p:txBody>
      </p:sp>
      <p:sp>
        <p:nvSpPr>
          <p:cNvPr id="43" name="Freeform: Shape 42">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Shape 4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Segnaposto contenuto 2">
            <a:extLst>
              <a:ext uri="{FF2B5EF4-FFF2-40B4-BE49-F238E27FC236}">
                <a16:creationId xmlns:a16="http://schemas.microsoft.com/office/drawing/2014/main" id="{3841759E-FDDB-A884-7F9A-ACD3B8027672}"/>
              </a:ext>
            </a:extLst>
          </p:cNvPr>
          <p:cNvSpPr>
            <a:spLocks noGrp="1"/>
          </p:cNvSpPr>
          <p:nvPr>
            <p:ph idx="1"/>
          </p:nvPr>
        </p:nvSpPr>
        <p:spPr>
          <a:xfrm>
            <a:off x="6096000" y="820880"/>
            <a:ext cx="5257799" cy="4889350"/>
          </a:xfrm>
        </p:spPr>
        <p:txBody>
          <a:bodyPr vert="horz" lIns="91440" tIns="45720" rIns="91440" bIns="45720" rtlCol="0" anchor="t">
            <a:normAutofit/>
          </a:bodyPr>
          <a:lstStyle/>
          <a:p>
            <a:r>
              <a:rPr lang="it-IT" sz="1800"/>
              <a:t>Language </a:t>
            </a:r>
            <a:r>
              <a:rPr lang="it-IT" sz="1800" err="1"/>
              <a:t>barriers</a:t>
            </a:r>
            <a:r>
              <a:rPr lang="it-IT" sz="1800"/>
              <a:t> </a:t>
            </a:r>
            <a:r>
              <a:rPr lang="it-IT" sz="1800" err="1"/>
              <a:t>occur</a:t>
            </a:r>
            <a:r>
              <a:rPr lang="it-IT" sz="1800"/>
              <a:t> </a:t>
            </a:r>
            <a:r>
              <a:rPr lang="it-IT" sz="1800" err="1"/>
              <a:t>because</a:t>
            </a:r>
            <a:r>
              <a:rPr lang="it-IT" sz="1800"/>
              <a:t> </a:t>
            </a:r>
            <a:r>
              <a:rPr lang="it-IT" sz="1800" err="1"/>
              <a:t>messages</a:t>
            </a:r>
            <a:r>
              <a:rPr lang="it-IT" sz="1800"/>
              <a:t> </a:t>
            </a:r>
            <a:r>
              <a:rPr lang="it-IT" sz="1800" err="1"/>
              <a:t>don't</a:t>
            </a:r>
            <a:r>
              <a:rPr lang="it-IT" sz="1800"/>
              <a:t> </a:t>
            </a:r>
            <a:r>
              <a:rPr lang="it-IT" sz="1800" err="1"/>
              <a:t>get</a:t>
            </a:r>
            <a:r>
              <a:rPr lang="it-IT" sz="1800"/>
              <a:t> </a:t>
            </a:r>
            <a:r>
              <a:rPr lang="it-IT" sz="1800" err="1"/>
              <a:t>communicated</a:t>
            </a:r>
            <a:r>
              <a:rPr lang="it-IT" sz="1800"/>
              <a:t> </a:t>
            </a:r>
            <a:r>
              <a:rPr lang="it-IT" sz="1800" err="1"/>
              <a:t>properly</a:t>
            </a:r>
            <a:r>
              <a:rPr lang="it-IT" sz="1800"/>
              <a:t>, </a:t>
            </a:r>
            <a:r>
              <a:rPr lang="it-IT" sz="1800" err="1"/>
              <a:t>communication</a:t>
            </a:r>
            <a:r>
              <a:rPr lang="it-IT" sz="1800"/>
              <a:t> </a:t>
            </a:r>
            <a:r>
              <a:rPr lang="it-IT" sz="1800" err="1"/>
              <a:t>is</a:t>
            </a:r>
            <a:r>
              <a:rPr lang="it-IT" sz="1800"/>
              <a:t> </a:t>
            </a:r>
            <a:r>
              <a:rPr lang="it-IT" sz="1800" err="1"/>
              <a:t>not</a:t>
            </a:r>
            <a:r>
              <a:rPr lang="it-IT" sz="1800"/>
              <a:t> just </a:t>
            </a:r>
            <a:r>
              <a:rPr lang="it-IT" sz="1800" err="1"/>
              <a:t>what</a:t>
            </a:r>
            <a:r>
              <a:rPr lang="it-IT" sz="1800"/>
              <a:t> </a:t>
            </a:r>
            <a:r>
              <a:rPr lang="it-IT" sz="1800" err="1"/>
              <a:t>we</a:t>
            </a:r>
            <a:r>
              <a:rPr lang="it-IT" sz="1800"/>
              <a:t> </a:t>
            </a:r>
            <a:r>
              <a:rPr lang="it-IT" sz="1800" err="1"/>
              <a:t>say</a:t>
            </a:r>
            <a:r>
              <a:rPr lang="it-IT" sz="1800"/>
              <a:t> </a:t>
            </a:r>
            <a:r>
              <a:rPr lang="it-IT" sz="1800" err="1"/>
              <a:t>but</a:t>
            </a:r>
            <a:r>
              <a:rPr lang="it-IT" sz="1800"/>
              <a:t> </a:t>
            </a:r>
            <a:r>
              <a:rPr lang="it-IT" sz="1800" err="1"/>
              <a:t>how</a:t>
            </a:r>
            <a:r>
              <a:rPr lang="it-IT" sz="1800"/>
              <a:t> </a:t>
            </a:r>
            <a:r>
              <a:rPr lang="it-IT" sz="1800" err="1"/>
              <a:t>we</a:t>
            </a:r>
            <a:r>
              <a:rPr lang="it-IT" sz="1800"/>
              <a:t> </a:t>
            </a:r>
            <a:r>
              <a:rPr lang="it-IT" sz="1800" err="1"/>
              <a:t>say</a:t>
            </a:r>
            <a:r>
              <a:rPr lang="it-IT" sz="1800"/>
              <a:t> </a:t>
            </a:r>
            <a:r>
              <a:rPr lang="it-IT" sz="1800" err="1"/>
              <a:t>it</a:t>
            </a:r>
            <a:r>
              <a:rPr lang="it-IT" sz="1800"/>
              <a:t> and the </a:t>
            </a:r>
            <a:r>
              <a:rPr lang="it-IT" sz="1800" err="1"/>
              <a:t>physical</a:t>
            </a:r>
            <a:r>
              <a:rPr lang="it-IT" sz="1800"/>
              <a:t> </a:t>
            </a:r>
            <a:r>
              <a:rPr lang="it-IT" sz="1800" err="1"/>
              <a:t>signals</a:t>
            </a:r>
            <a:r>
              <a:rPr lang="it-IT" sz="1800"/>
              <a:t> </a:t>
            </a:r>
            <a:r>
              <a:rPr lang="it-IT" sz="1800" err="1"/>
              <a:t>we</a:t>
            </a:r>
            <a:r>
              <a:rPr lang="it-IT" sz="1800"/>
              <a:t> </a:t>
            </a:r>
            <a:r>
              <a:rPr lang="it-IT" sz="1800" err="1"/>
              <a:t>send</a:t>
            </a:r>
            <a:r>
              <a:rPr lang="it-IT" sz="1800"/>
              <a:t>. "semantic </a:t>
            </a:r>
            <a:r>
              <a:rPr lang="it-IT" sz="1800" err="1"/>
              <a:t>noise</a:t>
            </a:r>
            <a:r>
              <a:rPr lang="it-IT" sz="1800"/>
              <a:t> </a:t>
            </a:r>
            <a:r>
              <a:rPr lang="it-IT" sz="1800" err="1"/>
              <a:t>creates</a:t>
            </a:r>
            <a:r>
              <a:rPr lang="it-IT" sz="1800"/>
              <a:t> </a:t>
            </a:r>
            <a:r>
              <a:rPr lang="it-IT" sz="1800" err="1"/>
              <a:t>barriers</a:t>
            </a:r>
            <a:r>
              <a:rPr lang="it-IT" sz="1800"/>
              <a:t> to </a:t>
            </a:r>
            <a:r>
              <a:rPr lang="it-IT" sz="1800" err="1"/>
              <a:t>decoding</a:t>
            </a:r>
            <a:r>
              <a:rPr lang="it-IT" sz="1800"/>
              <a:t> (</a:t>
            </a:r>
            <a:r>
              <a:rPr lang="it-IT" sz="1800" err="1"/>
              <a:t>shannon</a:t>
            </a:r>
            <a:r>
              <a:rPr lang="it-IT" sz="1800"/>
              <a:t> &amp; </a:t>
            </a:r>
            <a:r>
              <a:rPr lang="it-IT" sz="1800" err="1"/>
              <a:t>weaver</a:t>
            </a:r>
            <a:r>
              <a:rPr lang="it-IT" sz="1800"/>
              <a:t>, 1949)." </a:t>
            </a:r>
            <a:endParaRPr lang="en-US" sz="1800"/>
          </a:p>
          <a:p>
            <a:r>
              <a:rPr lang="it-IT" sz="1800"/>
              <a:t>Kitchen staff </a:t>
            </a:r>
            <a:r>
              <a:rPr lang="it-IT" sz="1800" err="1"/>
              <a:t>didnt</a:t>
            </a:r>
            <a:r>
              <a:rPr lang="it-IT" sz="1800"/>
              <a:t> </a:t>
            </a:r>
            <a:r>
              <a:rPr lang="it-IT" sz="1800" err="1"/>
              <a:t>understand</a:t>
            </a:r>
            <a:r>
              <a:rPr lang="it-IT" sz="1800"/>
              <a:t> </a:t>
            </a:r>
            <a:r>
              <a:rPr lang="it-IT" sz="1800" err="1"/>
              <a:t>what</a:t>
            </a:r>
            <a:r>
              <a:rPr lang="it-IT" sz="1800"/>
              <a:t> the </a:t>
            </a:r>
            <a:r>
              <a:rPr lang="it-IT" sz="1800" err="1"/>
              <a:t>floor</a:t>
            </a:r>
            <a:r>
              <a:rPr lang="it-IT" sz="1800"/>
              <a:t> manager </a:t>
            </a:r>
            <a:r>
              <a:rPr lang="it-IT" sz="1800" err="1"/>
              <a:t>was</a:t>
            </a:r>
            <a:r>
              <a:rPr lang="it-IT" sz="1800"/>
              <a:t> </a:t>
            </a:r>
            <a:r>
              <a:rPr lang="it-IT" sz="1800" err="1"/>
              <a:t>trying</a:t>
            </a:r>
            <a:r>
              <a:rPr lang="it-IT" sz="1800"/>
              <a:t> to </a:t>
            </a:r>
            <a:r>
              <a:rPr lang="it-IT" sz="1800" err="1"/>
              <a:t>communicate</a:t>
            </a:r>
            <a:r>
              <a:rPr lang="it-IT" sz="1800"/>
              <a:t>, </a:t>
            </a:r>
            <a:r>
              <a:rPr lang="it-IT" sz="1800" err="1"/>
              <a:t>as</a:t>
            </a:r>
            <a:r>
              <a:rPr lang="it-IT" sz="1800"/>
              <a:t> a </a:t>
            </a:r>
            <a:r>
              <a:rPr lang="it-IT" sz="1800" err="1"/>
              <a:t>result</a:t>
            </a:r>
            <a:r>
              <a:rPr lang="it-IT" sz="1800"/>
              <a:t> the manager </a:t>
            </a:r>
            <a:r>
              <a:rPr lang="it-IT" sz="1800" err="1"/>
              <a:t>was</a:t>
            </a:r>
            <a:r>
              <a:rPr lang="it-IT" sz="1800"/>
              <a:t> </a:t>
            </a:r>
            <a:r>
              <a:rPr lang="it-IT" sz="1800" err="1"/>
              <a:t>forced</a:t>
            </a:r>
            <a:r>
              <a:rPr lang="it-IT" sz="1800"/>
              <a:t> to </a:t>
            </a:r>
            <a:r>
              <a:rPr lang="it-IT" sz="1800" err="1"/>
              <a:t>paster</a:t>
            </a:r>
            <a:r>
              <a:rPr lang="it-IT" sz="1800"/>
              <a:t> the </a:t>
            </a:r>
            <a:r>
              <a:rPr lang="it-IT" sz="1800" err="1"/>
              <a:t>walls</a:t>
            </a:r>
            <a:r>
              <a:rPr lang="it-IT" sz="1800"/>
              <a:t> with </a:t>
            </a:r>
            <a:r>
              <a:rPr lang="it-IT" sz="1800" err="1"/>
              <a:t>signs</a:t>
            </a:r>
            <a:r>
              <a:rPr lang="it-IT" sz="1800"/>
              <a:t> </a:t>
            </a:r>
            <a:r>
              <a:rPr lang="it-IT" sz="1800" err="1"/>
              <a:t>creating</a:t>
            </a:r>
            <a:r>
              <a:rPr lang="it-IT" sz="1800"/>
              <a:t> a </a:t>
            </a:r>
            <a:r>
              <a:rPr lang="it-IT" sz="1800" err="1"/>
              <a:t>communication</a:t>
            </a:r>
            <a:r>
              <a:rPr lang="it-IT" sz="1800"/>
              <a:t> </a:t>
            </a:r>
            <a:r>
              <a:rPr lang="it-IT" sz="1800" err="1"/>
              <a:t>barrier</a:t>
            </a:r>
            <a:r>
              <a:rPr lang="it-IT" sz="1800"/>
              <a:t>. In the Shannon- Weaver model </a:t>
            </a:r>
            <a:r>
              <a:rPr lang="it-IT" sz="1800" err="1"/>
              <a:t>we</a:t>
            </a:r>
            <a:r>
              <a:rPr lang="it-IT" sz="1800"/>
              <a:t> can </a:t>
            </a:r>
            <a:r>
              <a:rPr lang="it-IT" sz="1800" err="1"/>
              <a:t>see</a:t>
            </a:r>
            <a:r>
              <a:rPr lang="it-IT" sz="1800"/>
              <a:t> </a:t>
            </a:r>
            <a:r>
              <a:rPr lang="it-IT" sz="1800" err="1"/>
              <a:t>that</a:t>
            </a:r>
            <a:r>
              <a:rPr lang="it-IT" sz="1800"/>
              <a:t> </a:t>
            </a:r>
            <a:r>
              <a:rPr lang="it-IT" sz="1800" err="1"/>
              <a:t>communication</a:t>
            </a:r>
            <a:r>
              <a:rPr lang="it-IT" sz="1800"/>
              <a:t> </a:t>
            </a:r>
            <a:r>
              <a:rPr lang="it-IT" sz="1800" err="1"/>
              <a:t>is</a:t>
            </a:r>
            <a:r>
              <a:rPr lang="it-IT" sz="1800"/>
              <a:t> a </a:t>
            </a:r>
            <a:r>
              <a:rPr lang="it-IT" sz="1800" err="1"/>
              <a:t>process</a:t>
            </a:r>
            <a:r>
              <a:rPr lang="it-IT" sz="1800"/>
              <a:t> : </a:t>
            </a:r>
            <a:r>
              <a:rPr lang="it-IT" sz="1800" err="1"/>
              <a:t>sender</a:t>
            </a:r>
            <a:r>
              <a:rPr lang="it-IT" sz="1800"/>
              <a:t> &gt; encoder &gt; </a:t>
            </a:r>
            <a:r>
              <a:rPr lang="it-IT" sz="1800" err="1"/>
              <a:t>reciever</a:t>
            </a:r>
            <a:r>
              <a:rPr lang="it-IT" sz="1800"/>
              <a:t> &gt; </a:t>
            </a:r>
            <a:r>
              <a:rPr lang="it-IT" sz="1800" err="1"/>
              <a:t>this</a:t>
            </a:r>
            <a:r>
              <a:rPr lang="it-IT" sz="1800"/>
              <a:t> </a:t>
            </a:r>
            <a:r>
              <a:rPr lang="it-IT" sz="1800" err="1"/>
              <a:t>introduces</a:t>
            </a:r>
            <a:r>
              <a:rPr lang="it-IT" sz="1800"/>
              <a:t> the concept of "</a:t>
            </a:r>
            <a:r>
              <a:rPr lang="it-IT" sz="1800" err="1"/>
              <a:t>Noise</a:t>
            </a:r>
            <a:r>
              <a:rPr lang="it-IT" sz="1800"/>
              <a:t>.</a:t>
            </a:r>
          </a:p>
          <a:p>
            <a:r>
              <a:rPr lang="it-IT" sz="1800"/>
              <a:t>" </a:t>
            </a:r>
            <a:r>
              <a:rPr lang="it-IT" sz="1800" err="1"/>
              <a:t>If</a:t>
            </a:r>
            <a:r>
              <a:rPr lang="it-IT" sz="1800"/>
              <a:t> </a:t>
            </a:r>
            <a:r>
              <a:rPr lang="it-IT" sz="1800" err="1"/>
              <a:t>noise</a:t>
            </a:r>
            <a:r>
              <a:rPr lang="it-IT" sz="1800"/>
              <a:t> </a:t>
            </a:r>
            <a:r>
              <a:rPr lang="it-IT" sz="1800" err="1"/>
              <a:t>happends</a:t>
            </a:r>
            <a:r>
              <a:rPr lang="it-IT" sz="1800"/>
              <a:t> </a:t>
            </a:r>
            <a:r>
              <a:rPr lang="it-IT" sz="1800" err="1"/>
              <a:t>then</a:t>
            </a:r>
            <a:r>
              <a:rPr lang="it-IT" sz="1800"/>
              <a:t> the staff </a:t>
            </a:r>
            <a:r>
              <a:rPr lang="it-IT" sz="1800" err="1"/>
              <a:t>may</a:t>
            </a:r>
            <a:r>
              <a:rPr lang="it-IT" sz="1800"/>
              <a:t> </a:t>
            </a:r>
            <a:r>
              <a:rPr lang="it-IT" sz="1800" err="1"/>
              <a:t>recieve</a:t>
            </a:r>
            <a:r>
              <a:rPr lang="it-IT" sz="1800"/>
              <a:t> a </a:t>
            </a:r>
            <a:r>
              <a:rPr lang="it-IT" sz="1800" err="1"/>
              <a:t>different</a:t>
            </a:r>
            <a:r>
              <a:rPr lang="it-IT" sz="1800"/>
              <a:t> </a:t>
            </a:r>
            <a:r>
              <a:rPr lang="it-IT" sz="1800" err="1"/>
              <a:t>meassge</a:t>
            </a:r>
            <a:r>
              <a:rPr lang="it-IT" sz="1800"/>
              <a:t> to the one </a:t>
            </a:r>
            <a:r>
              <a:rPr lang="it-IT" sz="1800" err="1"/>
              <a:t>communicated</a:t>
            </a:r>
            <a:r>
              <a:rPr lang="it-IT" sz="1800"/>
              <a:t>. Key </a:t>
            </a:r>
            <a:r>
              <a:rPr lang="it-IT" sz="1800" err="1"/>
              <a:t>details</a:t>
            </a:r>
            <a:r>
              <a:rPr lang="it-IT" sz="1800"/>
              <a:t> can be </a:t>
            </a:r>
            <a:r>
              <a:rPr lang="it-IT" sz="1800" err="1"/>
              <a:t>lost</a:t>
            </a:r>
            <a:r>
              <a:rPr lang="it-IT" sz="1800"/>
              <a:t>, or the </a:t>
            </a:r>
            <a:r>
              <a:rPr lang="it-IT" sz="1800" err="1"/>
              <a:t>tone</a:t>
            </a:r>
            <a:r>
              <a:rPr lang="it-IT" sz="1800"/>
              <a:t> </a:t>
            </a:r>
            <a:r>
              <a:rPr lang="it-IT" sz="1800" err="1"/>
              <a:t>might</a:t>
            </a:r>
            <a:r>
              <a:rPr lang="it-IT" sz="1800"/>
              <a:t> be </a:t>
            </a:r>
            <a:r>
              <a:rPr lang="it-IT" sz="1800" err="1"/>
              <a:t>misinterpreted</a:t>
            </a:r>
            <a:r>
              <a:rPr lang="it-IT" sz="1800"/>
              <a:t> </a:t>
            </a:r>
            <a:r>
              <a:rPr lang="it-IT" sz="1800" err="1"/>
              <a:t>leading</a:t>
            </a:r>
            <a:r>
              <a:rPr lang="it-IT" sz="1800"/>
              <a:t> to </a:t>
            </a:r>
            <a:r>
              <a:rPr lang="it-IT" sz="1800" err="1"/>
              <a:t>confusion</a:t>
            </a:r>
            <a:r>
              <a:rPr lang="it-IT" sz="1800"/>
              <a:t> on </a:t>
            </a:r>
            <a:r>
              <a:rPr lang="it-IT" sz="1800" err="1"/>
              <a:t>what</a:t>
            </a:r>
            <a:r>
              <a:rPr lang="it-IT" sz="1800"/>
              <a:t> </a:t>
            </a:r>
            <a:r>
              <a:rPr lang="it-IT" sz="1800" err="1"/>
              <a:t>needs</a:t>
            </a:r>
            <a:r>
              <a:rPr lang="it-IT" sz="1800"/>
              <a:t> to be </a:t>
            </a:r>
            <a:r>
              <a:rPr lang="it-IT" sz="1800" err="1"/>
              <a:t>done</a:t>
            </a:r>
            <a:r>
              <a:rPr lang="it-IT" sz="1800"/>
              <a:t>. </a:t>
            </a:r>
          </a:p>
          <a:p>
            <a:endParaRPr lang="it-IT" sz="1800"/>
          </a:p>
          <a:p>
            <a:pPr marL="0" indent="0">
              <a:buNone/>
            </a:pPr>
            <a:endParaRPr lang="it-IT" sz="1800"/>
          </a:p>
          <a:p>
            <a:pPr marL="0" indent="0">
              <a:buNone/>
            </a:pPr>
            <a:endParaRPr lang="it-IT" sz="1800"/>
          </a:p>
        </p:txBody>
      </p:sp>
      <p:sp>
        <p:nvSpPr>
          <p:cNvPr id="45" name="Freeform: Shape 44">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7753468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olo 1">
            <a:extLst>
              <a:ext uri="{FF2B5EF4-FFF2-40B4-BE49-F238E27FC236}">
                <a16:creationId xmlns:a16="http://schemas.microsoft.com/office/drawing/2014/main" id="{209CA482-0A7A-D0EF-6BDE-021E2168EFE9}"/>
              </a:ext>
            </a:extLst>
          </p:cNvPr>
          <p:cNvSpPr>
            <a:spLocks noGrp="1"/>
          </p:cNvSpPr>
          <p:nvPr>
            <p:ph type="title"/>
          </p:nvPr>
        </p:nvSpPr>
        <p:spPr>
          <a:xfrm>
            <a:off x="1371597" y="348865"/>
            <a:ext cx="10044023" cy="877729"/>
          </a:xfrm>
        </p:spPr>
        <p:txBody>
          <a:bodyPr anchor="ctr">
            <a:normAutofit/>
          </a:bodyPr>
          <a:lstStyle/>
          <a:p>
            <a:r>
              <a:rPr lang="it-IT" sz="4000">
                <a:solidFill>
                  <a:srgbClr val="FFFFFF"/>
                </a:solidFill>
              </a:rPr>
              <a:t>Communication barriers to body Language </a:t>
            </a:r>
          </a:p>
        </p:txBody>
      </p:sp>
      <p:graphicFrame>
        <p:nvGraphicFramePr>
          <p:cNvPr id="5" name="Segnaposto contenuto 2">
            <a:extLst>
              <a:ext uri="{FF2B5EF4-FFF2-40B4-BE49-F238E27FC236}">
                <a16:creationId xmlns:a16="http://schemas.microsoft.com/office/drawing/2014/main" id="{DB7F0830-AA1E-8ED9-10B2-130D70BAE5B3}"/>
              </a:ext>
            </a:extLst>
          </p:cNvPr>
          <p:cNvGraphicFramePr>
            <a:graphicFrameLocks noGrp="1"/>
          </p:cNvGraphicFramePr>
          <p:nvPr>
            <p:ph idx="1"/>
            <p:extLst>
              <p:ext uri="{D42A27DB-BD31-4B8C-83A1-F6EECF244321}">
                <p14:modId xmlns:p14="http://schemas.microsoft.com/office/powerpoint/2010/main" val="1705676009"/>
              </p:ext>
            </p:extLst>
          </p:nvPr>
        </p:nvGraphicFramePr>
        <p:xfrm>
          <a:off x="644056" y="2112579"/>
          <a:ext cx="10927829" cy="44144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38475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36D642-4B84-A450-BDBC-7294B896FB14}"/>
              </a:ext>
            </a:extLst>
          </p:cNvPr>
          <p:cNvSpPr>
            <a:spLocks noGrp="1"/>
          </p:cNvSpPr>
          <p:nvPr>
            <p:ph type="title"/>
          </p:nvPr>
        </p:nvSpPr>
        <p:spPr>
          <a:xfrm>
            <a:off x="761803" y="350196"/>
            <a:ext cx="4646904" cy="1624520"/>
          </a:xfrm>
        </p:spPr>
        <p:txBody>
          <a:bodyPr anchor="ctr">
            <a:normAutofit/>
          </a:bodyPr>
          <a:lstStyle/>
          <a:p>
            <a:r>
              <a:rPr lang="en-US" sz="4000"/>
              <a:t>How to overcome barriers </a:t>
            </a:r>
          </a:p>
        </p:txBody>
      </p:sp>
      <p:sp>
        <p:nvSpPr>
          <p:cNvPr id="3" name="Content Placeholder 2">
            <a:extLst>
              <a:ext uri="{FF2B5EF4-FFF2-40B4-BE49-F238E27FC236}">
                <a16:creationId xmlns:a16="http://schemas.microsoft.com/office/drawing/2014/main" id="{8AB754B4-001F-9599-65BE-215CA2406C5E}"/>
              </a:ext>
            </a:extLst>
          </p:cNvPr>
          <p:cNvSpPr>
            <a:spLocks noGrp="1"/>
          </p:cNvSpPr>
          <p:nvPr>
            <p:ph idx="1"/>
          </p:nvPr>
        </p:nvSpPr>
        <p:spPr>
          <a:xfrm>
            <a:off x="761802" y="2743200"/>
            <a:ext cx="4646905" cy="3613149"/>
          </a:xfrm>
        </p:spPr>
        <p:txBody>
          <a:bodyPr vert="horz" lIns="91440" tIns="45720" rIns="91440" bIns="45720" rtlCol="0" anchor="ctr">
            <a:normAutofit fontScale="85000" lnSpcReduction="10000"/>
          </a:bodyPr>
          <a:lstStyle/>
          <a:p>
            <a:r>
              <a:rPr lang="en-US" sz="1700"/>
              <a:t>Communicate with plain English and active listening training to arrange body language with verbal messaging. (shorter sentences)</a:t>
            </a:r>
          </a:p>
          <a:p>
            <a:r>
              <a:rPr lang="en-US" sz="1700"/>
              <a:t>Break down issues with tiny actionable steps that will help staff understand what you are trying to communicate. e.g. (taking 3 simple steps). </a:t>
            </a:r>
          </a:p>
          <a:p>
            <a:r>
              <a:rPr lang="en-US" sz="1700"/>
              <a:t>See how you could change communication style to adapt to staff you are training. (using signs and symbols. </a:t>
            </a:r>
          </a:p>
          <a:p>
            <a:r>
              <a:rPr lang="en-US" sz="1700"/>
              <a:t>Not having closed body language (e.g., crossed arms or little eye contact), leading to staff feeling skeptic. </a:t>
            </a:r>
          </a:p>
          <a:p>
            <a:r>
              <a:rPr lang="en-US" sz="1700"/>
              <a:t>Gary  (Manager) could give instructions while machines are running. </a:t>
            </a:r>
          </a:p>
          <a:p>
            <a:r>
              <a:rPr lang="en-US" sz="1700"/>
              <a:t>Machinery could be updated to assist staff with noise levels and productivity. </a:t>
            </a:r>
          </a:p>
          <a:p>
            <a:endParaRPr lang="en-US" sz="1700"/>
          </a:p>
          <a:p>
            <a:endParaRPr lang="en-US" sz="1700"/>
          </a:p>
          <a:p>
            <a:endParaRPr lang="en-US" sz="1700"/>
          </a:p>
          <a:p>
            <a:endParaRPr lang="en-US" sz="1700"/>
          </a:p>
        </p:txBody>
      </p:sp>
      <p:pic>
        <p:nvPicPr>
          <p:cNvPr id="5" name="Picture 4" descr="Question mark boxes">
            <a:extLst>
              <a:ext uri="{FF2B5EF4-FFF2-40B4-BE49-F238E27FC236}">
                <a16:creationId xmlns:a16="http://schemas.microsoft.com/office/drawing/2014/main" id="{36EB59D4-1B4F-ECE0-C7EB-9058BFCB4919}"/>
              </a:ext>
            </a:extLst>
          </p:cNvPr>
          <p:cNvPicPr>
            <a:picLocks noChangeAspect="1"/>
          </p:cNvPicPr>
          <p:nvPr/>
        </p:nvPicPr>
        <p:blipFill>
          <a:blip r:embed="rId2"/>
          <a:srcRect l="27492" r="22451" b="-2"/>
          <a:stretch>
            <a:fillRect/>
          </a:stretch>
        </p:blipFill>
        <p:spPr>
          <a:xfrm>
            <a:off x="6096000" y="1"/>
            <a:ext cx="6102825" cy="6858000"/>
          </a:xfrm>
          <a:prstGeom prst="rect">
            <a:avLst/>
          </a:prstGeom>
        </p:spPr>
      </p:pic>
    </p:spTree>
    <p:extLst>
      <p:ext uri="{BB962C8B-B14F-4D97-AF65-F5344CB8AC3E}">
        <p14:creationId xmlns:p14="http://schemas.microsoft.com/office/powerpoint/2010/main" val="11375485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olo 1">
            <a:extLst>
              <a:ext uri="{FF2B5EF4-FFF2-40B4-BE49-F238E27FC236}">
                <a16:creationId xmlns:a16="http://schemas.microsoft.com/office/drawing/2014/main" id="{492A4EC4-EBC4-B4D5-16C7-953ECA7B873F}"/>
              </a:ext>
            </a:extLst>
          </p:cNvPr>
          <p:cNvSpPr>
            <a:spLocks noGrp="1"/>
          </p:cNvSpPr>
          <p:nvPr>
            <p:ph type="title"/>
          </p:nvPr>
        </p:nvSpPr>
        <p:spPr>
          <a:xfrm>
            <a:off x="1171074" y="1396686"/>
            <a:ext cx="3240506" cy="4064628"/>
          </a:xfrm>
        </p:spPr>
        <p:txBody>
          <a:bodyPr>
            <a:normAutofit/>
          </a:bodyPr>
          <a:lstStyle/>
          <a:p>
            <a:r>
              <a:rPr lang="it-IT">
                <a:solidFill>
                  <a:srgbClr val="FFFFFF"/>
                </a:solidFill>
                <a:ea typeface="+mj-lt"/>
                <a:cs typeface="+mj-lt"/>
              </a:rPr>
              <a:t>Age / Generational Differences</a:t>
            </a:r>
            <a:endParaRPr lang="it-IT">
              <a:solidFill>
                <a:srgbClr val="FFFFFF"/>
              </a:solidFill>
            </a:endParaRPr>
          </a:p>
        </p:txBody>
      </p:sp>
      <p:sp>
        <p:nvSpPr>
          <p:cNvPr id="25" name="Arc 24">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7" name="Oval 26">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Segnaposto contenuto 2">
            <a:extLst>
              <a:ext uri="{FF2B5EF4-FFF2-40B4-BE49-F238E27FC236}">
                <a16:creationId xmlns:a16="http://schemas.microsoft.com/office/drawing/2014/main" id="{5C712E85-EFE7-C968-BABD-63299590E1B0}"/>
              </a:ext>
            </a:extLst>
          </p:cNvPr>
          <p:cNvSpPr>
            <a:spLocks noGrp="1"/>
          </p:cNvSpPr>
          <p:nvPr>
            <p:ph idx="1"/>
          </p:nvPr>
        </p:nvSpPr>
        <p:spPr>
          <a:xfrm>
            <a:off x="5370153" y="1526033"/>
            <a:ext cx="5536397" cy="4648388"/>
          </a:xfrm>
        </p:spPr>
        <p:txBody>
          <a:bodyPr vert="horz" lIns="91440" tIns="45720" rIns="91440" bIns="45720" rtlCol="0" anchor="t">
            <a:spAutoFit/>
          </a:bodyPr>
          <a:lstStyle/>
          <a:p>
            <a:pPr marL="0" indent="0">
              <a:buNone/>
            </a:pPr>
            <a:r>
              <a:rPr lang="it-IT" sz="2200" b="1">
                <a:ea typeface="+mn-lt"/>
                <a:cs typeface="+mn-lt"/>
              </a:rPr>
              <a:t> </a:t>
            </a:r>
            <a:r>
              <a:rPr lang="it-IT" sz="2200" b="1" err="1">
                <a:ea typeface="+mn-lt"/>
                <a:cs typeface="+mn-lt"/>
              </a:rPr>
              <a:t>Issue</a:t>
            </a:r>
            <a:r>
              <a:rPr lang="it-IT" sz="2200" b="1">
                <a:ea typeface="+mn-lt"/>
                <a:cs typeface="+mn-lt"/>
              </a:rPr>
              <a:t>:</a:t>
            </a:r>
            <a:r>
              <a:rPr lang="it-IT" sz="2200">
                <a:ea typeface="+mn-lt"/>
                <a:cs typeface="+mn-lt"/>
              </a:rPr>
              <a:t> Staff </a:t>
            </a:r>
            <a:r>
              <a:rPr lang="it-IT" sz="2200" err="1">
                <a:ea typeface="+mn-lt"/>
                <a:cs typeface="+mn-lt"/>
              </a:rPr>
              <a:t>aged</a:t>
            </a:r>
            <a:r>
              <a:rPr lang="it-IT" sz="2200">
                <a:ea typeface="+mn-lt"/>
                <a:cs typeface="+mn-lt"/>
              </a:rPr>
              <a:t> 16–60, </a:t>
            </a:r>
            <a:r>
              <a:rPr lang="it-IT" sz="2200" err="1">
                <a:ea typeface="+mn-lt"/>
                <a:cs typeface="+mn-lt"/>
              </a:rPr>
              <a:t>younger</a:t>
            </a:r>
            <a:r>
              <a:rPr lang="it-IT" sz="2200">
                <a:ea typeface="+mn-lt"/>
                <a:cs typeface="+mn-lt"/>
              </a:rPr>
              <a:t> staff </a:t>
            </a:r>
            <a:r>
              <a:rPr lang="it-IT" sz="2200" err="1">
                <a:ea typeface="+mn-lt"/>
                <a:cs typeface="+mn-lt"/>
              </a:rPr>
              <a:t>members</a:t>
            </a:r>
            <a:r>
              <a:rPr lang="it-IT" sz="2200">
                <a:ea typeface="+mn-lt"/>
                <a:cs typeface="+mn-lt"/>
              </a:rPr>
              <a:t> </a:t>
            </a:r>
            <a:r>
              <a:rPr lang="it-IT" sz="2200" err="1">
                <a:ea typeface="+mn-lt"/>
                <a:cs typeface="+mn-lt"/>
              </a:rPr>
              <a:t>tend</a:t>
            </a:r>
            <a:r>
              <a:rPr lang="it-IT" sz="2200">
                <a:ea typeface="+mn-lt"/>
                <a:cs typeface="+mn-lt"/>
              </a:rPr>
              <a:t> to </a:t>
            </a:r>
            <a:r>
              <a:rPr lang="it-IT" sz="2200" err="1">
                <a:ea typeface="+mn-lt"/>
                <a:cs typeface="+mn-lt"/>
              </a:rPr>
              <a:t>ignore</a:t>
            </a:r>
            <a:r>
              <a:rPr lang="it-IT" sz="2200">
                <a:ea typeface="+mn-lt"/>
                <a:cs typeface="+mn-lt"/>
              </a:rPr>
              <a:t> </a:t>
            </a:r>
            <a:r>
              <a:rPr lang="it-IT" sz="2200" err="1">
                <a:ea typeface="+mn-lt"/>
                <a:cs typeface="+mn-lt"/>
              </a:rPr>
              <a:t>instructions</a:t>
            </a:r>
            <a:r>
              <a:rPr lang="it-IT" sz="2200">
                <a:ea typeface="+mn-lt"/>
                <a:cs typeface="+mn-lt"/>
              </a:rPr>
              <a:t> or </a:t>
            </a:r>
            <a:r>
              <a:rPr lang="it-IT" sz="2200" err="1">
                <a:ea typeface="+mn-lt"/>
                <a:cs typeface="+mn-lt"/>
              </a:rPr>
              <a:t>workplace</a:t>
            </a:r>
            <a:r>
              <a:rPr lang="it-IT" sz="2200">
                <a:ea typeface="+mn-lt"/>
                <a:cs typeface="+mn-lt"/>
              </a:rPr>
              <a:t> rules.</a:t>
            </a:r>
            <a:endParaRPr lang="it-IT" sz="2200"/>
          </a:p>
          <a:p>
            <a:pPr marL="0" indent="0">
              <a:buNone/>
            </a:pPr>
            <a:r>
              <a:rPr lang="it-IT" sz="2200" b="1">
                <a:ea typeface="+mn-lt"/>
                <a:cs typeface="+mn-lt"/>
              </a:rPr>
              <a:t> Theory:</a:t>
            </a:r>
            <a:r>
              <a:rPr lang="it-IT" sz="2200">
                <a:ea typeface="+mn-lt"/>
                <a:cs typeface="+mn-lt"/>
              </a:rPr>
              <a:t> Berlo SMCR – </a:t>
            </a:r>
            <a:r>
              <a:rPr lang="it-IT" sz="2200" err="1">
                <a:ea typeface="+mn-lt"/>
                <a:cs typeface="+mn-lt"/>
              </a:rPr>
              <a:t>Sender</a:t>
            </a:r>
            <a:r>
              <a:rPr lang="it-IT" sz="2200">
                <a:ea typeface="+mn-lt"/>
                <a:cs typeface="+mn-lt"/>
              </a:rPr>
              <a:t> must </a:t>
            </a:r>
            <a:r>
              <a:rPr lang="it-IT" sz="2200" err="1">
                <a:ea typeface="+mn-lt"/>
                <a:cs typeface="+mn-lt"/>
              </a:rPr>
              <a:t>adapt</a:t>
            </a:r>
            <a:r>
              <a:rPr lang="it-IT" sz="2200">
                <a:ea typeface="+mn-lt"/>
                <a:cs typeface="+mn-lt"/>
              </a:rPr>
              <a:t> </a:t>
            </a:r>
            <a:r>
              <a:rPr lang="it-IT" sz="2200" err="1">
                <a:ea typeface="+mn-lt"/>
                <a:cs typeface="+mn-lt"/>
              </a:rPr>
              <a:t>message</a:t>
            </a:r>
            <a:r>
              <a:rPr lang="it-IT" sz="2200">
                <a:ea typeface="+mn-lt"/>
                <a:cs typeface="+mn-lt"/>
              </a:rPr>
              <a:t> to </a:t>
            </a:r>
            <a:r>
              <a:rPr lang="it-IT" sz="2200" err="1">
                <a:ea typeface="+mn-lt"/>
                <a:cs typeface="+mn-lt"/>
              </a:rPr>
              <a:t>receiver</a:t>
            </a:r>
            <a:r>
              <a:rPr lang="it-IT" sz="2200">
                <a:ea typeface="+mn-lt"/>
                <a:cs typeface="+mn-lt"/>
              </a:rPr>
              <a:t> </a:t>
            </a:r>
            <a:r>
              <a:rPr lang="it-IT" sz="2200" err="1">
                <a:ea typeface="+mn-lt"/>
                <a:cs typeface="+mn-lt"/>
              </a:rPr>
              <a:t>characteristics</a:t>
            </a:r>
            <a:endParaRPr lang="it-IT" sz="2200" err="1"/>
          </a:p>
          <a:p>
            <a:pPr marL="0" indent="0">
              <a:buNone/>
            </a:pPr>
            <a:r>
              <a:rPr lang="it-IT" sz="2200" b="1">
                <a:ea typeface="+mn-lt"/>
                <a:cs typeface="+mn-lt"/>
              </a:rPr>
              <a:t> Impact:</a:t>
            </a:r>
            <a:r>
              <a:rPr lang="it-IT" sz="2200">
                <a:ea typeface="+mn-lt"/>
                <a:cs typeface="+mn-lt"/>
              </a:rPr>
              <a:t> Performance </a:t>
            </a:r>
            <a:r>
              <a:rPr lang="it-IT" sz="2200" err="1">
                <a:ea typeface="+mn-lt"/>
                <a:cs typeface="+mn-lt"/>
              </a:rPr>
              <a:t>issues</a:t>
            </a:r>
            <a:r>
              <a:rPr lang="it-IT" sz="2200">
                <a:ea typeface="+mn-lt"/>
                <a:cs typeface="+mn-lt"/>
              </a:rPr>
              <a:t>, </a:t>
            </a:r>
            <a:r>
              <a:rPr lang="it-IT" sz="2200" err="1">
                <a:ea typeface="+mn-lt"/>
                <a:cs typeface="+mn-lt"/>
              </a:rPr>
              <a:t>hygene</a:t>
            </a:r>
            <a:r>
              <a:rPr lang="it-IT" sz="2200">
                <a:ea typeface="+mn-lt"/>
                <a:cs typeface="+mn-lt"/>
              </a:rPr>
              <a:t> </a:t>
            </a:r>
            <a:r>
              <a:rPr lang="it-IT" sz="2200" err="1">
                <a:ea typeface="+mn-lt"/>
                <a:cs typeface="+mn-lt"/>
              </a:rPr>
              <a:t>mistakes</a:t>
            </a:r>
            <a:r>
              <a:rPr lang="it-IT" sz="2200">
                <a:ea typeface="+mn-lt"/>
                <a:cs typeface="+mn-lt"/>
              </a:rPr>
              <a:t>, and </a:t>
            </a:r>
            <a:r>
              <a:rPr lang="it-IT" sz="2200" err="1">
                <a:ea typeface="+mn-lt"/>
                <a:cs typeface="+mn-lt"/>
              </a:rPr>
              <a:t>safety</a:t>
            </a:r>
            <a:r>
              <a:rPr lang="it-IT" sz="2200">
                <a:ea typeface="+mn-lt"/>
                <a:cs typeface="+mn-lt"/>
              </a:rPr>
              <a:t> risks</a:t>
            </a:r>
            <a:endParaRPr lang="it-IT" sz="2200"/>
          </a:p>
          <a:p>
            <a:pPr marL="0" indent="0">
              <a:buNone/>
            </a:pPr>
            <a:r>
              <a:rPr lang="it-IT" sz="2200" b="1">
                <a:ea typeface="+mn-lt"/>
                <a:cs typeface="+mn-lt"/>
              </a:rPr>
              <a:t> Solutions:</a:t>
            </a:r>
            <a:endParaRPr lang="it-IT" sz="2200"/>
          </a:p>
          <a:p>
            <a:r>
              <a:rPr lang="it-IT" sz="2200">
                <a:ea typeface="+mn-lt"/>
                <a:cs typeface="+mn-lt"/>
              </a:rPr>
              <a:t>Age-</a:t>
            </a:r>
            <a:r>
              <a:rPr lang="it-IT" sz="2200" err="1">
                <a:ea typeface="+mn-lt"/>
                <a:cs typeface="+mn-lt"/>
              </a:rPr>
              <a:t>specific</a:t>
            </a:r>
            <a:r>
              <a:rPr lang="it-IT" sz="2200">
                <a:ea typeface="+mn-lt"/>
                <a:cs typeface="+mn-lt"/>
              </a:rPr>
              <a:t> training</a:t>
            </a:r>
            <a:endParaRPr lang="it-IT" sz="2200"/>
          </a:p>
          <a:p>
            <a:r>
              <a:rPr lang="it-IT" sz="2200">
                <a:ea typeface="+mn-lt"/>
                <a:cs typeface="+mn-lt"/>
              </a:rPr>
              <a:t>Interactive </a:t>
            </a:r>
            <a:r>
              <a:rPr lang="it-IT" sz="2200" err="1">
                <a:ea typeface="+mn-lt"/>
                <a:cs typeface="+mn-lt"/>
              </a:rPr>
              <a:t>demonstrations</a:t>
            </a:r>
            <a:endParaRPr lang="it-IT" sz="2200" err="1"/>
          </a:p>
          <a:p>
            <a:r>
              <a:rPr lang="it-IT" sz="2200">
                <a:ea typeface="+mn-lt"/>
                <a:cs typeface="+mn-lt"/>
              </a:rPr>
              <a:t>Mentoring </a:t>
            </a:r>
            <a:r>
              <a:rPr lang="it-IT" sz="2200" err="1">
                <a:ea typeface="+mn-lt"/>
                <a:cs typeface="+mn-lt"/>
              </a:rPr>
              <a:t>program</a:t>
            </a:r>
            <a:endParaRPr lang="it-IT" sz="2200" err="1"/>
          </a:p>
          <a:p>
            <a:endParaRPr lang="it-IT" sz="2200"/>
          </a:p>
        </p:txBody>
      </p:sp>
    </p:spTree>
    <p:extLst>
      <p:ext uri="{BB962C8B-B14F-4D97-AF65-F5344CB8AC3E}">
        <p14:creationId xmlns:p14="http://schemas.microsoft.com/office/powerpoint/2010/main" val="27428673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Arrow: Right 8">
            <a:extLst>
              <a:ext uri="{FF2B5EF4-FFF2-40B4-BE49-F238E27FC236}">
                <a16:creationId xmlns:a16="http://schemas.microsoft.com/office/drawing/2014/main" id="{2D562540-7039-1ED1-5359-4F25B4925AD1}"/>
              </a:ext>
            </a:extLst>
          </p:cNvPr>
          <p:cNvSpPr/>
          <p:nvPr/>
        </p:nvSpPr>
        <p:spPr>
          <a:xfrm>
            <a:off x="496977" y="1520486"/>
            <a:ext cx="11044827" cy="4953501"/>
          </a:xfrm>
          <a:prstGeom prst="rightArrow">
            <a:avLst/>
          </a:prstGeom>
          <a:solidFill>
            <a:schemeClr val="accent2">
              <a:lumMod val="40000"/>
              <a:lumOff val="60000"/>
            </a:schemeClr>
          </a:solidFill>
          <a:effectLst>
            <a:outerShdw blurRad="127000" dist="152400" dir="2700000">
              <a:srgbClr val="000000">
                <a:alpha val="40000"/>
              </a:srgbClr>
            </a:outerShdw>
          </a:effectLst>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BFAB14-4EB6-1C15-2264-E29C68C227E2}"/>
              </a:ext>
            </a:extLst>
          </p:cNvPr>
          <p:cNvSpPr>
            <a:spLocks noGrp="1"/>
          </p:cNvSpPr>
          <p:nvPr>
            <p:ph type="title"/>
          </p:nvPr>
        </p:nvSpPr>
        <p:spPr/>
        <p:txBody>
          <a:bodyPr>
            <a:normAutofit/>
          </a:bodyPr>
          <a:lstStyle/>
          <a:p>
            <a:r>
              <a:rPr lang="it-IT" err="1">
                <a:latin typeface="Arial"/>
                <a:cs typeface="Arial"/>
              </a:rPr>
              <a:t>Berlo's</a:t>
            </a:r>
            <a:r>
              <a:rPr lang="it-IT">
                <a:latin typeface="Arial"/>
                <a:cs typeface="Arial"/>
              </a:rPr>
              <a:t> SMCR model of </a:t>
            </a:r>
            <a:r>
              <a:rPr lang="it-IT" err="1">
                <a:latin typeface="Arial"/>
                <a:cs typeface="Arial"/>
              </a:rPr>
              <a:t>communication</a:t>
            </a:r>
            <a:br>
              <a:rPr lang="it-IT">
                <a:latin typeface="Arial"/>
                <a:cs typeface="Arial"/>
              </a:rPr>
            </a:br>
            <a:r>
              <a:rPr lang="it-IT" sz="1700">
                <a:latin typeface="Arial"/>
                <a:cs typeface="Arial"/>
              </a:rPr>
              <a:t>breaks </a:t>
            </a:r>
            <a:r>
              <a:rPr lang="it-IT" sz="1700" err="1">
                <a:latin typeface="Arial"/>
                <a:cs typeface="Arial"/>
              </a:rPr>
              <a:t>communication</a:t>
            </a:r>
            <a:r>
              <a:rPr lang="it-IT" sz="1700">
                <a:latin typeface="Arial"/>
                <a:cs typeface="Arial"/>
              </a:rPr>
              <a:t> </a:t>
            </a:r>
            <a:r>
              <a:rPr lang="it-IT" sz="1700" err="1">
                <a:latin typeface="Arial"/>
                <a:cs typeface="Arial"/>
              </a:rPr>
              <a:t>into</a:t>
            </a:r>
            <a:r>
              <a:rPr lang="it-IT" sz="1700">
                <a:latin typeface="Arial"/>
                <a:cs typeface="Arial"/>
              </a:rPr>
              <a:t> </a:t>
            </a:r>
            <a:r>
              <a:rPr lang="it-IT" sz="1700" err="1">
                <a:latin typeface="Arial"/>
                <a:cs typeface="Arial"/>
              </a:rPr>
              <a:t>four</a:t>
            </a:r>
            <a:r>
              <a:rPr lang="it-IT" sz="1700">
                <a:latin typeface="Arial"/>
                <a:cs typeface="Arial"/>
              </a:rPr>
              <a:t> key </a:t>
            </a:r>
            <a:r>
              <a:rPr lang="it-IT" sz="1700" err="1">
                <a:latin typeface="Arial"/>
                <a:cs typeface="Arial"/>
              </a:rPr>
              <a:t>components</a:t>
            </a:r>
            <a:r>
              <a:rPr lang="it-IT" sz="1700">
                <a:latin typeface="Arial"/>
                <a:cs typeface="Arial"/>
              </a:rPr>
              <a:t>:</a:t>
            </a:r>
          </a:p>
        </p:txBody>
      </p:sp>
      <p:sp>
        <p:nvSpPr>
          <p:cNvPr id="5" name="Rectangle: Rounded Corners 4">
            <a:extLst>
              <a:ext uri="{FF2B5EF4-FFF2-40B4-BE49-F238E27FC236}">
                <a16:creationId xmlns:a16="http://schemas.microsoft.com/office/drawing/2014/main" id="{57C982BC-F16E-2DC6-8828-FF9668689751}"/>
              </a:ext>
            </a:extLst>
          </p:cNvPr>
          <p:cNvSpPr/>
          <p:nvPr/>
        </p:nvSpPr>
        <p:spPr>
          <a:xfrm>
            <a:off x="303919" y="2953368"/>
            <a:ext cx="2017985" cy="2086757"/>
          </a:xfrm>
          <a:prstGeom prst="roundRect">
            <a:avLst/>
          </a:prstGeom>
          <a:solidFill>
            <a:schemeClr val="accent2">
              <a:lumMod val="75000"/>
            </a:schemeClr>
          </a:solidFill>
          <a:ln>
            <a:solidFill>
              <a:schemeClr val="tx1"/>
            </a:solidFill>
          </a:ln>
          <a:effectLst>
            <a:outerShdw blurRad="127000" dist="38100" dir="2700000">
              <a:srgbClr val="000000">
                <a:alpha val="50000"/>
              </a:srgbClr>
            </a:outerShdw>
          </a:effectLst>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t">
            <a:normAutofit/>
          </a:bodyPr>
          <a:lstStyle/>
          <a:p>
            <a:pPr algn="ctr"/>
            <a:r>
              <a:rPr lang="en-US" sz="1700" b="1">
                <a:solidFill>
                  <a:schemeClr val="tx1"/>
                </a:solidFill>
                <a:latin typeface="Arial"/>
                <a:cs typeface="Arial"/>
              </a:rPr>
              <a:t>Source</a:t>
            </a:r>
          </a:p>
          <a:p>
            <a:pPr marL="285750" indent="-285750">
              <a:buFont typeface="Arial"/>
              <a:buChar char="•"/>
            </a:pPr>
            <a:r>
              <a:rPr lang="en-US" sz="1400" b="1">
                <a:solidFill>
                  <a:schemeClr val="tx1"/>
                </a:solidFill>
                <a:latin typeface="Arial"/>
                <a:cs typeface="Arial"/>
              </a:rPr>
              <a:t>Communication skills</a:t>
            </a:r>
          </a:p>
          <a:p>
            <a:pPr marL="285750" indent="-285750">
              <a:buFont typeface="Arial"/>
              <a:buChar char="•"/>
            </a:pPr>
            <a:r>
              <a:rPr lang="en-US" sz="1400" b="1">
                <a:solidFill>
                  <a:schemeClr val="tx1"/>
                </a:solidFill>
                <a:latin typeface="Arial"/>
                <a:cs typeface="Arial"/>
              </a:rPr>
              <a:t>Knowledge</a:t>
            </a:r>
          </a:p>
          <a:p>
            <a:pPr marL="285750" indent="-285750">
              <a:buFont typeface="Arial"/>
              <a:buChar char="•"/>
            </a:pPr>
            <a:r>
              <a:rPr lang="en-US" sz="1400" b="1">
                <a:solidFill>
                  <a:schemeClr val="tx1"/>
                </a:solidFill>
                <a:latin typeface="Arial"/>
                <a:cs typeface="Arial"/>
              </a:rPr>
              <a:t>Culture/Cultural Background</a:t>
            </a:r>
          </a:p>
          <a:p>
            <a:pPr marL="285750" indent="-285750">
              <a:buFont typeface="Arial"/>
              <a:buChar char="•"/>
            </a:pPr>
            <a:r>
              <a:rPr lang="en-US" sz="1400" b="1">
                <a:solidFill>
                  <a:schemeClr val="tx1"/>
                </a:solidFill>
                <a:latin typeface="Arial"/>
                <a:cs typeface="Arial"/>
              </a:rPr>
              <a:t>Attitude</a:t>
            </a:r>
          </a:p>
          <a:p>
            <a:pPr algn="ctr"/>
            <a:endParaRPr lang="en-US" sz="1200">
              <a:latin typeface="Arial"/>
              <a:cs typeface="Arial"/>
            </a:endParaRPr>
          </a:p>
        </p:txBody>
      </p:sp>
      <p:sp>
        <p:nvSpPr>
          <p:cNvPr id="6" name="Rectangle: Rounded Corners 5">
            <a:extLst>
              <a:ext uri="{FF2B5EF4-FFF2-40B4-BE49-F238E27FC236}">
                <a16:creationId xmlns:a16="http://schemas.microsoft.com/office/drawing/2014/main" id="{D6545C0E-DDC4-BB68-95BF-5039B3F4065E}"/>
              </a:ext>
            </a:extLst>
          </p:cNvPr>
          <p:cNvSpPr/>
          <p:nvPr/>
        </p:nvSpPr>
        <p:spPr>
          <a:xfrm>
            <a:off x="3458375" y="2958729"/>
            <a:ext cx="2017985" cy="2075793"/>
          </a:xfrm>
          <a:prstGeom prst="roundRect">
            <a:avLst/>
          </a:prstGeom>
          <a:solidFill>
            <a:schemeClr val="accent2"/>
          </a:solidFill>
          <a:ln>
            <a:solidFill>
              <a:schemeClr val="tx1"/>
            </a:solidFill>
          </a:ln>
          <a:effectLst>
            <a:outerShdw blurRad="127000" dist="38100" dir="2700000">
              <a:srgbClr val="000000">
                <a:alpha val="50000"/>
              </a:srgbClr>
            </a:outerShdw>
          </a:effectLst>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t"/>
          <a:lstStyle/>
          <a:p>
            <a:pPr algn="ctr"/>
            <a:r>
              <a:rPr lang="en-US" sz="1700" b="1">
                <a:solidFill>
                  <a:schemeClr val="tx1"/>
                </a:solidFill>
                <a:latin typeface="Arial"/>
                <a:cs typeface="Arial"/>
              </a:rPr>
              <a:t>Message</a:t>
            </a:r>
          </a:p>
          <a:p>
            <a:pPr marL="285750" indent="-285750">
              <a:buFont typeface="Arial,Sans-Serif"/>
              <a:buChar char="•"/>
            </a:pPr>
            <a:r>
              <a:rPr lang="en-US" sz="1400" b="1">
                <a:solidFill>
                  <a:schemeClr val="tx1"/>
                </a:solidFill>
                <a:latin typeface="Arial"/>
                <a:cs typeface="Arial"/>
              </a:rPr>
              <a:t>Content</a:t>
            </a:r>
          </a:p>
          <a:p>
            <a:pPr marL="285750" indent="-285750">
              <a:buFont typeface="Arial,Sans-Serif"/>
              <a:buChar char="•"/>
            </a:pPr>
            <a:r>
              <a:rPr lang="en-US" sz="1400" b="1">
                <a:solidFill>
                  <a:schemeClr val="tx1"/>
                </a:solidFill>
                <a:latin typeface="Arial"/>
                <a:cs typeface="Arial"/>
              </a:rPr>
              <a:t>Elements</a:t>
            </a:r>
          </a:p>
          <a:p>
            <a:pPr marL="285750" indent="-285750">
              <a:buFont typeface="Arial,Sans-Serif"/>
              <a:buChar char="•"/>
            </a:pPr>
            <a:r>
              <a:rPr lang="en-US" sz="1400" b="1">
                <a:solidFill>
                  <a:schemeClr val="tx1"/>
                </a:solidFill>
                <a:latin typeface="Arial"/>
                <a:cs typeface="Arial"/>
              </a:rPr>
              <a:t>Treatment</a:t>
            </a:r>
          </a:p>
          <a:p>
            <a:pPr marL="285750" indent="-285750">
              <a:buFont typeface="Arial,Sans-Serif"/>
              <a:buChar char="•"/>
            </a:pPr>
            <a:r>
              <a:rPr lang="en-US" sz="1400" b="1">
                <a:solidFill>
                  <a:schemeClr val="tx1"/>
                </a:solidFill>
                <a:latin typeface="Arial"/>
                <a:cs typeface="Arial"/>
              </a:rPr>
              <a:t>Structure</a:t>
            </a:r>
            <a:endParaRPr lang="en-US" b="1">
              <a:solidFill>
                <a:schemeClr val="tx1"/>
              </a:solidFill>
              <a:latin typeface="Aptos" panose="020B0004020202020204"/>
              <a:cs typeface="Arial"/>
            </a:endParaRPr>
          </a:p>
          <a:p>
            <a:pPr marL="285750" indent="-285750">
              <a:buFont typeface="Arial,Sans-Serif"/>
              <a:buChar char="•"/>
            </a:pPr>
            <a:r>
              <a:rPr lang="en-US" sz="1400" b="1">
                <a:solidFill>
                  <a:schemeClr val="tx1"/>
                </a:solidFill>
                <a:latin typeface="Arial"/>
                <a:cs typeface="Arial"/>
              </a:rPr>
              <a:t>Code</a:t>
            </a:r>
          </a:p>
        </p:txBody>
      </p:sp>
      <p:sp>
        <p:nvSpPr>
          <p:cNvPr id="7" name="Rectangle: Rounded Corners 6">
            <a:extLst>
              <a:ext uri="{FF2B5EF4-FFF2-40B4-BE49-F238E27FC236}">
                <a16:creationId xmlns:a16="http://schemas.microsoft.com/office/drawing/2014/main" id="{BE57DC46-A633-41A4-2877-EB0D4564B708}"/>
              </a:ext>
            </a:extLst>
          </p:cNvPr>
          <p:cNvSpPr/>
          <p:nvPr/>
        </p:nvSpPr>
        <p:spPr>
          <a:xfrm>
            <a:off x="6588171" y="2953965"/>
            <a:ext cx="2017985" cy="2075793"/>
          </a:xfrm>
          <a:prstGeom prst="roundRect">
            <a:avLst/>
          </a:prstGeom>
          <a:solidFill>
            <a:schemeClr val="accent2">
              <a:lumMod val="60000"/>
              <a:lumOff val="40000"/>
            </a:schemeClr>
          </a:solidFill>
          <a:ln>
            <a:solidFill>
              <a:schemeClr val="tx1"/>
            </a:solidFill>
          </a:ln>
          <a:effectLst>
            <a:outerShdw blurRad="127000" dist="38100" dir="2700000">
              <a:srgbClr val="000000">
                <a:alpha val="50000"/>
              </a:srgbClr>
            </a:outerShdw>
          </a:effectLst>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t"/>
          <a:lstStyle/>
          <a:p>
            <a:pPr algn="ctr"/>
            <a:r>
              <a:rPr lang="en-US" sz="1700" b="1">
                <a:solidFill>
                  <a:schemeClr val="tx1"/>
                </a:solidFill>
                <a:latin typeface="Arial"/>
                <a:cs typeface="Arial"/>
              </a:rPr>
              <a:t>Channel</a:t>
            </a:r>
          </a:p>
          <a:p>
            <a:pPr marL="285750" indent="-285750">
              <a:buFont typeface="Arial,Sans-Serif"/>
              <a:buChar char="•"/>
            </a:pPr>
            <a:r>
              <a:rPr lang="en-US" sz="1400" b="1">
                <a:solidFill>
                  <a:schemeClr val="tx1"/>
                </a:solidFill>
                <a:latin typeface="Arial"/>
                <a:cs typeface="Arial"/>
              </a:rPr>
              <a:t>Hearing</a:t>
            </a:r>
          </a:p>
          <a:p>
            <a:pPr marL="285750" indent="-285750">
              <a:buFont typeface="Arial,Sans-Serif"/>
              <a:buChar char="•"/>
            </a:pPr>
            <a:r>
              <a:rPr lang="en-US" sz="1400" b="1">
                <a:solidFill>
                  <a:schemeClr val="tx1"/>
                </a:solidFill>
                <a:latin typeface="Arial"/>
                <a:cs typeface="Arial"/>
              </a:rPr>
              <a:t>Seeing</a:t>
            </a:r>
            <a:endParaRPr lang="en-US"/>
          </a:p>
          <a:p>
            <a:pPr marL="285750" indent="-285750">
              <a:buFont typeface="Arial,Sans-Serif"/>
              <a:buChar char="•"/>
            </a:pPr>
            <a:r>
              <a:rPr lang="en-US" sz="1400" b="1">
                <a:solidFill>
                  <a:schemeClr val="tx1"/>
                </a:solidFill>
                <a:latin typeface="Arial"/>
                <a:cs typeface="Arial"/>
              </a:rPr>
              <a:t>Touching</a:t>
            </a:r>
          </a:p>
          <a:p>
            <a:pPr marL="285750" indent="-285750">
              <a:buFont typeface="Arial,Sans-Serif"/>
              <a:buChar char="•"/>
            </a:pPr>
            <a:r>
              <a:rPr lang="en-US" sz="1400" b="1">
                <a:solidFill>
                  <a:schemeClr val="tx1"/>
                </a:solidFill>
                <a:latin typeface="Arial"/>
                <a:cs typeface="Arial"/>
              </a:rPr>
              <a:t>Smelling</a:t>
            </a:r>
            <a:endParaRPr lang="en-US" b="1">
              <a:solidFill>
                <a:schemeClr val="tx1"/>
              </a:solidFill>
              <a:latin typeface="Aptos" panose="020B0004020202020204"/>
              <a:cs typeface="Arial"/>
            </a:endParaRPr>
          </a:p>
          <a:p>
            <a:pPr marL="285750" indent="-285750">
              <a:buFont typeface="Arial,Sans-Serif"/>
              <a:buChar char="•"/>
            </a:pPr>
            <a:r>
              <a:rPr lang="en-US" sz="1400" b="1">
                <a:solidFill>
                  <a:schemeClr val="tx1"/>
                </a:solidFill>
                <a:latin typeface="Arial"/>
                <a:cs typeface="Arial"/>
              </a:rPr>
              <a:t>Tasting</a:t>
            </a:r>
          </a:p>
        </p:txBody>
      </p:sp>
      <p:sp>
        <p:nvSpPr>
          <p:cNvPr id="8" name="Rectangle: Rounded Corners 7">
            <a:extLst>
              <a:ext uri="{FF2B5EF4-FFF2-40B4-BE49-F238E27FC236}">
                <a16:creationId xmlns:a16="http://schemas.microsoft.com/office/drawing/2014/main" id="{28E1FF03-8E27-3936-C87E-2FF54651B0E5}"/>
              </a:ext>
            </a:extLst>
          </p:cNvPr>
          <p:cNvSpPr/>
          <p:nvPr/>
        </p:nvSpPr>
        <p:spPr>
          <a:xfrm>
            <a:off x="9722463" y="2958729"/>
            <a:ext cx="2017985" cy="2075793"/>
          </a:xfrm>
          <a:prstGeom prst="roundRect">
            <a:avLst/>
          </a:prstGeom>
          <a:solidFill>
            <a:schemeClr val="accent2">
              <a:lumMod val="20000"/>
              <a:lumOff val="80000"/>
            </a:schemeClr>
          </a:solidFill>
          <a:ln>
            <a:solidFill>
              <a:schemeClr val="tx1"/>
            </a:solidFill>
          </a:ln>
          <a:effectLst>
            <a:outerShdw blurRad="127000">
              <a:srgbClr val="000000">
                <a:alpha val="50000"/>
              </a:srgbClr>
            </a:outerShdw>
          </a:effectLst>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t"/>
          <a:lstStyle/>
          <a:p>
            <a:pPr algn="ctr"/>
            <a:r>
              <a:rPr lang="en-US" sz="1700" b="1">
                <a:solidFill>
                  <a:schemeClr val="tx1"/>
                </a:solidFill>
                <a:latin typeface="Arial"/>
                <a:cs typeface="Arial"/>
              </a:rPr>
              <a:t>Receiver</a:t>
            </a:r>
          </a:p>
          <a:p>
            <a:pPr marL="285750" indent="-285750">
              <a:buFont typeface="Arial,Sans-Serif"/>
              <a:buChar char="•"/>
            </a:pPr>
            <a:r>
              <a:rPr lang="en-US" sz="1400" b="1" err="1">
                <a:solidFill>
                  <a:schemeClr val="tx1"/>
                </a:solidFill>
                <a:latin typeface="Arial"/>
                <a:cs typeface="Arial"/>
              </a:rPr>
              <a:t>Communicationskills</a:t>
            </a:r>
            <a:endParaRPr lang="en-US" sz="1400" b="1">
              <a:solidFill>
                <a:schemeClr val="tx1"/>
              </a:solidFill>
              <a:latin typeface="Arial"/>
              <a:cs typeface="Arial"/>
            </a:endParaRPr>
          </a:p>
          <a:p>
            <a:pPr marL="285750" indent="-285750">
              <a:buFont typeface="Arial,Sans-Serif"/>
              <a:buChar char="•"/>
            </a:pPr>
            <a:r>
              <a:rPr lang="en-US" sz="1400" b="1">
                <a:solidFill>
                  <a:schemeClr val="tx1"/>
                </a:solidFill>
                <a:latin typeface="Arial"/>
                <a:cs typeface="Arial"/>
              </a:rPr>
              <a:t>Knowledge</a:t>
            </a:r>
          </a:p>
          <a:p>
            <a:pPr marL="285750" indent="-285750">
              <a:buFont typeface="Arial,Sans-Serif"/>
              <a:buChar char="•"/>
            </a:pPr>
            <a:r>
              <a:rPr lang="en-US" sz="1400" b="1">
                <a:solidFill>
                  <a:schemeClr val="tx1"/>
                </a:solidFill>
                <a:latin typeface="Arial"/>
                <a:cs typeface="Arial"/>
              </a:rPr>
              <a:t>Compatible social/Cultural Background</a:t>
            </a:r>
          </a:p>
          <a:p>
            <a:pPr marL="285750" indent="-285750">
              <a:buFont typeface="Arial,Sans-Serif"/>
              <a:buChar char="•"/>
            </a:pPr>
            <a:r>
              <a:rPr lang="en-US" sz="1400" b="1">
                <a:solidFill>
                  <a:schemeClr val="tx1"/>
                </a:solidFill>
                <a:latin typeface="Arial"/>
                <a:cs typeface="Arial"/>
              </a:rPr>
              <a:t>Attitude</a:t>
            </a:r>
            <a:endParaRPr lang="en-US" b="1">
              <a:solidFill>
                <a:schemeClr val="tx1"/>
              </a:solidFill>
            </a:endParaRPr>
          </a:p>
        </p:txBody>
      </p:sp>
      <p:sp>
        <p:nvSpPr>
          <p:cNvPr id="3" name="TextBox 2">
            <a:extLst>
              <a:ext uri="{FF2B5EF4-FFF2-40B4-BE49-F238E27FC236}">
                <a16:creationId xmlns:a16="http://schemas.microsoft.com/office/drawing/2014/main" id="{DA64287A-A7D9-3E50-3787-09B7ACE9AA36}"/>
              </a:ext>
            </a:extLst>
          </p:cNvPr>
          <p:cNvSpPr txBox="1"/>
          <p:nvPr/>
        </p:nvSpPr>
        <p:spPr>
          <a:xfrm>
            <a:off x="837463" y="5835499"/>
            <a:ext cx="538687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And it explains the factors that influence weather a message is understood correctly.</a:t>
            </a:r>
          </a:p>
        </p:txBody>
      </p:sp>
    </p:spTree>
    <p:extLst>
      <p:ext uri="{BB962C8B-B14F-4D97-AF65-F5344CB8AC3E}">
        <p14:creationId xmlns:p14="http://schemas.microsoft.com/office/powerpoint/2010/main" val="1526997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1000" fill="hold"/>
                                        <p:tgtEl>
                                          <p:spTgt spid="9"/>
                                        </p:tgtEl>
                                        <p:attrNameLst>
                                          <p:attrName>ppt_x</p:attrName>
                                        </p:attrNameLst>
                                      </p:cBhvr>
                                      <p:tavLst>
                                        <p:tav tm="0">
                                          <p:val>
                                            <p:strVal val="0-#ppt_w/2"/>
                                          </p:val>
                                        </p:tav>
                                        <p:tav tm="100000">
                                          <p:val>
                                            <p:strVal val="#ppt_x"/>
                                          </p:val>
                                        </p:tav>
                                      </p:tavLst>
                                    </p:anim>
                                    <p:anim calcmode="lin" valueType="num">
                                      <p:cBhvr additive="base">
                                        <p:cTn id="8" dur="1000" fill="hold"/>
                                        <p:tgtEl>
                                          <p:spTgt spid="9"/>
                                        </p:tgtEl>
                                        <p:attrNameLst>
                                          <p:attrName>ppt_y</p:attrName>
                                        </p:attrNameLst>
                                      </p:cBhvr>
                                      <p:tavLst>
                                        <p:tav tm="0">
                                          <p:val>
                                            <p:strVal val="#ppt_y"/>
                                          </p:val>
                                        </p:tav>
                                        <p:tav tm="100000">
                                          <p:val>
                                            <p:strVal val="#ppt_y"/>
                                          </p:val>
                                        </p:tav>
                                      </p:tavLst>
                                    </p:anim>
                                  </p:childTnLst>
                                </p:cTn>
                              </p:par>
                            </p:childTnLst>
                          </p:cTn>
                        </p:par>
                        <p:par>
                          <p:cTn id="9" fill="hold">
                            <p:stCondLst>
                              <p:cond delay="1000"/>
                            </p:stCondLst>
                            <p:childTnLst>
                              <p:par>
                                <p:cTn id="10" presetID="10" presetClass="entr" presetSubtype="0" fill="hold" grpId="0" nodeType="afterEffect">
                                  <p:stCondLst>
                                    <p:cond delay="50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par>
                          <p:cTn id="13" fill="hold">
                            <p:stCondLst>
                              <p:cond delay="2000"/>
                            </p:stCondLst>
                            <p:childTnLst>
                              <p:par>
                                <p:cTn id="14" presetID="10" presetClass="entr" presetSubtype="0" fill="hold" grpId="0" nodeType="afterEffect">
                                  <p:stCondLst>
                                    <p:cond delay="50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500"/>
                                        <p:tgtEl>
                                          <p:spTgt spid="6"/>
                                        </p:tgtEl>
                                      </p:cBhvr>
                                    </p:animEffect>
                                  </p:childTnLst>
                                </p:cTn>
                              </p:par>
                            </p:childTnLst>
                          </p:cTn>
                        </p:par>
                        <p:par>
                          <p:cTn id="17" fill="hold">
                            <p:stCondLst>
                              <p:cond delay="3000"/>
                            </p:stCondLst>
                            <p:childTnLst>
                              <p:par>
                                <p:cTn id="18" presetID="10" presetClass="entr" presetSubtype="0" fill="hold" grpId="0" nodeType="afterEffect">
                                  <p:stCondLst>
                                    <p:cond delay="50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500"/>
                                        <p:tgtEl>
                                          <p:spTgt spid="7"/>
                                        </p:tgtEl>
                                      </p:cBhvr>
                                    </p:animEffect>
                                  </p:childTnLst>
                                </p:cTn>
                              </p:par>
                            </p:childTnLst>
                          </p:cTn>
                        </p:par>
                        <p:par>
                          <p:cTn id="21" fill="hold">
                            <p:stCondLst>
                              <p:cond delay="4000"/>
                            </p:stCondLst>
                            <p:childTnLst>
                              <p:par>
                                <p:cTn id="22" presetID="10" presetClass="entr" presetSubtype="0" fill="hold" grpId="0" nodeType="afterEffect">
                                  <p:stCondLst>
                                    <p:cond delay="500"/>
                                  </p:stCondLst>
                                  <p:childTnLst>
                                    <p:set>
                                      <p:cBhvr>
                                        <p:cTn id="23" dur="1" fill="hold">
                                          <p:stCondLst>
                                            <p:cond delay="0"/>
                                          </p:stCondLst>
                                        </p:cTn>
                                        <p:tgtEl>
                                          <p:spTgt spid="8"/>
                                        </p:tgtEl>
                                        <p:attrNameLst>
                                          <p:attrName>style.visibility</p:attrName>
                                        </p:attrNameLst>
                                      </p:cBhvr>
                                      <p:to>
                                        <p:strVal val="visible"/>
                                      </p:to>
                                    </p:set>
                                    <p:animEffect transition="in" filter="fade">
                                      <p:cBhvr>
                                        <p:cTn id="24"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5" grpId="0" animBg="1"/>
      <p:bldP spid="6" grpId="0" animBg="1"/>
      <p:bldP spid="7" grpId="0" animBg="1"/>
      <p:bldP spid="8"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7D95E3-03CF-FE17-581C-0C1C65A34C5D}"/>
            </a:ext>
          </a:extLst>
        </p:cNvPr>
        <p:cNvGrpSpPr/>
        <p:nvPr/>
      </p:nvGrpSpPr>
      <p:grpSpPr>
        <a:xfrm>
          <a:off x="0" y="0"/>
          <a:ext cx="0" cy="0"/>
          <a:chOff x="0" y="0"/>
          <a:chExt cx="0" cy="0"/>
        </a:xfrm>
      </p:grpSpPr>
      <p:sp>
        <p:nvSpPr>
          <p:cNvPr id="9" name="Arrow: Right 8">
            <a:extLst>
              <a:ext uri="{FF2B5EF4-FFF2-40B4-BE49-F238E27FC236}">
                <a16:creationId xmlns:a16="http://schemas.microsoft.com/office/drawing/2014/main" id="{FDFA4AEE-AFBE-2B53-1106-BF1CB1CAF0B3}"/>
              </a:ext>
            </a:extLst>
          </p:cNvPr>
          <p:cNvSpPr/>
          <p:nvPr/>
        </p:nvSpPr>
        <p:spPr>
          <a:xfrm>
            <a:off x="496977" y="1520486"/>
            <a:ext cx="11044827" cy="4953501"/>
          </a:xfrm>
          <a:prstGeom prst="rightArrow">
            <a:avLst/>
          </a:prstGeom>
          <a:solidFill>
            <a:schemeClr val="accent2">
              <a:lumMod val="40000"/>
              <a:lumOff val="60000"/>
            </a:schemeClr>
          </a:solidFill>
          <a:effectLst>
            <a:outerShdw blurRad="127000" dist="152400" dir="2700000">
              <a:srgbClr val="000000">
                <a:alpha val="40000"/>
              </a:srgbClr>
            </a:outerShdw>
          </a:effectLst>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254B03-0A6A-9901-B6AF-7D6A6BCC0EFF}"/>
              </a:ext>
            </a:extLst>
          </p:cNvPr>
          <p:cNvSpPr>
            <a:spLocks noGrp="1"/>
          </p:cNvSpPr>
          <p:nvPr>
            <p:ph type="title"/>
          </p:nvPr>
        </p:nvSpPr>
        <p:spPr>
          <a:xfrm>
            <a:off x="838200" y="301354"/>
            <a:ext cx="10559456" cy="1782026"/>
          </a:xfrm>
        </p:spPr>
        <p:txBody>
          <a:bodyPr>
            <a:spAutoFit/>
          </a:bodyPr>
          <a:lstStyle/>
          <a:p>
            <a:r>
              <a:rPr lang="it-IT" sz="1700">
                <a:latin typeface="Arial"/>
                <a:cs typeface="Arial"/>
              </a:rPr>
              <a:t>Using</a:t>
            </a:r>
            <a:br>
              <a:rPr lang="it-IT">
                <a:latin typeface="Arial"/>
                <a:cs typeface="Arial"/>
              </a:rPr>
            </a:br>
            <a:r>
              <a:rPr lang="it-IT" err="1">
                <a:latin typeface="Arial"/>
                <a:cs typeface="Arial"/>
              </a:rPr>
              <a:t>Berlo's</a:t>
            </a:r>
            <a:r>
              <a:rPr lang="it-IT">
                <a:latin typeface="Arial"/>
                <a:cs typeface="Arial"/>
              </a:rPr>
              <a:t> SMCR model of </a:t>
            </a:r>
            <a:r>
              <a:rPr lang="it-IT" err="1">
                <a:latin typeface="Arial"/>
                <a:cs typeface="Arial"/>
              </a:rPr>
              <a:t>communication</a:t>
            </a:r>
            <a:br>
              <a:rPr lang="it-IT">
                <a:latin typeface="Arial"/>
                <a:cs typeface="Arial"/>
              </a:rPr>
            </a:br>
            <a:r>
              <a:rPr lang="it-IT" sz="1700">
                <a:latin typeface="Arial"/>
                <a:cs typeface="Arial"/>
              </a:rPr>
              <a:t>to </a:t>
            </a:r>
            <a:r>
              <a:rPr lang="it-IT" sz="1700" err="1">
                <a:latin typeface="Arial"/>
                <a:cs typeface="Arial"/>
              </a:rPr>
              <a:t>explain</a:t>
            </a:r>
            <a:r>
              <a:rPr lang="it-IT" sz="1700">
                <a:latin typeface="Arial"/>
                <a:cs typeface="Arial"/>
              </a:rPr>
              <a:t> age/</a:t>
            </a:r>
            <a:r>
              <a:rPr lang="it-IT" sz="1700" err="1">
                <a:latin typeface="Arial"/>
                <a:cs typeface="Arial"/>
              </a:rPr>
              <a:t>generational</a:t>
            </a:r>
            <a:r>
              <a:rPr lang="it-IT" sz="1700">
                <a:latin typeface="Arial"/>
                <a:cs typeface="Arial"/>
              </a:rPr>
              <a:t> </a:t>
            </a:r>
            <a:r>
              <a:rPr lang="it-IT" sz="1700" err="1">
                <a:latin typeface="Arial"/>
                <a:cs typeface="Arial"/>
              </a:rPr>
              <a:t>communication</a:t>
            </a:r>
            <a:r>
              <a:rPr lang="it-IT" sz="1700">
                <a:latin typeface="Arial"/>
                <a:cs typeface="Arial"/>
              </a:rPr>
              <a:t> </a:t>
            </a:r>
            <a:r>
              <a:rPr lang="it-IT" sz="1700" err="1">
                <a:latin typeface="Arial"/>
                <a:cs typeface="Arial"/>
              </a:rPr>
              <a:t>barriers</a:t>
            </a:r>
            <a:r>
              <a:rPr lang="it-IT" sz="1700">
                <a:latin typeface="Arial"/>
                <a:cs typeface="Arial"/>
              </a:rPr>
              <a:t> in Flight Foods Ltd.</a:t>
            </a:r>
            <a:br>
              <a:rPr lang="it-IT">
                <a:latin typeface="Arial"/>
                <a:cs typeface="Arial"/>
              </a:rPr>
            </a:br>
            <a:endParaRPr lang="it-IT">
              <a:latin typeface="Arial"/>
              <a:cs typeface="Arial"/>
            </a:endParaRPr>
          </a:p>
        </p:txBody>
      </p:sp>
      <p:sp>
        <p:nvSpPr>
          <p:cNvPr id="5" name="Rectangle: Rounded Corners 4">
            <a:extLst>
              <a:ext uri="{FF2B5EF4-FFF2-40B4-BE49-F238E27FC236}">
                <a16:creationId xmlns:a16="http://schemas.microsoft.com/office/drawing/2014/main" id="{0B5D70DE-2ED1-23F2-53AF-B99DD3F3FAA6}"/>
              </a:ext>
            </a:extLst>
          </p:cNvPr>
          <p:cNvSpPr/>
          <p:nvPr/>
        </p:nvSpPr>
        <p:spPr>
          <a:xfrm>
            <a:off x="498360" y="2422594"/>
            <a:ext cx="2401612" cy="3133517"/>
          </a:xfrm>
          <a:prstGeom prst="roundRect">
            <a:avLst/>
          </a:prstGeom>
          <a:solidFill>
            <a:schemeClr val="accent2">
              <a:lumMod val="75000"/>
            </a:schemeClr>
          </a:solidFill>
          <a:ln>
            <a:solidFill>
              <a:schemeClr val="tx1"/>
            </a:solidFill>
          </a:ln>
          <a:effectLst>
            <a:outerShdw blurRad="127000" dist="38100" dir="2700000">
              <a:srgbClr val="000000">
                <a:alpha val="50000"/>
              </a:srgb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91440" tIns="45720" rIns="91440" bIns="45720" rtlCol="0" anchor="t">
            <a:spAutoFit/>
          </a:bodyPr>
          <a:lstStyle/>
          <a:p>
            <a:pPr algn="ctr"/>
            <a:r>
              <a:rPr lang="en-US" sz="1700" b="1">
                <a:solidFill>
                  <a:schemeClr val="tx1"/>
                </a:solidFill>
                <a:latin typeface="Arial"/>
                <a:cs typeface="Arial"/>
              </a:rPr>
              <a:t>Source (Gary)</a:t>
            </a:r>
          </a:p>
          <a:p>
            <a:pPr marL="285750" indent="-285750">
              <a:buFont typeface="Arial"/>
              <a:buChar char="•"/>
            </a:pPr>
            <a:r>
              <a:rPr lang="en-US" sz="1400" b="1">
                <a:solidFill>
                  <a:schemeClr val="tx1"/>
                </a:solidFill>
                <a:latin typeface="Arial"/>
                <a:cs typeface="Arial"/>
              </a:rPr>
              <a:t>Verbal explanation from authority figure</a:t>
            </a:r>
          </a:p>
          <a:p>
            <a:pPr marL="285750" indent="-285750">
              <a:buFont typeface="Arial"/>
              <a:buChar char="•"/>
            </a:pPr>
            <a:r>
              <a:rPr lang="en-US" sz="1400" b="1">
                <a:solidFill>
                  <a:schemeClr val="tx1"/>
                </a:solidFill>
                <a:latin typeface="Arial"/>
                <a:cs typeface="Arial"/>
              </a:rPr>
              <a:t>Highly Knowledgeable of  company standards and procedures</a:t>
            </a:r>
          </a:p>
          <a:p>
            <a:pPr marL="285750" indent="-285750">
              <a:buFont typeface="Arial"/>
              <a:buChar char="•"/>
            </a:pPr>
            <a:r>
              <a:rPr lang="en-US" sz="1400" b="1">
                <a:solidFill>
                  <a:schemeClr val="tx1"/>
                </a:solidFill>
                <a:latin typeface="Arial"/>
                <a:cs typeface="Arial"/>
              </a:rPr>
              <a:t>Attitude may be more professional and authoritarian than receiver</a:t>
            </a:r>
          </a:p>
          <a:p>
            <a:pPr algn="ctr"/>
            <a:endParaRPr lang="en-US" sz="1200">
              <a:latin typeface="Arial"/>
              <a:cs typeface="Arial"/>
            </a:endParaRPr>
          </a:p>
        </p:txBody>
      </p:sp>
      <p:sp>
        <p:nvSpPr>
          <p:cNvPr id="6" name="Rectangle: Rounded Corners 5">
            <a:extLst>
              <a:ext uri="{FF2B5EF4-FFF2-40B4-BE49-F238E27FC236}">
                <a16:creationId xmlns:a16="http://schemas.microsoft.com/office/drawing/2014/main" id="{0B4A7B7A-6190-3637-547B-D911C6ADE756}"/>
              </a:ext>
            </a:extLst>
          </p:cNvPr>
          <p:cNvSpPr/>
          <p:nvPr/>
        </p:nvSpPr>
        <p:spPr>
          <a:xfrm>
            <a:off x="3568734" y="2617144"/>
            <a:ext cx="2448908" cy="2776895"/>
          </a:xfrm>
          <a:prstGeom prst="roundRect">
            <a:avLst/>
          </a:prstGeom>
          <a:solidFill>
            <a:schemeClr val="accent2"/>
          </a:solidFill>
          <a:ln>
            <a:solidFill>
              <a:schemeClr val="tx1"/>
            </a:solidFill>
          </a:ln>
          <a:effectLst>
            <a:outerShdw blurRad="127000" dist="38100" dir="2700000">
              <a:srgbClr val="000000">
                <a:alpha val="50000"/>
              </a:srgb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91440" tIns="45720" rIns="91440" bIns="45720" rtlCol="0" anchor="t">
            <a:spAutoFit/>
          </a:bodyPr>
          <a:lstStyle/>
          <a:p>
            <a:pPr algn="ctr"/>
            <a:r>
              <a:rPr lang="en-US" sz="1700" b="1">
                <a:solidFill>
                  <a:schemeClr val="tx1"/>
                </a:solidFill>
                <a:latin typeface="Arial"/>
                <a:cs typeface="Arial"/>
              </a:rPr>
              <a:t>Message (instructions)</a:t>
            </a:r>
          </a:p>
          <a:p>
            <a:pPr marL="285750" indent="-285750">
              <a:buFont typeface="Arial,Sans-Serif"/>
              <a:buChar char="•"/>
            </a:pPr>
            <a:r>
              <a:rPr lang="en-US" sz="1400" b="1">
                <a:solidFill>
                  <a:schemeClr val="tx1"/>
                </a:solidFill>
                <a:latin typeface="Arial"/>
                <a:cs typeface="Arial"/>
              </a:rPr>
              <a:t>Message is delivered in a verbal way, while younger workers may prefer a step by step, hands on or visual representation of the managers expectations</a:t>
            </a:r>
          </a:p>
        </p:txBody>
      </p:sp>
      <p:sp>
        <p:nvSpPr>
          <p:cNvPr id="7" name="Rectangle: Rounded Corners 6">
            <a:extLst>
              <a:ext uri="{FF2B5EF4-FFF2-40B4-BE49-F238E27FC236}">
                <a16:creationId xmlns:a16="http://schemas.microsoft.com/office/drawing/2014/main" id="{009DD1CC-9980-29F7-D4CB-381F38CB6FCB}"/>
              </a:ext>
            </a:extLst>
          </p:cNvPr>
          <p:cNvSpPr/>
          <p:nvPr/>
        </p:nvSpPr>
        <p:spPr>
          <a:xfrm>
            <a:off x="6572406" y="2617634"/>
            <a:ext cx="2385847" cy="2934563"/>
          </a:xfrm>
          <a:prstGeom prst="roundRect">
            <a:avLst/>
          </a:prstGeom>
          <a:solidFill>
            <a:schemeClr val="accent2">
              <a:lumMod val="60000"/>
              <a:lumOff val="40000"/>
            </a:schemeClr>
          </a:solidFill>
          <a:ln>
            <a:solidFill>
              <a:schemeClr val="tx1"/>
            </a:solidFill>
          </a:ln>
          <a:effectLst>
            <a:outerShdw blurRad="127000" dist="38100" dir="2700000">
              <a:srgbClr val="000000">
                <a:alpha val="50000"/>
              </a:srgb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91440" tIns="45720" rIns="91440" bIns="45720" rtlCol="0" anchor="t">
            <a:spAutoFit/>
          </a:bodyPr>
          <a:lstStyle/>
          <a:p>
            <a:pPr algn="ctr"/>
            <a:r>
              <a:rPr lang="en-US" sz="1700" b="1">
                <a:solidFill>
                  <a:schemeClr val="tx1"/>
                </a:solidFill>
                <a:latin typeface="Arial"/>
                <a:cs typeface="Arial"/>
              </a:rPr>
              <a:t>Channel</a:t>
            </a:r>
          </a:p>
          <a:p>
            <a:pPr marL="285750" indent="-285750">
              <a:buFont typeface="Arial,Sans-Serif"/>
              <a:buChar char="•"/>
            </a:pPr>
            <a:r>
              <a:rPr lang="en-US" sz="1400" b="1">
                <a:solidFill>
                  <a:schemeClr val="tx1"/>
                </a:solidFill>
                <a:latin typeface="Arial"/>
                <a:cs typeface="Arial"/>
              </a:rPr>
              <a:t>Verbal communication in a very noisy environment</a:t>
            </a:r>
          </a:p>
          <a:p>
            <a:pPr marL="285750" indent="-285750">
              <a:buFont typeface="Arial,Sans-Serif"/>
              <a:buChar char="•"/>
            </a:pPr>
            <a:r>
              <a:rPr lang="en-US" sz="1400" b="1">
                <a:solidFill>
                  <a:schemeClr val="tx1"/>
                </a:solidFill>
                <a:latin typeface="Arial"/>
                <a:cs typeface="Arial"/>
              </a:rPr>
              <a:t>No visual representation of expected outcome</a:t>
            </a:r>
          </a:p>
          <a:p>
            <a:pPr marL="285750" indent="-285750">
              <a:buFont typeface="Arial,Sans-Serif"/>
              <a:buChar char="•"/>
            </a:pPr>
            <a:r>
              <a:rPr lang="en-US" sz="1400" b="1">
                <a:solidFill>
                  <a:schemeClr val="tx1"/>
                </a:solidFill>
                <a:latin typeface="Arial"/>
                <a:cs typeface="Arial"/>
              </a:rPr>
              <a:t>No immediate feedback</a:t>
            </a:r>
          </a:p>
          <a:p>
            <a:pPr marL="285750" indent="-285750">
              <a:buFont typeface="Arial,Sans-Serif"/>
              <a:buChar char="•"/>
            </a:pPr>
            <a:endParaRPr lang="en-US" sz="1400" b="1">
              <a:solidFill>
                <a:schemeClr val="tx1"/>
              </a:solidFill>
              <a:latin typeface="Arial"/>
              <a:cs typeface="Arial"/>
            </a:endParaRPr>
          </a:p>
          <a:p>
            <a:pPr marL="285750" indent="-285750">
              <a:buFont typeface="Arial,Sans-Serif"/>
              <a:buChar char="•"/>
            </a:pPr>
            <a:endParaRPr lang="en-US" sz="1400" b="1">
              <a:solidFill>
                <a:schemeClr val="tx1"/>
              </a:solidFill>
              <a:latin typeface="Arial"/>
              <a:cs typeface="Arial"/>
            </a:endParaRPr>
          </a:p>
        </p:txBody>
      </p:sp>
      <p:sp>
        <p:nvSpPr>
          <p:cNvPr id="8" name="Rectangle: Rounded Corners 7">
            <a:extLst>
              <a:ext uri="{FF2B5EF4-FFF2-40B4-BE49-F238E27FC236}">
                <a16:creationId xmlns:a16="http://schemas.microsoft.com/office/drawing/2014/main" id="{CE78DDF2-3616-932D-7124-44D77B890E60}"/>
              </a:ext>
            </a:extLst>
          </p:cNvPr>
          <p:cNvSpPr/>
          <p:nvPr/>
        </p:nvSpPr>
        <p:spPr>
          <a:xfrm>
            <a:off x="9501745" y="2517295"/>
            <a:ext cx="2400893" cy="3166676"/>
          </a:xfrm>
          <a:prstGeom prst="roundRect">
            <a:avLst/>
          </a:prstGeom>
          <a:solidFill>
            <a:schemeClr val="accent2">
              <a:lumMod val="20000"/>
              <a:lumOff val="80000"/>
            </a:schemeClr>
          </a:solidFill>
          <a:ln>
            <a:solidFill>
              <a:schemeClr val="tx1"/>
            </a:solidFill>
          </a:ln>
          <a:effectLst>
            <a:outerShdw blurRad="127000">
              <a:srgbClr val="000000">
                <a:alpha val="50000"/>
              </a:srgb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91440" tIns="45720" rIns="91440" bIns="45720" rtlCol="0" anchor="t">
            <a:spAutoFit/>
          </a:bodyPr>
          <a:lstStyle/>
          <a:p>
            <a:pPr algn="ctr"/>
            <a:r>
              <a:rPr lang="en-US" sz="1700" b="1">
                <a:solidFill>
                  <a:schemeClr val="tx1"/>
                </a:solidFill>
                <a:latin typeface="Arial"/>
                <a:cs typeface="Arial"/>
              </a:rPr>
              <a:t>Receiver</a:t>
            </a:r>
          </a:p>
          <a:p>
            <a:pPr marL="285750" indent="-285750">
              <a:buFont typeface="Arial,Sans-Serif"/>
              <a:buChar char="•"/>
            </a:pPr>
            <a:r>
              <a:rPr lang="en-US" sz="1400" b="1">
                <a:solidFill>
                  <a:schemeClr val="tx1"/>
                </a:solidFill>
                <a:latin typeface="Arial"/>
                <a:cs typeface="Arial"/>
              </a:rPr>
              <a:t>Mismatch in work experience and communication skills</a:t>
            </a:r>
          </a:p>
          <a:p>
            <a:pPr marL="285750" indent="-285750">
              <a:buFont typeface="Arial,Sans-Serif"/>
              <a:buChar char="•"/>
            </a:pPr>
            <a:r>
              <a:rPr lang="en-US" sz="1400" b="1">
                <a:solidFill>
                  <a:schemeClr val="tx1"/>
                </a:solidFill>
                <a:latin typeface="Arial"/>
                <a:cs typeface="Arial"/>
              </a:rPr>
              <a:t>Low knowledge about company standards and procedures</a:t>
            </a:r>
          </a:p>
          <a:p>
            <a:pPr marL="285750" indent="-285750">
              <a:buFont typeface="Arial,Sans-Serif"/>
              <a:buChar char="•"/>
            </a:pPr>
            <a:r>
              <a:rPr lang="en-US" sz="1400" b="1">
                <a:solidFill>
                  <a:schemeClr val="tx1"/>
                </a:solidFill>
                <a:latin typeface="Arial"/>
                <a:cs typeface="Arial"/>
              </a:rPr>
              <a:t>Incompatible attitudes towards work and authority figures</a:t>
            </a:r>
          </a:p>
        </p:txBody>
      </p:sp>
    </p:spTree>
    <p:extLst>
      <p:ext uri="{BB962C8B-B14F-4D97-AF65-F5344CB8AC3E}">
        <p14:creationId xmlns:p14="http://schemas.microsoft.com/office/powerpoint/2010/main" val="654027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1000" fill="hold"/>
                                        <p:tgtEl>
                                          <p:spTgt spid="9"/>
                                        </p:tgtEl>
                                        <p:attrNameLst>
                                          <p:attrName>ppt_x</p:attrName>
                                        </p:attrNameLst>
                                      </p:cBhvr>
                                      <p:tavLst>
                                        <p:tav tm="0">
                                          <p:val>
                                            <p:strVal val="0-#ppt_w/2"/>
                                          </p:val>
                                        </p:tav>
                                        <p:tav tm="100000">
                                          <p:val>
                                            <p:strVal val="#ppt_x"/>
                                          </p:val>
                                        </p:tav>
                                      </p:tavLst>
                                    </p:anim>
                                    <p:anim calcmode="lin" valueType="num">
                                      <p:cBhvr additive="base">
                                        <p:cTn id="8" dur="1000" fill="hold"/>
                                        <p:tgtEl>
                                          <p:spTgt spid="9"/>
                                        </p:tgtEl>
                                        <p:attrNameLst>
                                          <p:attrName>ppt_y</p:attrName>
                                        </p:attrNameLst>
                                      </p:cBhvr>
                                      <p:tavLst>
                                        <p:tav tm="0">
                                          <p:val>
                                            <p:strVal val="#ppt_y"/>
                                          </p:val>
                                        </p:tav>
                                        <p:tav tm="100000">
                                          <p:val>
                                            <p:strVal val="#ppt_y"/>
                                          </p:val>
                                        </p:tav>
                                      </p:tavLst>
                                    </p:anim>
                                  </p:childTnLst>
                                </p:cTn>
                              </p:par>
                            </p:childTnLst>
                          </p:cTn>
                        </p:par>
                        <p:par>
                          <p:cTn id="9" fill="hold">
                            <p:stCondLst>
                              <p:cond delay="1000"/>
                            </p:stCondLst>
                            <p:childTnLst>
                              <p:par>
                                <p:cTn id="10" presetID="10" presetClass="entr" presetSubtype="0" fill="hold" grpId="0" nodeType="after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par>
                          <p:cTn id="13" fill="hold">
                            <p:stCondLst>
                              <p:cond delay="1500"/>
                            </p:stCondLst>
                            <p:childTnLst>
                              <p:par>
                                <p:cTn id="14" presetID="10" presetClass="entr" presetSubtype="0" fill="hold" grpId="0" nodeType="afterEffect">
                                  <p:stCondLst>
                                    <p:cond delay="50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500"/>
                                        <p:tgtEl>
                                          <p:spTgt spid="6"/>
                                        </p:tgtEl>
                                      </p:cBhvr>
                                    </p:animEffect>
                                  </p:childTnLst>
                                </p:cTn>
                              </p:par>
                            </p:childTnLst>
                          </p:cTn>
                        </p:par>
                        <p:par>
                          <p:cTn id="17" fill="hold">
                            <p:stCondLst>
                              <p:cond delay="2500"/>
                            </p:stCondLst>
                            <p:childTnLst>
                              <p:par>
                                <p:cTn id="18" presetID="10" presetClass="entr" presetSubtype="0" fill="hold" grpId="0" nodeType="afterEffect">
                                  <p:stCondLst>
                                    <p:cond delay="50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500"/>
                                        <p:tgtEl>
                                          <p:spTgt spid="7"/>
                                        </p:tgtEl>
                                      </p:cBhvr>
                                    </p:animEffect>
                                  </p:childTnLst>
                                </p:cTn>
                              </p:par>
                            </p:childTnLst>
                          </p:cTn>
                        </p:par>
                        <p:par>
                          <p:cTn id="21" fill="hold">
                            <p:stCondLst>
                              <p:cond delay="3500"/>
                            </p:stCondLst>
                            <p:childTnLst>
                              <p:par>
                                <p:cTn id="22" presetID="10" presetClass="entr" presetSubtype="0" fill="hold" grpId="0" nodeType="afterEffect">
                                  <p:stCondLst>
                                    <p:cond delay="500"/>
                                  </p:stCondLst>
                                  <p:childTnLst>
                                    <p:set>
                                      <p:cBhvr>
                                        <p:cTn id="23" dur="1" fill="hold">
                                          <p:stCondLst>
                                            <p:cond delay="0"/>
                                          </p:stCondLst>
                                        </p:cTn>
                                        <p:tgtEl>
                                          <p:spTgt spid="8"/>
                                        </p:tgtEl>
                                        <p:attrNameLst>
                                          <p:attrName>style.visibility</p:attrName>
                                        </p:attrNameLst>
                                      </p:cBhvr>
                                      <p:to>
                                        <p:strVal val="visible"/>
                                      </p:to>
                                    </p:set>
                                    <p:animEffect transition="in" filter="fade">
                                      <p:cBhvr>
                                        <p:cTn id="24"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5" grpId="0" animBg="1"/>
      <p:bldP spid="6" grpId="0" animBg="1"/>
      <p:bldP spid="7" grpId="0" animBg="1"/>
      <p:bldP spid="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890018-E71F-C9F3-C78E-69FFAEE4FF43}"/>
            </a:ext>
          </a:extLst>
        </p:cNvPr>
        <p:cNvGrpSpPr/>
        <p:nvPr/>
      </p:nvGrpSpPr>
      <p:grpSpPr>
        <a:xfrm>
          <a:off x="0" y="0"/>
          <a:ext cx="0" cy="0"/>
          <a:chOff x="0" y="0"/>
          <a:chExt cx="0" cy="0"/>
        </a:xfrm>
      </p:grpSpPr>
      <p:sp>
        <p:nvSpPr>
          <p:cNvPr id="9" name="Arrow: Right 8">
            <a:extLst>
              <a:ext uri="{FF2B5EF4-FFF2-40B4-BE49-F238E27FC236}">
                <a16:creationId xmlns:a16="http://schemas.microsoft.com/office/drawing/2014/main" id="{9A23970F-A39B-72CE-6E07-ED9600420D00}"/>
              </a:ext>
            </a:extLst>
          </p:cNvPr>
          <p:cNvSpPr/>
          <p:nvPr/>
        </p:nvSpPr>
        <p:spPr>
          <a:xfrm>
            <a:off x="496977" y="1520486"/>
            <a:ext cx="11044827" cy="4953501"/>
          </a:xfrm>
          <a:prstGeom prst="rightArrow">
            <a:avLst/>
          </a:prstGeom>
          <a:solidFill>
            <a:schemeClr val="accent2">
              <a:lumMod val="40000"/>
              <a:lumOff val="60000"/>
            </a:schemeClr>
          </a:solidFill>
          <a:effectLst>
            <a:outerShdw blurRad="127000" dist="152400" dir="2700000">
              <a:srgbClr val="000000">
                <a:alpha val="40000"/>
              </a:srgbClr>
            </a:outerShdw>
          </a:effectLst>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D5ACA8-ACCB-247A-6740-2A87884644FA}"/>
              </a:ext>
            </a:extLst>
          </p:cNvPr>
          <p:cNvSpPr>
            <a:spLocks noGrp="1"/>
          </p:cNvSpPr>
          <p:nvPr>
            <p:ph type="title"/>
          </p:nvPr>
        </p:nvSpPr>
        <p:spPr>
          <a:xfrm>
            <a:off x="838200" y="301354"/>
            <a:ext cx="10559456" cy="1782026"/>
          </a:xfrm>
        </p:spPr>
        <p:txBody>
          <a:bodyPr>
            <a:spAutoFit/>
          </a:bodyPr>
          <a:lstStyle/>
          <a:p>
            <a:r>
              <a:rPr lang="it-IT" sz="1700">
                <a:latin typeface="Arial"/>
                <a:cs typeface="Arial"/>
              </a:rPr>
              <a:t>How</a:t>
            </a:r>
            <a:br>
              <a:rPr lang="it-IT">
                <a:latin typeface="Arial"/>
                <a:cs typeface="Arial"/>
              </a:rPr>
            </a:br>
            <a:r>
              <a:rPr lang="it-IT" err="1">
                <a:latin typeface="Arial"/>
                <a:cs typeface="Arial"/>
              </a:rPr>
              <a:t>Berlo's</a:t>
            </a:r>
            <a:r>
              <a:rPr lang="it-IT">
                <a:latin typeface="Arial"/>
                <a:cs typeface="Arial"/>
              </a:rPr>
              <a:t> SMCR model of </a:t>
            </a:r>
            <a:r>
              <a:rPr lang="it-IT" err="1">
                <a:latin typeface="Arial"/>
                <a:cs typeface="Arial"/>
              </a:rPr>
              <a:t>communication</a:t>
            </a:r>
            <a:br>
              <a:rPr lang="it-IT">
                <a:latin typeface="Arial"/>
                <a:cs typeface="Arial"/>
              </a:rPr>
            </a:br>
            <a:r>
              <a:rPr lang="it-IT" sz="1700">
                <a:latin typeface="Arial"/>
                <a:cs typeface="Arial"/>
              </a:rPr>
              <a:t>can be </a:t>
            </a:r>
            <a:r>
              <a:rPr lang="it-IT" sz="1700" err="1">
                <a:latin typeface="Arial"/>
                <a:cs typeface="Arial"/>
              </a:rPr>
              <a:t>used</a:t>
            </a:r>
            <a:r>
              <a:rPr lang="it-IT" sz="1700">
                <a:latin typeface="Arial"/>
                <a:cs typeface="Arial"/>
              </a:rPr>
              <a:t> to </a:t>
            </a:r>
            <a:r>
              <a:rPr lang="it-IT" sz="1700" err="1">
                <a:latin typeface="Arial"/>
                <a:cs typeface="Arial"/>
              </a:rPr>
              <a:t>improve</a:t>
            </a:r>
            <a:r>
              <a:rPr lang="it-IT" sz="1700">
                <a:latin typeface="Arial"/>
                <a:cs typeface="Arial"/>
              </a:rPr>
              <a:t> age/</a:t>
            </a:r>
            <a:r>
              <a:rPr lang="it-IT" sz="1700" err="1">
                <a:latin typeface="Arial"/>
                <a:cs typeface="Arial"/>
              </a:rPr>
              <a:t>generational</a:t>
            </a:r>
            <a:r>
              <a:rPr lang="it-IT" sz="1700">
                <a:latin typeface="Arial"/>
                <a:cs typeface="Arial"/>
              </a:rPr>
              <a:t> </a:t>
            </a:r>
            <a:r>
              <a:rPr lang="it-IT" sz="1700" err="1">
                <a:latin typeface="Arial"/>
                <a:cs typeface="Arial"/>
              </a:rPr>
              <a:t>communication</a:t>
            </a:r>
            <a:r>
              <a:rPr lang="it-IT" sz="1700">
                <a:latin typeface="Arial"/>
                <a:cs typeface="Arial"/>
              </a:rPr>
              <a:t> </a:t>
            </a:r>
            <a:r>
              <a:rPr lang="it-IT" sz="1700" err="1">
                <a:latin typeface="Arial"/>
                <a:cs typeface="Arial"/>
              </a:rPr>
              <a:t>barriers</a:t>
            </a:r>
            <a:r>
              <a:rPr lang="it-IT" sz="1700">
                <a:latin typeface="Arial"/>
                <a:cs typeface="Arial"/>
              </a:rPr>
              <a:t> in Flight Foods Ltd.</a:t>
            </a:r>
            <a:br>
              <a:rPr lang="it-IT">
                <a:latin typeface="Arial"/>
                <a:cs typeface="Arial"/>
              </a:rPr>
            </a:br>
            <a:endParaRPr lang="it-IT">
              <a:latin typeface="Arial"/>
              <a:cs typeface="Arial"/>
            </a:endParaRPr>
          </a:p>
        </p:txBody>
      </p:sp>
      <p:sp>
        <p:nvSpPr>
          <p:cNvPr id="5" name="Rectangle: Rounded Corners 4">
            <a:extLst>
              <a:ext uri="{FF2B5EF4-FFF2-40B4-BE49-F238E27FC236}">
                <a16:creationId xmlns:a16="http://schemas.microsoft.com/office/drawing/2014/main" id="{F15AE7C3-B0FC-6DF7-C8C2-D44D25F77479}"/>
              </a:ext>
            </a:extLst>
          </p:cNvPr>
          <p:cNvSpPr/>
          <p:nvPr/>
        </p:nvSpPr>
        <p:spPr>
          <a:xfrm>
            <a:off x="388001" y="2664331"/>
            <a:ext cx="2191406" cy="2669292"/>
          </a:xfrm>
          <a:prstGeom prst="roundRect">
            <a:avLst/>
          </a:prstGeom>
          <a:solidFill>
            <a:schemeClr val="accent2">
              <a:lumMod val="75000"/>
            </a:schemeClr>
          </a:solidFill>
          <a:ln>
            <a:solidFill>
              <a:schemeClr val="tx1"/>
            </a:solidFill>
          </a:ln>
          <a:effectLst>
            <a:outerShdw blurRad="127000" dist="38100" dir="2700000">
              <a:srgbClr val="000000">
                <a:alpha val="50000"/>
              </a:srgb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91440" tIns="45720" rIns="91440" bIns="45720" rtlCol="0" anchor="t">
            <a:spAutoFit/>
          </a:bodyPr>
          <a:lstStyle/>
          <a:p>
            <a:pPr algn="ctr"/>
            <a:r>
              <a:rPr lang="en-US" sz="1700" b="1">
                <a:solidFill>
                  <a:schemeClr val="tx1"/>
                </a:solidFill>
                <a:latin typeface="Arial"/>
                <a:cs typeface="Arial"/>
              </a:rPr>
              <a:t>Source (mentor)</a:t>
            </a:r>
          </a:p>
          <a:p>
            <a:pPr marL="285750" indent="-285750">
              <a:buFont typeface="Arial"/>
              <a:buChar char="•"/>
            </a:pPr>
            <a:r>
              <a:rPr lang="en-US" sz="1400" b="1">
                <a:solidFill>
                  <a:schemeClr val="tx1"/>
                </a:solidFill>
                <a:latin typeface="Arial"/>
                <a:cs typeface="Arial"/>
              </a:rPr>
              <a:t>Training should be delivered by older, experienced workers instead of management </a:t>
            </a:r>
          </a:p>
          <a:p>
            <a:pPr marL="285750" indent="-285750">
              <a:buFont typeface="Arial"/>
              <a:buChar char="•"/>
            </a:pPr>
            <a:r>
              <a:rPr lang="en-US" sz="1400" b="1">
                <a:solidFill>
                  <a:schemeClr val="tx1"/>
                </a:solidFill>
                <a:latin typeface="Arial"/>
                <a:cs typeface="Arial"/>
              </a:rPr>
              <a:t>Using a "coaching" style of training </a:t>
            </a:r>
          </a:p>
          <a:p>
            <a:pPr algn="ctr"/>
            <a:endParaRPr lang="en-US" sz="1200">
              <a:latin typeface="Arial"/>
              <a:cs typeface="Arial"/>
            </a:endParaRPr>
          </a:p>
        </p:txBody>
      </p:sp>
      <p:sp>
        <p:nvSpPr>
          <p:cNvPr id="6" name="Rectangle: Rounded Corners 5">
            <a:extLst>
              <a:ext uri="{FF2B5EF4-FFF2-40B4-BE49-F238E27FC236}">
                <a16:creationId xmlns:a16="http://schemas.microsoft.com/office/drawing/2014/main" id="{2BF9E949-B707-11DF-F9FF-9BB361787F1E}"/>
              </a:ext>
            </a:extLst>
          </p:cNvPr>
          <p:cNvSpPr/>
          <p:nvPr/>
        </p:nvSpPr>
        <p:spPr>
          <a:xfrm>
            <a:off x="3542458" y="2764288"/>
            <a:ext cx="2017985" cy="2470339"/>
          </a:xfrm>
          <a:prstGeom prst="roundRect">
            <a:avLst/>
          </a:prstGeom>
          <a:solidFill>
            <a:schemeClr val="accent2"/>
          </a:solidFill>
          <a:ln>
            <a:solidFill>
              <a:schemeClr val="tx1"/>
            </a:solidFill>
          </a:ln>
          <a:effectLst>
            <a:outerShdw blurRad="127000" dist="38100" dir="2700000">
              <a:srgbClr val="000000">
                <a:alpha val="50000"/>
              </a:srgbClr>
            </a:outerShdw>
          </a:effectLst>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t">
            <a:spAutoFit/>
          </a:bodyPr>
          <a:lstStyle/>
          <a:p>
            <a:pPr algn="ctr"/>
            <a:r>
              <a:rPr lang="en-US" sz="1700" b="1">
                <a:solidFill>
                  <a:schemeClr val="tx1"/>
                </a:solidFill>
                <a:latin typeface="Arial"/>
                <a:cs typeface="Arial"/>
              </a:rPr>
              <a:t>Message </a:t>
            </a:r>
          </a:p>
          <a:p>
            <a:pPr marL="285750" indent="-285750">
              <a:buFont typeface="Arial"/>
              <a:buChar char="•"/>
            </a:pPr>
            <a:r>
              <a:rPr lang="en-US" sz="1400" b="1">
                <a:solidFill>
                  <a:schemeClr val="tx1"/>
                </a:solidFill>
                <a:latin typeface="Arial"/>
                <a:cs typeface="Arial"/>
              </a:rPr>
              <a:t>Instructions should be more visual </a:t>
            </a:r>
          </a:p>
          <a:p>
            <a:pPr marL="285750" indent="-285750">
              <a:buFont typeface="Arial"/>
              <a:buChar char="•"/>
            </a:pPr>
            <a:r>
              <a:rPr lang="en-US" sz="1400" b="1">
                <a:solidFill>
                  <a:schemeClr val="tx1"/>
                </a:solidFill>
                <a:latin typeface="Arial"/>
                <a:cs typeface="Arial"/>
              </a:rPr>
              <a:t>Demonstrations over long explanations</a:t>
            </a:r>
          </a:p>
          <a:p>
            <a:pPr marL="285750" indent="-285750">
              <a:buFont typeface="Arial"/>
              <a:buChar char="•"/>
            </a:pPr>
            <a:r>
              <a:rPr lang="en-US" sz="1400" b="1">
                <a:solidFill>
                  <a:schemeClr val="tx1"/>
                </a:solidFill>
                <a:latin typeface="Arial"/>
                <a:cs typeface="Arial"/>
              </a:rPr>
              <a:t>Break down instructions in simple steps</a:t>
            </a:r>
          </a:p>
        </p:txBody>
      </p:sp>
      <p:sp>
        <p:nvSpPr>
          <p:cNvPr id="7" name="Rectangle: Rounded Corners 6">
            <a:extLst>
              <a:ext uri="{FF2B5EF4-FFF2-40B4-BE49-F238E27FC236}">
                <a16:creationId xmlns:a16="http://schemas.microsoft.com/office/drawing/2014/main" id="{A0B8D68F-0FCC-DAB0-9D3E-0C00E0D0476C}"/>
              </a:ext>
            </a:extLst>
          </p:cNvPr>
          <p:cNvSpPr/>
          <p:nvPr/>
        </p:nvSpPr>
        <p:spPr>
          <a:xfrm>
            <a:off x="6519854" y="2423646"/>
            <a:ext cx="2442935" cy="2960906"/>
          </a:xfrm>
          <a:prstGeom prst="roundRect">
            <a:avLst/>
          </a:prstGeom>
          <a:solidFill>
            <a:schemeClr val="accent2">
              <a:lumMod val="60000"/>
              <a:lumOff val="40000"/>
            </a:schemeClr>
          </a:solidFill>
          <a:ln>
            <a:solidFill>
              <a:schemeClr val="tx1"/>
            </a:solidFill>
          </a:ln>
          <a:effectLst>
            <a:outerShdw blurRad="127000" dist="38100" dir="2700000">
              <a:srgbClr val="000000">
                <a:alpha val="50000"/>
              </a:srgb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91440" tIns="45720" rIns="91440" bIns="45720" rtlCol="0" anchor="t">
            <a:spAutoFit/>
          </a:bodyPr>
          <a:lstStyle/>
          <a:p>
            <a:pPr algn="ctr"/>
            <a:r>
              <a:rPr lang="en-US" sz="1700" b="1">
                <a:solidFill>
                  <a:schemeClr val="tx1"/>
                </a:solidFill>
                <a:latin typeface="Arial"/>
                <a:cs typeface="Arial"/>
              </a:rPr>
              <a:t>Channel</a:t>
            </a:r>
          </a:p>
          <a:p>
            <a:pPr marL="285750" indent="-285750">
              <a:buFont typeface="Arial,Sans-Serif"/>
              <a:buChar char="•"/>
            </a:pPr>
            <a:r>
              <a:rPr lang="en-US" sz="1400" b="1">
                <a:solidFill>
                  <a:schemeClr val="tx1"/>
                </a:solidFill>
                <a:latin typeface="Arial"/>
                <a:cs typeface="Arial"/>
              </a:rPr>
              <a:t>Verbal instructions are delivered away from noisy environment</a:t>
            </a:r>
          </a:p>
          <a:p>
            <a:pPr marL="285750" indent="-285750">
              <a:buFont typeface="Arial,Sans-Serif"/>
              <a:buChar char="•"/>
            </a:pPr>
            <a:r>
              <a:rPr lang="en-US" sz="1400" b="1">
                <a:solidFill>
                  <a:schemeClr val="tx1"/>
                </a:solidFill>
                <a:latin typeface="Arial"/>
                <a:cs typeface="Arial"/>
              </a:rPr>
              <a:t>Mentors provide visual demonstrations and immediate feedback</a:t>
            </a:r>
          </a:p>
          <a:p>
            <a:pPr marL="285750" indent="-285750">
              <a:buFont typeface="Arial,Sans-Serif"/>
              <a:buChar char="•"/>
            </a:pPr>
            <a:r>
              <a:rPr lang="en-US" sz="1400" b="1">
                <a:solidFill>
                  <a:schemeClr val="tx1"/>
                </a:solidFill>
                <a:latin typeface="Arial"/>
                <a:cs typeface="Arial"/>
              </a:rPr>
              <a:t>Where possible, provide access to digital learning</a:t>
            </a:r>
          </a:p>
        </p:txBody>
      </p:sp>
      <p:sp>
        <p:nvSpPr>
          <p:cNvPr id="8" name="Rectangle: Rounded Corners 7">
            <a:extLst>
              <a:ext uri="{FF2B5EF4-FFF2-40B4-BE49-F238E27FC236}">
                <a16:creationId xmlns:a16="http://schemas.microsoft.com/office/drawing/2014/main" id="{38305A02-4DC5-B4C9-0AF5-71D2E324B290}"/>
              </a:ext>
            </a:extLst>
          </p:cNvPr>
          <p:cNvSpPr/>
          <p:nvPr/>
        </p:nvSpPr>
        <p:spPr>
          <a:xfrm>
            <a:off x="9638380" y="2443721"/>
            <a:ext cx="2065281" cy="3138249"/>
          </a:xfrm>
          <a:prstGeom prst="roundRect">
            <a:avLst/>
          </a:prstGeom>
          <a:solidFill>
            <a:schemeClr val="accent2">
              <a:lumMod val="20000"/>
              <a:lumOff val="80000"/>
            </a:schemeClr>
          </a:solidFill>
          <a:ln>
            <a:solidFill>
              <a:schemeClr val="tx1"/>
            </a:solidFill>
          </a:ln>
          <a:effectLst>
            <a:outerShdw blurRad="127000">
              <a:srgbClr val="000000">
                <a:alpha val="50000"/>
              </a:srgbClr>
            </a:outerShdw>
          </a:effectLst>
        </p:spPr>
        <p:style>
          <a:lnRef idx="2">
            <a:schemeClr val="accent1">
              <a:shade val="15000"/>
            </a:schemeClr>
          </a:lnRef>
          <a:fillRef idx="1">
            <a:schemeClr val="accent1"/>
          </a:fillRef>
          <a:effectRef idx="0">
            <a:schemeClr val="accent1"/>
          </a:effectRef>
          <a:fontRef idx="minor">
            <a:schemeClr val="lt1"/>
          </a:fontRef>
        </p:style>
        <p:txBody>
          <a:bodyPr wrap="square" lIns="91440" tIns="45720" rIns="91440" bIns="45720" rtlCol="0" anchor="t">
            <a:spAutoFit/>
          </a:bodyPr>
          <a:lstStyle/>
          <a:p>
            <a:pPr algn="ctr"/>
            <a:r>
              <a:rPr lang="en-US" sz="1700" b="1">
                <a:solidFill>
                  <a:schemeClr val="tx1"/>
                </a:solidFill>
                <a:latin typeface="Arial"/>
                <a:cs typeface="Arial"/>
              </a:rPr>
              <a:t>Receiver</a:t>
            </a:r>
          </a:p>
          <a:p>
            <a:pPr marL="285750" indent="-285750">
              <a:buFont typeface="Arial,Sans-Serif"/>
              <a:buChar char="•"/>
            </a:pPr>
            <a:r>
              <a:rPr lang="en-US" sz="1400" b="1">
                <a:solidFill>
                  <a:schemeClr val="tx1"/>
                </a:solidFill>
                <a:latin typeface="Arial"/>
                <a:cs typeface="Arial"/>
              </a:rPr>
              <a:t>Young workers should be supported, given mentorship and provided with hands on practice</a:t>
            </a:r>
          </a:p>
          <a:p>
            <a:pPr marL="285750" indent="-285750">
              <a:buFont typeface="Arial,Sans-Serif"/>
              <a:buChar char="•"/>
            </a:pPr>
            <a:r>
              <a:rPr lang="en-US" sz="1400" b="1">
                <a:solidFill>
                  <a:schemeClr val="tx1"/>
                </a:solidFill>
                <a:latin typeface="Arial"/>
                <a:cs typeface="Arial"/>
              </a:rPr>
              <a:t>Training sessions should be kept short and concise </a:t>
            </a:r>
          </a:p>
        </p:txBody>
      </p:sp>
    </p:spTree>
    <p:extLst>
      <p:ext uri="{BB962C8B-B14F-4D97-AF65-F5344CB8AC3E}">
        <p14:creationId xmlns:p14="http://schemas.microsoft.com/office/powerpoint/2010/main" val="2388190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1000" fill="hold"/>
                                        <p:tgtEl>
                                          <p:spTgt spid="9"/>
                                        </p:tgtEl>
                                        <p:attrNameLst>
                                          <p:attrName>ppt_x</p:attrName>
                                        </p:attrNameLst>
                                      </p:cBhvr>
                                      <p:tavLst>
                                        <p:tav tm="0">
                                          <p:val>
                                            <p:strVal val="0-#ppt_w/2"/>
                                          </p:val>
                                        </p:tav>
                                        <p:tav tm="100000">
                                          <p:val>
                                            <p:strVal val="#ppt_x"/>
                                          </p:val>
                                        </p:tav>
                                      </p:tavLst>
                                    </p:anim>
                                    <p:anim calcmode="lin" valueType="num">
                                      <p:cBhvr additive="base">
                                        <p:cTn id="8" dur="1000" fill="hold"/>
                                        <p:tgtEl>
                                          <p:spTgt spid="9"/>
                                        </p:tgtEl>
                                        <p:attrNameLst>
                                          <p:attrName>ppt_y</p:attrName>
                                        </p:attrNameLst>
                                      </p:cBhvr>
                                      <p:tavLst>
                                        <p:tav tm="0">
                                          <p:val>
                                            <p:strVal val="#ppt_y"/>
                                          </p:val>
                                        </p:tav>
                                        <p:tav tm="100000">
                                          <p:val>
                                            <p:strVal val="#ppt_y"/>
                                          </p:val>
                                        </p:tav>
                                      </p:tavLst>
                                    </p:anim>
                                  </p:childTnLst>
                                </p:cTn>
                              </p:par>
                            </p:childTnLst>
                          </p:cTn>
                        </p:par>
                        <p:par>
                          <p:cTn id="9" fill="hold">
                            <p:stCondLst>
                              <p:cond delay="1000"/>
                            </p:stCondLst>
                            <p:childTnLst>
                              <p:par>
                                <p:cTn id="10" presetID="10" presetClass="entr" presetSubtype="0" fill="hold" grpId="0" nodeType="after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par>
                          <p:cTn id="13" fill="hold">
                            <p:stCondLst>
                              <p:cond delay="1500"/>
                            </p:stCondLst>
                            <p:childTnLst>
                              <p:par>
                                <p:cTn id="14" presetID="10" presetClass="entr" presetSubtype="0" fill="hold" grpId="0" nodeType="afterEffect">
                                  <p:stCondLst>
                                    <p:cond delay="50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500"/>
                                        <p:tgtEl>
                                          <p:spTgt spid="6"/>
                                        </p:tgtEl>
                                      </p:cBhvr>
                                    </p:animEffect>
                                  </p:childTnLst>
                                </p:cTn>
                              </p:par>
                            </p:childTnLst>
                          </p:cTn>
                        </p:par>
                        <p:par>
                          <p:cTn id="17" fill="hold">
                            <p:stCondLst>
                              <p:cond delay="2500"/>
                            </p:stCondLst>
                            <p:childTnLst>
                              <p:par>
                                <p:cTn id="18" presetID="10" presetClass="entr" presetSubtype="0" fill="hold" grpId="0" nodeType="afterEffect">
                                  <p:stCondLst>
                                    <p:cond delay="50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500"/>
                                        <p:tgtEl>
                                          <p:spTgt spid="7"/>
                                        </p:tgtEl>
                                      </p:cBhvr>
                                    </p:animEffect>
                                  </p:childTnLst>
                                </p:cTn>
                              </p:par>
                            </p:childTnLst>
                          </p:cTn>
                        </p:par>
                        <p:par>
                          <p:cTn id="21" fill="hold">
                            <p:stCondLst>
                              <p:cond delay="3500"/>
                            </p:stCondLst>
                            <p:childTnLst>
                              <p:par>
                                <p:cTn id="22" presetID="10" presetClass="entr" presetSubtype="0" fill="hold" grpId="0" nodeType="afterEffect">
                                  <p:stCondLst>
                                    <p:cond delay="500"/>
                                  </p:stCondLst>
                                  <p:childTnLst>
                                    <p:set>
                                      <p:cBhvr>
                                        <p:cTn id="23" dur="1" fill="hold">
                                          <p:stCondLst>
                                            <p:cond delay="0"/>
                                          </p:stCondLst>
                                        </p:cTn>
                                        <p:tgtEl>
                                          <p:spTgt spid="8"/>
                                        </p:tgtEl>
                                        <p:attrNameLst>
                                          <p:attrName>style.visibility</p:attrName>
                                        </p:attrNameLst>
                                      </p:cBhvr>
                                      <p:to>
                                        <p:strVal val="visible"/>
                                      </p:to>
                                    </p:set>
                                    <p:animEffect transition="in" filter="fade">
                                      <p:cBhvr>
                                        <p:cTn id="24"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5" grpId="0" animBg="1"/>
      <p:bldP spid="6" grpId="0" animBg="1"/>
      <p:bldP spid="7" grpId="0" animBg="1"/>
      <p:bldP spid="8"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395AC8-8C6C-5D2C-C04D-200785CB4104}"/>
            </a:ext>
          </a:extLst>
        </p:cNvPr>
        <p:cNvGrpSpPr/>
        <p:nvPr/>
      </p:nvGrpSpPr>
      <p:grpSpPr>
        <a:xfrm>
          <a:off x="0" y="0"/>
          <a:ext cx="0" cy="0"/>
          <a:chOff x="0" y="0"/>
          <a:chExt cx="0" cy="0"/>
        </a:xfrm>
      </p:grpSpPr>
      <p:sp>
        <p:nvSpPr>
          <p:cNvPr id="2" name="Titolo 1">
            <a:extLst>
              <a:ext uri="{FF2B5EF4-FFF2-40B4-BE49-F238E27FC236}">
                <a16:creationId xmlns:a16="http://schemas.microsoft.com/office/drawing/2014/main" id="{4C6AD72B-07F8-4AD3-9495-A765C1FD8C69}"/>
              </a:ext>
            </a:extLst>
          </p:cNvPr>
          <p:cNvSpPr>
            <a:spLocks noGrp="1"/>
          </p:cNvSpPr>
          <p:nvPr>
            <p:ph type="title"/>
          </p:nvPr>
        </p:nvSpPr>
        <p:spPr/>
        <p:txBody>
          <a:bodyPr/>
          <a:lstStyle/>
          <a:p>
            <a:r>
              <a:rPr lang="it-IT" b="1" i="1" err="1"/>
              <a:t>Conclusion</a:t>
            </a:r>
          </a:p>
        </p:txBody>
      </p:sp>
      <p:sp>
        <p:nvSpPr>
          <p:cNvPr id="3" name="Segnaposto contenuto 2">
            <a:extLst>
              <a:ext uri="{FF2B5EF4-FFF2-40B4-BE49-F238E27FC236}">
                <a16:creationId xmlns:a16="http://schemas.microsoft.com/office/drawing/2014/main" id="{0F920F11-526E-3FB4-4FD7-F1B879CB8BA6}"/>
              </a:ext>
            </a:extLst>
          </p:cNvPr>
          <p:cNvSpPr>
            <a:spLocks noGrp="1"/>
          </p:cNvSpPr>
          <p:nvPr>
            <p:ph idx="1"/>
          </p:nvPr>
        </p:nvSpPr>
        <p:spPr/>
        <p:txBody>
          <a:bodyPr vert="horz" lIns="91440" tIns="45720" rIns="91440" bIns="45720" rtlCol="0" anchor="t">
            <a:normAutofit/>
          </a:bodyPr>
          <a:lstStyle/>
          <a:p>
            <a:r>
              <a:rPr lang="it-IT"/>
              <a:t>Flight foods Ltd.  </a:t>
            </a:r>
            <a:r>
              <a:rPr lang="it-IT" err="1"/>
              <a:t>has</a:t>
            </a:r>
            <a:r>
              <a:rPr lang="it-IT"/>
              <a:t> </a:t>
            </a:r>
            <a:r>
              <a:rPr lang="it-IT" err="1"/>
              <a:t>many</a:t>
            </a:r>
            <a:r>
              <a:rPr lang="it-IT"/>
              <a:t> </a:t>
            </a:r>
            <a:r>
              <a:rPr lang="it-IT" err="1"/>
              <a:t>barriers</a:t>
            </a:r>
            <a:r>
              <a:rPr lang="it-IT"/>
              <a:t> in </a:t>
            </a:r>
            <a:r>
              <a:rPr lang="it-IT" err="1"/>
              <a:t>communication</a:t>
            </a:r>
            <a:r>
              <a:rPr lang="it-IT"/>
              <a:t> </a:t>
            </a:r>
            <a:r>
              <a:rPr lang="it-IT" err="1"/>
              <a:t>between</a:t>
            </a:r>
            <a:r>
              <a:rPr lang="it-IT"/>
              <a:t> management and </a:t>
            </a:r>
            <a:r>
              <a:rPr lang="it-IT" err="1"/>
              <a:t>its</a:t>
            </a:r>
            <a:r>
              <a:rPr lang="it-IT"/>
              <a:t> workers</a:t>
            </a:r>
          </a:p>
          <a:p>
            <a:r>
              <a:rPr lang="it-IT" err="1"/>
              <a:t>There</a:t>
            </a:r>
            <a:r>
              <a:rPr lang="it-IT"/>
              <a:t> are </a:t>
            </a:r>
            <a:r>
              <a:rPr lang="it-IT" err="1"/>
              <a:t>specific</a:t>
            </a:r>
            <a:r>
              <a:rPr lang="it-IT"/>
              <a:t> </a:t>
            </a:r>
            <a:r>
              <a:rPr lang="it-IT" err="1"/>
              <a:t>communication</a:t>
            </a:r>
            <a:r>
              <a:rPr lang="it-IT"/>
              <a:t> models and frameworks </a:t>
            </a:r>
            <a:r>
              <a:rPr lang="it-IT" err="1"/>
              <a:t>that</a:t>
            </a:r>
            <a:r>
              <a:rPr lang="it-IT"/>
              <a:t> can be </a:t>
            </a:r>
            <a:r>
              <a:rPr lang="it-IT" err="1"/>
              <a:t>used</a:t>
            </a:r>
            <a:r>
              <a:rPr lang="it-IT"/>
              <a:t> to </a:t>
            </a:r>
            <a:r>
              <a:rPr lang="it-IT" err="1"/>
              <a:t>overcome</a:t>
            </a:r>
            <a:r>
              <a:rPr lang="it-IT"/>
              <a:t> </a:t>
            </a:r>
            <a:r>
              <a:rPr lang="it-IT" err="1"/>
              <a:t>these</a:t>
            </a:r>
            <a:r>
              <a:rPr lang="it-IT"/>
              <a:t> </a:t>
            </a:r>
            <a:r>
              <a:rPr lang="it-IT" err="1"/>
              <a:t>barriers</a:t>
            </a:r>
            <a:endParaRPr lang="it-IT"/>
          </a:p>
          <a:p>
            <a:r>
              <a:rPr lang="it-IT" err="1"/>
              <a:t>Poor</a:t>
            </a:r>
            <a:r>
              <a:rPr lang="it-IT"/>
              <a:t> </a:t>
            </a:r>
            <a:r>
              <a:rPr lang="it-IT" err="1"/>
              <a:t>communication</a:t>
            </a:r>
            <a:r>
              <a:rPr lang="it-IT"/>
              <a:t> on the shop </a:t>
            </a:r>
            <a:r>
              <a:rPr lang="it-IT" err="1"/>
              <a:t>floor</a:t>
            </a:r>
            <a:r>
              <a:rPr lang="it-IT"/>
              <a:t> can </a:t>
            </a:r>
            <a:r>
              <a:rPr lang="it-IT" err="1"/>
              <a:t>significantly</a:t>
            </a:r>
            <a:r>
              <a:rPr lang="it-IT"/>
              <a:t> impact a </a:t>
            </a:r>
            <a:r>
              <a:rPr lang="it-IT" err="1"/>
              <a:t>company's</a:t>
            </a:r>
            <a:r>
              <a:rPr lang="it-IT"/>
              <a:t> market share.</a:t>
            </a:r>
          </a:p>
        </p:txBody>
      </p:sp>
    </p:spTree>
    <p:extLst>
      <p:ext uri="{BB962C8B-B14F-4D97-AF65-F5344CB8AC3E}">
        <p14:creationId xmlns:p14="http://schemas.microsoft.com/office/powerpoint/2010/main" val="2872016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5F64A684-946E-C4CF-C74E-4FF4E914833B}"/>
              </a:ext>
            </a:extLst>
          </p:cNvPr>
          <p:cNvSpPr>
            <a:spLocks noGrp="1"/>
          </p:cNvSpPr>
          <p:nvPr>
            <p:ph type="title"/>
          </p:nvPr>
        </p:nvSpPr>
        <p:spPr/>
        <p:txBody>
          <a:bodyPr/>
          <a:lstStyle/>
          <a:p>
            <a:r>
              <a:rPr lang="it-IT">
                <a:latin typeface="Calibri"/>
                <a:ea typeface="Calibri"/>
                <a:cs typeface="Calibri"/>
              </a:rPr>
              <a:t>                            </a:t>
            </a:r>
            <a:r>
              <a:rPr lang="it-IT" err="1">
                <a:latin typeface="Calibri"/>
                <a:ea typeface="Calibri"/>
                <a:cs typeface="Calibri"/>
              </a:rPr>
              <a:t>References</a:t>
            </a:r>
          </a:p>
          <a:p>
            <a:endParaRPr lang="it-IT"/>
          </a:p>
        </p:txBody>
      </p:sp>
      <p:sp>
        <p:nvSpPr>
          <p:cNvPr id="3" name="Segnaposto contenuto 2">
            <a:extLst>
              <a:ext uri="{FF2B5EF4-FFF2-40B4-BE49-F238E27FC236}">
                <a16:creationId xmlns:a16="http://schemas.microsoft.com/office/drawing/2014/main" id="{C2711799-DDD0-2FBE-BAD1-5622A5FE5677}"/>
              </a:ext>
            </a:extLst>
          </p:cNvPr>
          <p:cNvSpPr>
            <a:spLocks noGrp="1"/>
          </p:cNvSpPr>
          <p:nvPr>
            <p:ph idx="1"/>
          </p:nvPr>
        </p:nvSpPr>
        <p:spPr/>
        <p:txBody>
          <a:bodyPr vert="horz" lIns="91440" tIns="45720" rIns="91440" bIns="45720" rtlCol="0" anchor="t">
            <a:normAutofit/>
          </a:bodyPr>
          <a:lstStyle/>
          <a:p>
            <a:r>
              <a:rPr lang="en-US" sz="1400"/>
              <a:t>Adler, R.B., Rodman, G. and du Pré, A. (2020) Understanding Human Communication. 14th </a:t>
            </a:r>
            <a:r>
              <a:rPr lang="en-US" sz="1400" err="1"/>
              <a:t>edn</a:t>
            </a:r>
            <a:r>
              <a:rPr lang="en-US" sz="1400"/>
              <a:t>. Oxford: Oxford University Press.</a:t>
            </a:r>
          </a:p>
          <a:p>
            <a:r>
              <a:rPr lang="en-US" sz="1400"/>
              <a:t>•Davies, H.W., Louie, A., Nahid, M. and Shoveller, J. (2012) ‘Potential barriers to engineered noise control in food and </a:t>
            </a:r>
            <a:r>
              <a:rPr lang="en-US" sz="1400" err="1"/>
              <a:t>beveragemanufacturing</a:t>
            </a:r>
            <a:r>
              <a:rPr lang="en-US" sz="1400"/>
              <a:t>’, International Journal of Audiology, 51(1), pp. S43–S50.</a:t>
            </a:r>
          </a:p>
          <a:p>
            <a:r>
              <a:rPr lang="en-US" sz="1400"/>
              <a:t>•Mullins, L.J. (2023) Management and </a:t>
            </a:r>
            <a:r>
              <a:rPr lang="en-US" sz="1400" err="1"/>
              <a:t>Organisational</a:t>
            </a:r>
            <a:r>
              <a:rPr lang="en-US" sz="1400"/>
              <a:t> </a:t>
            </a:r>
            <a:r>
              <a:rPr lang="en-US" sz="1400" err="1"/>
              <a:t>Behaviour</a:t>
            </a:r>
            <a:r>
              <a:rPr lang="en-US" sz="1400"/>
              <a:t>. 13th </a:t>
            </a:r>
            <a:r>
              <a:rPr lang="en-US" sz="1400" err="1"/>
              <a:t>edn</a:t>
            </a:r>
            <a:r>
              <a:rPr lang="en-US" sz="1400"/>
              <a:t>. Harlow: Pearson.</a:t>
            </a:r>
          </a:p>
          <a:p>
            <a:r>
              <a:rPr lang="en-US" sz="1400"/>
              <a:t>Shannon, C.E. and Weaver, W. (1949) The Mathematical Theory of Communication. Urbana: University of Illinois Press </a:t>
            </a:r>
          </a:p>
          <a:p>
            <a:r>
              <a:rPr lang="en-US" sz="1400"/>
              <a:t>Berlo, D.K. (1960) The process of communication: an introduction to theory and practice. New York: Holt, Rinehart and Winston. </a:t>
            </a:r>
          </a:p>
          <a:p>
            <a:r>
              <a:rPr lang="en-US" sz="1400"/>
              <a:t>Schramm, W. (1954) The process and effects of mass communication. Urbana: University of Illinois Press.</a:t>
            </a:r>
          </a:p>
          <a:p>
            <a:endParaRPr lang="en-US" sz="1400"/>
          </a:p>
          <a:p>
            <a:endParaRPr lang="en-US" sz="1400"/>
          </a:p>
          <a:p>
            <a:endParaRPr lang="it-IT"/>
          </a:p>
        </p:txBody>
      </p:sp>
    </p:spTree>
    <p:extLst>
      <p:ext uri="{BB962C8B-B14F-4D97-AF65-F5344CB8AC3E}">
        <p14:creationId xmlns:p14="http://schemas.microsoft.com/office/powerpoint/2010/main" val="3160831161"/>
      </p:ext>
    </p:extLst>
  </p:cSld>
  <p:clrMapOvr>
    <a:masterClrMapping/>
  </p:clrMapOvr>
</p:sld>
</file>

<file path=ppt/theme/theme1.xml><?xml version="1.0" encoding="utf-8"?>
<a:theme xmlns:a="http://schemas.openxmlformats.org/drawingml/2006/main" name="Tema di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Tema di Office</vt:lpstr>
      <vt:lpstr> </vt:lpstr>
      <vt:lpstr>                           Introduction</vt:lpstr>
      <vt:lpstr>Environmental Noise and Communication Theory</vt:lpstr>
      <vt:lpstr>     Overcoming the Communication Barrier</vt:lpstr>
      <vt:lpstr>Communication barriers to language  </vt:lpstr>
      <vt:lpstr>Communication barriers to body Language </vt:lpstr>
      <vt:lpstr>How to overcome barriers </vt:lpstr>
      <vt:lpstr>Age / Generational Differences</vt:lpstr>
      <vt:lpstr>Berlo's SMCR model of communication breaks communication into four key components:</vt:lpstr>
      <vt:lpstr>Using Berlo's SMCR model of communication to explain age/generational communication barriers in Flight Foods Ltd. </vt:lpstr>
      <vt:lpstr>How Berlo's SMCR model of communication can be used to improve age/generational communication barriers in Flight Foods Ltd. </vt:lpstr>
      <vt:lpstr>Conclusion</vt:lpstr>
      <vt:lpstr>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cp:revision>
  <dcterms:created xsi:type="dcterms:W3CDTF">2026-02-26T11:24:12Z</dcterms:created>
  <dcterms:modified xsi:type="dcterms:W3CDTF">2026-03-16T07:45:00Z</dcterms:modified>
</cp:coreProperties>
</file>