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5"/>
  </p:notesMasterIdLst>
  <p:sldIdLst>
    <p:sldId id="534" r:id="rId2"/>
    <p:sldId id="257" r:id="rId3"/>
    <p:sldId id="258" r:id="rId4"/>
    <p:sldId id="259" r:id="rId5"/>
    <p:sldId id="260" r:id="rId6"/>
    <p:sldId id="262" r:id="rId7"/>
    <p:sldId id="294" r:id="rId8"/>
    <p:sldId id="263" r:id="rId9"/>
    <p:sldId id="264" r:id="rId10"/>
    <p:sldId id="265" r:id="rId11"/>
    <p:sldId id="266" r:id="rId12"/>
    <p:sldId id="535" r:id="rId13"/>
    <p:sldId id="536" r:id="rId14"/>
    <p:sldId id="537" r:id="rId15"/>
    <p:sldId id="538" r:id="rId16"/>
    <p:sldId id="539" r:id="rId17"/>
    <p:sldId id="540" r:id="rId18"/>
    <p:sldId id="274" r:id="rId19"/>
    <p:sldId id="541" r:id="rId20"/>
    <p:sldId id="542" r:id="rId21"/>
    <p:sldId id="543" r:id="rId22"/>
    <p:sldId id="279" r:id="rId23"/>
    <p:sldId id="544" r:id="rId24"/>
    <p:sldId id="545" r:id="rId25"/>
    <p:sldId id="546" r:id="rId26"/>
    <p:sldId id="548" r:id="rId27"/>
    <p:sldId id="549" r:id="rId28"/>
    <p:sldId id="551" r:id="rId29"/>
    <p:sldId id="552" r:id="rId30"/>
    <p:sldId id="553" r:id="rId31"/>
    <p:sldId id="301" r:id="rId32"/>
    <p:sldId id="554" r:id="rId33"/>
    <p:sldId id="555" r:id="rId34"/>
    <p:sldId id="556" r:id="rId35"/>
    <p:sldId id="557" r:id="rId36"/>
    <p:sldId id="558" r:id="rId37"/>
    <p:sldId id="559" r:id="rId38"/>
    <p:sldId id="560" r:id="rId39"/>
    <p:sldId id="561" r:id="rId40"/>
    <p:sldId id="562" r:id="rId41"/>
    <p:sldId id="563" r:id="rId42"/>
    <p:sldId id="564" r:id="rId43"/>
    <p:sldId id="565" r:id="rId44"/>
    <p:sldId id="566" r:id="rId45"/>
    <p:sldId id="567" r:id="rId46"/>
    <p:sldId id="568" r:id="rId47"/>
    <p:sldId id="569" r:id="rId48"/>
    <p:sldId id="570" r:id="rId49"/>
    <p:sldId id="571" r:id="rId50"/>
    <p:sldId id="572" r:id="rId51"/>
    <p:sldId id="573" r:id="rId52"/>
    <p:sldId id="574" r:id="rId53"/>
    <p:sldId id="575" r:id="rId54"/>
    <p:sldId id="576" r:id="rId55"/>
    <p:sldId id="577" r:id="rId56"/>
    <p:sldId id="578" r:id="rId57"/>
    <p:sldId id="579" r:id="rId58"/>
    <p:sldId id="580" r:id="rId59"/>
    <p:sldId id="581" r:id="rId60"/>
    <p:sldId id="267" r:id="rId61"/>
    <p:sldId id="261" r:id="rId62"/>
    <p:sldId id="582" r:id="rId63"/>
    <p:sldId id="583"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1" d="100"/>
          <a:sy n="51" d="100"/>
        </p:scale>
        <p:origin x="120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AE4DB5-8B91-4815-A7FA-7810BD96AEAB}" type="datetimeFigureOut">
              <a:rPr lang="en-GB" smtClean="0"/>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88CED5-CE04-41F8-96CF-652FA394ED9E}" type="slidenum">
              <a:rPr lang="en-GB" smtClean="0"/>
              <a:t>‹#›</a:t>
            </a:fld>
            <a:endParaRPr lang="en-GB"/>
          </a:p>
        </p:txBody>
      </p:sp>
    </p:spTree>
    <p:extLst>
      <p:ext uri="{BB962C8B-B14F-4D97-AF65-F5344CB8AC3E}">
        <p14:creationId xmlns:p14="http://schemas.microsoft.com/office/powerpoint/2010/main" val="3136069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7BD329-5AB2-4450-9B2F-C4FC55EA66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7875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7BD329-5AB2-4450-9B2F-C4FC55EA66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999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DA87F-DFAB-79A3-63DB-B6B0ACF025B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ED44ACD-9535-157F-903A-038AF10DFB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350FCE-B9AB-908D-F1FD-023C3766AFD6}"/>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5" name="Footer Placeholder 4">
            <a:extLst>
              <a:ext uri="{FF2B5EF4-FFF2-40B4-BE49-F238E27FC236}">
                <a16:creationId xmlns:a16="http://schemas.microsoft.com/office/drawing/2014/main" id="{E6E826F1-C089-EE2D-C2EE-BEFDCDF73D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A0B6F0-BBCB-0E64-F013-F725E28D4602}"/>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20759125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B1BC4-F0EE-04C2-EA8E-A6CB28B41E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996F67-5F79-868C-C035-39B1F9FF05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B69209-98DC-4D39-67C5-59761DAF99BE}"/>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5" name="Footer Placeholder 4">
            <a:extLst>
              <a:ext uri="{FF2B5EF4-FFF2-40B4-BE49-F238E27FC236}">
                <a16:creationId xmlns:a16="http://schemas.microsoft.com/office/drawing/2014/main" id="{67D426EC-2C86-9C04-3A7A-7FF6480B5E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C18736-A38F-706B-409A-1E0390A22C6C}"/>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2637955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CEC63-7F47-FF61-FC91-5AE1EE9D79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9E90FB-6FF9-9919-C562-47FD481A6D6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CA7119-1408-3F52-01E2-E283B1784F39}"/>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5" name="Footer Placeholder 4">
            <a:extLst>
              <a:ext uri="{FF2B5EF4-FFF2-40B4-BE49-F238E27FC236}">
                <a16:creationId xmlns:a16="http://schemas.microsoft.com/office/drawing/2014/main" id="{CB8F235A-7188-9C19-9730-9584E03A4A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5D6128-57B0-0FC0-E741-9CE0EFEDFF85}"/>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1857931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81D1F-3007-76FD-0579-81A1CDDFD0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244CF1-FD70-98F0-EB8C-186414C54B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F6626-E206-D4A4-C994-4E605B4512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6ABD11C-2863-DA2F-C199-0A279A2B7014}"/>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6" name="Footer Placeholder 5">
            <a:extLst>
              <a:ext uri="{FF2B5EF4-FFF2-40B4-BE49-F238E27FC236}">
                <a16:creationId xmlns:a16="http://schemas.microsoft.com/office/drawing/2014/main" id="{F0F8FF32-588F-E15F-9F78-87328426BA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3ABC11-5054-0ADB-C659-1F7CCA80E02C}"/>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15905548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65CCF-6B89-A5CD-9B71-2193039583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446AE2-D112-02B4-7E36-471826BDFC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2C1AF2-8499-E1A3-404E-0557A7EFE6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F52732-1C43-8B70-3B8B-615B45593B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5E266D6-1B26-9366-5B66-7EA5EE6EE52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0155BA-5BF8-C836-97B8-6CF3A4EB554E}"/>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8" name="Footer Placeholder 7">
            <a:extLst>
              <a:ext uri="{FF2B5EF4-FFF2-40B4-BE49-F238E27FC236}">
                <a16:creationId xmlns:a16="http://schemas.microsoft.com/office/drawing/2014/main" id="{E7BC63A4-B630-64F6-C552-E3A33E9F58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0754341-75C8-4BA8-6A44-47CBB4C3181E}"/>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790942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FEAE9-4107-A53E-8B74-5C89756EDE6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1F8B17-4B16-0E8A-DF89-766220A747D6}"/>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4" name="Footer Placeholder 3">
            <a:extLst>
              <a:ext uri="{FF2B5EF4-FFF2-40B4-BE49-F238E27FC236}">
                <a16:creationId xmlns:a16="http://schemas.microsoft.com/office/drawing/2014/main" id="{3B47EDB6-2BDE-D4D5-734E-9697B3806C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F6E9A6C-32AB-D5AD-585F-7841EDB93D65}"/>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2325364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B14967-E825-0DB9-DA36-C06894F51D59}"/>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3" name="Footer Placeholder 2">
            <a:extLst>
              <a:ext uri="{FF2B5EF4-FFF2-40B4-BE49-F238E27FC236}">
                <a16:creationId xmlns:a16="http://schemas.microsoft.com/office/drawing/2014/main" id="{C601B3C0-180A-7830-1A22-FE770D7E3FF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16E4606-C688-B9A6-B73B-87C85B0D88FC}"/>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3982131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A6D7D-60B9-1519-D684-BF20210D38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53F7ED-1EF7-D290-5C08-D972708114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177B320-EFEA-F965-D166-38690770FF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8F7975-E0FE-A042-7D97-0E2706929949}"/>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6" name="Footer Placeholder 5">
            <a:extLst>
              <a:ext uri="{FF2B5EF4-FFF2-40B4-BE49-F238E27FC236}">
                <a16:creationId xmlns:a16="http://schemas.microsoft.com/office/drawing/2014/main" id="{423A00B4-2EA2-C3EC-125D-0AC1E7A4B5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625B5F-BA9B-56CB-AF2E-FA30601A9C5F}"/>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2974687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86A29-0412-6368-FE0B-F3DA0C4E5E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B47A97A-E22D-7504-45F9-C2C17EF33A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42A8CE-89D7-7D38-057B-7CB126C800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22F089-7E22-6384-6BA5-2E5AE980D170}"/>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6" name="Footer Placeholder 5">
            <a:extLst>
              <a:ext uri="{FF2B5EF4-FFF2-40B4-BE49-F238E27FC236}">
                <a16:creationId xmlns:a16="http://schemas.microsoft.com/office/drawing/2014/main" id="{C8A0E888-A2AB-9A6F-9B4E-118D29AD5F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E5E159-9051-DAEE-CDAA-CCF9683E6296}"/>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2086230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33A12-405D-F4EC-815D-B683C97B6F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CB118B-F839-7508-9E85-7D4340101D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2DAA4A-8052-09F2-6DE6-E57EA3E00BB8}"/>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5" name="Footer Placeholder 4">
            <a:extLst>
              <a:ext uri="{FF2B5EF4-FFF2-40B4-BE49-F238E27FC236}">
                <a16:creationId xmlns:a16="http://schemas.microsoft.com/office/drawing/2014/main" id="{B0F7AC2F-B79D-2664-DB58-72BE9C8244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484F52-B287-D201-374E-D8CA08525F7E}"/>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2181380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00F729-804E-82F7-E59B-8AC4D1BD7B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A0B7BB-A702-5336-2555-417C3C40D0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173573-687F-5D0C-6379-1F6E38857D4F}"/>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5" name="Footer Placeholder 4">
            <a:extLst>
              <a:ext uri="{FF2B5EF4-FFF2-40B4-BE49-F238E27FC236}">
                <a16:creationId xmlns:a16="http://schemas.microsoft.com/office/drawing/2014/main" id="{4F12E1B0-FA9C-94EF-68FB-6AC317C944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5D9A15-942C-B7E5-E289-C58DB8B27297}"/>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1688489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F607E5-DEBF-FDAF-3154-08A387F7D7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DA07DE-076A-12FF-7A16-83DFB50E6C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7E65F8-E744-2119-38F3-924B6DB0D2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374CB04-E99E-4BD6-ACAD-DC12FF91E63A}" type="datetimeFigureOut">
              <a:rPr lang="en-GB" smtClean="0"/>
              <a:t>28/09/2026</a:t>
            </a:fld>
            <a:endParaRPr lang="en-GB"/>
          </a:p>
        </p:txBody>
      </p:sp>
      <p:sp>
        <p:nvSpPr>
          <p:cNvPr id="5" name="Footer Placeholder 4">
            <a:extLst>
              <a:ext uri="{FF2B5EF4-FFF2-40B4-BE49-F238E27FC236}">
                <a16:creationId xmlns:a16="http://schemas.microsoft.com/office/drawing/2014/main" id="{90353162-682B-8EB2-ABC9-7B938E048D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296A8BC-0598-71A8-55E6-F033BEC0E3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163908-7803-45AC-A04F-636E2BA59B5A}" type="slidenum">
              <a:rPr lang="en-GB" smtClean="0"/>
              <a:t>‹#›</a:t>
            </a:fld>
            <a:endParaRPr lang="en-GB"/>
          </a:p>
        </p:txBody>
      </p:sp>
    </p:spTree>
    <p:extLst>
      <p:ext uri="{BB962C8B-B14F-4D97-AF65-F5344CB8AC3E}">
        <p14:creationId xmlns:p14="http://schemas.microsoft.com/office/powerpoint/2010/main" val="26851817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4.xml"/><Relationship Id="rId1" Type="http://schemas.openxmlformats.org/officeDocument/2006/relationships/video" Target="https://www.youtube.com/embed/ZCjNPgNu42g?feature=oembed" TargetMode="External"/></Relationships>
</file>

<file path=ppt/slides/_rels/slide4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slideLayout" Target="../slideLayouts/slideLayout7.xml"/><Relationship Id="rId1" Type="http://schemas.openxmlformats.org/officeDocument/2006/relationships/video" Target="https://www.youtube.com/embed/h26_VOkBAVw" TargetMode="External"/></Relationships>
</file>

<file path=ppt/slides/_rels/slide50.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4.xml"/><Relationship Id="rId4" Type="http://schemas.openxmlformats.org/officeDocument/2006/relationships/image" Target="../media/image40.png"/></Relationships>
</file>

<file path=ppt/slides/_rels/slide5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4.xml"/><Relationship Id="rId4" Type="http://schemas.openxmlformats.org/officeDocument/2006/relationships/image" Target="../media/image40.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 name="Subtitle 2">
            <a:extLst>
              <a:ext uri="{FF2B5EF4-FFF2-40B4-BE49-F238E27FC236}">
                <a16:creationId xmlns:a16="http://schemas.microsoft.com/office/drawing/2014/main" id="{E070F902-EECB-4407-B685-14E3CE395FFC}"/>
              </a:ext>
            </a:extLst>
          </p:cNvPr>
          <p:cNvSpPr>
            <a:spLocks noGrp="1"/>
          </p:cNvSpPr>
          <p:nvPr>
            <p:ph type="subTitle" idx="1"/>
          </p:nvPr>
        </p:nvSpPr>
        <p:spPr>
          <a:xfrm>
            <a:off x="1524000" y="4495800"/>
            <a:ext cx="9144000" cy="762000"/>
          </a:xfrm>
        </p:spPr>
        <p:txBody>
          <a:bodyPr>
            <a:normAutofit/>
          </a:bodyPr>
          <a:lstStyle/>
          <a:p>
            <a:r>
              <a:rPr lang="en-GB" sz="1800"/>
              <a:t>Wynne Jones</a:t>
            </a:r>
          </a:p>
        </p:txBody>
      </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09D46B7-D064-49DF-9659-FF759D30DA3D}"/>
              </a:ext>
            </a:extLst>
          </p:cNvPr>
          <p:cNvSpPr>
            <a:spLocks noGrp="1"/>
          </p:cNvSpPr>
          <p:nvPr>
            <p:ph type="ctrTitle"/>
          </p:nvPr>
        </p:nvSpPr>
        <p:spPr>
          <a:xfrm>
            <a:off x="1524000" y="2776538"/>
            <a:ext cx="9144000" cy="1381188"/>
          </a:xfrm>
        </p:spPr>
        <p:txBody>
          <a:bodyPr anchor="ctr">
            <a:normAutofit/>
          </a:bodyPr>
          <a:lstStyle/>
          <a:p>
            <a:r>
              <a:rPr lang="en-GB" sz="4000" dirty="0">
                <a:solidFill>
                  <a:schemeClr val="bg1"/>
                </a:solidFill>
              </a:rPr>
              <a:t>Terrorism - A </a:t>
            </a:r>
            <a:r>
              <a:rPr lang="en-GB" sz="4400" dirty="0">
                <a:solidFill>
                  <a:schemeClr val="bg1"/>
                </a:solidFill>
              </a:rPr>
              <a:t>Historical Context</a:t>
            </a:r>
            <a:endParaRPr lang="en-GB" sz="4000" dirty="0">
              <a:solidFill>
                <a:schemeClr val="bg2"/>
              </a:solidFill>
            </a:endParaRPr>
          </a:p>
        </p:txBody>
      </p:sp>
    </p:spTree>
    <p:extLst>
      <p:ext uri="{BB962C8B-B14F-4D97-AF65-F5344CB8AC3E}">
        <p14:creationId xmlns:p14="http://schemas.microsoft.com/office/powerpoint/2010/main" val="33651283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2A6A420-A28A-46D0-8A76-1554C9755BBC}"/>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Historical Context</a:t>
            </a:r>
          </a:p>
        </p:txBody>
      </p:sp>
      <p:sp>
        <p:nvSpPr>
          <p:cNvPr id="3" name="Content Placeholder 2">
            <a:extLst>
              <a:ext uri="{FF2B5EF4-FFF2-40B4-BE49-F238E27FC236}">
                <a16:creationId xmlns:a16="http://schemas.microsoft.com/office/drawing/2014/main" id="{CE69D6BA-E525-4C7D-BA18-51C8A47E915B}"/>
              </a:ext>
            </a:extLst>
          </p:cNvPr>
          <p:cNvSpPr>
            <a:spLocks noGrp="1"/>
          </p:cNvSpPr>
          <p:nvPr>
            <p:ph idx="1"/>
          </p:nvPr>
        </p:nvSpPr>
        <p:spPr>
          <a:xfrm>
            <a:off x="6090574" y="801866"/>
            <a:ext cx="5306084" cy="5230634"/>
          </a:xfrm>
        </p:spPr>
        <p:txBody>
          <a:bodyPr anchor="ctr">
            <a:normAutofit/>
          </a:bodyPr>
          <a:lstStyle/>
          <a:p>
            <a:pPr marL="0" indent="0" algn="ctr">
              <a:buNone/>
            </a:pPr>
            <a:r>
              <a:rPr lang="en-GB" dirty="0">
                <a:solidFill>
                  <a:srgbClr val="000000"/>
                </a:solidFill>
              </a:rPr>
              <a:t>‘Kill one, frighten ten thousand’</a:t>
            </a:r>
          </a:p>
          <a:p>
            <a:pPr marL="0" indent="0" algn="ctr">
              <a:buNone/>
            </a:pPr>
            <a:r>
              <a:rPr lang="en-GB" sz="2400" dirty="0">
                <a:solidFill>
                  <a:srgbClr val="000000"/>
                </a:solidFill>
              </a:rPr>
              <a:t>Ancient Chinese saying</a:t>
            </a:r>
          </a:p>
        </p:txBody>
      </p:sp>
    </p:spTree>
    <p:extLst>
      <p:ext uri="{BB962C8B-B14F-4D97-AF65-F5344CB8AC3E}">
        <p14:creationId xmlns:p14="http://schemas.microsoft.com/office/powerpoint/2010/main" val="1995164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BFD7736-011C-46EE-9F35-5F5EC0031FEA}"/>
              </a:ext>
            </a:extLst>
          </p:cNvPr>
          <p:cNvSpPr>
            <a:spLocks noGrp="1"/>
          </p:cNvSpPr>
          <p:nvPr>
            <p:ph type="title"/>
          </p:nvPr>
        </p:nvSpPr>
        <p:spPr>
          <a:xfrm>
            <a:off x="6094105" y="802955"/>
            <a:ext cx="4977976" cy="1454051"/>
          </a:xfrm>
        </p:spPr>
        <p:txBody>
          <a:bodyPr>
            <a:normAutofit/>
          </a:bodyPr>
          <a:lstStyle/>
          <a:p>
            <a:r>
              <a:rPr lang="en-GB" dirty="0">
                <a:solidFill>
                  <a:srgbClr val="000000"/>
                </a:solidFill>
              </a:rPr>
              <a:t>Terrorism – A Brief History</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North America">
            <a:extLst>
              <a:ext uri="{FF2B5EF4-FFF2-40B4-BE49-F238E27FC236}">
                <a16:creationId xmlns:a16="http://schemas.microsoft.com/office/drawing/2014/main" id="{C2501612-6847-4194-BE4D-DD0353FF517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96B6DA9B-AA85-4840-B1BA-933BB370C379}"/>
              </a:ext>
            </a:extLst>
          </p:cNvPr>
          <p:cNvSpPr>
            <a:spLocks noGrp="1"/>
          </p:cNvSpPr>
          <p:nvPr>
            <p:ph idx="1"/>
          </p:nvPr>
        </p:nvSpPr>
        <p:spPr>
          <a:xfrm>
            <a:off x="6090574" y="2421682"/>
            <a:ext cx="4977578" cy="3639289"/>
          </a:xfrm>
        </p:spPr>
        <p:txBody>
          <a:bodyPr anchor="ctr">
            <a:normAutofit/>
          </a:bodyPr>
          <a:lstStyle/>
          <a:p>
            <a:r>
              <a:rPr lang="en-GB" sz="2400" dirty="0">
                <a:solidFill>
                  <a:srgbClr val="000000"/>
                </a:solidFill>
              </a:rPr>
              <a:t>The history of Terrorism stretches back over two thousand years (and probably much longer) however many see Terrorism as something new and fail to consider the historical context.</a:t>
            </a:r>
          </a:p>
          <a:p>
            <a:r>
              <a:rPr lang="en-GB" sz="2400" dirty="0">
                <a:solidFill>
                  <a:srgbClr val="000000"/>
                </a:solidFill>
              </a:rPr>
              <a:t>Often if the historical context is considered it is thought of through the lens of being unlike the global terrorism we see today.  </a:t>
            </a:r>
          </a:p>
        </p:txBody>
      </p:sp>
    </p:spTree>
    <p:extLst>
      <p:ext uri="{BB962C8B-B14F-4D97-AF65-F5344CB8AC3E}">
        <p14:creationId xmlns:p14="http://schemas.microsoft.com/office/powerpoint/2010/main" val="2564367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 name="Picture 16">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EAEA190-A6B5-4455-9BC7-3BA9E74869EC}"/>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9/11 </a:t>
            </a:r>
          </a:p>
        </p:txBody>
      </p:sp>
      <p:sp>
        <p:nvSpPr>
          <p:cNvPr id="19"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Content Placeholder 9">
            <a:extLst>
              <a:ext uri="{FF2B5EF4-FFF2-40B4-BE49-F238E27FC236}">
                <a16:creationId xmlns:a16="http://schemas.microsoft.com/office/drawing/2014/main" id="{4FB37DB0-13E5-4B23-8F0E-C0D663EA29D2}"/>
              </a:ext>
            </a:extLst>
          </p:cNvPr>
          <p:cNvPicPr>
            <a:picLocks noGrp="1" noChangeAspect="1"/>
          </p:cNvPicPr>
          <p:nvPr>
            <p:ph sz="half" idx="2"/>
          </p:nvPr>
        </p:nvPicPr>
        <p:blipFill rotWithShape="1">
          <a:blip r:embed="rId3">
            <a:alphaModFix/>
          </a:blip>
          <a:srcRect t="28565" r="2" b="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8" name="Content Placeholder 7">
            <a:extLst>
              <a:ext uri="{FF2B5EF4-FFF2-40B4-BE49-F238E27FC236}">
                <a16:creationId xmlns:a16="http://schemas.microsoft.com/office/drawing/2014/main" id="{3B4E3DC0-3DE0-4C7C-8EE9-F42DD85E871B}"/>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Following the Twin Towers attacks there was a deluge of academic writing on almost every aspect of terrorism other than the historic context.</a:t>
            </a:r>
          </a:p>
          <a:p>
            <a:r>
              <a:rPr lang="en-US" sz="2400" dirty="0">
                <a:solidFill>
                  <a:srgbClr val="000000"/>
                </a:solidFill>
              </a:rPr>
              <a:t>The message seemed to be clear, this is a new age and a new threat and we can learn nothing from history.</a:t>
            </a:r>
          </a:p>
          <a:p>
            <a:endParaRPr lang="en-US" sz="2000" dirty="0">
              <a:solidFill>
                <a:srgbClr val="000000"/>
              </a:solidFill>
            </a:endParaRPr>
          </a:p>
        </p:txBody>
      </p:sp>
    </p:spTree>
    <p:extLst>
      <p:ext uri="{BB962C8B-B14F-4D97-AF65-F5344CB8AC3E}">
        <p14:creationId xmlns:p14="http://schemas.microsoft.com/office/powerpoint/2010/main" val="2547530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 name="Picture 16">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EAEA190-A6B5-4455-9BC7-3BA9E74869EC}"/>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 </a:t>
            </a:r>
          </a:p>
        </p:txBody>
      </p:sp>
      <p:sp>
        <p:nvSpPr>
          <p:cNvPr id="19"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Content Placeholder 9">
            <a:extLst>
              <a:ext uri="{FF2B5EF4-FFF2-40B4-BE49-F238E27FC236}">
                <a16:creationId xmlns:a16="http://schemas.microsoft.com/office/drawing/2014/main" id="{4FB37DB0-13E5-4B23-8F0E-C0D663EA29D2}"/>
              </a:ext>
            </a:extLst>
          </p:cNvPr>
          <p:cNvPicPr>
            <a:picLocks noGrp="1" noChangeAspect="1"/>
          </p:cNvPicPr>
          <p:nvPr>
            <p:ph sz="half" idx="2"/>
          </p:nvPr>
        </p:nvPicPr>
        <p:blipFill rotWithShape="1">
          <a:blip r:embed="rId3">
            <a:alphaModFix/>
          </a:blip>
          <a:srcRect t="28565" r="2" b="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8" name="Content Placeholder 7">
            <a:extLst>
              <a:ext uri="{FF2B5EF4-FFF2-40B4-BE49-F238E27FC236}">
                <a16:creationId xmlns:a16="http://schemas.microsoft.com/office/drawing/2014/main" id="{3B4E3DC0-3DE0-4C7C-8EE9-F42DD85E871B}"/>
              </a:ext>
            </a:extLst>
          </p:cNvPr>
          <p:cNvSpPr>
            <a:spLocks noGrp="1"/>
          </p:cNvSpPr>
          <p:nvPr>
            <p:ph sz="half" idx="1"/>
          </p:nvPr>
        </p:nvSpPr>
        <p:spPr>
          <a:xfrm>
            <a:off x="6090574" y="2257006"/>
            <a:ext cx="5466426" cy="3803965"/>
          </a:xfrm>
        </p:spPr>
        <p:txBody>
          <a:bodyPr vert="horz" lIns="91440" tIns="45720" rIns="91440" bIns="45720" rtlCol="0" anchor="ctr">
            <a:normAutofit fontScale="92500"/>
          </a:bodyPr>
          <a:lstStyle/>
          <a:p>
            <a:pPr marL="0" indent="0">
              <a:lnSpc>
                <a:spcPct val="100000"/>
              </a:lnSpc>
              <a:buNone/>
            </a:pPr>
            <a:r>
              <a:rPr lang="en-GB" sz="2600" dirty="0"/>
              <a:t>“Americans do not yet have the distance of history, but our responsibility to history is already clear: to answer these attacks and rid the world of evil. War has been waged against us by stealth and deceit and murder. This nation is peaceful, but fierce when stirred to anger. This conflict was begun on the timing and terms of others; it will end in a way and at an hour of our choosing”.</a:t>
            </a:r>
          </a:p>
          <a:p>
            <a:endParaRPr lang="en-US" sz="2000" dirty="0">
              <a:solidFill>
                <a:srgbClr val="000000"/>
              </a:solidFill>
            </a:endParaRPr>
          </a:p>
        </p:txBody>
      </p:sp>
      <p:sp>
        <p:nvSpPr>
          <p:cNvPr id="3" name="Rectangle 2">
            <a:extLst>
              <a:ext uri="{FF2B5EF4-FFF2-40B4-BE49-F238E27FC236}">
                <a16:creationId xmlns:a16="http://schemas.microsoft.com/office/drawing/2014/main" id="{4350034D-E0EA-4192-8233-8917649627D6}"/>
              </a:ext>
            </a:extLst>
          </p:cNvPr>
          <p:cNvSpPr/>
          <p:nvPr/>
        </p:nvSpPr>
        <p:spPr>
          <a:xfrm>
            <a:off x="6090574" y="1529980"/>
            <a:ext cx="5644750" cy="699594"/>
          </a:xfrm>
          <a:prstGeom prst="rect">
            <a:avLst/>
          </a:prstGeom>
        </p:spPr>
        <p:txBody>
          <a:bodyPr wrap="none">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Calibri" panose="020F0502020204030204"/>
                <a:ea typeface="+mn-ea"/>
                <a:cs typeface="+mn-cs"/>
              </a:rPr>
              <a:t>George W. Bush 14</a:t>
            </a:r>
            <a:r>
              <a:rPr kumimoji="0" lang="en-US" sz="2800" b="0" i="0" u="none" strike="noStrike" kern="1200" cap="none" spc="0" normalizeH="0" baseline="30000" noProof="0" dirty="0">
                <a:ln>
                  <a:noFill/>
                </a:ln>
                <a:solidFill>
                  <a:srgbClr val="000000"/>
                </a:solidFill>
                <a:effectLst/>
                <a:uLnTx/>
                <a:uFillTx/>
                <a:latin typeface="Calibri" panose="020F0502020204030204"/>
                <a:ea typeface="+mn-ea"/>
                <a:cs typeface="+mn-cs"/>
              </a:rPr>
              <a:t>th</a:t>
            </a:r>
            <a:r>
              <a:rPr kumimoji="0" lang="en-US" sz="2800" b="0" i="0" u="none" strike="noStrike" kern="1200" cap="none" spc="0" normalizeH="0" baseline="0" noProof="0" dirty="0">
                <a:ln>
                  <a:noFill/>
                </a:ln>
                <a:solidFill>
                  <a:srgbClr val="000000"/>
                </a:solidFill>
                <a:effectLst/>
                <a:uLnTx/>
                <a:uFillTx/>
                <a:latin typeface="Calibri" panose="020F0502020204030204"/>
                <a:ea typeface="+mn-ea"/>
                <a:cs typeface="+mn-cs"/>
              </a:rPr>
              <a:t> September 2001</a:t>
            </a:r>
          </a:p>
        </p:txBody>
      </p:sp>
    </p:spTree>
    <p:extLst>
      <p:ext uri="{BB962C8B-B14F-4D97-AF65-F5344CB8AC3E}">
        <p14:creationId xmlns:p14="http://schemas.microsoft.com/office/powerpoint/2010/main" val="4169939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4">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6">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Content Placeholder 9" descr="A large building&#10;&#10;Description automatically generated">
            <a:extLst>
              <a:ext uri="{FF2B5EF4-FFF2-40B4-BE49-F238E27FC236}">
                <a16:creationId xmlns:a16="http://schemas.microsoft.com/office/drawing/2014/main" id="{4FB37DB0-13E5-4B23-8F0E-C0D663EA29D2}"/>
              </a:ext>
            </a:extLst>
          </p:cNvPr>
          <p:cNvPicPr>
            <a:picLocks noGrp="1" noChangeAspect="1"/>
          </p:cNvPicPr>
          <p:nvPr>
            <p:ph sz="half" idx="2"/>
          </p:nvPr>
        </p:nvPicPr>
        <p:blipFill rotWithShape="1">
          <a:blip r:embed="rId3"/>
          <a:stretch/>
        </p:blipFill>
        <p:spPr>
          <a:xfrm>
            <a:off x="1024932" y="1629089"/>
            <a:ext cx="2470664" cy="3620021"/>
          </a:xfrm>
          <a:prstGeom prst="rect">
            <a:avLst/>
          </a:prstGeom>
        </p:spPr>
      </p:pic>
      <p:sp>
        <p:nvSpPr>
          <p:cNvPr id="5" name="Content Placeholder 4">
            <a:extLst>
              <a:ext uri="{FF2B5EF4-FFF2-40B4-BE49-F238E27FC236}">
                <a16:creationId xmlns:a16="http://schemas.microsoft.com/office/drawing/2014/main" id="{BB923DC3-DEC7-4526-A185-4D3C0CCE8F2D}"/>
              </a:ext>
            </a:extLst>
          </p:cNvPr>
          <p:cNvSpPr>
            <a:spLocks noGrp="1"/>
          </p:cNvSpPr>
          <p:nvPr>
            <p:ph sz="half" idx="1"/>
          </p:nvPr>
        </p:nvSpPr>
        <p:spPr>
          <a:xfrm>
            <a:off x="6164090" y="2245298"/>
            <a:ext cx="4977578" cy="2387601"/>
          </a:xfrm>
        </p:spPr>
        <p:txBody>
          <a:bodyPr vert="horz" lIns="91440" tIns="45720" rIns="91440" bIns="45720" rtlCol="0" anchor="ctr">
            <a:noAutofit/>
          </a:bodyPr>
          <a:lstStyle/>
          <a:p>
            <a:pPr marL="0" indent="0">
              <a:buNone/>
            </a:pPr>
            <a:r>
              <a:rPr lang="en-US" sz="2400" dirty="0">
                <a:solidFill>
                  <a:srgbClr val="000000"/>
                </a:solidFill>
              </a:rPr>
              <a:t>So having discounted any need to pay attention to what might have been learned from history governments embarked upon the continuing Global War on Terrorism (GWOT) committing a series of blunders as they did so and making Al - Qaeda stronger and more popular.</a:t>
            </a:r>
          </a:p>
        </p:txBody>
      </p:sp>
    </p:spTree>
    <p:extLst>
      <p:ext uri="{BB962C8B-B14F-4D97-AF65-F5344CB8AC3E}">
        <p14:creationId xmlns:p14="http://schemas.microsoft.com/office/powerpoint/2010/main" val="60550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AA7E66D-633A-4186-B7FC-7A542E2F2C26}"/>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5600" kern="1200" dirty="0">
                <a:solidFill>
                  <a:srgbClr val="FFFFFF"/>
                </a:solidFill>
                <a:latin typeface="+mj-lt"/>
                <a:ea typeface="+mj-ea"/>
                <a:cs typeface="+mj-cs"/>
              </a:rPr>
              <a:t>So do we ignore History at our peril?</a:t>
            </a:r>
          </a:p>
        </p:txBody>
      </p:sp>
    </p:spTree>
    <p:extLst>
      <p:ext uri="{BB962C8B-B14F-4D97-AF65-F5344CB8AC3E}">
        <p14:creationId xmlns:p14="http://schemas.microsoft.com/office/powerpoint/2010/main" val="2419062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pic>
        <p:nvPicPr>
          <p:cNvPr id="5" name="Content Placeholder 4">
            <a:extLst>
              <a:ext uri="{FF2B5EF4-FFF2-40B4-BE49-F238E27FC236}">
                <a16:creationId xmlns:a16="http://schemas.microsoft.com/office/drawing/2014/main" id="{F7AFF894-E489-4DE0-8A43-7F9E6E002489}"/>
              </a:ext>
            </a:extLst>
          </p:cNvPr>
          <p:cNvPicPr>
            <a:picLocks noGrp="1" noChangeAspect="1"/>
          </p:cNvPicPr>
          <p:nvPr>
            <p:ph sz="half" idx="1"/>
          </p:nvPr>
        </p:nvPicPr>
        <p:blipFill rotWithShape="1">
          <a:blip r:embed="rId3">
            <a:alphaModFix/>
          </a:blip>
          <a:srcRect l="29752" r="10344" b="1"/>
          <a:stretch/>
        </p:blipFill>
        <p:spPr>
          <a:xfrm>
            <a:off x="5797543" y="10"/>
            <a:ext cx="6394152" cy="6857990"/>
          </a:xfrm>
          <a:prstGeom prst="rect">
            <a:avLst/>
          </a:prstGeom>
        </p:spPr>
      </p:pic>
      <p:sp>
        <p:nvSpPr>
          <p:cNvPr id="2" name="Title 1">
            <a:extLst>
              <a:ext uri="{FF2B5EF4-FFF2-40B4-BE49-F238E27FC236}">
                <a16:creationId xmlns:a16="http://schemas.microsoft.com/office/drawing/2014/main" id="{B7419E66-3550-4A2E-BEA8-6F60C45654E8}"/>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dirty="0">
                <a:solidFill>
                  <a:srgbClr val="000000"/>
                </a:solidFill>
              </a:rPr>
              <a:t>The Sicarii</a:t>
            </a:r>
          </a:p>
        </p:txBody>
      </p:sp>
      <p:sp>
        <p:nvSpPr>
          <p:cNvPr id="4" name="Content Placeholder 3">
            <a:extLst>
              <a:ext uri="{FF2B5EF4-FFF2-40B4-BE49-F238E27FC236}">
                <a16:creationId xmlns:a16="http://schemas.microsoft.com/office/drawing/2014/main" id="{9578B49E-BA8D-4995-807F-2F931298FAB8}"/>
              </a:ext>
            </a:extLst>
          </p:cNvPr>
          <p:cNvSpPr>
            <a:spLocks noGrp="1"/>
          </p:cNvSpPr>
          <p:nvPr>
            <p:ph sz="half" idx="2"/>
          </p:nvPr>
        </p:nvSpPr>
        <p:spPr>
          <a:xfrm>
            <a:off x="804997" y="2272143"/>
            <a:ext cx="4706803" cy="3788830"/>
          </a:xfrm>
        </p:spPr>
        <p:txBody>
          <a:bodyPr vert="horz" lIns="91440" tIns="45720" rIns="91440" bIns="45720" rtlCol="0" anchor="ctr">
            <a:normAutofit/>
          </a:bodyPr>
          <a:lstStyle/>
          <a:p>
            <a:r>
              <a:rPr lang="en-US" sz="2400" dirty="0">
                <a:solidFill>
                  <a:srgbClr val="000000"/>
                </a:solidFill>
              </a:rPr>
              <a:t>6AD Judea occupied by Roman Empire</a:t>
            </a:r>
          </a:p>
          <a:p>
            <a:r>
              <a:rPr lang="en-US" sz="2400" dirty="0">
                <a:solidFill>
                  <a:srgbClr val="000000"/>
                </a:solidFill>
              </a:rPr>
              <a:t>Widespread belief that a Messiah would come to liberate the Jewish people</a:t>
            </a:r>
          </a:p>
          <a:p>
            <a:r>
              <a:rPr lang="en-US" sz="2400" dirty="0">
                <a:solidFill>
                  <a:srgbClr val="000000"/>
                </a:solidFill>
              </a:rPr>
              <a:t>Some believed the they should ‘pave the way’ for this Messiah by igniting conflict with the Romans.</a:t>
            </a:r>
          </a:p>
          <a:p>
            <a:pPr marL="0" indent="0">
              <a:buNone/>
            </a:pPr>
            <a:endParaRPr lang="en-US" sz="2000" dirty="0">
              <a:solidFill>
                <a:srgbClr val="000000"/>
              </a:solidFill>
            </a:endParaRPr>
          </a:p>
          <a:p>
            <a:endParaRPr lang="en-US" sz="2000" dirty="0">
              <a:solidFill>
                <a:srgbClr val="000000"/>
              </a:solidFill>
            </a:endParaRPr>
          </a:p>
        </p:txBody>
      </p:sp>
    </p:spTree>
    <p:extLst>
      <p:ext uri="{BB962C8B-B14F-4D97-AF65-F5344CB8AC3E}">
        <p14:creationId xmlns:p14="http://schemas.microsoft.com/office/powerpoint/2010/main" val="2820385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5CCA1E4-329A-4B18-9016-5F0B71F710E8}"/>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Sicarii</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71BEF7DA-1B8A-4AF4-B348-78BA9018E71C}"/>
              </a:ext>
            </a:extLst>
          </p:cNvPr>
          <p:cNvPicPr>
            <a:picLocks noGrp="1" noChangeAspect="1"/>
          </p:cNvPicPr>
          <p:nvPr>
            <p:ph sz="half" idx="1"/>
          </p:nvPr>
        </p:nvPicPr>
        <p:blipFill rotWithShape="1">
          <a:blip r:embed="rId3">
            <a:alphaModFix/>
          </a:blip>
          <a:srcRect l="13432" r="29481"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9368F353-D57F-43AC-9FEE-FF93E004882D}"/>
              </a:ext>
            </a:extLst>
          </p:cNvPr>
          <p:cNvSpPr>
            <a:spLocks noGrp="1"/>
          </p:cNvSpPr>
          <p:nvPr>
            <p:ph sz="half" idx="2"/>
          </p:nvPr>
        </p:nvSpPr>
        <p:spPr>
          <a:xfrm>
            <a:off x="6094104" y="2004587"/>
            <a:ext cx="4977578" cy="3639289"/>
          </a:xfrm>
        </p:spPr>
        <p:txBody>
          <a:bodyPr vert="horz" lIns="91440" tIns="45720" rIns="91440" bIns="45720" rtlCol="0" anchor="ctr">
            <a:normAutofit/>
          </a:bodyPr>
          <a:lstStyle/>
          <a:p>
            <a:r>
              <a:rPr lang="en-US" sz="2400" dirty="0">
                <a:solidFill>
                  <a:srgbClr val="000000"/>
                </a:solidFill>
              </a:rPr>
              <a:t>Gained name from the ‘</a:t>
            </a:r>
            <a:r>
              <a:rPr lang="en-US" sz="2400" dirty="0" err="1">
                <a:solidFill>
                  <a:srgbClr val="000000"/>
                </a:solidFill>
              </a:rPr>
              <a:t>Sica</a:t>
            </a:r>
            <a:r>
              <a:rPr lang="en-US" sz="2400" dirty="0">
                <a:solidFill>
                  <a:srgbClr val="000000"/>
                </a:solidFill>
              </a:rPr>
              <a:t>’ dagger they concealed under cloaks,</a:t>
            </a:r>
          </a:p>
          <a:p>
            <a:r>
              <a:rPr lang="en-US" sz="2400" dirty="0">
                <a:solidFill>
                  <a:srgbClr val="000000"/>
                </a:solidFill>
              </a:rPr>
              <a:t>Mingled in crowds and launched surprise attacks,</a:t>
            </a:r>
          </a:p>
          <a:p>
            <a:r>
              <a:rPr lang="en-US" sz="2400" dirty="0">
                <a:solidFill>
                  <a:srgbClr val="000000"/>
                </a:solidFill>
              </a:rPr>
              <a:t>Would melt into the crowd following attack replacing dagger inside cloaks.</a:t>
            </a:r>
          </a:p>
        </p:txBody>
      </p:sp>
    </p:spTree>
    <p:extLst>
      <p:ext uri="{BB962C8B-B14F-4D97-AF65-F5344CB8AC3E}">
        <p14:creationId xmlns:p14="http://schemas.microsoft.com/office/powerpoint/2010/main" val="242945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5CCA1E4-329A-4B18-9016-5F0B71F710E8}"/>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Sicarii</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71BEF7DA-1B8A-4AF4-B348-78BA9018E71C}"/>
              </a:ext>
            </a:extLst>
          </p:cNvPr>
          <p:cNvPicPr>
            <a:picLocks noGrp="1" noChangeAspect="1"/>
          </p:cNvPicPr>
          <p:nvPr>
            <p:ph sz="half" idx="1"/>
          </p:nvPr>
        </p:nvPicPr>
        <p:blipFill rotWithShape="1">
          <a:blip r:embed="rId3">
            <a:alphaModFix/>
          </a:blip>
          <a:srcRect l="13432" r="29481"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9368F353-D57F-43AC-9FEE-FF93E004882D}"/>
              </a:ext>
            </a:extLst>
          </p:cNvPr>
          <p:cNvSpPr>
            <a:spLocks noGrp="1"/>
          </p:cNvSpPr>
          <p:nvPr>
            <p:ph sz="half" idx="2"/>
          </p:nvPr>
        </p:nvSpPr>
        <p:spPr>
          <a:xfrm>
            <a:off x="6094104" y="2004587"/>
            <a:ext cx="4977578" cy="3639289"/>
          </a:xfrm>
        </p:spPr>
        <p:txBody>
          <a:bodyPr vert="horz" lIns="91440" tIns="45720" rIns="91440" bIns="45720" rtlCol="0" anchor="ctr">
            <a:normAutofit/>
          </a:bodyPr>
          <a:lstStyle/>
          <a:p>
            <a:r>
              <a:rPr lang="en-US" sz="2400" dirty="0">
                <a:solidFill>
                  <a:srgbClr val="000000"/>
                </a:solidFill>
              </a:rPr>
              <a:t>Aims</a:t>
            </a:r>
          </a:p>
          <a:p>
            <a:r>
              <a:rPr lang="en-US" sz="2400" dirty="0">
                <a:solidFill>
                  <a:srgbClr val="000000"/>
                </a:solidFill>
              </a:rPr>
              <a:t>Free Jewish people from Roman rule</a:t>
            </a:r>
          </a:p>
          <a:p>
            <a:endParaRPr lang="en-US" sz="2400" dirty="0">
              <a:solidFill>
                <a:srgbClr val="000000"/>
              </a:solidFill>
            </a:endParaRPr>
          </a:p>
        </p:txBody>
      </p:sp>
    </p:spTree>
    <p:extLst>
      <p:ext uri="{BB962C8B-B14F-4D97-AF65-F5344CB8AC3E}">
        <p14:creationId xmlns:p14="http://schemas.microsoft.com/office/powerpoint/2010/main" val="14029947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5CCA1E4-329A-4B18-9016-5F0B71F710E8}"/>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Sicarii</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71BEF7DA-1B8A-4AF4-B348-78BA9018E71C}"/>
              </a:ext>
            </a:extLst>
          </p:cNvPr>
          <p:cNvPicPr>
            <a:picLocks noGrp="1" noChangeAspect="1"/>
          </p:cNvPicPr>
          <p:nvPr>
            <p:ph sz="half" idx="1"/>
          </p:nvPr>
        </p:nvPicPr>
        <p:blipFill rotWithShape="1">
          <a:blip r:embed="rId3">
            <a:alphaModFix/>
          </a:blip>
          <a:srcRect l="13432" r="29481"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9368F353-D57F-43AC-9FEE-FF93E004882D}"/>
              </a:ext>
            </a:extLst>
          </p:cNvPr>
          <p:cNvSpPr>
            <a:spLocks noGrp="1"/>
          </p:cNvSpPr>
          <p:nvPr>
            <p:ph sz="half" idx="2"/>
          </p:nvPr>
        </p:nvSpPr>
        <p:spPr>
          <a:xfrm>
            <a:off x="6094104" y="2004587"/>
            <a:ext cx="4977578" cy="3639289"/>
          </a:xfrm>
        </p:spPr>
        <p:txBody>
          <a:bodyPr vert="horz" lIns="91440" tIns="45720" rIns="91440" bIns="45720" rtlCol="0" anchor="ctr">
            <a:normAutofit/>
          </a:bodyPr>
          <a:lstStyle/>
          <a:p>
            <a:r>
              <a:rPr lang="en-US" sz="2400" dirty="0">
                <a:solidFill>
                  <a:srgbClr val="000000"/>
                </a:solidFill>
              </a:rPr>
              <a:t>Tactics</a:t>
            </a:r>
          </a:p>
          <a:p>
            <a:r>
              <a:rPr lang="en-US" sz="2400" dirty="0">
                <a:solidFill>
                  <a:srgbClr val="000000"/>
                </a:solidFill>
              </a:rPr>
              <a:t>Targeted Romans and Jewish citizens who assisted the Romans, Jewish women who fraternized with Romans, Jews who worked for the Romans, shopkeepers that sold goods to Jews anyone who could be seen as collaborating with the Romans.  </a:t>
            </a:r>
          </a:p>
        </p:txBody>
      </p:sp>
    </p:spTree>
    <p:extLst>
      <p:ext uri="{BB962C8B-B14F-4D97-AF65-F5344CB8AC3E}">
        <p14:creationId xmlns:p14="http://schemas.microsoft.com/office/powerpoint/2010/main" val="15476518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5CCA1E4-329A-4B18-9016-5F0B71F710E8}"/>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kern="1200">
                <a:solidFill>
                  <a:srgbClr val="000000"/>
                </a:solidFill>
                <a:latin typeface="+mj-lt"/>
                <a:ea typeface="+mj-ea"/>
                <a:cs typeface="+mj-cs"/>
              </a:rPr>
              <a:t>Sicarii</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71BEF7DA-1B8A-4AF4-B348-78BA9018E71C}"/>
              </a:ext>
            </a:extLst>
          </p:cNvPr>
          <p:cNvPicPr>
            <a:picLocks noGrp="1" noChangeAspect="1"/>
          </p:cNvPicPr>
          <p:nvPr>
            <p:ph sz="half" idx="1"/>
          </p:nvPr>
        </p:nvPicPr>
        <p:blipFill rotWithShape="1">
          <a:blip r:embed="rId3"/>
          <a:srcRect l="13432" r="29481" b="-1"/>
          <a:stretch/>
        </p:blipFill>
        <p:spPr>
          <a:xfrm>
            <a:off x="530942" y="1629089"/>
            <a:ext cx="3458645" cy="3620021"/>
          </a:xfrm>
          <a:prstGeom prst="rect">
            <a:avLst/>
          </a:prstGeom>
        </p:spPr>
      </p:pic>
      <p:sp>
        <p:nvSpPr>
          <p:cNvPr id="4" name="Content Placeholder 3">
            <a:extLst>
              <a:ext uri="{FF2B5EF4-FFF2-40B4-BE49-F238E27FC236}">
                <a16:creationId xmlns:a16="http://schemas.microsoft.com/office/drawing/2014/main" id="{9368F353-D57F-43AC-9FEE-FF93E004882D}"/>
              </a:ext>
            </a:extLst>
          </p:cNvPr>
          <p:cNvSpPr>
            <a:spLocks noGrp="1"/>
          </p:cNvSpPr>
          <p:nvPr>
            <p:ph sz="half" idx="2"/>
          </p:nvPr>
        </p:nvSpPr>
        <p:spPr>
          <a:xfrm>
            <a:off x="6090574" y="2421682"/>
            <a:ext cx="4977578" cy="3639289"/>
          </a:xfrm>
        </p:spPr>
        <p:txBody>
          <a:bodyPr vert="horz" lIns="91440" tIns="45720" rIns="91440" bIns="45720" rtlCol="0" anchor="ctr">
            <a:normAutofit/>
          </a:bodyPr>
          <a:lstStyle/>
          <a:p>
            <a:pPr marL="0" indent="0">
              <a:buNone/>
            </a:pPr>
            <a:r>
              <a:rPr lang="en-US" sz="2400" dirty="0">
                <a:solidFill>
                  <a:srgbClr val="000000"/>
                </a:solidFill>
              </a:rPr>
              <a:t>The ‘success’ of the group can be attributed to two points:</a:t>
            </a:r>
          </a:p>
          <a:p>
            <a:pPr marL="0" indent="0">
              <a:buNone/>
            </a:pPr>
            <a:r>
              <a:rPr lang="en-US" sz="2400" dirty="0">
                <a:solidFill>
                  <a:srgbClr val="000000"/>
                </a:solidFill>
              </a:rPr>
              <a:t>a. Campaign of intimidation and assassination against Roman supporters, the most outspoken supporters were killed, and the moderates silenced, this created the impression that the extremists were much more popularly supported than was the case.  </a:t>
            </a:r>
          </a:p>
        </p:txBody>
      </p:sp>
    </p:spTree>
    <p:extLst>
      <p:ext uri="{BB962C8B-B14F-4D97-AF65-F5344CB8AC3E}">
        <p14:creationId xmlns:p14="http://schemas.microsoft.com/office/powerpoint/2010/main" val="23413874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5CCA1E4-329A-4B18-9016-5F0B71F710E8}"/>
              </a:ext>
            </a:extLst>
          </p:cNvPr>
          <p:cNvSpPr>
            <a:spLocks noGrp="1"/>
          </p:cNvSpPr>
          <p:nvPr>
            <p:ph type="title"/>
          </p:nvPr>
        </p:nvSpPr>
        <p:spPr>
          <a:xfrm>
            <a:off x="6586186" y="1733179"/>
            <a:ext cx="4805996" cy="1401448"/>
          </a:xfrm>
        </p:spPr>
        <p:txBody>
          <a:bodyPr vert="horz" lIns="91440" tIns="45720" rIns="91440" bIns="45720" rtlCol="0" anchor="t">
            <a:normAutofit fontScale="90000"/>
          </a:bodyPr>
          <a:lstStyle/>
          <a:p>
            <a:r>
              <a:rPr lang="en-US" sz="2700" dirty="0">
                <a:solidFill>
                  <a:srgbClr val="000000"/>
                </a:solidFill>
              </a:rPr>
              <a:t>b. Roman leaders introduced punitive measures in response to violence.</a:t>
            </a:r>
            <a:br>
              <a:rPr lang="en-US" sz="2700" dirty="0">
                <a:solidFill>
                  <a:srgbClr val="000000"/>
                </a:solidFill>
              </a:rPr>
            </a:br>
            <a:br>
              <a:rPr lang="en-US" sz="2700" dirty="0">
                <a:solidFill>
                  <a:srgbClr val="000000"/>
                </a:solidFill>
              </a:rPr>
            </a:br>
            <a:r>
              <a:rPr lang="en-US" sz="2700" dirty="0">
                <a:solidFill>
                  <a:srgbClr val="000000"/>
                </a:solidFill>
              </a:rPr>
              <a:t>As a result of poor intelligence these measures were often directed towards the innocent.</a:t>
            </a:r>
            <a:br>
              <a:rPr lang="en-US" sz="2700" dirty="0">
                <a:solidFill>
                  <a:srgbClr val="000000"/>
                </a:solidFill>
              </a:rPr>
            </a:br>
            <a:br>
              <a:rPr lang="en-US" sz="2700" dirty="0">
                <a:solidFill>
                  <a:srgbClr val="000000"/>
                </a:solidFill>
              </a:rPr>
            </a:br>
            <a:r>
              <a:rPr lang="en-US" sz="2700" dirty="0">
                <a:solidFill>
                  <a:srgbClr val="000000"/>
                </a:solidFill>
              </a:rPr>
              <a:t>The military were introduced to violently disperse crowds and carry out local massacres. </a:t>
            </a:r>
            <a:br>
              <a:rPr lang="en-US" sz="2700" dirty="0">
                <a:solidFill>
                  <a:srgbClr val="000000"/>
                </a:solidFill>
              </a:rPr>
            </a:br>
            <a:br>
              <a:rPr lang="en-US" sz="2700" dirty="0">
                <a:solidFill>
                  <a:srgbClr val="000000"/>
                </a:solidFill>
              </a:rPr>
            </a:br>
            <a:br>
              <a:rPr lang="en-US" sz="2700" dirty="0">
                <a:solidFill>
                  <a:srgbClr val="000000"/>
                </a:solidFill>
              </a:rPr>
            </a:br>
            <a:endParaRPr lang="en-US" sz="2700" dirty="0">
              <a:solidFill>
                <a:srgbClr val="000000"/>
              </a:solidFill>
            </a:endParaRPr>
          </a:p>
        </p:txBody>
      </p:sp>
      <p:sp>
        <p:nvSpPr>
          <p:cNvPr id="14"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A close up of a knife&#10;&#10;Description automatically generated">
            <a:extLst>
              <a:ext uri="{FF2B5EF4-FFF2-40B4-BE49-F238E27FC236}">
                <a16:creationId xmlns:a16="http://schemas.microsoft.com/office/drawing/2014/main" id="{71BEF7DA-1B8A-4AF4-B348-78BA9018E71C}"/>
              </a:ext>
            </a:extLst>
          </p:cNvPr>
          <p:cNvPicPr>
            <a:picLocks noGrp="1" noChangeAspect="1"/>
          </p:cNvPicPr>
          <p:nvPr>
            <p:ph sz="half" idx="1"/>
          </p:nvPr>
        </p:nvPicPr>
        <p:blipFill rotWithShape="1">
          <a:blip r:embed="rId3">
            <a:alphaModFix/>
          </a:blip>
          <a:srcRect l="16014" r="32063" b="-1"/>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25966730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CA1E4-329A-4B18-9016-5F0B71F710E8}"/>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Corruption</a:t>
            </a:r>
          </a:p>
        </p:txBody>
      </p:sp>
      <p:pic>
        <p:nvPicPr>
          <p:cNvPr id="5" name="Content Placeholder 4">
            <a:extLst>
              <a:ext uri="{FF2B5EF4-FFF2-40B4-BE49-F238E27FC236}">
                <a16:creationId xmlns:a16="http://schemas.microsoft.com/office/drawing/2014/main" id="{71BEF7DA-1B8A-4AF4-B348-78BA9018E71C}"/>
              </a:ext>
            </a:extLst>
          </p:cNvPr>
          <p:cNvPicPr>
            <a:picLocks noGrp="1" noChangeAspect="1"/>
          </p:cNvPicPr>
          <p:nvPr>
            <p:ph sz="half" idx="1"/>
          </p:nvPr>
        </p:nvPicPr>
        <p:blipFill rotWithShape="1">
          <a:blip r:embed="rId2">
            <a:alphaModFix/>
          </a:blip>
          <a:srcRect l="13432" r="29481"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9368F353-D57F-43AC-9FEE-FF93E004882D}"/>
              </a:ext>
            </a:extLst>
          </p:cNvPr>
          <p:cNvSpPr>
            <a:spLocks noGrp="1"/>
          </p:cNvSpPr>
          <p:nvPr>
            <p:ph sz="half" idx="2"/>
          </p:nvPr>
        </p:nvSpPr>
        <p:spPr>
          <a:xfrm>
            <a:off x="6094104" y="2004587"/>
            <a:ext cx="4977578" cy="3639289"/>
          </a:xfrm>
        </p:spPr>
        <p:txBody>
          <a:bodyPr vert="horz" lIns="91440" tIns="45720" rIns="91440" bIns="45720" rtlCol="0" anchor="ctr">
            <a:normAutofit lnSpcReduction="10000"/>
          </a:bodyPr>
          <a:lstStyle/>
          <a:p>
            <a:r>
              <a:rPr lang="en-US" sz="2400" dirty="0">
                <a:solidFill>
                  <a:srgbClr val="000000"/>
                </a:solidFill>
              </a:rPr>
              <a:t>Bribery and corruption rife amongst Roman leaders who saw leadership as an opportunity to increase personal wealth. </a:t>
            </a:r>
          </a:p>
          <a:p>
            <a:r>
              <a:rPr lang="en-US" sz="2400" dirty="0">
                <a:solidFill>
                  <a:srgbClr val="000000"/>
                </a:solidFill>
              </a:rPr>
              <a:t>Convicted extremists allowed to ‘buy’ off sentences,</a:t>
            </a:r>
          </a:p>
          <a:p>
            <a:r>
              <a:rPr lang="en-US" sz="2400" dirty="0">
                <a:solidFill>
                  <a:srgbClr val="000000"/>
                </a:solidFill>
              </a:rPr>
              <a:t>Blind eye turned to extremist activity, </a:t>
            </a:r>
          </a:p>
          <a:p>
            <a:r>
              <a:rPr lang="en-US" sz="2400" dirty="0">
                <a:solidFill>
                  <a:srgbClr val="000000"/>
                </a:solidFill>
              </a:rPr>
              <a:t>Prisoners released as part of hostage exchanges.</a:t>
            </a:r>
          </a:p>
        </p:txBody>
      </p:sp>
    </p:spTree>
    <p:extLst>
      <p:ext uri="{BB962C8B-B14F-4D97-AF65-F5344CB8AC3E}">
        <p14:creationId xmlns:p14="http://schemas.microsoft.com/office/powerpoint/2010/main" val="11457799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CA1E4-329A-4B18-9016-5F0B71F710E8}"/>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Outcomes</a:t>
            </a:r>
          </a:p>
        </p:txBody>
      </p:sp>
      <p:pic>
        <p:nvPicPr>
          <p:cNvPr id="5" name="Content Placeholder 4">
            <a:extLst>
              <a:ext uri="{FF2B5EF4-FFF2-40B4-BE49-F238E27FC236}">
                <a16:creationId xmlns:a16="http://schemas.microsoft.com/office/drawing/2014/main" id="{71BEF7DA-1B8A-4AF4-B348-78BA9018E71C}"/>
              </a:ext>
            </a:extLst>
          </p:cNvPr>
          <p:cNvPicPr>
            <a:picLocks noGrp="1" noChangeAspect="1"/>
          </p:cNvPicPr>
          <p:nvPr>
            <p:ph sz="half" idx="1"/>
          </p:nvPr>
        </p:nvPicPr>
        <p:blipFill rotWithShape="1">
          <a:blip r:embed="rId2">
            <a:alphaModFix/>
          </a:blip>
          <a:srcRect l="13432" r="29481"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9368F353-D57F-43AC-9FEE-FF93E004882D}"/>
              </a:ext>
            </a:extLst>
          </p:cNvPr>
          <p:cNvSpPr>
            <a:spLocks noGrp="1"/>
          </p:cNvSpPr>
          <p:nvPr>
            <p:ph sz="half" idx="2"/>
          </p:nvPr>
        </p:nvSpPr>
        <p:spPr>
          <a:xfrm>
            <a:off x="6094104" y="2004587"/>
            <a:ext cx="4977578" cy="3639289"/>
          </a:xfrm>
        </p:spPr>
        <p:txBody>
          <a:bodyPr vert="horz" lIns="91440" tIns="45720" rIns="91440" bIns="45720" rtlCol="0" anchor="ctr">
            <a:normAutofit/>
          </a:bodyPr>
          <a:lstStyle/>
          <a:p>
            <a:r>
              <a:rPr lang="en-US" sz="2400" dirty="0">
                <a:solidFill>
                  <a:srgbClr val="000000"/>
                </a:solidFill>
              </a:rPr>
              <a:t>Responses did little to win ‘hearts and minds’ of locals,</a:t>
            </a:r>
          </a:p>
          <a:p>
            <a:r>
              <a:rPr lang="en-US" sz="2400" dirty="0">
                <a:solidFill>
                  <a:srgbClr val="000000"/>
                </a:solidFill>
              </a:rPr>
              <a:t>Sympathy and Support increased,</a:t>
            </a:r>
          </a:p>
          <a:p>
            <a:r>
              <a:rPr lang="en-US" sz="2400" dirty="0">
                <a:solidFill>
                  <a:srgbClr val="000000"/>
                </a:solidFill>
              </a:rPr>
              <a:t>Local communities alienated from authorities. </a:t>
            </a:r>
          </a:p>
        </p:txBody>
      </p:sp>
    </p:spTree>
    <p:extLst>
      <p:ext uri="{BB962C8B-B14F-4D97-AF65-F5344CB8AC3E}">
        <p14:creationId xmlns:p14="http://schemas.microsoft.com/office/powerpoint/2010/main" val="18333114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CA1E4-329A-4B18-9016-5F0B71F710E8}"/>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Success</a:t>
            </a:r>
          </a:p>
        </p:txBody>
      </p:sp>
      <p:pic>
        <p:nvPicPr>
          <p:cNvPr id="5" name="Content Placeholder 4">
            <a:extLst>
              <a:ext uri="{FF2B5EF4-FFF2-40B4-BE49-F238E27FC236}">
                <a16:creationId xmlns:a16="http://schemas.microsoft.com/office/drawing/2014/main" id="{71BEF7DA-1B8A-4AF4-B348-78BA9018E71C}"/>
              </a:ext>
            </a:extLst>
          </p:cNvPr>
          <p:cNvPicPr>
            <a:picLocks noGrp="1" noChangeAspect="1"/>
          </p:cNvPicPr>
          <p:nvPr>
            <p:ph sz="half" idx="1"/>
          </p:nvPr>
        </p:nvPicPr>
        <p:blipFill rotWithShape="1">
          <a:blip r:embed="rId2">
            <a:alphaModFix/>
          </a:blip>
          <a:srcRect l="13432" r="29481"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9368F353-D57F-43AC-9FEE-FF93E004882D}"/>
              </a:ext>
            </a:extLst>
          </p:cNvPr>
          <p:cNvSpPr>
            <a:spLocks noGrp="1"/>
          </p:cNvSpPr>
          <p:nvPr>
            <p:ph sz="half" idx="2"/>
          </p:nvPr>
        </p:nvSpPr>
        <p:spPr>
          <a:xfrm>
            <a:off x="6094104" y="2004587"/>
            <a:ext cx="4977578" cy="3639289"/>
          </a:xfrm>
        </p:spPr>
        <p:txBody>
          <a:bodyPr vert="horz" lIns="91440" tIns="45720" rIns="91440" bIns="45720" rtlCol="0" anchor="ctr">
            <a:normAutofit/>
          </a:bodyPr>
          <a:lstStyle/>
          <a:p>
            <a:r>
              <a:rPr lang="en-US" sz="2400" dirty="0">
                <a:solidFill>
                  <a:srgbClr val="000000"/>
                </a:solidFill>
              </a:rPr>
              <a:t>AD66 a mass revolt against the Romans erupted and by AD67 Jerusalem was a free city. </a:t>
            </a:r>
          </a:p>
        </p:txBody>
      </p:sp>
    </p:spTree>
    <p:extLst>
      <p:ext uri="{BB962C8B-B14F-4D97-AF65-F5344CB8AC3E}">
        <p14:creationId xmlns:p14="http://schemas.microsoft.com/office/powerpoint/2010/main" val="18113665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CA1E4-329A-4B18-9016-5F0B71F710E8}"/>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Success</a:t>
            </a:r>
          </a:p>
        </p:txBody>
      </p:sp>
      <p:pic>
        <p:nvPicPr>
          <p:cNvPr id="5" name="Content Placeholder 4">
            <a:extLst>
              <a:ext uri="{FF2B5EF4-FFF2-40B4-BE49-F238E27FC236}">
                <a16:creationId xmlns:a16="http://schemas.microsoft.com/office/drawing/2014/main" id="{71BEF7DA-1B8A-4AF4-B348-78BA9018E71C}"/>
              </a:ext>
            </a:extLst>
          </p:cNvPr>
          <p:cNvPicPr>
            <a:picLocks noGrp="1" noChangeAspect="1"/>
          </p:cNvPicPr>
          <p:nvPr>
            <p:ph sz="half" idx="1"/>
          </p:nvPr>
        </p:nvPicPr>
        <p:blipFill rotWithShape="1">
          <a:blip r:embed="rId2">
            <a:alphaModFix/>
          </a:blip>
          <a:srcRect l="13432" r="29481"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9368F353-D57F-43AC-9FEE-FF93E004882D}"/>
              </a:ext>
            </a:extLst>
          </p:cNvPr>
          <p:cNvSpPr>
            <a:spLocks noGrp="1"/>
          </p:cNvSpPr>
          <p:nvPr>
            <p:ph sz="half" idx="2"/>
          </p:nvPr>
        </p:nvSpPr>
        <p:spPr>
          <a:xfrm>
            <a:off x="6094104" y="2004587"/>
            <a:ext cx="4977578" cy="3639289"/>
          </a:xfrm>
        </p:spPr>
        <p:txBody>
          <a:bodyPr vert="horz" lIns="91440" tIns="45720" rIns="91440" bIns="45720" rtlCol="0" anchor="ctr">
            <a:normAutofit lnSpcReduction="10000"/>
          </a:bodyPr>
          <a:lstStyle/>
          <a:p>
            <a:r>
              <a:rPr lang="en-US" sz="2400" dirty="0">
                <a:solidFill>
                  <a:srgbClr val="000000"/>
                </a:solidFill>
              </a:rPr>
              <a:t>The Sicarii achieved a classic terrorist victory whereby a limited campaign of assassination and intimidation provoked a widespread rebellion (fueled by inept responses by the authorities).</a:t>
            </a:r>
          </a:p>
          <a:p>
            <a:r>
              <a:rPr lang="en-US" sz="2400" dirty="0">
                <a:solidFill>
                  <a:srgbClr val="000000"/>
                </a:solidFill>
              </a:rPr>
              <a:t>Unfortunately, as often happens, following this victory different groups within the region claimed power resulting in further violence against each other.</a:t>
            </a:r>
          </a:p>
        </p:txBody>
      </p:sp>
    </p:spTree>
    <p:extLst>
      <p:ext uri="{BB962C8B-B14F-4D97-AF65-F5344CB8AC3E}">
        <p14:creationId xmlns:p14="http://schemas.microsoft.com/office/powerpoint/2010/main" val="3534996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CA1E4-329A-4B18-9016-5F0B71F710E8}"/>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Success</a:t>
            </a:r>
          </a:p>
        </p:txBody>
      </p:sp>
      <p:pic>
        <p:nvPicPr>
          <p:cNvPr id="5" name="Content Placeholder 4">
            <a:extLst>
              <a:ext uri="{FF2B5EF4-FFF2-40B4-BE49-F238E27FC236}">
                <a16:creationId xmlns:a16="http://schemas.microsoft.com/office/drawing/2014/main" id="{71BEF7DA-1B8A-4AF4-B348-78BA9018E71C}"/>
              </a:ext>
            </a:extLst>
          </p:cNvPr>
          <p:cNvPicPr>
            <a:picLocks noGrp="1" noChangeAspect="1"/>
          </p:cNvPicPr>
          <p:nvPr>
            <p:ph sz="half" idx="1"/>
          </p:nvPr>
        </p:nvPicPr>
        <p:blipFill rotWithShape="1">
          <a:blip r:embed="rId2">
            <a:alphaModFix/>
          </a:blip>
          <a:srcRect l="13432" r="29481"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9368F353-D57F-43AC-9FEE-FF93E004882D}"/>
              </a:ext>
            </a:extLst>
          </p:cNvPr>
          <p:cNvSpPr>
            <a:spLocks noGrp="1"/>
          </p:cNvSpPr>
          <p:nvPr>
            <p:ph sz="half" idx="2"/>
          </p:nvPr>
        </p:nvSpPr>
        <p:spPr>
          <a:xfrm>
            <a:off x="6094104" y="2004587"/>
            <a:ext cx="4977578" cy="3639289"/>
          </a:xfrm>
        </p:spPr>
        <p:txBody>
          <a:bodyPr vert="horz" lIns="91440" tIns="45720" rIns="91440" bIns="45720" rtlCol="0" anchor="ctr">
            <a:normAutofit/>
          </a:bodyPr>
          <a:lstStyle/>
          <a:p>
            <a:r>
              <a:rPr lang="en-US" sz="2400" dirty="0">
                <a:solidFill>
                  <a:srgbClr val="000000"/>
                </a:solidFill>
              </a:rPr>
              <a:t>In AD66 the Romans returned and by AD72 had retaken Jerusalem </a:t>
            </a:r>
          </a:p>
          <a:p>
            <a:r>
              <a:rPr lang="en-US" sz="2400" dirty="0">
                <a:solidFill>
                  <a:srgbClr val="000000"/>
                </a:solidFill>
              </a:rPr>
              <a:t>As a final act of defiance the Sicarii and their families committed mass suicide rather than be captured and taken into slavery by the Romans. </a:t>
            </a:r>
          </a:p>
        </p:txBody>
      </p:sp>
    </p:spTree>
    <p:extLst>
      <p:ext uri="{BB962C8B-B14F-4D97-AF65-F5344CB8AC3E}">
        <p14:creationId xmlns:p14="http://schemas.microsoft.com/office/powerpoint/2010/main" val="20403206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Seminar Session …………….30 Mins</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3200" dirty="0">
                <a:solidFill>
                  <a:srgbClr val="000000"/>
                </a:solidFill>
              </a:rPr>
              <a:t>In groups identify Motives, strategy and tactics of the Sicarii and identify commonality with modern day terrorist groups. </a:t>
            </a:r>
          </a:p>
        </p:txBody>
      </p:sp>
    </p:spTree>
    <p:extLst>
      <p:ext uri="{BB962C8B-B14F-4D97-AF65-F5344CB8AC3E}">
        <p14:creationId xmlns:p14="http://schemas.microsoft.com/office/powerpoint/2010/main" val="23240701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4583A6F-0A4E-4898-9CE4-097091324540}"/>
              </a:ext>
            </a:extLst>
          </p:cNvPr>
          <p:cNvSpPr>
            <a:spLocks noGrp="1"/>
          </p:cNvSpPr>
          <p:nvPr>
            <p:ph type="title"/>
          </p:nvPr>
        </p:nvSpPr>
        <p:spPr>
          <a:xfrm>
            <a:off x="6131217" y="304800"/>
            <a:ext cx="5392042" cy="1006795"/>
          </a:xfrm>
        </p:spPr>
        <p:txBody>
          <a:bodyPr vert="horz" lIns="91440" tIns="45720" rIns="91440" bIns="45720" rtlCol="0" anchor="ctr">
            <a:normAutofit/>
          </a:bodyPr>
          <a:lstStyle/>
          <a:p>
            <a:pPr algn="ctr"/>
            <a:r>
              <a:rPr lang="en-US" sz="3100" dirty="0">
                <a:solidFill>
                  <a:srgbClr val="000000"/>
                </a:solidFill>
              </a:rPr>
              <a:t>“Party of the Narodnaya </a:t>
            </a:r>
            <a:r>
              <a:rPr lang="en-US" sz="3100" dirty="0" err="1">
                <a:solidFill>
                  <a:srgbClr val="000000"/>
                </a:solidFill>
              </a:rPr>
              <a:t>Volya</a:t>
            </a:r>
            <a:r>
              <a:rPr lang="en-US" sz="3100" dirty="0">
                <a:solidFill>
                  <a:srgbClr val="000000"/>
                </a:solidFill>
              </a:rPr>
              <a:t>" </a:t>
            </a:r>
            <a:br>
              <a:rPr lang="en-US" sz="3100" dirty="0">
                <a:solidFill>
                  <a:srgbClr val="000000"/>
                </a:solidFill>
              </a:rPr>
            </a:br>
            <a:r>
              <a:rPr lang="en-US" sz="3100" dirty="0">
                <a:solidFill>
                  <a:srgbClr val="000000"/>
                </a:solidFill>
              </a:rPr>
              <a:t>"The Will of the People"</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C673E3F2-96AD-4CE7-B45B-817B25DE782D}"/>
              </a:ext>
            </a:extLst>
          </p:cNvPr>
          <p:cNvPicPr>
            <a:picLocks noGrp="1" noChangeAspect="1"/>
          </p:cNvPicPr>
          <p:nvPr>
            <p:ph sz="half" idx="2"/>
          </p:nvPr>
        </p:nvPicPr>
        <p:blipFill rotWithShape="1">
          <a:blip r:embed="rId3">
            <a:alphaModFix/>
          </a:blip>
          <a:srcRect l="9199" r="22965"/>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9CD96F10-383D-4694-A8EF-4379F5C37C22}"/>
              </a:ext>
            </a:extLst>
          </p:cNvPr>
          <p:cNvSpPr>
            <a:spLocks noGrp="1"/>
          </p:cNvSpPr>
          <p:nvPr>
            <p:ph sz="half" idx="1"/>
          </p:nvPr>
        </p:nvSpPr>
        <p:spPr>
          <a:xfrm>
            <a:off x="5479667" y="2257006"/>
            <a:ext cx="6312283" cy="4296194"/>
          </a:xfrm>
        </p:spPr>
        <p:txBody>
          <a:bodyPr vert="horz" lIns="91440" tIns="45720" rIns="91440" bIns="45720" rtlCol="0" anchor="ctr">
            <a:normAutofit fontScale="77500" lnSpcReduction="20000"/>
          </a:bodyPr>
          <a:lstStyle/>
          <a:p>
            <a:pPr>
              <a:lnSpc>
                <a:spcPct val="150000"/>
              </a:lnSpc>
            </a:pPr>
            <a:r>
              <a:rPr lang="en-US" dirty="0">
                <a:solidFill>
                  <a:srgbClr val="000000"/>
                </a:solidFill>
              </a:rPr>
              <a:t>In 1873 a group of approximately 2500 young but highly educated Russians</a:t>
            </a:r>
            <a:r>
              <a:rPr kumimoji="0" lang="en-US" b="0" i="0" u="none" strike="noStrike" kern="1200" cap="none" spc="0" normalizeH="0" baseline="0" noProof="0" dirty="0">
                <a:ln>
                  <a:noFill/>
                </a:ln>
                <a:solidFill>
                  <a:srgbClr val="000000"/>
                </a:solidFill>
                <a:effectLst/>
                <a:uLnTx/>
                <a:uFillTx/>
                <a:ea typeface="+mn-ea"/>
                <a:cs typeface="+mn-cs"/>
              </a:rPr>
              <a:t> moved into the countryside dressed as peasants and</a:t>
            </a:r>
            <a:r>
              <a:rPr lang="en-US" dirty="0">
                <a:solidFill>
                  <a:srgbClr val="000000"/>
                </a:solidFill>
              </a:rPr>
              <a:t> attempted to incite the downtrodden country’s peasantry to revolt.</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US" b="0" i="0" u="none" strike="noStrike" kern="1200" cap="none" spc="0" normalizeH="0" baseline="0" noProof="0" dirty="0">
                <a:ln>
                  <a:noFill/>
                </a:ln>
                <a:solidFill>
                  <a:srgbClr val="000000"/>
                </a:solidFill>
                <a:effectLst/>
                <a:uLnTx/>
                <a:uFillTx/>
                <a:ea typeface="+mn-ea"/>
                <a:cs typeface="+mn-cs"/>
              </a:rPr>
              <a:t>However, the peasants rejected the idea of rebellion, adopting the mindset that so long as they had enough food to survive they would not become involved in a political action. </a:t>
            </a:r>
          </a:p>
          <a:p>
            <a:pPr>
              <a:lnSpc>
                <a:spcPct val="150000"/>
              </a:lnSpc>
            </a:pPr>
            <a:endParaRPr lang="en-US" dirty="0">
              <a:solidFill>
                <a:srgbClr val="000000"/>
              </a:solidFill>
            </a:endParaRPr>
          </a:p>
          <a:p>
            <a:pPr marL="0" indent="0">
              <a:buNone/>
            </a:pPr>
            <a:endParaRPr lang="en-US" sz="2400" dirty="0">
              <a:solidFill>
                <a:srgbClr val="000000"/>
              </a:solidFill>
            </a:endParaRPr>
          </a:p>
          <a:p>
            <a:endParaRPr lang="en-US" sz="2000" dirty="0">
              <a:solidFill>
                <a:srgbClr val="000000"/>
              </a:solidFill>
            </a:endParaRPr>
          </a:p>
        </p:txBody>
      </p:sp>
    </p:spTree>
    <p:extLst>
      <p:ext uri="{BB962C8B-B14F-4D97-AF65-F5344CB8AC3E}">
        <p14:creationId xmlns:p14="http://schemas.microsoft.com/office/powerpoint/2010/main" val="40769750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E190C3A-6986-4C01-AD5C-E4F99389780A}"/>
              </a:ext>
            </a:extLst>
          </p:cNvPr>
          <p:cNvSpPr>
            <a:spLocks noGrp="1"/>
          </p:cNvSpPr>
          <p:nvPr>
            <p:ph type="title"/>
          </p:nvPr>
        </p:nvSpPr>
        <p:spPr>
          <a:xfrm>
            <a:off x="5684642" y="837986"/>
            <a:ext cx="5789442" cy="1454051"/>
          </a:xfrm>
        </p:spPr>
        <p:txBody>
          <a:bodyPr vert="horz" lIns="91440" tIns="45720" rIns="91440" bIns="45720" rtlCol="0" anchor="ctr">
            <a:normAutofit/>
          </a:bodyPr>
          <a:lstStyle/>
          <a:p>
            <a:r>
              <a:rPr lang="en-US" dirty="0">
                <a:solidFill>
                  <a:srgbClr val="000000"/>
                </a:solidFill>
              </a:rPr>
              <a:t>Birth of Narodnaya </a:t>
            </a:r>
            <a:r>
              <a:rPr lang="en-US" dirty="0" err="1">
                <a:solidFill>
                  <a:srgbClr val="000000"/>
                </a:solidFill>
              </a:rPr>
              <a:t>Volya</a:t>
            </a:r>
            <a:endParaRPr lang="en-US" dirty="0">
              <a:solidFill>
                <a:srgbClr val="000000"/>
              </a:solidFill>
            </a:endParaRP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C574BE77-91DC-4BA6-8F5F-E44A7D07F4AE}"/>
              </a:ext>
            </a:extLst>
          </p:cNvPr>
          <p:cNvPicPr>
            <a:picLocks noGrp="1" noChangeAspect="1"/>
          </p:cNvPicPr>
          <p:nvPr>
            <p:ph sz="half" idx="1"/>
          </p:nvPr>
        </p:nvPicPr>
        <p:blipFill rotWithShape="1">
          <a:blip r:embed="rId3">
            <a:alphaModFix/>
          </a:blip>
          <a:srcRect l="19120" r="31914"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30248A8A-F0D3-458F-93F5-C0FC37DD9072}"/>
              </a:ext>
            </a:extLst>
          </p:cNvPr>
          <p:cNvSpPr>
            <a:spLocks noGrp="1"/>
          </p:cNvSpPr>
          <p:nvPr>
            <p:ph sz="half" idx="2"/>
          </p:nvPr>
        </p:nvSpPr>
        <p:spPr>
          <a:xfrm>
            <a:off x="6090574" y="2421682"/>
            <a:ext cx="4977578" cy="3639289"/>
          </a:xfrm>
        </p:spPr>
        <p:txBody>
          <a:bodyPr vert="horz" lIns="91440" tIns="45720" rIns="91440" bIns="45720" rtlCol="0" anchor="ctr">
            <a:normAutofit fontScale="92500" lnSpcReduction="10000"/>
          </a:bodyPr>
          <a:lstStyle/>
          <a:p>
            <a:pPr>
              <a:lnSpc>
                <a:spcPct val="150000"/>
              </a:lnSpc>
            </a:pPr>
            <a:r>
              <a:rPr lang="en-US" sz="2400" dirty="0">
                <a:solidFill>
                  <a:srgbClr val="000000"/>
                </a:solidFill>
              </a:rPr>
              <a:t>The student movement fractured and the </a:t>
            </a:r>
            <a:r>
              <a:rPr lang="en-US" sz="2400" dirty="0" err="1">
                <a:solidFill>
                  <a:srgbClr val="000000"/>
                </a:solidFill>
              </a:rPr>
              <a:t>hard-line</a:t>
            </a:r>
            <a:r>
              <a:rPr lang="en-US" sz="2400" dirty="0">
                <a:solidFill>
                  <a:srgbClr val="000000"/>
                </a:solidFill>
              </a:rPr>
              <a:t> element formed the group “Narodnaya </a:t>
            </a:r>
            <a:r>
              <a:rPr lang="en-US" sz="2400" dirty="0" err="1">
                <a:solidFill>
                  <a:srgbClr val="000000"/>
                </a:solidFill>
              </a:rPr>
              <a:t>Volya</a:t>
            </a:r>
            <a:r>
              <a:rPr lang="en-US" sz="2400" dirty="0">
                <a:solidFill>
                  <a:srgbClr val="000000"/>
                </a:solidFill>
              </a:rPr>
              <a:t>” or “The Will of the People”. </a:t>
            </a:r>
          </a:p>
          <a:p>
            <a:pPr>
              <a:lnSpc>
                <a:spcPct val="150000"/>
              </a:lnSpc>
            </a:pPr>
            <a:r>
              <a:rPr lang="en-US" sz="2400" dirty="0">
                <a:solidFill>
                  <a:srgbClr val="000000"/>
                </a:solidFill>
              </a:rPr>
              <a:t>This group believed that more extreme measures were required to fight and defeat the government. </a:t>
            </a:r>
          </a:p>
        </p:txBody>
      </p:sp>
    </p:spTree>
    <p:extLst>
      <p:ext uri="{BB962C8B-B14F-4D97-AF65-F5344CB8AC3E}">
        <p14:creationId xmlns:p14="http://schemas.microsoft.com/office/powerpoint/2010/main" val="16866992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4583A6F-0A4E-4898-9CE4-097091324540}"/>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Early Action</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C673E3F2-96AD-4CE7-B45B-817B25DE782D}"/>
              </a:ext>
            </a:extLst>
          </p:cNvPr>
          <p:cNvPicPr>
            <a:picLocks noGrp="1" noChangeAspect="1"/>
          </p:cNvPicPr>
          <p:nvPr>
            <p:ph sz="half" idx="2"/>
          </p:nvPr>
        </p:nvPicPr>
        <p:blipFill rotWithShape="1">
          <a:blip r:embed="rId3">
            <a:alphaModFix/>
          </a:blip>
          <a:srcRect l="9199" r="22965"/>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9CD96F10-383D-4694-A8EF-4379F5C37C22}"/>
              </a:ext>
            </a:extLst>
          </p:cNvPr>
          <p:cNvSpPr>
            <a:spLocks noGrp="1"/>
          </p:cNvSpPr>
          <p:nvPr>
            <p:ph sz="half" idx="1"/>
          </p:nvPr>
        </p:nvSpPr>
        <p:spPr>
          <a:xfrm>
            <a:off x="5614876" y="2421682"/>
            <a:ext cx="5453276" cy="3639289"/>
          </a:xfrm>
        </p:spPr>
        <p:txBody>
          <a:bodyPr vert="horz" lIns="91440" tIns="45720" rIns="91440" bIns="45720" rtlCol="0" anchor="ctr">
            <a:normAutofit/>
          </a:bodyPr>
          <a:lstStyle/>
          <a:p>
            <a:r>
              <a:rPr lang="en-US" sz="2400" dirty="0">
                <a:solidFill>
                  <a:srgbClr val="000000"/>
                </a:solidFill>
              </a:rPr>
              <a:t>Spontaneous violence against brutal police actions,</a:t>
            </a:r>
          </a:p>
          <a:p>
            <a:r>
              <a:rPr lang="en-US" sz="2400" dirty="0">
                <a:solidFill>
                  <a:srgbClr val="000000"/>
                </a:solidFill>
              </a:rPr>
              <a:t>Shooting of Governor-General </a:t>
            </a:r>
            <a:r>
              <a:rPr lang="en-US" sz="2400" dirty="0" err="1">
                <a:solidFill>
                  <a:srgbClr val="000000"/>
                </a:solidFill>
              </a:rPr>
              <a:t>Trepov</a:t>
            </a:r>
            <a:r>
              <a:rPr lang="en-US" sz="2400" dirty="0">
                <a:solidFill>
                  <a:srgbClr val="000000"/>
                </a:solidFill>
              </a:rPr>
              <a:t> who had ordered the near to death flogging of a student held illegally.</a:t>
            </a:r>
          </a:p>
          <a:p>
            <a:r>
              <a:rPr lang="en-US" sz="2400" dirty="0">
                <a:solidFill>
                  <a:srgbClr val="000000"/>
                </a:solidFill>
              </a:rPr>
              <a:t>Vera Zasulich queued to speak to </a:t>
            </a:r>
            <a:r>
              <a:rPr lang="en-US" sz="2400" dirty="0" err="1">
                <a:solidFill>
                  <a:srgbClr val="000000"/>
                </a:solidFill>
              </a:rPr>
              <a:t>Trepov</a:t>
            </a:r>
            <a:r>
              <a:rPr lang="en-US" sz="2400" dirty="0">
                <a:solidFill>
                  <a:srgbClr val="000000"/>
                </a:solidFill>
              </a:rPr>
              <a:t> at a public meeting when it was her turn to speak, she withdrew a firearm from under her coat and shot him.    </a:t>
            </a:r>
          </a:p>
          <a:p>
            <a:endParaRPr lang="en-US" sz="2000" dirty="0">
              <a:solidFill>
                <a:srgbClr val="000000"/>
              </a:solidFill>
            </a:endParaRPr>
          </a:p>
        </p:txBody>
      </p:sp>
    </p:spTree>
    <p:extLst>
      <p:ext uri="{BB962C8B-B14F-4D97-AF65-F5344CB8AC3E}">
        <p14:creationId xmlns:p14="http://schemas.microsoft.com/office/powerpoint/2010/main" val="17897891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4583A6F-0A4E-4898-9CE4-097091324540}"/>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Early Action</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CD96F10-383D-4694-A8EF-4379F5C37C22}"/>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err="1">
                <a:solidFill>
                  <a:srgbClr val="000000"/>
                </a:solidFill>
              </a:rPr>
              <a:t>Trepov</a:t>
            </a:r>
            <a:r>
              <a:rPr lang="en-US" sz="2400" dirty="0">
                <a:solidFill>
                  <a:srgbClr val="000000"/>
                </a:solidFill>
              </a:rPr>
              <a:t> survived and </a:t>
            </a:r>
            <a:r>
              <a:rPr lang="en-US" sz="2400" dirty="0" err="1">
                <a:solidFill>
                  <a:srgbClr val="000000"/>
                </a:solidFill>
              </a:rPr>
              <a:t>Zasulich</a:t>
            </a:r>
            <a:r>
              <a:rPr lang="en-US" sz="2400" dirty="0">
                <a:solidFill>
                  <a:srgbClr val="000000"/>
                </a:solidFill>
              </a:rPr>
              <a:t> was arrested and brought to trial for attempted murder. </a:t>
            </a:r>
          </a:p>
          <a:p>
            <a:r>
              <a:rPr lang="en-US" sz="2400" dirty="0">
                <a:solidFill>
                  <a:srgbClr val="000000"/>
                </a:solidFill>
              </a:rPr>
              <a:t>However, </a:t>
            </a:r>
            <a:r>
              <a:rPr lang="en-US" sz="2400" dirty="0" err="1">
                <a:solidFill>
                  <a:srgbClr val="000000"/>
                </a:solidFill>
              </a:rPr>
              <a:t>Trepov</a:t>
            </a:r>
            <a:r>
              <a:rPr lang="en-US" sz="2400" dirty="0">
                <a:solidFill>
                  <a:srgbClr val="000000"/>
                </a:solidFill>
              </a:rPr>
              <a:t> and the Government were so unpopular that the jury found Zasulich not guilty, she was released and fled Russia. </a:t>
            </a:r>
          </a:p>
        </p:txBody>
      </p:sp>
      <p:pic>
        <p:nvPicPr>
          <p:cNvPr id="7" name="Picture 6">
            <a:extLst>
              <a:ext uri="{FF2B5EF4-FFF2-40B4-BE49-F238E27FC236}">
                <a16:creationId xmlns:a16="http://schemas.microsoft.com/office/drawing/2014/main" id="{D5AC5174-E2CC-45E0-9549-EA3D3C1BFA43}"/>
              </a:ext>
            </a:extLst>
          </p:cNvPr>
          <p:cNvPicPr>
            <a:picLocks noChangeAspect="1"/>
          </p:cNvPicPr>
          <p:nvPr/>
        </p:nvPicPr>
        <p:blipFill>
          <a:blip r:embed="rId3"/>
          <a:srcRect t="7000" b="14830"/>
          <a:stretch>
            <a:fillRect/>
          </a:stretch>
        </p:blipFill>
        <p:spPr>
          <a:xfrm>
            <a:off x="469900" y="1523999"/>
            <a:ext cx="3733799" cy="3924301"/>
          </a:xfrm>
          <a:prstGeom prst="rect">
            <a:avLst/>
          </a:prstGeom>
        </p:spPr>
      </p:pic>
    </p:spTree>
    <p:extLst>
      <p:ext uri="{BB962C8B-B14F-4D97-AF65-F5344CB8AC3E}">
        <p14:creationId xmlns:p14="http://schemas.microsoft.com/office/powerpoint/2010/main" val="34392834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Further Conspiracy against the State</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61A9A932-7955-488C-8D7A-8245065AA985}"/>
              </a:ext>
            </a:extLst>
          </p:cNvPr>
          <p:cNvPicPr>
            <a:picLocks noGrp="1" noChangeAspect="1"/>
          </p:cNvPicPr>
          <p:nvPr>
            <p:ph sz="half" idx="2"/>
          </p:nvPr>
        </p:nvPicPr>
        <p:blipFill rotWithShape="1">
          <a:blip r:embed="rId3">
            <a:alphaModFix/>
          </a:blip>
          <a:srcRect l="20200" r="29879" b="-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The group mounted a full-scale terrorist campaign against the Tsarist regime believing that the power in Russia was so </a:t>
            </a:r>
            <a:r>
              <a:rPr lang="en-US" sz="2400" dirty="0" err="1">
                <a:solidFill>
                  <a:srgbClr val="000000"/>
                </a:solidFill>
              </a:rPr>
              <a:t>centralised</a:t>
            </a:r>
            <a:r>
              <a:rPr lang="en-US" sz="2400" dirty="0">
                <a:solidFill>
                  <a:srgbClr val="000000"/>
                </a:solidFill>
              </a:rPr>
              <a:t> that the assassination of key members of government would cause its collapse, a number of ministers were assassinated, however little change was seen. </a:t>
            </a:r>
          </a:p>
        </p:txBody>
      </p:sp>
    </p:spTree>
    <p:extLst>
      <p:ext uri="{BB962C8B-B14F-4D97-AF65-F5344CB8AC3E}">
        <p14:creationId xmlns:p14="http://schemas.microsoft.com/office/powerpoint/2010/main" val="18400369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317501"/>
            <a:ext cx="4977976" cy="1231899"/>
          </a:xfrm>
        </p:spPr>
        <p:txBody>
          <a:bodyPr vert="horz" lIns="91440" tIns="45720" rIns="91440" bIns="45720" rtlCol="0" anchor="ctr">
            <a:normAutofit fontScale="90000"/>
          </a:bodyPr>
          <a:lstStyle/>
          <a:p>
            <a:r>
              <a:rPr lang="en-US" dirty="0">
                <a:solidFill>
                  <a:srgbClr val="000000"/>
                </a:solidFill>
              </a:rPr>
              <a:t>Further Conspiracy against the State</a:t>
            </a:r>
          </a:p>
        </p:txBody>
      </p:sp>
      <p:sp>
        <p:nvSpPr>
          <p:cNvPr id="9"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A67F3AFD-94A0-4257-B0CD-9CF343BC2A85}"/>
              </a:ext>
            </a:extLst>
          </p:cNvPr>
          <p:cNvPicPr>
            <a:picLocks noGrp="1" noChangeAspect="1"/>
          </p:cNvPicPr>
          <p:nvPr>
            <p:ph sz="half" idx="2"/>
          </p:nvPr>
        </p:nvPicPr>
        <p:blipFill rotWithShape="1">
          <a:blip r:embed="rId3">
            <a:alphaModFix/>
          </a:blip>
          <a:srcRect l="21536" r="1636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sz="half" idx="1"/>
          </p:nvPr>
        </p:nvSpPr>
        <p:spPr>
          <a:xfrm>
            <a:off x="5988974" y="2101032"/>
            <a:ext cx="4977578" cy="3207568"/>
          </a:xfrm>
        </p:spPr>
        <p:txBody>
          <a:bodyPr vert="horz" lIns="91440" tIns="45720" rIns="91440" bIns="45720" rtlCol="0" anchor="ctr">
            <a:normAutofit/>
          </a:bodyPr>
          <a:lstStyle/>
          <a:p>
            <a:r>
              <a:rPr lang="en-US" sz="2400" dirty="0">
                <a:solidFill>
                  <a:srgbClr val="000000"/>
                </a:solidFill>
              </a:rPr>
              <a:t>Increasingly however the group concluded that to make the real change they wanted they would have to kill the Tsar (Alexander II), they carried out a number of attacks which failed. </a:t>
            </a:r>
          </a:p>
        </p:txBody>
      </p:sp>
    </p:spTree>
    <p:extLst>
      <p:ext uri="{BB962C8B-B14F-4D97-AF65-F5344CB8AC3E}">
        <p14:creationId xmlns:p14="http://schemas.microsoft.com/office/powerpoint/2010/main" val="12950865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181250" y="180205"/>
            <a:ext cx="4977976" cy="1454051"/>
          </a:xfrm>
        </p:spPr>
        <p:txBody>
          <a:bodyPr vert="horz" lIns="91440" tIns="45720" rIns="91440" bIns="45720" rtlCol="0" anchor="ctr">
            <a:normAutofit/>
          </a:bodyPr>
          <a:lstStyle/>
          <a:p>
            <a:r>
              <a:rPr lang="en-US" dirty="0">
                <a:solidFill>
                  <a:srgbClr val="000000"/>
                </a:solidFill>
              </a:rPr>
              <a:t>Resolving the Terrorist problem</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52D4F091-33BE-4642-AAB6-6E3B1B304BB3}"/>
              </a:ext>
            </a:extLst>
          </p:cNvPr>
          <p:cNvPicPr>
            <a:picLocks noGrp="1" noChangeAspect="1"/>
          </p:cNvPicPr>
          <p:nvPr>
            <p:ph sz="half" idx="2"/>
          </p:nvPr>
        </p:nvPicPr>
        <p:blipFill rotWithShape="1">
          <a:blip r:embed="rId3">
            <a:alphaModFix/>
          </a:blip>
          <a:srcRect r="1" b="17053"/>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sz="half" idx="1"/>
          </p:nvPr>
        </p:nvSpPr>
        <p:spPr>
          <a:xfrm>
            <a:off x="5614876" y="1634256"/>
            <a:ext cx="6433923" cy="4804644"/>
          </a:xfrm>
        </p:spPr>
        <p:txBody>
          <a:bodyPr vert="horz" lIns="91440" tIns="45720" rIns="91440" bIns="45720" rtlCol="0" anchor="ctr">
            <a:normAutofit lnSpcReduction="10000"/>
          </a:bodyPr>
          <a:lstStyle/>
          <a:p>
            <a:pPr marL="0" indent="0">
              <a:buNone/>
            </a:pPr>
            <a:r>
              <a:rPr lang="en-US" sz="2400" dirty="0">
                <a:solidFill>
                  <a:srgbClr val="000000"/>
                </a:solidFill>
              </a:rPr>
              <a:t>Tsar appoints Minister of Interior Loris-Malikov who introduced a two- pronged strategy:</a:t>
            </a:r>
          </a:p>
          <a:p>
            <a:pPr marL="0" indent="0">
              <a:buNone/>
            </a:pPr>
            <a:r>
              <a:rPr lang="en-US" sz="2400" dirty="0">
                <a:solidFill>
                  <a:srgbClr val="000000"/>
                </a:solidFill>
              </a:rPr>
              <a:t>(</a:t>
            </a:r>
            <a:r>
              <a:rPr lang="en-US" sz="2400" dirty="0" err="1">
                <a:solidFill>
                  <a:srgbClr val="000000"/>
                </a:solidFill>
              </a:rPr>
              <a:t>i</a:t>
            </a:r>
            <a:r>
              <a:rPr lang="en-US" sz="2400" dirty="0">
                <a:solidFill>
                  <a:srgbClr val="000000"/>
                </a:solidFill>
              </a:rPr>
              <a:t>) Security Crackdown</a:t>
            </a:r>
          </a:p>
          <a:p>
            <a:pPr marL="0" indent="0">
              <a:buNone/>
            </a:pPr>
            <a:r>
              <a:rPr lang="en-US" sz="2400" dirty="0">
                <a:solidFill>
                  <a:srgbClr val="000000"/>
                </a:solidFill>
              </a:rPr>
              <a:t>(ii) Tackle the root causes of terrorism by addressing the genuine grievances of the population.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Initially this strategy proved successful with the terrorist group being weakened as a result of the ‘crackdown’ with leaders being captured and imprisoned, and</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Support and Sympathy for the group was reduced as grievances were </a:t>
            </a:r>
            <a:r>
              <a:rPr kumimoji="0" lang="en-US" sz="2400" b="0" i="0" u="none" strike="noStrike" kern="1200" cap="none" spc="0" normalizeH="0" baseline="0" noProof="0" dirty="0" err="1">
                <a:ln>
                  <a:noFill/>
                </a:ln>
                <a:solidFill>
                  <a:srgbClr val="000000"/>
                </a:solidFill>
                <a:effectLst/>
                <a:uLnTx/>
                <a:uFillTx/>
                <a:latin typeface="Calibri" panose="020F0502020204030204"/>
                <a:ea typeface="+mn-ea"/>
                <a:cs typeface="+mn-cs"/>
              </a:rPr>
              <a:t>recognised</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 however</a:t>
            </a:r>
          </a:p>
          <a:p>
            <a:pPr marL="0" indent="0">
              <a:buNone/>
            </a:pPr>
            <a:endParaRPr lang="en-US" sz="2400" dirty="0">
              <a:solidFill>
                <a:srgbClr val="000000"/>
              </a:solidFill>
            </a:endParaRPr>
          </a:p>
        </p:txBody>
      </p:sp>
    </p:spTree>
    <p:extLst>
      <p:ext uri="{BB962C8B-B14F-4D97-AF65-F5344CB8AC3E}">
        <p14:creationId xmlns:p14="http://schemas.microsoft.com/office/powerpoint/2010/main" val="11550614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3727"/>
            <a:ext cx="4977976" cy="2253280"/>
          </a:xfrm>
        </p:spPr>
        <p:txBody>
          <a:bodyPr vert="horz" lIns="91440" tIns="45720" rIns="91440" bIns="45720" rtlCol="0" anchor="ctr">
            <a:normAutofit/>
          </a:bodyPr>
          <a:lstStyle/>
          <a:p>
            <a:r>
              <a:rPr lang="en-US" kern="1200" dirty="0">
                <a:solidFill>
                  <a:srgbClr val="000000"/>
                </a:solidFill>
                <a:latin typeface="+mj-lt"/>
                <a:ea typeface="+mj-ea"/>
                <a:cs typeface="+mj-cs"/>
              </a:rPr>
              <a:t>The plot to Kill the Tsar continued…….</a:t>
            </a:r>
          </a:p>
        </p:txBody>
      </p:sp>
      <p:sp>
        <p:nvSpPr>
          <p:cNvPr id="15"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Content Placeholder 5">
            <a:extLst>
              <a:ext uri="{FF2B5EF4-FFF2-40B4-BE49-F238E27FC236}">
                <a16:creationId xmlns:a16="http://schemas.microsoft.com/office/drawing/2014/main" id="{10AD8952-2B77-4D78-8810-C394CB50D3DF}"/>
              </a:ext>
            </a:extLst>
          </p:cNvPr>
          <p:cNvPicPr>
            <a:picLocks noGrp="1" noChangeAspect="1"/>
          </p:cNvPicPr>
          <p:nvPr>
            <p:ph sz="half" idx="2"/>
          </p:nvPr>
        </p:nvPicPr>
        <p:blipFill>
          <a:blip r:embed="rId3"/>
          <a:stretch>
            <a:fillRect/>
          </a:stretch>
        </p:blipFill>
        <p:spPr>
          <a:xfrm>
            <a:off x="240633" y="1812758"/>
            <a:ext cx="4283242" cy="3212431"/>
          </a:xfrm>
          <a:prstGeom prst="rect">
            <a:avLst/>
          </a:prstGeom>
        </p:spPr>
      </p:pic>
      <p:sp>
        <p:nvSpPr>
          <p:cNvPr id="3" name="Content Placeholder 2"/>
          <p:cNvSpPr>
            <a:spLocks noGrp="1"/>
          </p:cNvSpPr>
          <p:nvPr>
            <p:ph sz="half" idx="1"/>
          </p:nvPr>
        </p:nvSpPr>
        <p:spPr>
          <a:xfrm>
            <a:off x="5614877" y="2120900"/>
            <a:ext cx="6336490" cy="3940071"/>
          </a:xfrm>
        </p:spPr>
        <p:txBody>
          <a:bodyPr vert="horz" lIns="91440" tIns="45720" rIns="91440" bIns="45720" rtlCol="0" anchor="ctr">
            <a:normAutofit/>
          </a:bodyPr>
          <a:lstStyle/>
          <a:p>
            <a:r>
              <a:rPr lang="en-US" sz="2400" dirty="0">
                <a:solidFill>
                  <a:srgbClr val="000000"/>
                </a:solidFill>
              </a:rPr>
              <a:t>The group purchased a cheese shop on a road used frequently by the Tsar, a tunnel was dug from the shop underneath the road and this tunnel was filled with explosives, however, on the appointed day the Tsar did not use this route!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0000"/>
                </a:solidFill>
                <a:effectLst/>
                <a:uLnTx/>
                <a:uFillTx/>
                <a:ea typeface="+mn-ea"/>
                <a:cs typeface="+mn-cs"/>
              </a:rPr>
              <a:t>At the same time, a four-man team was identified and trained in the use of home-made grenades,</a:t>
            </a:r>
          </a:p>
          <a:p>
            <a:pPr marL="0" indent="0">
              <a:buNone/>
            </a:pPr>
            <a:endParaRPr lang="en-US" sz="2400" dirty="0">
              <a:solidFill>
                <a:srgbClr val="000000"/>
              </a:solidFill>
            </a:endParaRPr>
          </a:p>
        </p:txBody>
      </p:sp>
    </p:spTree>
    <p:extLst>
      <p:ext uri="{BB962C8B-B14F-4D97-AF65-F5344CB8AC3E}">
        <p14:creationId xmlns:p14="http://schemas.microsoft.com/office/powerpoint/2010/main" val="27014670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57900" y="231825"/>
            <a:ext cx="4977976" cy="1454051"/>
          </a:xfrm>
        </p:spPr>
        <p:txBody>
          <a:bodyPr vert="horz" lIns="91440" tIns="45720" rIns="91440" bIns="45720" rtlCol="0" anchor="ctr">
            <a:normAutofit/>
          </a:bodyPr>
          <a:lstStyle/>
          <a:p>
            <a:r>
              <a:rPr lang="en-US" dirty="0">
                <a:solidFill>
                  <a:srgbClr val="000000"/>
                </a:solidFill>
              </a:rPr>
              <a:t>The attack</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7ADFEA52-77E0-45F5-BF49-8A7796621DB0}"/>
              </a:ext>
            </a:extLst>
          </p:cNvPr>
          <p:cNvPicPr>
            <a:picLocks noGrp="1" noChangeAspect="1"/>
          </p:cNvPicPr>
          <p:nvPr>
            <p:ph sz="half" idx="2"/>
          </p:nvPr>
        </p:nvPicPr>
        <p:blipFill rotWithShape="1">
          <a:blip r:embed="rId3">
            <a:alphaModFix/>
          </a:blip>
          <a:srcRect r="214" b="-3"/>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sz="half" idx="1"/>
          </p:nvPr>
        </p:nvSpPr>
        <p:spPr>
          <a:xfrm>
            <a:off x="5614877" y="1352550"/>
            <a:ext cx="6090572" cy="5099050"/>
          </a:xfrm>
        </p:spPr>
        <p:txBody>
          <a:bodyPr vert="horz" lIns="91440" tIns="45720" rIns="91440" bIns="45720" rtlCol="0" anchor="ct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 bombers were deployed to throw their grenades at the Tsar,</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Bomber 1 ‘bottled it’!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Bomber 2 threw his bomb which killed a guard and a small child, </a:t>
            </a:r>
          </a:p>
          <a:p>
            <a:r>
              <a:rPr lang="en-US" sz="2400" dirty="0">
                <a:solidFill>
                  <a:srgbClr val="000000"/>
                </a:solidFill>
              </a:rPr>
              <a:t>The Tsar at this stage stopped his carriage and got out to inspect the damage and to question bomber 2 who had been apprehended by passers by, at this stage, </a:t>
            </a:r>
          </a:p>
          <a:p>
            <a:r>
              <a:rPr lang="en-US" sz="2400" dirty="0">
                <a:solidFill>
                  <a:srgbClr val="000000"/>
                </a:solidFill>
              </a:rPr>
              <a:t>Bomber 3 threw his bomb at close range killing himself and fatally injuring the Tsar who died several hours later. </a:t>
            </a:r>
          </a:p>
        </p:txBody>
      </p:sp>
    </p:spTree>
    <p:extLst>
      <p:ext uri="{BB962C8B-B14F-4D97-AF65-F5344CB8AC3E}">
        <p14:creationId xmlns:p14="http://schemas.microsoft.com/office/powerpoint/2010/main" val="32744927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60A0E20-1E72-4A84-8D21-6F351977A073}"/>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Execution</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AAF953BB-382B-40A6-8FCB-36BA31204D97}"/>
              </a:ext>
            </a:extLst>
          </p:cNvPr>
          <p:cNvPicPr>
            <a:picLocks noGrp="1" noChangeAspect="1"/>
          </p:cNvPicPr>
          <p:nvPr>
            <p:ph sz="half" idx="1"/>
          </p:nvPr>
        </p:nvPicPr>
        <p:blipFill rotWithShape="1">
          <a:blip r:embed="rId4">
            <a:alphaModFix/>
          </a:blip>
          <a:srcRect l="16654" r="10734"/>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DAB7E6B0-C14F-48C2-BB6A-7EB3D3C69108}"/>
              </a:ext>
            </a:extLst>
          </p:cNvPr>
          <p:cNvSpPr>
            <a:spLocks noGrp="1"/>
          </p:cNvSpPr>
          <p:nvPr>
            <p:ph sz="half" idx="2"/>
          </p:nvPr>
        </p:nvSpPr>
        <p:spPr>
          <a:xfrm>
            <a:off x="6090574" y="2057400"/>
            <a:ext cx="4977578" cy="4003571"/>
          </a:xfrm>
        </p:spPr>
        <p:txBody>
          <a:bodyPr vert="horz" lIns="91440" tIns="45720" rIns="91440" bIns="45720" rtlCol="0" anchor="ctr">
            <a:normAutofit/>
          </a:bodyPr>
          <a:lstStyle/>
          <a:p>
            <a:pPr lvl="0"/>
            <a:r>
              <a:rPr lang="en-US" sz="2400" dirty="0">
                <a:solidFill>
                  <a:srgbClr val="000000"/>
                </a:solidFill>
              </a:rPr>
              <a:t>The assassination of the Tsar was the groups high point, BUT……</a:t>
            </a:r>
          </a:p>
          <a:p>
            <a:pPr lvl="0"/>
            <a:r>
              <a:rPr lang="en-US" sz="2400" dirty="0">
                <a:solidFill>
                  <a:srgbClr val="000000"/>
                </a:solidFill>
              </a:rPr>
              <a:t>Bomber 4 was captured and gave the details of the group and its members, consequently the Executive Committee was captured tried and hanged within 8 days. </a:t>
            </a:r>
          </a:p>
          <a:p>
            <a:endParaRPr lang="en-US" sz="2000" dirty="0">
              <a:solidFill>
                <a:srgbClr val="000000"/>
              </a:solidFill>
            </a:endParaRPr>
          </a:p>
        </p:txBody>
      </p:sp>
    </p:spTree>
    <p:extLst>
      <p:ext uri="{BB962C8B-B14F-4D97-AF65-F5344CB8AC3E}">
        <p14:creationId xmlns:p14="http://schemas.microsoft.com/office/powerpoint/2010/main" val="13179090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a:bodyPr>
          <a:lstStyle/>
          <a:p>
            <a:r>
              <a:rPr lang="en-US" sz="3700" dirty="0">
                <a:solidFill>
                  <a:srgbClr val="000000"/>
                </a:solidFill>
              </a:rPr>
              <a:t>Outcome of Narodnaya </a:t>
            </a:r>
            <a:r>
              <a:rPr lang="en-US" sz="3700" dirty="0" err="1">
                <a:solidFill>
                  <a:srgbClr val="000000"/>
                </a:solidFill>
              </a:rPr>
              <a:t>Volya</a:t>
            </a:r>
            <a:r>
              <a:rPr lang="en-US" sz="3700" dirty="0">
                <a:solidFill>
                  <a:srgbClr val="000000"/>
                </a:solidFill>
              </a:rPr>
              <a:t> Action</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3EA9B9D6-C232-494E-BC38-0C2B724B5AF0}"/>
              </a:ext>
            </a:extLst>
          </p:cNvPr>
          <p:cNvPicPr>
            <a:picLocks noGrp="1" noChangeAspect="1"/>
          </p:cNvPicPr>
          <p:nvPr>
            <p:ph sz="half" idx="2"/>
          </p:nvPr>
        </p:nvPicPr>
        <p:blipFill rotWithShape="1">
          <a:blip r:embed="rId4">
            <a:alphaModFix/>
          </a:blip>
          <a:srcRect r="1" b="1208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Appointment of new Tsar Alexander III an autocrat who abandoned the reforms planned by Alexander II</a:t>
            </a:r>
          </a:p>
          <a:p>
            <a:r>
              <a:rPr lang="en-US" sz="2400" dirty="0">
                <a:solidFill>
                  <a:srgbClr val="000000"/>
                </a:solidFill>
              </a:rPr>
              <a:t>This led to further Social Economical and Political Problems,</a:t>
            </a:r>
          </a:p>
        </p:txBody>
      </p:sp>
    </p:spTree>
    <p:extLst>
      <p:ext uri="{BB962C8B-B14F-4D97-AF65-F5344CB8AC3E}">
        <p14:creationId xmlns:p14="http://schemas.microsoft.com/office/powerpoint/2010/main" val="25751002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Seminar Session …………….30 Mins</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3200" dirty="0">
                <a:solidFill>
                  <a:srgbClr val="000000"/>
                </a:solidFill>
              </a:rPr>
              <a:t>What were the Motives, strategy and tactics of </a:t>
            </a:r>
            <a:r>
              <a:rPr lang="en-US" sz="3200" dirty="0">
                <a:solidFill>
                  <a:srgbClr val="000000"/>
                </a:solidFill>
                <a:latin typeface="Calibri Light" panose="020F0302020204030204"/>
                <a:ea typeface="+mj-ea"/>
                <a:cs typeface="+mj-cs"/>
              </a:rPr>
              <a:t>Narodnaya Volya </a:t>
            </a:r>
            <a:r>
              <a:rPr lang="en-GB" sz="3200" dirty="0">
                <a:solidFill>
                  <a:srgbClr val="000000"/>
                </a:solidFill>
              </a:rPr>
              <a:t>and the Sicarii – are there any commonalities? </a:t>
            </a:r>
          </a:p>
        </p:txBody>
      </p:sp>
    </p:spTree>
    <p:extLst>
      <p:ext uri="{BB962C8B-B14F-4D97-AF65-F5344CB8AC3E}">
        <p14:creationId xmlns:p14="http://schemas.microsoft.com/office/powerpoint/2010/main" val="6595949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Conclusion</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dirty="0">
                <a:solidFill>
                  <a:srgbClr val="000000"/>
                </a:solidFill>
              </a:rPr>
              <a:t>Both the Sicarii and Narodnaya Volya provide classic examples of terrorist groups:</a:t>
            </a:r>
          </a:p>
          <a:p>
            <a:r>
              <a:rPr lang="en-GB" sz="2400" dirty="0">
                <a:solidFill>
                  <a:srgbClr val="000000"/>
                </a:solidFill>
              </a:rPr>
              <a:t>The Sicarii were motivated by ethnic, </a:t>
            </a:r>
            <a:r>
              <a:rPr lang="en-GB" sz="2400" b="1" dirty="0">
                <a:solidFill>
                  <a:srgbClr val="000000"/>
                </a:solidFill>
              </a:rPr>
              <a:t>religious</a:t>
            </a:r>
            <a:r>
              <a:rPr lang="en-GB" sz="2400" dirty="0">
                <a:solidFill>
                  <a:srgbClr val="000000"/>
                </a:solidFill>
              </a:rPr>
              <a:t> and nationalist agendas, whilst</a:t>
            </a:r>
          </a:p>
          <a:p>
            <a:r>
              <a:rPr lang="en-GB" sz="2400" dirty="0">
                <a:solidFill>
                  <a:srgbClr val="000000"/>
                </a:solidFill>
              </a:rPr>
              <a:t>Narodnaya Volya were motivated by bringing reform of the </a:t>
            </a:r>
            <a:r>
              <a:rPr lang="en-GB" sz="2400" b="1" dirty="0">
                <a:solidFill>
                  <a:srgbClr val="000000"/>
                </a:solidFill>
              </a:rPr>
              <a:t>Government</a:t>
            </a:r>
            <a:r>
              <a:rPr lang="en-GB" sz="2400" dirty="0">
                <a:solidFill>
                  <a:srgbClr val="000000"/>
                </a:solidFill>
              </a:rPr>
              <a:t> and replacing it with apolitical </a:t>
            </a:r>
            <a:r>
              <a:rPr lang="en-GB" sz="2400" b="1" dirty="0">
                <a:solidFill>
                  <a:srgbClr val="000000"/>
                </a:solidFill>
              </a:rPr>
              <a:t>ideology </a:t>
            </a:r>
            <a:r>
              <a:rPr lang="en-GB" sz="2400" dirty="0">
                <a:solidFill>
                  <a:srgbClr val="000000"/>
                </a:solidFill>
              </a:rPr>
              <a:t>of their own.  </a:t>
            </a:r>
          </a:p>
          <a:p>
            <a:r>
              <a:rPr lang="en-GB" sz="2400" dirty="0">
                <a:solidFill>
                  <a:srgbClr val="000000"/>
                </a:solidFill>
              </a:rPr>
              <a:t>Almost all terrorist groups fall into one or more than one of these motivators (e.g. Al Qaeda, PIRA)  </a:t>
            </a:r>
          </a:p>
        </p:txBody>
      </p:sp>
    </p:spTree>
    <p:extLst>
      <p:ext uri="{BB962C8B-B14F-4D97-AF65-F5344CB8AC3E}">
        <p14:creationId xmlns:p14="http://schemas.microsoft.com/office/powerpoint/2010/main" val="6113943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5052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Freeform: Shape 12">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close up of a piece of paper&#10;&#10;Description automatically generated">
            <a:extLst>
              <a:ext uri="{FF2B5EF4-FFF2-40B4-BE49-F238E27FC236}">
                <a16:creationId xmlns:a16="http://schemas.microsoft.com/office/drawing/2014/main" id="{5D3E4093-A9F6-4148-8F28-0584B5AC5742}"/>
              </a:ext>
            </a:extLst>
          </p:cNvPr>
          <p:cNvPicPr>
            <a:picLocks noChangeAspect="1"/>
          </p:cNvPicPr>
          <p:nvPr/>
        </p:nvPicPr>
        <p:blipFill>
          <a:blip r:embed="rId3"/>
          <a:stretch>
            <a:fillRect/>
          </a:stretch>
        </p:blipFill>
        <p:spPr>
          <a:xfrm>
            <a:off x="3236181" y="1887511"/>
            <a:ext cx="5462546" cy="3126709"/>
          </a:xfrm>
          <a:prstGeom prst="rect">
            <a:avLst/>
          </a:prstGeom>
        </p:spPr>
      </p:pic>
    </p:spTree>
    <p:extLst>
      <p:ext uri="{BB962C8B-B14F-4D97-AF65-F5344CB8AC3E}">
        <p14:creationId xmlns:p14="http://schemas.microsoft.com/office/powerpoint/2010/main" val="36581048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197D16-FE75-4A0E-A0C9-28C0F04A4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57022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FA8FCEC6-4B30-4FF2-8B32-504BEAEA3A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t="45716" b="9820"/>
          <a:stretch>
            <a:fillRect/>
          </a:stretch>
        </p:blipFill>
        <p:spPr>
          <a:xfrm>
            <a:off x="0" y="3808676"/>
            <a:ext cx="12192000" cy="3049325"/>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2" name="Title 1">
            <a:extLst>
              <a:ext uri="{FF2B5EF4-FFF2-40B4-BE49-F238E27FC236}">
                <a16:creationId xmlns:a16="http://schemas.microsoft.com/office/drawing/2014/main" id="{E93B3390-C2FC-42C7-AD6A-E55E2AA14CA9}"/>
              </a:ext>
            </a:extLst>
          </p:cNvPr>
          <p:cNvSpPr>
            <a:spLocks noGrp="1"/>
          </p:cNvSpPr>
          <p:nvPr>
            <p:ph type="ctrTitle"/>
          </p:nvPr>
        </p:nvSpPr>
        <p:spPr>
          <a:xfrm>
            <a:off x="804484" y="1191796"/>
            <a:ext cx="10021446" cy="2976344"/>
          </a:xfrm>
        </p:spPr>
        <p:txBody>
          <a:bodyPr anchor="ctr">
            <a:normAutofit/>
          </a:bodyPr>
          <a:lstStyle/>
          <a:p>
            <a:pPr algn="l"/>
            <a:r>
              <a:rPr lang="en-GB" sz="6600">
                <a:solidFill>
                  <a:srgbClr val="FFFFFF"/>
                </a:solidFill>
              </a:rPr>
              <a:t>What can we learn from History?</a:t>
            </a:r>
          </a:p>
        </p:txBody>
      </p:sp>
      <p:sp>
        <p:nvSpPr>
          <p:cNvPr id="3" name="Subtitle 2">
            <a:extLst>
              <a:ext uri="{FF2B5EF4-FFF2-40B4-BE49-F238E27FC236}">
                <a16:creationId xmlns:a16="http://schemas.microsoft.com/office/drawing/2014/main" id="{0F186D7F-951D-4E85-9EEC-DF98694D51E9}"/>
              </a:ext>
            </a:extLst>
          </p:cNvPr>
          <p:cNvSpPr>
            <a:spLocks noGrp="1"/>
          </p:cNvSpPr>
          <p:nvPr>
            <p:ph type="subTitle" idx="1"/>
          </p:nvPr>
        </p:nvSpPr>
        <p:spPr>
          <a:xfrm>
            <a:off x="804788" y="5318990"/>
            <a:ext cx="9416898" cy="723670"/>
          </a:xfrm>
        </p:spPr>
        <p:txBody>
          <a:bodyPr anchor="t">
            <a:normAutofit/>
          </a:bodyPr>
          <a:lstStyle/>
          <a:p>
            <a:pPr algn="l"/>
            <a:r>
              <a:rPr lang="en-GB" dirty="0">
                <a:solidFill>
                  <a:srgbClr val="000000"/>
                </a:solidFill>
              </a:rPr>
              <a:t>Wynne Jones</a:t>
            </a:r>
          </a:p>
        </p:txBody>
      </p:sp>
    </p:spTree>
    <p:extLst>
      <p:ext uri="{BB962C8B-B14F-4D97-AF65-F5344CB8AC3E}">
        <p14:creationId xmlns:p14="http://schemas.microsoft.com/office/powerpoint/2010/main" val="3539219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CAB83-E4DB-4424-9174-8F411C3947D5}"/>
              </a:ext>
            </a:extLst>
          </p:cNvPr>
          <p:cNvSpPr>
            <a:spLocks noGrp="1"/>
          </p:cNvSpPr>
          <p:nvPr>
            <p:ph type="title"/>
          </p:nvPr>
        </p:nvSpPr>
        <p:spPr>
          <a:xfrm>
            <a:off x="1514292" y="513612"/>
            <a:ext cx="9894133" cy="1031216"/>
          </a:xfrm>
        </p:spPr>
        <p:txBody>
          <a:bodyPr vert="horz" lIns="91440" tIns="45720" rIns="91440" bIns="45720" rtlCol="0" anchor="b">
            <a:normAutofit/>
          </a:bodyPr>
          <a:lstStyle/>
          <a:p>
            <a:r>
              <a:rPr lang="en-US" kern="1200">
                <a:solidFill>
                  <a:schemeClr val="tx1"/>
                </a:solidFill>
                <a:latin typeface="+mj-lt"/>
                <a:ea typeface="+mj-ea"/>
                <a:cs typeface="+mj-cs"/>
              </a:rPr>
              <a:t>Last time……….</a:t>
            </a:r>
          </a:p>
        </p:txBody>
      </p:sp>
      <p:pic>
        <p:nvPicPr>
          <p:cNvPr id="6" name="Content Placeholder 5">
            <a:extLst>
              <a:ext uri="{FF2B5EF4-FFF2-40B4-BE49-F238E27FC236}">
                <a16:creationId xmlns:a16="http://schemas.microsoft.com/office/drawing/2014/main" id="{782A65BD-86DE-4CB1-BB21-81C81A53E757}"/>
              </a:ext>
            </a:extLst>
          </p:cNvPr>
          <p:cNvPicPr>
            <a:picLocks noGrp="1" noChangeAspect="1"/>
          </p:cNvPicPr>
          <p:nvPr>
            <p:ph sz="half" idx="2"/>
          </p:nvPr>
        </p:nvPicPr>
        <p:blipFill>
          <a:blip r:embed="rId2"/>
          <a:stretch>
            <a:fillRect/>
          </a:stretch>
        </p:blipFill>
        <p:spPr>
          <a:xfrm>
            <a:off x="1588736" y="2589086"/>
            <a:ext cx="4920496" cy="2755478"/>
          </a:xfrm>
          <a:prstGeom prst="rect">
            <a:avLst/>
          </a:prstGeom>
        </p:spPr>
      </p:pic>
      <p:sp>
        <p:nvSpPr>
          <p:cNvPr id="17" name="Freeform: Shape 10">
            <a:extLst>
              <a:ext uri="{FF2B5EF4-FFF2-40B4-BE49-F238E27FC236}">
                <a16:creationId xmlns:a16="http://schemas.microsoft.com/office/drawing/2014/main" id="{C607803A-4E99-444E-94F7-8785CDDF5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80154" y="1884045"/>
            <a:ext cx="3275668" cy="2853308"/>
          </a:xfrm>
          <a:custGeom>
            <a:avLst/>
            <a:gdLst>
              <a:gd name="connsiteX0" fmla="*/ 3275668 w 3275668"/>
              <a:gd name="connsiteY0" fmla="*/ 2853308 h 2853308"/>
              <a:gd name="connsiteX1" fmla="*/ 655 w 3275668"/>
              <a:gd name="connsiteY1" fmla="*/ 2853308 h 2853308"/>
              <a:gd name="connsiteX2" fmla="*/ 0 w 3275668"/>
              <a:gd name="connsiteY2" fmla="*/ 2467565 h 2853308"/>
              <a:gd name="connsiteX3" fmla="*/ 2869894 w 3275668"/>
              <a:gd name="connsiteY3" fmla="*/ 2468888 h 2853308"/>
              <a:gd name="connsiteX4" fmla="*/ 2869894 w 3275668"/>
              <a:gd name="connsiteY4" fmla="*/ 0 h 2853308"/>
              <a:gd name="connsiteX5" fmla="*/ 3275668 w 3275668"/>
              <a:gd name="connsiteY5" fmla="*/ 0 h 2853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668" h="2853308">
                <a:moveTo>
                  <a:pt x="3275668" y="2853308"/>
                </a:moveTo>
                <a:lnTo>
                  <a:pt x="655" y="2853308"/>
                </a:lnTo>
                <a:cubicBezTo>
                  <a:pt x="-655" y="2720171"/>
                  <a:pt x="1310" y="2600702"/>
                  <a:pt x="0" y="2467565"/>
                </a:cubicBezTo>
                <a:lnTo>
                  <a:pt x="2869894" y="2468888"/>
                </a:lnTo>
                <a:lnTo>
                  <a:pt x="2869894" y="0"/>
                </a:lnTo>
                <a:lnTo>
                  <a:pt x="3275668"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Freeform: Shape 12">
            <a:extLst>
              <a:ext uri="{FF2B5EF4-FFF2-40B4-BE49-F238E27FC236}">
                <a16:creationId xmlns:a16="http://schemas.microsoft.com/office/drawing/2014/main" id="{2989BE6A-C309-418E-8ADD-1616A9805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55822" y="3222529"/>
            <a:ext cx="3242952" cy="2828156"/>
          </a:xfrm>
          <a:custGeom>
            <a:avLst/>
            <a:gdLst>
              <a:gd name="connsiteX0" fmla="*/ 2837178 w 3242952"/>
              <a:gd name="connsiteY0" fmla="*/ 0 h 2828156"/>
              <a:gd name="connsiteX1" fmla="*/ 3242952 w 3242952"/>
              <a:gd name="connsiteY1" fmla="*/ 0 h 2828156"/>
              <a:gd name="connsiteX2" fmla="*/ 3242952 w 3242952"/>
              <a:gd name="connsiteY2" fmla="*/ 2828156 h 2828156"/>
              <a:gd name="connsiteX3" fmla="*/ 0 w 3242952"/>
              <a:gd name="connsiteY3" fmla="*/ 2828156 h 2828156"/>
              <a:gd name="connsiteX4" fmla="*/ 0 w 3242952"/>
              <a:gd name="connsiteY4" fmla="*/ 2442859 h 2828156"/>
              <a:gd name="connsiteX5" fmla="*/ 2837178 w 3242952"/>
              <a:gd name="connsiteY5" fmla="*/ 2443295 h 2828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2952" h="2828156">
                <a:moveTo>
                  <a:pt x="2837178" y="0"/>
                </a:moveTo>
                <a:lnTo>
                  <a:pt x="3242952" y="0"/>
                </a:lnTo>
                <a:lnTo>
                  <a:pt x="3242952" y="2828156"/>
                </a:lnTo>
                <a:lnTo>
                  <a:pt x="0" y="2828156"/>
                </a:lnTo>
                <a:lnTo>
                  <a:pt x="0" y="2442859"/>
                </a:lnTo>
                <a:lnTo>
                  <a:pt x="2837178" y="2443295"/>
                </a:lnTo>
                <a:close/>
              </a:path>
            </a:pathLst>
          </a:custGeom>
          <a:solidFill>
            <a:srgbClr val="4C4C4C"/>
          </a:solidFill>
          <a:ln w="0">
            <a:noFill/>
            <a:prstDash val="solid"/>
            <a:round/>
            <a:headEnd/>
            <a:tailEnd/>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004199D0-8B90-41E3-B742-C6ACE4219E27}"/>
              </a:ext>
            </a:extLst>
          </p:cNvPr>
          <p:cNvSpPr>
            <a:spLocks noGrp="1"/>
          </p:cNvSpPr>
          <p:nvPr>
            <p:ph sz="half" idx="1"/>
          </p:nvPr>
        </p:nvSpPr>
        <p:spPr>
          <a:xfrm>
            <a:off x="7781373" y="2279151"/>
            <a:ext cx="3627063" cy="3387145"/>
          </a:xfrm>
        </p:spPr>
        <p:txBody>
          <a:bodyPr vert="horz" lIns="91440" tIns="45720" rIns="91440" bIns="45720" rtlCol="0" anchor="ctr">
            <a:normAutofit lnSpcReduction="10000"/>
          </a:bodyPr>
          <a:lstStyle/>
          <a:p>
            <a:endParaRPr lang="en-US" sz="2200" dirty="0"/>
          </a:p>
          <a:p>
            <a:r>
              <a:rPr lang="en-US" sz="2400" dirty="0"/>
              <a:t>We looked at two historic terrorist groups the Sicarii and Narodnaya Volya</a:t>
            </a:r>
          </a:p>
          <a:p>
            <a:endParaRPr lang="en-US" sz="2400" dirty="0"/>
          </a:p>
          <a:p>
            <a:r>
              <a:rPr lang="en-US" sz="2400" dirty="0"/>
              <a:t>So what features of these two groups could we apply to todays ‘unprecedented’ threat from terrorism? </a:t>
            </a:r>
          </a:p>
        </p:txBody>
      </p:sp>
    </p:spTree>
    <p:extLst>
      <p:ext uri="{BB962C8B-B14F-4D97-AF65-F5344CB8AC3E}">
        <p14:creationId xmlns:p14="http://schemas.microsoft.com/office/powerpoint/2010/main" val="6399724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F6F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D2525ED-00CF-4B36-BED6-9A8648E0502B}"/>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Sicarii in brief….</a:t>
            </a:r>
          </a:p>
        </p:txBody>
      </p:sp>
      <p:pic>
        <p:nvPicPr>
          <p:cNvPr id="5" name="Content Placeholder 4">
            <a:extLst>
              <a:ext uri="{FF2B5EF4-FFF2-40B4-BE49-F238E27FC236}">
                <a16:creationId xmlns:a16="http://schemas.microsoft.com/office/drawing/2014/main" id="{1F6D0E82-FBBE-4700-8F35-218BFC3C9680}"/>
              </a:ext>
            </a:extLst>
          </p:cNvPr>
          <p:cNvPicPr>
            <a:picLocks noGrp="1" noChangeAspect="1"/>
          </p:cNvPicPr>
          <p:nvPr>
            <p:ph sz="half" idx="2"/>
          </p:nvPr>
        </p:nvPicPr>
        <p:blipFill rotWithShape="1">
          <a:blip r:embed="rId2"/>
          <a:srcRect t="34713" b="11022"/>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D9E7BD2-BE4F-4CFA-9DF6-0F77C6A845B9}"/>
              </a:ext>
            </a:extLst>
          </p:cNvPr>
          <p:cNvSpPr>
            <a:spLocks noGrp="1"/>
          </p:cNvSpPr>
          <p:nvPr>
            <p:ph sz="half" idx="1"/>
          </p:nvPr>
        </p:nvSpPr>
        <p:spPr>
          <a:xfrm>
            <a:off x="8029319" y="917725"/>
            <a:ext cx="3424739" cy="4852362"/>
          </a:xfrm>
        </p:spPr>
        <p:txBody>
          <a:bodyPr vert="horz" lIns="91440" tIns="45720" rIns="91440" bIns="45720" rtlCol="0" anchor="ctr">
            <a:noAutofit/>
          </a:bodyPr>
          <a:lstStyle/>
          <a:p>
            <a:r>
              <a:rPr lang="en-US" sz="2400" dirty="0">
                <a:solidFill>
                  <a:srgbClr val="FFFFFF"/>
                </a:solidFill>
              </a:rPr>
              <a:t>Surprise attacks</a:t>
            </a:r>
          </a:p>
          <a:p>
            <a:r>
              <a:rPr lang="en-US" sz="2400" dirty="0">
                <a:solidFill>
                  <a:srgbClr val="FFFFFF"/>
                </a:solidFill>
              </a:rPr>
              <a:t>Free Jewish people from Rome (Political)</a:t>
            </a:r>
          </a:p>
          <a:p>
            <a:r>
              <a:rPr lang="en-US" sz="2400" dirty="0">
                <a:solidFill>
                  <a:srgbClr val="FFFFFF"/>
                </a:solidFill>
              </a:rPr>
              <a:t>Targeted those that collaborated with Romans (secondary targets)</a:t>
            </a:r>
          </a:p>
          <a:p>
            <a:r>
              <a:rPr lang="en-US" sz="2400" dirty="0">
                <a:solidFill>
                  <a:srgbClr val="FFFFFF"/>
                </a:solidFill>
              </a:rPr>
              <a:t>Killed supporters of Romans</a:t>
            </a:r>
          </a:p>
          <a:p>
            <a:r>
              <a:rPr lang="en-US" sz="2400" dirty="0">
                <a:solidFill>
                  <a:srgbClr val="FFFFFF"/>
                </a:solidFill>
              </a:rPr>
              <a:t>Silenced moderates through fear</a:t>
            </a:r>
          </a:p>
          <a:p>
            <a:r>
              <a:rPr lang="en-US" sz="2400" dirty="0">
                <a:solidFill>
                  <a:srgbClr val="FFFFFF"/>
                </a:solidFill>
              </a:rPr>
              <a:t>Created appearance of being more popular than they were.</a:t>
            </a:r>
          </a:p>
        </p:txBody>
      </p:sp>
    </p:spTree>
    <p:extLst>
      <p:ext uri="{BB962C8B-B14F-4D97-AF65-F5344CB8AC3E}">
        <p14:creationId xmlns:p14="http://schemas.microsoft.com/office/powerpoint/2010/main" val="41822690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F24B9-D35E-4BDD-B875-33CEFEF090A3}"/>
              </a:ext>
            </a:extLst>
          </p:cNvPr>
          <p:cNvSpPr>
            <a:spLocks noGrp="1"/>
          </p:cNvSpPr>
          <p:nvPr>
            <p:ph type="title"/>
          </p:nvPr>
        </p:nvSpPr>
        <p:spPr>
          <a:xfrm>
            <a:off x="6109498" y="908344"/>
            <a:ext cx="5244301" cy="1538130"/>
          </a:xfrm>
        </p:spPr>
        <p:txBody>
          <a:bodyPr vert="horz" lIns="91440" tIns="45720" rIns="91440" bIns="45720" rtlCol="0" anchor="ctr">
            <a:normAutofit/>
          </a:bodyPr>
          <a:lstStyle/>
          <a:p>
            <a:r>
              <a:rPr lang="en-US" kern="1200">
                <a:solidFill>
                  <a:schemeClr val="tx1"/>
                </a:solidFill>
                <a:latin typeface="+mj-lt"/>
                <a:ea typeface="+mj-ea"/>
                <a:cs typeface="+mj-cs"/>
              </a:rPr>
              <a:t>Government Responses…</a:t>
            </a:r>
          </a:p>
        </p:txBody>
      </p:sp>
      <p:sp>
        <p:nvSpPr>
          <p:cNvPr id="10"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60A35FE1-E242-4792-9EB4-6E3EF897E899}"/>
              </a:ext>
            </a:extLst>
          </p:cNvPr>
          <p:cNvPicPr>
            <a:picLocks noGrp="1" noChangeAspect="1"/>
          </p:cNvPicPr>
          <p:nvPr>
            <p:ph sz="half" idx="2"/>
          </p:nvPr>
        </p:nvPicPr>
        <p:blipFill>
          <a:blip r:embed="rId2"/>
          <a:stretch>
            <a:fillRect/>
          </a:stretch>
        </p:blipFill>
        <p:spPr>
          <a:xfrm>
            <a:off x="1717358" y="1450448"/>
            <a:ext cx="2793571" cy="3948511"/>
          </a:xfrm>
          <a:prstGeom prst="rect">
            <a:avLst/>
          </a:prstGeom>
        </p:spPr>
      </p:pic>
      <p:sp>
        <p:nvSpPr>
          <p:cNvPr id="3" name="Content Placeholder 2">
            <a:extLst>
              <a:ext uri="{FF2B5EF4-FFF2-40B4-BE49-F238E27FC236}">
                <a16:creationId xmlns:a16="http://schemas.microsoft.com/office/drawing/2014/main" id="{4BD58D80-ED3A-4650-ABA7-F09F51198255}"/>
              </a:ext>
            </a:extLst>
          </p:cNvPr>
          <p:cNvSpPr>
            <a:spLocks noGrp="1"/>
          </p:cNvSpPr>
          <p:nvPr>
            <p:ph sz="half" idx="1"/>
          </p:nvPr>
        </p:nvSpPr>
        <p:spPr>
          <a:xfrm>
            <a:off x="5911158" y="2706865"/>
            <a:ext cx="5383652" cy="3470097"/>
          </a:xfrm>
        </p:spPr>
        <p:txBody>
          <a:bodyPr vert="horz" lIns="91440" tIns="45720" rIns="91440" bIns="45720" rtlCol="0">
            <a:normAutofit/>
          </a:bodyPr>
          <a:lstStyle/>
          <a:p>
            <a:endParaRPr lang="en-US" sz="2400"/>
          </a:p>
          <a:p>
            <a:r>
              <a:rPr lang="en-US" sz="2400"/>
              <a:t>Punitive violent handling of those opposing Rome</a:t>
            </a:r>
          </a:p>
          <a:p>
            <a:r>
              <a:rPr lang="en-US" sz="2400"/>
              <a:t>Poor Intelligence led to the wrong people being killed/beaten</a:t>
            </a:r>
          </a:p>
          <a:p>
            <a:r>
              <a:rPr lang="en-US" sz="2400"/>
              <a:t>Military deployed</a:t>
            </a:r>
          </a:p>
          <a:p>
            <a:endParaRPr lang="en-US" sz="2400"/>
          </a:p>
        </p:txBody>
      </p:sp>
    </p:spTree>
    <p:extLst>
      <p:ext uri="{BB962C8B-B14F-4D97-AF65-F5344CB8AC3E}">
        <p14:creationId xmlns:p14="http://schemas.microsoft.com/office/powerpoint/2010/main" val="26375016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F24B9-D35E-4BDD-B875-33CEFEF090A3}"/>
              </a:ext>
            </a:extLst>
          </p:cNvPr>
          <p:cNvSpPr>
            <a:spLocks noGrp="1"/>
          </p:cNvSpPr>
          <p:nvPr>
            <p:ph type="title"/>
          </p:nvPr>
        </p:nvSpPr>
        <p:spPr>
          <a:xfrm>
            <a:off x="6109498" y="908344"/>
            <a:ext cx="5244301" cy="1538130"/>
          </a:xfrm>
        </p:spPr>
        <p:txBody>
          <a:bodyPr vert="horz" lIns="91440" tIns="45720" rIns="91440" bIns="45720" rtlCol="0" anchor="ctr">
            <a:normAutofit/>
          </a:bodyPr>
          <a:lstStyle/>
          <a:p>
            <a:r>
              <a:rPr lang="en-US" kern="1200" dirty="0">
                <a:solidFill>
                  <a:schemeClr val="tx1"/>
                </a:solidFill>
                <a:latin typeface="+mj-lt"/>
                <a:ea typeface="+mj-ea"/>
                <a:cs typeface="+mj-cs"/>
              </a:rPr>
              <a:t>Government Responses…Outcomes</a:t>
            </a:r>
          </a:p>
        </p:txBody>
      </p:sp>
      <p:sp>
        <p:nvSpPr>
          <p:cNvPr id="10"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60A35FE1-E242-4792-9EB4-6E3EF897E899}"/>
              </a:ext>
            </a:extLst>
          </p:cNvPr>
          <p:cNvPicPr>
            <a:picLocks noGrp="1" noChangeAspect="1"/>
          </p:cNvPicPr>
          <p:nvPr>
            <p:ph sz="half" idx="2"/>
          </p:nvPr>
        </p:nvPicPr>
        <p:blipFill>
          <a:blip r:embed="rId2"/>
          <a:stretch>
            <a:fillRect/>
          </a:stretch>
        </p:blipFill>
        <p:spPr>
          <a:xfrm>
            <a:off x="1717358" y="1450448"/>
            <a:ext cx="2793571" cy="3948511"/>
          </a:xfrm>
          <a:prstGeom prst="rect">
            <a:avLst/>
          </a:prstGeom>
        </p:spPr>
      </p:pic>
      <p:sp>
        <p:nvSpPr>
          <p:cNvPr id="3" name="Content Placeholder 2">
            <a:extLst>
              <a:ext uri="{FF2B5EF4-FFF2-40B4-BE49-F238E27FC236}">
                <a16:creationId xmlns:a16="http://schemas.microsoft.com/office/drawing/2014/main" id="{4BD58D80-ED3A-4650-ABA7-F09F51198255}"/>
              </a:ext>
            </a:extLst>
          </p:cNvPr>
          <p:cNvSpPr>
            <a:spLocks noGrp="1"/>
          </p:cNvSpPr>
          <p:nvPr>
            <p:ph sz="half" idx="1"/>
          </p:nvPr>
        </p:nvSpPr>
        <p:spPr>
          <a:xfrm>
            <a:off x="5911158" y="2706865"/>
            <a:ext cx="5383652" cy="3470097"/>
          </a:xfrm>
        </p:spPr>
        <p:txBody>
          <a:bodyPr vert="horz" lIns="91440" tIns="45720" rIns="91440" bIns="45720" rtlCol="0">
            <a:normAutofit/>
          </a:bodyPr>
          <a:lstStyle/>
          <a:p>
            <a:endParaRPr lang="en-US" sz="2400" dirty="0"/>
          </a:p>
          <a:p>
            <a:r>
              <a:rPr lang="en-US" sz="2400" dirty="0"/>
              <a:t>Corruption (buy off sentences, blind eye being turned, hostage exchanges)</a:t>
            </a:r>
          </a:p>
          <a:p>
            <a:r>
              <a:rPr lang="en-US" sz="2400" dirty="0"/>
              <a:t>Romans lost ‘Hearts and Minds’</a:t>
            </a:r>
          </a:p>
          <a:p>
            <a:r>
              <a:rPr lang="en-US" sz="2400" dirty="0"/>
              <a:t>Sympathy and Support for group increased as communities become alienated.</a:t>
            </a:r>
          </a:p>
          <a:p>
            <a:endParaRPr lang="en-US" sz="2400" dirty="0"/>
          </a:p>
        </p:txBody>
      </p:sp>
    </p:spTree>
    <p:extLst>
      <p:ext uri="{BB962C8B-B14F-4D97-AF65-F5344CB8AC3E}">
        <p14:creationId xmlns:p14="http://schemas.microsoft.com/office/powerpoint/2010/main" val="20766831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4619F-4B70-4D08-973D-89BEA8B45DC3}"/>
              </a:ext>
            </a:extLst>
          </p:cNvPr>
          <p:cNvSpPr>
            <a:spLocks noGrp="1"/>
          </p:cNvSpPr>
          <p:nvPr>
            <p:ph type="title"/>
          </p:nvPr>
        </p:nvSpPr>
        <p:spPr>
          <a:xfrm>
            <a:off x="6109498" y="908344"/>
            <a:ext cx="5244301" cy="1538130"/>
          </a:xfrm>
        </p:spPr>
        <p:txBody>
          <a:bodyPr vert="horz" lIns="91440" tIns="45720" rIns="91440" bIns="45720" rtlCol="0" anchor="ctr">
            <a:normAutofit/>
          </a:bodyPr>
          <a:lstStyle/>
          <a:p>
            <a:r>
              <a:rPr lang="en-US" kern="1200" dirty="0">
                <a:solidFill>
                  <a:schemeClr val="tx1"/>
                </a:solidFill>
                <a:latin typeface="+mj-lt"/>
                <a:ea typeface="+mj-ea"/>
                <a:cs typeface="+mj-cs"/>
              </a:rPr>
              <a:t>Narodnaya Volya in Brief….</a:t>
            </a:r>
          </a:p>
        </p:txBody>
      </p:sp>
      <p:sp>
        <p:nvSpPr>
          <p:cNvPr id="13"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A942273A-9682-4764-9756-A2A4BB698691}"/>
              </a:ext>
            </a:extLst>
          </p:cNvPr>
          <p:cNvPicPr>
            <a:picLocks noGrp="1" noChangeAspect="1"/>
          </p:cNvPicPr>
          <p:nvPr>
            <p:ph sz="half" idx="2"/>
          </p:nvPr>
        </p:nvPicPr>
        <p:blipFill>
          <a:blip r:embed="rId2"/>
          <a:stretch>
            <a:fillRect/>
          </a:stretch>
        </p:blipFill>
        <p:spPr>
          <a:xfrm>
            <a:off x="1480173" y="1718206"/>
            <a:ext cx="3267942" cy="3412994"/>
          </a:xfrm>
          <a:prstGeom prst="rect">
            <a:avLst/>
          </a:prstGeom>
        </p:spPr>
      </p:pic>
      <p:sp>
        <p:nvSpPr>
          <p:cNvPr id="3" name="Content Placeholder 2">
            <a:extLst>
              <a:ext uri="{FF2B5EF4-FFF2-40B4-BE49-F238E27FC236}">
                <a16:creationId xmlns:a16="http://schemas.microsoft.com/office/drawing/2014/main" id="{FF58D079-F0E8-4848-A150-4B25A7458B69}"/>
              </a:ext>
            </a:extLst>
          </p:cNvPr>
          <p:cNvSpPr>
            <a:spLocks noGrp="1"/>
          </p:cNvSpPr>
          <p:nvPr>
            <p:ph sz="half" idx="1"/>
          </p:nvPr>
        </p:nvSpPr>
        <p:spPr>
          <a:xfrm>
            <a:off x="5911158" y="2706865"/>
            <a:ext cx="5383652" cy="3470097"/>
          </a:xfrm>
        </p:spPr>
        <p:txBody>
          <a:bodyPr vert="horz" lIns="91440" tIns="45720" rIns="91440" bIns="45720" rtlCol="0">
            <a:normAutofit/>
          </a:bodyPr>
          <a:lstStyle/>
          <a:p>
            <a:r>
              <a:rPr lang="en-US" sz="2400" dirty="0"/>
              <a:t>Aimed to improve lives of peasantry (Political)</a:t>
            </a:r>
          </a:p>
          <a:p>
            <a:r>
              <a:rPr lang="en-US" sz="2400" dirty="0"/>
              <a:t>Assassination of Ministers and Tsar</a:t>
            </a:r>
          </a:p>
          <a:p>
            <a:r>
              <a:rPr lang="en-US" sz="2400" dirty="0"/>
              <a:t>Violent response to brutal police activity</a:t>
            </a:r>
          </a:p>
        </p:txBody>
      </p:sp>
    </p:spTree>
    <p:extLst>
      <p:ext uri="{BB962C8B-B14F-4D97-AF65-F5344CB8AC3E}">
        <p14:creationId xmlns:p14="http://schemas.microsoft.com/office/powerpoint/2010/main" val="364072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00AE8-8E82-4FEA-B5FB-DE4E2175C363}"/>
              </a:ext>
            </a:extLst>
          </p:cNvPr>
          <p:cNvSpPr>
            <a:spLocks noGrp="1"/>
          </p:cNvSpPr>
          <p:nvPr>
            <p:ph type="title"/>
          </p:nvPr>
        </p:nvSpPr>
        <p:spPr>
          <a:xfrm>
            <a:off x="6109498" y="908344"/>
            <a:ext cx="5244301" cy="1538130"/>
          </a:xfrm>
        </p:spPr>
        <p:txBody>
          <a:bodyPr vert="horz" lIns="91440" tIns="45720" rIns="91440" bIns="45720" rtlCol="0" anchor="ctr">
            <a:normAutofit/>
          </a:bodyPr>
          <a:lstStyle/>
          <a:p>
            <a:r>
              <a:rPr lang="en-US" kern="1200">
                <a:solidFill>
                  <a:schemeClr val="tx1"/>
                </a:solidFill>
                <a:latin typeface="+mj-lt"/>
                <a:ea typeface="+mj-ea"/>
                <a:cs typeface="+mj-cs"/>
              </a:rPr>
              <a:t>Government Responses…</a:t>
            </a:r>
          </a:p>
        </p:txBody>
      </p:sp>
      <p:sp>
        <p:nvSpPr>
          <p:cNvPr id="10"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Content Placeholder 4" descr="A group of people in a room&#10;&#10;Description automatically generated">
            <a:extLst>
              <a:ext uri="{FF2B5EF4-FFF2-40B4-BE49-F238E27FC236}">
                <a16:creationId xmlns:a16="http://schemas.microsoft.com/office/drawing/2014/main" id="{0B29BE7D-437D-4A08-8DF9-1938689F964C}"/>
              </a:ext>
            </a:extLst>
          </p:cNvPr>
          <p:cNvPicPr>
            <a:picLocks noGrp="1" noChangeAspect="1"/>
          </p:cNvPicPr>
          <p:nvPr>
            <p:ph sz="half" idx="2"/>
          </p:nvPr>
        </p:nvPicPr>
        <p:blipFill>
          <a:blip r:embed="rId2"/>
          <a:stretch>
            <a:fillRect/>
          </a:stretch>
        </p:blipFill>
        <p:spPr>
          <a:xfrm>
            <a:off x="1480173" y="2215565"/>
            <a:ext cx="3267942" cy="2418277"/>
          </a:xfrm>
          <a:prstGeom prst="rect">
            <a:avLst/>
          </a:prstGeom>
        </p:spPr>
      </p:pic>
      <p:sp>
        <p:nvSpPr>
          <p:cNvPr id="3" name="Content Placeholder 2">
            <a:extLst>
              <a:ext uri="{FF2B5EF4-FFF2-40B4-BE49-F238E27FC236}">
                <a16:creationId xmlns:a16="http://schemas.microsoft.com/office/drawing/2014/main" id="{AD6BC926-B30E-4B8F-B917-CB66F8A01B6C}"/>
              </a:ext>
            </a:extLst>
          </p:cNvPr>
          <p:cNvSpPr>
            <a:spLocks noGrp="1"/>
          </p:cNvSpPr>
          <p:nvPr>
            <p:ph sz="half" idx="1"/>
          </p:nvPr>
        </p:nvSpPr>
        <p:spPr>
          <a:xfrm>
            <a:off x="5911158" y="2706865"/>
            <a:ext cx="5383652" cy="3470097"/>
          </a:xfrm>
        </p:spPr>
        <p:txBody>
          <a:bodyPr vert="horz" lIns="91440" tIns="45720" rIns="91440" bIns="45720" rtlCol="0">
            <a:normAutofit/>
          </a:bodyPr>
          <a:lstStyle/>
          <a:p>
            <a:endParaRPr lang="en-US" sz="2400"/>
          </a:p>
          <a:p>
            <a:r>
              <a:rPr lang="en-US" sz="2400"/>
              <a:t>Security Crackdown Leaders arrested and imprisoned</a:t>
            </a:r>
          </a:p>
          <a:p>
            <a:endParaRPr lang="en-US" sz="2400"/>
          </a:p>
          <a:p>
            <a:r>
              <a:rPr lang="en-US" sz="2400"/>
              <a:t>Address the ‘Root Causes’ saw an increase in public support</a:t>
            </a:r>
          </a:p>
          <a:p>
            <a:endParaRPr lang="en-US" sz="2400"/>
          </a:p>
          <a:p>
            <a:endParaRPr lang="en-US" sz="2400"/>
          </a:p>
        </p:txBody>
      </p:sp>
    </p:spTree>
    <p:extLst>
      <p:ext uri="{BB962C8B-B14F-4D97-AF65-F5344CB8AC3E}">
        <p14:creationId xmlns:p14="http://schemas.microsoft.com/office/powerpoint/2010/main" val="11772356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69731-B925-4E22-AD5B-4ECF9EC5C58F}"/>
              </a:ext>
            </a:extLst>
          </p:cNvPr>
          <p:cNvSpPr>
            <a:spLocks noGrp="1"/>
          </p:cNvSpPr>
          <p:nvPr>
            <p:ph type="title"/>
          </p:nvPr>
        </p:nvSpPr>
        <p:spPr>
          <a:xfrm>
            <a:off x="1514292" y="513612"/>
            <a:ext cx="9894133" cy="1031216"/>
          </a:xfrm>
        </p:spPr>
        <p:txBody>
          <a:bodyPr vert="horz" lIns="91440" tIns="45720" rIns="91440" bIns="45720" rtlCol="0" anchor="b">
            <a:normAutofit/>
          </a:bodyPr>
          <a:lstStyle/>
          <a:p>
            <a:r>
              <a:rPr lang="en-US" kern="1200" dirty="0">
                <a:solidFill>
                  <a:schemeClr val="tx1"/>
                </a:solidFill>
                <a:latin typeface="+mj-lt"/>
                <a:ea typeface="+mj-ea"/>
                <a:cs typeface="+mj-cs"/>
              </a:rPr>
              <a:t>Narodnaya Volya - Tactics</a:t>
            </a:r>
          </a:p>
        </p:txBody>
      </p:sp>
      <p:pic>
        <p:nvPicPr>
          <p:cNvPr id="5" name="Content Placeholder 4" descr="A group of people riding on the back of a horse&#10;&#10;Description automatically generated">
            <a:extLst>
              <a:ext uri="{FF2B5EF4-FFF2-40B4-BE49-F238E27FC236}">
                <a16:creationId xmlns:a16="http://schemas.microsoft.com/office/drawing/2014/main" id="{B6BF26C1-34C6-4C3B-875A-65971290E3B8}"/>
              </a:ext>
            </a:extLst>
          </p:cNvPr>
          <p:cNvPicPr>
            <a:picLocks noGrp="1" noChangeAspect="1"/>
          </p:cNvPicPr>
          <p:nvPr>
            <p:ph sz="half" idx="2"/>
          </p:nvPr>
        </p:nvPicPr>
        <p:blipFill>
          <a:blip r:embed="rId2"/>
          <a:stretch>
            <a:fillRect/>
          </a:stretch>
        </p:blipFill>
        <p:spPr>
          <a:xfrm>
            <a:off x="1514293" y="2661459"/>
            <a:ext cx="5069382" cy="2610731"/>
          </a:xfrm>
          <a:prstGeom prst="rect">
            <a:avLst/>
          </a:prstGeom>
        </p:spPr>
      </p:pic>
      <p:sp>
        <p:nvSpPr>
          <p:cNvPr id="10" name="Freeform: Shape 9">
            <a:extLst>
              <a:ext uri="{FF2B5EF4-FFF2-40B4-BE49-F238E27FC236}">
                <a16:creationId xmlns:a16="http://schemas.microsoft.com/office/drawing/2014/main" id="{C607803A-4E99-444E-94F7-8785CDDF5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80154" y="1884045"/>
            <a:ext cx="3275668" cy="2853308"/>
          </a:xfrm>
          <a:custGeom>
            <a:avLst/>
            <a:gdLst>
              <a:gd name="connsiteX0" fmla="*/ 3275668 w 3275668"/>
              <a:gd name="connsiteY0" fmla="*/ 2853308 h 2853308"/>
              <a:gd name="connsiteX1" fmla="*/ 655 w 3275668"/>
              <a:gd name="connsiteY1" fmla="*/ 2853308 h 2853308"/>
              <a:gd name="connsiteX2" fmla="*/ 0 w 3275668"/>
              <a:gd name="connsiteY2" fmla="*/ 2467565 h 2853308"/>
              <a:gd name="connsiteX3" fmla="*/ 2869894 w 3275668"/>
              <a:gd name="connsiteY3" fmla="*/ 2468888 h 2853308"/>
              <a:gd name="connsiteX4" fmla="*/ 2869894 w 3275668"/>
              <a:gd name="connsiteY4" fmla="*/ 0 h 2853308"/>
              <a:gd name="connsiteX5" fmla="*/ 3275668 w 3275668"/>
              <a:gd name="connsiteY5" fmla="*/ 0 h 2853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668" h="2853308">
                <a:moveTo>
                  <a:pt x="3275668" y="2853308"/>
                </a:moveTo>
                <a:lnTo>
                  <a:pt x="655" y="2853308"/>
                </a:lnTo>
                <a:cubicBezTo>
                  <a:pt x="-655" y="2720171"/>
                  <a:pt x="1310" y="2600702"/>
                  <a:pt x="0" y="2467565"/>
                </a:cubicBezTo>
                <a:lnTo>
                  <a:pt x="2869894" y="2468888"/>
                </a:lnTo>
                <a:lnTo>
                  <a:pt x="2869894" y="0"/>
                </a:lnTo>
                <a:lnTo>
                  <a:pt x="3275668"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2989BE6A-C309-418E-8ADD-1616A9805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55822" y="3222529"/>
            <a:ext cx="3242952" cy="2828156"/>
          </a:xfrm>
          <a:custGeom>
            <a:avLst/>
            <a:gdLst>
              <a:gd name="connsiteX0" fmla="*/ 2837178 w 3242952"/>
              <a:gd name="connsiteY0" fmla="*/ 0 h 2828156"/>
              <a:gd name="connsiteX1" fmla="*/ 3242952 w 3242952"/>
              <a:gd name="connsiteY1" fmla="*/ 0 h 2828156"/>
              <a:gd name="connsiteX2" fmla="*/ 3242952 w 3242952"/>
              <a:gd name="connsiteY2" fmla="*/ 2828156 h 2828156"/>
              <a:gd name="connsiteX3" fmla="*/ 0 w 3242952"/>
              <a:gd name="connsiteY3" fmla="*/ 2828156 h 2828156"/>
              <a:gd name="connsiteX4" fmla="*/ 0 w 3242952"/>
              <a:gd name="connsiteY4" fmla="*/ 2442859 h 2828156"/>
              <a:gd name="connsiteX5" fmla="*/ 2837178 w 3242952"/>
              <a:gd name="connsiteY5" fmla="*/ 2443295 h 2828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2952" h="2828156">
                <a:moveTo>
                  <a:pt x="2837178" y="0"/>
                </a:moveTo>
                <a:lnTo>
                  <a:pt x="3242952" y="0"/>
                </a:lnTo>
                <a:lnTo>
                  <a:pt x="3242952" y="2828156"/>
                </a:lnTo>
                <a:lnTo>
                  <a:pt x="0" y="2828156"/>
                </a:lnTo>
                <a:lnTo>
                  <a:pt x="0" y="2442859"/>
                </a:lnTo>
                <a:lnTo>
                  <a:pt x="2837178" y="2443295"/>
                </a:lnTo>
                <a:close/>
              </a:path>
            </a:pathLst>
          </a:custGeom>
          <a:solidFill>
            <a:srgbClr val="4C4C4C"/>
          </a:solidFill>
          <a:ln w="0">
            <a:noFill/>
            <a:prstDash val="solid"/>
            <a:round/>
            <a:headEnd/>
            <a:tailEnd/>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B7A3731-626F-413A-A320-56CCCF2D28D2}"/>
              </a:ext>
            </a:extLst>
          </p:cNvPr>
          <p:cNvSpPr>
            <a:spLocks noGrp="1"/>
          </p:cNvSpPr>
          <p:nvPr>
            <p:ph sz="half" idx="1"/>
          </p:nvPr>
        </p:nvSpPr>
        <p:spPr>
          <a:xfrm>
            <a:off x="7781373" y="2279151"/>
            <a:ext cx="3627063" cy="3387145"/>
          </a:xfrm>
        </p:spPr>
        <p:txBody>
          <a:bodyPr vert="horz" lIns="91440" tIns="45720" rIns="91440" bIns="45720" rtlCol="0" anchor="ctr">
            <a:normAutofit/>
          </a:bodyPr>
          <a:lstStyle/>
          <a:p>
            <a:endParaRPr lang="en-US" sz="2400" dirty="0"/>
          </a:p>
          <a:p>
            <a:endParaRPr lang="en-US" sz="2400" dirty="0"/>
          </a:p>
          <a:p>
            <a:r>
              <a:rPr lang="en-US" sz="2400" dirty="0"/>
              <a:t>Assassination during public surgery</a:t>
            </a:r>
          </a:p>
          <a:p>
            <a:r>
              <a:rPr lang="en-US" sz="2400" dirty="0"/>
              <a:t>IED’s concealed in train and palace</a:t>
            </a:r>
          </a:p>
          <a:p>
            <a:r>
              <a:rPr lang="en-US" sz="2400" dirty="0"/>
              <a:t>Grenade attack</a:t>
            </a:r>
          </a:p>
          <a:p>
            <a:endParaRPr lang="en-US" sz="2400" dirty="0"/>
          </a:p>
        </p:txBody>
      </p:sp>
    </p:spTree>
    <p:extLst>
      <p:ext uri="{BB962C8B-B14F-4D97-AF65-F5344CB8AC3E}">
        <p14:creationId xmlns:p14="http://schemas.microsoft.com/office/powerpoint/2010/main" val="19273550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30A95-92ED-4DF1-A81B-F13BCBB42365}"/>
              </a:ext>
            </a:extLst>
          </p:cNvPr>
          <p:cNvSpPr>
            <a:spLocks noGrp="1"/>
          </p:cNvSpPr>
          <p:nvPr>
            <p:ph type="title"/>
          </p:nvPr>
        </p:nvSpPr>
        <p:spPr>
          <a:xfrm>
            <a:off x="6109498" y="908344"/>
            <a:ext cx="5244301" cy="1538130"/>
          </a:xfrm>
        </p:spPr>
        <p:txBody>
          <a:bodyPr vert="horz" lIns="91440" tIns="45720" rIns="91440" bIns="45720" rtlCol="0" anchor="ctr">
            <a:normAutofit/>
          </a:bodyPr>
          <a:lstStyle/>
          <a:p>
            <a:r>
              <a:rPr lang="en-US" kern="1200" dirty="0">
                <a:solidFill>
                  <a:schemeClr val="tx1"/>
                </a:solidFill>
                <a:latin typeface="+mj-lt"/>
                <a:ea typeface="+mj-ea"/>
                <a:cs typeface="+mj-cs"/>
              </a:rPr>
              <a:t>Narodnaya Volya - Outcomes</a:t>
            </a:r>
          </a:p>
        </p:txBody>
      </p:sp>
      <p:sp>
        <p:nvSpPr>
          <p:cNvPr id="10"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D617A2F0-AF93-4DB1-8C8A-A1E635C804C7}"/>
              </a:ext>
            </a:extLst>
          </p:cNvPr>
          <p:cNvPicPr>
            <a:picLocks noGrp="1" noChangeAspect="1"/>
          </p:cNvPicPr>
          <p:nvPr>
            <p:ph sz="half" idx="2"/>
          </p:nvPr>
        </p:nvPicPr>
        <p:blipFill>
          <a:blip r:embed="rId2"/>
          <a:stretch>
            <a:fillRect/>
          </a:stretch>
        </p:blipFill>
        <p:spPr>
          <a:xfrm>
            <a:off x="1187116" y="2113854"/>
            <a:ext cx="3898231" cy="2592323"/>
          </a:xfrm>
          <a:prstGeom prst="rect">
            <a:avLst/>
          </a:prstGeom>
        </p:spPr>
      </p:pic>
      <p:sp>
        <p:nvSpPr>
          <p:cNvPr id="3" name="Content Placeholder 2">
            <a:extLst>
              <a:ext uri="{FF2B5EF4-FFF2-40B4-BE49-F238E27FC236}">
                <a16:creationId xmlns:a16="http://schemas.microsoft.com/office/drawing/2014/main" id="{024A9903-CC30-430C-8FF8-A274E2033389}"/>
              </a:ext>
            </a:extLst>
          </p:cNvPr>
          <p:cNvSpPr>
            <a:spLocks noGrp="1"/>
          </p:cNvSpPr>
          <p:nvPr>
            <p:ph sz="half" idx="1"/>
          </p:nvPr>
        </p:nvSpPr>
        <p:spPr>
          <a:xfrm>
            <a:off x="5911158" y="2706865"/>
            <a:ext cx="5383652" cy="3470097"/>
          </a:xfrm>
        </p:spPr>
        <p:txBody>
          <a:bodyPr vert="horz" lIns="91440" tIns="45720" rIns="91440" bIns="45720" rtlCol="0">
            <a:normAutofit/>
          </a:bodyPr>
          <a:lstStyle/>
          <a:p>
            <a:endParaRPr lang="en-US" sz="2400"/>
          </a:p>
          <a:p>
            <a:r>
              <a:rPr lang="en-US" sz="2400"/>
              <a:t>Tsar replaced by more autocratic Tsar Alexander III who abandoned ‘Root Cause’ reformative approach</a:t>
            </a:r>
          </a:p>
          <a:p>
            <a:r>
              <a:rPr lang="en-US" sz="2400"/>
              <a:t>Deepening Social Economic and Political problems</a:t>
            </a:r>
          </a:p>
        </p:txBody>
      </p:sp>
    </p:spTree>
    <p:extLst>
      <p:ext uri="{BB962C8B-B14F-4D97-AF65-F5344CB8AC3E}">
        <p14:creationId xmlns:p14="http://schemas.microsoft.com/office/powerpoint/2010/main" val="32915573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15552-42EA-4950-B1C3-CA2725F7CAA7}"/>
              </a:ext>
            </a:extLst>
          </p:cNvPr>
          <p:cNvSpPr>
            <a:spLocks noGrp="1"/>
          </p:cNvSpPr>
          <p:nvPr>
            <p:ph type="title"/>
          </p:nvPr>
        </p:nvSpPr>
        <p:spPr>
          <a:xfrm>
            <a:off x="6109498" y="908344"/>
            <a:ext cx="5244301" cy="1538130"/>
          </a:xfrm>
        </p:spPr>
        <p:txBody>
          <a:bodyPr vert="horz" lIns="91440" tIns="45720" rIns="91440" bIns="45720" rtlCol="0" anchor="ctr">
            <a:normAutofit/>
          </a:bodyPr>
          <a:lstStyle/>
          <a:p>
            <a:r>
              <a:rPr lang="en-US" kern="1200">
                <a:solidFill>
                  <a:schemeClr val="tx1"/>
                </a:solidFill>
                <a:latin typeface="+mj-lt"/>
                <a:ea typeface="+mj-ea"/>
                <a:cs typeface="+mj-cs"/>
              </a:rPr>
              <a:t>Comparisons with ‘New Terrorist Groups’</a:t>
            </a:r>
          </a:p>
        </p:txBody>
      </p:sp>
      <p:sp>
        <p:nvSpPr>
          <p:cNvPr id="10"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695E59A4-BD66-4482-94FA-92BC207C0E22}"/>
              </a:ext>
            </a:extLst>
          </p:cNvPr>
          <p:cNvPicPr>
            <a:picLocks noGrp="1" noChangeAspect="1"/>
          </p:cNvPicPr>
          <p:nvPr>
            <p:ph sz="half" idx="2"/>
          </p:nvPr>
        </p:nvPicPr>
        <p:blipFill>
          <a:blip r:embed="rId2"/>
          <a:stretch>
            <a:fillRect/>
          </a:stretch>
        </p:blipFill>
        <p:spPr>
          <a:xfrm>
            <a:off x="1480173" y="2327438"/>
            <a:ext cx="3267942" cy="2194530"/>
          </a:xfrm>
          <a:prstGeom prst="rect">
            <a:avLst/>
          </a:prstGeom>
        </p:spPr>
      </p:pic>
      <p:sp>
        <p:nvSpPr>
          <p:cNvPr id="3" name="Content Placeholder 2">
            <a:extLst>
              <a:ext uri="{FF2B5EF4-FFF2-40B4-BE49-F238E27FC236}">
                <a16:creationId xmlns:a16="http://schemas.microsoft.com/office/drawing/2014/main" id="{C83238A8-BE8C-4081-B869-3F48A271CF8E}"/>
              </a:ext>
            </a:extLst>
          </p:cNvPr>
          <p:cNvSpPr>
            <a:spLocks noGrp="1"/>
          </p:cNvSpPr>
          <p:nvPr>
            <p:ph sz="half" idx="1"/>
          </p:nvPr>
        </p:nvSpPr>
        <p:spPr>
          <a:xfrm>
            <a:off x="5911158" y="2706865"/>
            <a:ext cx="5383652" cy="3470097"/>
          </a:xfrm>
        </p:spPr>
        <p:txBody>
          <a:bodyPr vert="horz" lIns="91440" tIns="45720" rIns="91440" bIns="45720" rtlCol="0">
            <a:normAutofit/>
          </a:bodyPr>
          <a:lstStyle/>
          <a:p>
            <a:r>
              <a:rPr lang="en-US" sz="2400" dirty="0"/>
              <a:t>Political in nature (ethnic, religious and nationalist, political)</a:t>
            </a:r>
          </a:p>
          <a:p>
            <a:r>
              <a:rPr lang="en-US" sz="2400" dirty="0"/>
              <a:t>Require State response</a:t>
            </a:r>
          </a:p>
          <a:p>
            <a:pPr marL="0" indent="0">
              <a:buNone/>
            </a:pPr>
            <a:endParaRPr lang="en-US" sz="2400" dirty="0"/>
          </a:p>
          <a:p>
            <a:endParaRPr lang="en-US" sz="2400" dirty="0"/>
          </a:p>
          <a:p>
            <a:endParaRPr lang="en-US" sz="2400" dirty="0"/>
          </a:p>
        </p:txBody>
      </p:sp>
    </p:spTree>
    <p:extLst>
      <p:ext uri="{BB962C8B-B14F-4D97-AF65-F5344CB8AC3E}">
        <p14:creationId xmlns:p14="http://schemas.microsoft.com/office/powerpoint/2010/main" val="9236543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D7D31"/>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BDA0EA-C058-42EE-83AD-76011518AEDF}"/>
              </a:ext>
            </a:extLst>
          </p:cNvPr>
          <p:cNvSpPr>
            <a:spLocks noGrp="1"/>
          </p:cNvSpPr>
          <p:nvPr>
            <p:ph type="title"/>
          </p:nvPr>
        </p:nvSpPr>
        <p:spPr>
          <a:xfrm>
            <a:off x="992206" y="1608667"/>
            <a:ext cx="2823275" cy="4501127"/>
          </a:xfrm>
        </p:spPr>
        <p:txBody>
          <a:bodyPr anchor="t">
            <a:normAutofit/>
          </a:bodyPr>
          <a:lstStyle/>
          <a:p>
            <a:pPr algn="r"/>
            <a:r>
              <a:rPr lang="en-GB" sz="3200" dirty="0">
                <a:solidFill>
                  <a:srgbClr val="FFFFFF"/>
                </a:solidFill>
              </a:rPr>
              <a:t>Comparison – State Response</a:t>
            </a:r>
          </a:p>
        </p:txBody>
      </p:sp>
      <p:sp>
        <p:nvSpPr>
          <p:cNvPr id="3" name="Content Placeholder 2">
            <a:extLst>
              <a:ext uri="{FF2B5EF4-FFF2-40B4-BE49-F238E27FC236}">
                <a16:creationId xmlns:a16="http://schemas.microsoft.com/office/drawing/2014/main" id="{52BF1B2E-C8BB-452E-B03B-4F3DB1881A55}"/>
              </a:ext>
            </a:extLst>
          </p:cNvPr>
          <p:cNvSpPr>
            <a:spLocks noGrp="1"/>
          </p:cNvSpPr>
          <p:nvPr>
            <p:ph sz="half" idx="1"/>
          </p:nvPr>
        </p:nvSpPr>
        <p:spPr>
          <a:xfrm>
            <a:off x="4547697" y="861647"/>
            <a:ext cx="5246933" cy="5248148"/>
          </a:xfrm>
        </p:spPr>
        <p:txBody>
          <a:bodyPr>
            <a:normAutofit/>
          </a:bodyPr>
          <a:lstStyle/>
          <a:p>
            <a:pPr marL="0" indent="0">
              <a:buNone/>
            </a:pPr>
            <a:r>
              <a:rPr lang="en-GB" sz="2400" dirty="0"/>
              <a:t>Sicarii   - State brutality </a:t>
            </a:r>
          </a:p>
          <a:p>
            <a:pPr marL="0" indent="0">
              <a:buNone/>
            </a:pPr>
            <a:r>
              <a:rPr lang="en-GB" sz="2400" dirty="0"/>
              <a:t>	- Miscarriage of Justice</a:t>
            </a:r>
          </a:p>
          <a:p>
            <a:pPr marL="0" indent="0">
              <a:buNone/>
            </a:pPr>
            <a:r>
              <a:rPr lang="en-GB" sz="2400" dirty="0"/>
              <a:t>	- Military</a:t>
            </a:r>
          </a:p>
          <a:p>
            <a:pPr marL="0" indent="0">
              <a:buNone/>
            </a:pPr>
            <a:r>
              <a:rPr lang="en-GB" sz="2400" dirty="0"/>
              <a:t>	- Corruption</a:t>
            </a:r>
          </a:p>
          <a:p>
            <a:pPr marL="0" indent="0">
              <a:buNone/>
            </a:pPr>
            <a:endParaRPr lang="en-GB" sz="2400" dirty="0"/>
          </a:p>
          <a:p>
            <a:pPr marL="0" indent="0">
              <a:buNone/>
            </a:pPr>
            <a:endParaRPr lang="en-GB" sz="2400" dirty="0"/>
          </a:p>
          <a:p>
            <a:pPr marL="0" lvl="0" indent="0">
              <a:buNone/>
            </a:pPr>
            <a:r>
              <a:rPr lang="en-US" sz="2400" dirty="0"/>
              <a:t>Narodnaya Volya     - Police brutality </a:t>
            </a:r>
          </a:p>
          <a:p>
            <a:pPr marL="0" lvl="0" indent="0">
              <a:buNone/>
            </a:pPr>
            <a:r>
              <a:rPr lang="en-US" sz="2400" dirty="0"/>
              <a:t>                                    - Security Crackdown          (Intelligence – Led)</a:t>
            </a:r>
          </a:p>
          <a:p>
            <a:pPr marL="0" lvl="0" indent="0">
              <a:buNone/>
            </a:pPr>
            <a:endParaRPr lang="en-GB" sz="2000"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2758864631"/>
      </p:ext>
    </p:extLst>
  </p:cSld>
  <p:clrMapOvr>
    <a:overrideClrMapping bg1="dk1" tx1="lt1" bg2="dk2" tx2="lt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D7D31"/>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BDA0EA-C058-42EE-83AD-76011518AEDF}"/>
              </a:ext>
            </a:extLst>
          </p:cNvPr>
          <p:cNvSpPr>
            <a:spLocks noGrp="1"/>
          </p:cNvSpPr>
          <p:nvPr>
            <p:ph type="title"/>
          </p:nvPr>
        </p:nvSpPr>
        <p:spPr>
          <a:xfrm>
            <a:off x="992206" y="1608667"/>
            <a:ext cx="2823275" cy="4501127"/>
          </a:xfrm>
        </p:spPr>
        <p:txBody>
          <a:bodyPr anchor="t">
            <a:normAutofit/>
          </a:bodyPr>
          <a:lstStyle/>
          <a:p>
            <a:pPr algn="r"/>
            <a:r>
              <a:rPr lang="en-GB" sz="3200" dirty="0">
                <a:solidFill>
                  <a:srgbClr val="FFFFFF"/>
                </a:solidFill>
              </a:rPr>
              <a:t>Comparison – State Response</a:t>
            </a:r>
          </a:p>
        </p:txBody>
      </p:sp>
      <p:sp>
        <p:nvSpPr>
          <p:cNvPr id="3" name="Content Placeholder 2">
            <a:extLst>
              <a:ext uri="{FF2B5EF4-FFF2-40B4-BE49-F238E27FC236}">
                <a16:creationId xmlns:a16="http://schemas.microsoft.com/office/drawing/2014/main" id="{52BF1B2E-C8BB-452E-B03B-4F3DB1881A55}"/>
              </a:ext>
            </a:extLst>
          </p:cNvPr>
          <p:cNvSpPr>
            <a:spLocks noGrp="1"/>
          </p:cNvSpPr>
          <p:nvPr>
            <p:ph sz="half" idx="1"/>
          </p:nvPr>
        </p:nvSpPr>
        <p:spPr>
          <a:xfrm>
            <a:off x="4547697" y="861647"/>
            <a:ext cx="7193729" cy="5248148"/>
          </a:xfrm>
        </p:spPr>
        <p:txBody>
          <a:bodyPr>
            <a:normAutofit/>
          </a:bodyPr>
          <a:lstStyle/>
          <a:p>
            <a:pPr marL="0" indent="0">
              <a:buNone/>
            </a:pPr>
            <a:endParaRPr lang="en-US" sz="2400" dirty="0"/>
          </a:p>
          <a:p>
            <a:pPr marL="0" lvl="0" indent="0">
              <a:buNone/>
            </a:pPr>
            <a:endParaRPr lang="en-GB" sz="2000" dirty="0"/>
          </a:p>
          <a:p>
            <a:pPr marL="0" indent="0">
              <a:buNone/>
            </a:pPr>
            <a:endParaRPr lang="en-GB" sz="2000" dirty="0"/>
          </a:p>
          <a:p>
            <a:pPr marL="0" indent="0">
              <a:buNone/>
            </a:pPr>
            <a:endParaRPr lang="en-GB" sz="2000" dirty="0"/>
          </a:p>
        </p:txBody>
      </p:sp>
      <p:sp>
        <p:nvSpPr>
          <p:cNvPr id="4" name="Rectangle 3">
            <a:extLst>
              <a:ext uri="{FF2B5EF4-FFF2-40B4-BE49-F238E27FC236}">
                <a16:creationId xmlns:a16="http://schemas.microsoft.com/office/drawing/2014/main" id="{A19AE85A-37A9-41D6-AD0A-0BA28BFFE6C7}"/>
              </a:ext>
            </a:extLst>
          </p:cNvPr>
          <p:cNvSpPr/>
          <p:nvPr/>
        </p:nvSpPr>
        <p:spPr>
          <a:xfrm>
            <a:off x="4547696" y="1608667"/>
            <a:ext cx="6652097" cy="1512209"/>
          </a:xfrm>
          <a:prstGeom prst="rect">
            <a:avLst/>
          </a:prstGeom>
        </p:spPr>
        <p:txBody>
          <a:bodyPr wrap="square">
            <a:spAutoFit/>
          </a:bodyPr>
          <a:lstStyle/>
          <a:p>
            <a:pPr marL="1371600" marR="0" lvl="3" indent="-1371600" algn="l" defTabSz="914400" rtl="0" eaLnBrk="1" fontAlgn="auto" latinLnBrk="0" hangingPunct="1">
              <a:lnSpc>
                <a:spcPct val="90000"/>
              </a:lnSpc>
              <a:spcBef>
                <a:spcPts val="1000"/>
              </a:spcBef>
              <a:spcAft>
                <a:spcPts val="0"/>
              </a:spcAft>
              <a:buClrTx/>
              <a:buSzTx/>
              <a:buFontTx/>
              <a:buNone/>
              <a:tabLst/>
              <a:defRPr/>
            </a:pPr>
            <a:r>
              <a:rPr kumimoji="0" lang="en-GB" sz="2800" b="0" i="0" u="none" strike="noStrike" kern="0" cap="none" spc="0" normalizeH="0" baseline="0" noProof="0" dirty="0">
                <a:ln>
                  <a:noFill/>
                </a:ln>
                <a:solidFill>
                  <a:prstClr val="white"/>
                </a:solidFill>
                <a:effectLst/>
                <a:uLnTx/>
                <a:uFillTx/>
                <a:latin typeface="Calibri" panose="020F0502020204030204"/>
                <a:ea typeface="+mn-ea"/>
                <a:cs typeface="+mn-cs"/>
              </a:rPr>
              <a:t>Northern Ireland    - Police brutality</a:t>
            </a: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GB" sz="2800" b="0" i="0" u="none" strike="noStrike" kern="0" cap="none" spc="0" normalizeH="0" baseline="0" noProof="0" dirty="0">
                <a:ln>
                  <a:noFill/>
                </a:ln>
                <a:solidFill>
                  <a:prstClr val="white"/>
                </a:solidFill>
                <a:effectLst/>
                <a:uLnTx/>
                <a:uFillTx/>
                <a:latin typeface="Calibri" panose="020F0502020204030204"/>
                <a:ea typeface="+mn-ea"/>
                <a:cs typeface="+mn-cs"/>
              </a:rPr>
              <a:t>			- Miscarriages of Justice</a:t>
            </a: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GB" sz="2800" b="0" i="0" u="none" strike="noStrike" kern="0" cap="none" spc="0" normalizeH="0" baseline="0" noProof="0" dirty="0">
                <a:ln>
                  <a:noFill/>
                </a:ln>
                <a:solidFill>
                  <a:prstClr val="white"/>
                </a:solidFill>
                <a:effectLst/>
                <a:uLnTx/>
                <a:uFillTx/>
                <a:latin typeface="Calibri" panose="020F0502020204030204"/>
                <a:ea typeface="+mn-ea"/>
                <a:cs typeface="+mn-cs"/>
              </a:rPr>
              <a:t>			- Military </a:t>
            </a:r>
          </a:p>
        </p:txBody>
      </p:sp>
    </p:spTree>
    <p:extLst>
      <p:ext uri="{BB962C8B-B14F-4D97-AF65-F5344CB8AC3E}">
        <p14:creationId xmlns:p14="http://schemas.microsoft.com/office/powerpoint/2010/main" val="3037641139"/>
      </p:ext>
    </p:extLst>
  </p:cSld>
  <p:clrMapOvr>
    <a:overrideClrMapping bg1="dk1" tx1="lt1" bg2="dk2" tx2="lt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1249F-E235-4011-8415-1DF9366603F3}"/>
              </a:ext>
            </a:extLst>
          </p:cNvPr>
          <p:cNvSpPr>
            <a:spLocks noGrp="1"/>
          </p:cNvSpPr>
          <p:nvPr>
            <p:ph type="title"/>
          </p:nvPr>
        </p:nvSpPr>
        <p:spPr/>
        <p:txBody>
          <a:bodyPr/>
          <a:lstStyle/>
          <a:p>
            <a:endParaRPr lang="en-GB"/>
          </a:p>
        </p:txBody>
      </p:sp>
      <p:pic>
        <p:nvPicPr>
          <p:cNvPr id="5" name="Online Media 4" title="Londonderry Riots (1969)">
            <a:hlinkClick r:id="" action="ppaction://media"/>
            <a:extLst>
              <a:ext uri="{FF2B5EF4-FFF2-40B4-BE49-F238E27FC236}">
                <a16:creationId xmlns:a16="http://schemas.microsoft.com/office/drawing/2014/main" id="{51202509-315A-485E-B24D-F0B8704697FE}"/>
              </a:ext>
            </a:extLst>
          </p:cNvPr>
          <p:cNvPicPr>
            <a:picLocks noGrp="1" noRot="1" noChangeAspect="1"/>
          </p:cNvPicPr>
          <p:nvPr>
            <p:ph sz="half" idx="1"/>
            <a:videoFile r:link="rId1"/>
          </p:nvPr>
        </p:nvPicPr>
        <p:blipFill>
          <a:blip r:embed="rId3"/>
          <a:srcRect t="16000" b="7715"/>
          <a:stretch>
            <a:fillRect/>
          </a:stretch>
        </p:blipFill>
        <p:spPr>
          <a:xfrm>
            <a:off x="838200" y="365125"/>
            <a:ext cx="10591800" cy="6055553"/>
          </a:xfrm>
          <a:prstGeom prst="rect">
            <a:avLst/>
          </a:prstGeom>
        </p:spPr>
      </p:pic>
    </p:spTree>
    <p:extLst>
      <p:ext uri="{BB962C8B-B14F-4D97-AF65-F5344CB8AC3E}">
        <p14:creationId xmlns:p14="http://schemas.microsoft.com/office/powerpoint/2010/main" val="214869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9AC4AFEB-0ECA-4B1E-A144-2C1AD4D482A4}"/>
              </a:ext>
            </a:extLst>
          </p:cNvPr>
          <p:cNvPicPr>
            <a:picLocks noGrp="1" noChangeAspect="1"/>
          </p:cNvPicPr>
          <p:nvPr>
            <p:ph sz="half" idx="2"/>
          </p:nvPr>
        </p:nvPicPr>
        <p:blipFill rotWithShape="1">
          <a:blip r:embed="rId2">
            <a:alphaModFix amt="35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59805311-7612-4D90-98E8-64C8FAA36DAA}"/>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000">
                <a:solidFill>
                  <a:srgbClr val="FFFFFF"/>
                </a:solidFill>
              </a:rPr>
              <a:t>Police Brutality in NI</a:t>
            </a: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A62234-EE87-4E15-BFCD-367105FBE396}"/>
              </a:ext>
            </a:extLst>
          </p:cNvPr>
          <p:cNvSpPr>
            <a:spLocks noGrp="1"/>
          </p:cNvSpPr>
          <p:nvPr>
            <p:ph sz="half" idx="1"/>
          </p:nvPr>
        </p:nvSpPr>
        <p:spPr>
          <a:xfrm>
            <a:off x="5155379" y="1065862"/>
            <a:ext cx="5744685" cy="4726276"/>
          </a:xfrm>
        </p:spPr>
        <p:txBody>
          <a:bodyPr vert="horz" lIns="91440" tIns="45720" rIns="91440" bIns="45720" rtlCol="0" anchor="ctr">
            <a:normAutofit/>
          </a:bodyPr>
          <a:lstStyle/>
          <a:p>
            <a:pPr marL="0" indent="0">
              <a:buNone/>
            </a:pPr>
            <a:r>
              <a:rPr lang="en-US" sz="2400" dirty="0">
                <a:solidFill>
                  <a:srgbClr val="FFFFFF"/>
                </a:solidFill>
              </a:rPr>
              <a:t>“On 5</a:t>
            </a:r>
            <a:r>
              <a:rPr lang="en-US" sz="2400" baseline="30000" dirty="0">
                <a:solidFill>
                  <a:srgbClr val="FFFFFF"/>
                </a:solidFill>
              </a:rPr>
              <a:t>th</a:t>
            </a:r>
            <a:r>
              <a:rPr lang="en-US" sz="2400" dirty="0">
                <a:solidFill>
                  <a:srgbClr val="FFFFFF"/>
                </a:solidFill>
              </a:rPr>
              <a:t> October 1968 I was sitting watching TV …when the news clearly showed RUC officers brutally attacking Civil Rights marchers in Derry. </a:t>
            </a:r>
          </a:p>
          <a:p>
            <a:pPr marL="0" indent="0">
              <a:buNone/>
            </a:pPr>
            <a:r>
              <a:rPr lang="en-US" sz="2400" dirty="0">
                <a:solidFill>
                  <a:srgbClr val="FFFFFF"/>
                </a:solidFill>
              </a:rPr>
              <a:t>We saw officers kick, punch, and baton completely </a:t>
            </a:r>
            <a:r>
              <a:rPr lang="en-US" sz="2400" dirty="0" err="1">
                <a:solidFill>
                  <a:srgbClr val="FFFFFF"/>
                </a:solidFill>
              </a:rPr>
              <a:t>defenceless</a:t>
            </a:r>
            <a:r>
              <a:rPr lang="en-US" sz="2400" dirty="0">
                <a:solidFill>
                  <a:srgbClr val="FFFFFF"/>
                </a:solidFill>
              </a:rPr>
              <a:t> and peaceful marchers. We were totally shocked by the naked hatred and violence of some of the police”</a:t>
            </a:r>
          </a:p>
        </p:txBody>
      </p:sp>
    </p:spTree>
    <p:extLst>
      <p:ext uri="{BB962C8B-B14F-4D97-AF65-F5344CB8AC3E}">
        <p14:creationId xmlns:p14="http://schemas.microsoft.com/office/powerpoint/2010/main" val="2795851994"/>
      </p:ext>
    </p:extLst>
  </p:cSld>
  <p:clrMapOvr>
    <a:overrideClrMapping bg1="dk1" tx1="lt1" bg2="dk2" tx2="lt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9AC4AFEB-0ECA-4B1E-A144-2C1AD4D482A4}"/>
              </a:ext>
            </a:extLst>
          </p:cNvPr>
          <p:cNvPicPr>
            <a:picLocks noGrp="1" noChangeAspect="1"/>
          </p:cNvPicPr>
          <p:nvPr>
            <p:ph sz="half" idx="2"/>
          </p:nvPr>
        </p:nvPicPr>
        <p:blipFill rotWithShape="1">
          <a:blip r:embed="rId2">
            <a:alphaModFix amt="35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59805311-7612-4D90-98E8-64C8FAA36DAA}"/>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000">
                <a:solidFill>
                  <a:srgbClr val="FFFFFF"/>
                </a:solidFill>
              </a:rPr>
              <a:t>Police Brutality in NI</a:t>
            </a: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A62234-EE87-4E15-BFCD-367105FBE396}"/>
              </a:ext>
            </a:extLst>
          </p:cNvPr>
          <p:cNvSpPr>
            <a:spLocks noGrp="1"/>
          </p:cNvSpPr>
          <p:nvPr>
            <p:ph sz="half" idx="1"/>
          </p:nvPr>
        </p:nvSpPr>
        <p:spPr>
          <a:xfrm>
            <a:off x="5155379" y="1065862"/>
            <a:ext cx="5744685" cy="4726276"/>
          </a:xfrm>
        </p:spPr>
        <p:txBody>
          <a:bodyPr vert="horz" lIns="91440" tIns="45720" rIns="91440" bIns="45720" rtlCol="0" anchor="ctr">
            <a:normAutofit/>
          </a:bodyPr>
          <a:lstStyle/>
          <a:p>
            <a:pPr marL="0" indent="0">
              <a:buNone/>
            </a:pPr>
            <a:r>
              <a:rPr lang="en-US" sz="2400" dirty="0">
                <a:solidFill>
                  <a:srgbClr val="FFFFFF"/>
                </a:solidFill>
              </a:rPr>
              <a:t>“That event had a huge effect on me. All of my sympathy was with the marchers ……..my two friends and I who sat and watched the events of that day were all to join the Provisional IRA”. </a:t>
            </a:r>
          </a:p>
        </p:txBody>
      </p:sp>
    </p:spTree>
    <p:extLst>
      <p:ext uri="{BB962C8B-B14F-4D97-AF65-F5344CB8AC3E}">
        <p14:creationId xmlns:p14="http://schemas.microsoft.com/office/powerpoint/2010/main" val="1374342763"/>
      </p:ext>
    </p:extLst>
  </p:cSld>
  <p:clrMapOvr>
    <a:overrideClrMapping bg1="dk1" tx1="lt1" bg2="dk2" tx2="lt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h26_VOkBAVw"/>
          <p:cNvPicPr>
            <a:picLocks noRot="1" noChangeAspect="1"/>
          </p:cNvPicPr>
          <p:nvPr>
            <a:videoFile r:link="rId1"/>
          </p:nvPr>
        </p:nvPicPr>
        <p:blipFill>
          <a:blip r:embed="rId3"/>
          <a:stretch>
            <a:fillRect/>
          </a:stretch>
        </p:blipFill>
        <p:spPr>
          <a:xfrm>
            <a:off x="467139" y="262766"/>
            <a:ext cx="11318461" cy="6366634"/>
          </a:xfrm>
          <a:prstGeom prst="rect">
            <a:avLst/>
          </a:prstGeom>
        </p:spPr>
      </p:pic>
    </p:spTree>
    <p:extLst>
      <p:ext uri="{BB962C8B-B14F-4D97-AF65-F5344CB8AC3E}">
        <p14:creationId xmlns:p14="http://schemas.microsoft.com/office/powerpoint/2010/main" val="328854495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bg1"/>
                </a:solidFill>
                <a:latin typeface="+mn-lt"/>
                <a:ea typeface="+mn-ea"/>
                <a:cs typeface="+mn-cs"/>
              </a:rPr>
              <a:t>The Birmingham Pub bombings</a:t>
            </a:r>
            <a:endParaRPr lang="en-GB" dirty="0">
              <a:solidFill>
                <a:schemeClr val="bg1"/>
              </a:solidFill>
              <a:latin typeface="+mn-lt"/>
            </a:endParaRPr>
          </a:p>
        </p:txBody>
      </p:sp>
      <p:sp>
        <p:nvSpPr>
          <p:cNvPr id="3" name="Content Placeholder 2"/>
          <p:cNvSpPr>
            <a:spLocks noGrp="1"/>
          </p:cNvSpPr>
          <p:nvPr>
            <p:ph sz="half" idx="1"/>
          </p:nvPr>
        </p:nvSpPr>
        <p:spPr/>
        <p:txBody>
          <a:bodyPr/>
          <a:lstStyle/>
          <a:p>
            <a:br>
              <a:rPr lang="en-GB" dirty="0"/>
            </a:br>
            <a:endParaRPr lang="en-GB" dirty="0"/>
          </a:p>
        </p:txBody>
      </p:sp>
      <p:sp>
        <p:nvSpPr>
          <p:cNvPr id="4" name="Content Placeholder 3"/>
          <p:cNvSpPr>
            <a:spLocks noGrp="1"/>
          </p:cNvSpPr>
          <p:nvPr>
            <p:ph sz="half" idx="2"/>
          </p:nvPr>
        </p:nvSpPr>
        <p:spPr>
          <a:xfrm>
            <a:off x="838200" y="1441938"/>
            <a:ext cx="5879123" cy="4735025"/>
          </a:xfrm>
        </p:spPr>
        <p:txBody>
          <a:bodyPr/>
          <a:lstStyle/>
          <a:p>
            <a:endParaRPr lang="en-GB" dirty="0"/>
          </a:p>
          <a:p>
            <a:r>
              <a:rPr lang="en-GB" dirty="0">
                <a:solidFill>
                  <a:schemeClr val="bg1"/>
                </a:solidFill>
              </a:rPr>
              <a:t>The Birmingham Pub bombings took place on 21</a:t>
            </a:r>
            <a:r>
              <a:rPr lang="en-GB" baseline="30000" dirty="0">
                <a:solidFill>
                  <a:schemeClr val="bg1"/>
                </a:solidFill>
              </a:rPr>
              <a:t>st</a:t>
            </a:r>
            <a:r>
              <a:rPr lang="en-GB" dirty="0">
                <a:solidFill>
                  <a:schemeClr val="bg1"/>
                </a:solidFill>
              </a:rPr>
              <a:t> November 1974 two bombs exploded in two pubs in central Birmingham 21 people were killed and 182 were injured. </a:t>
            </a:r>
          </a:p>
        </p:txBody>
      </p:sp>
    </p:spTree>
    <p:extLst>
      <p:ext uri="{BB962C8B-B14F-4D97-AF65-F5344CB8AC3E}">
        <p14:creationId xmlns:p14="http://schemas.microsoft.com/office/powerpoint/2010/main" val="22728047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50D020-82A8-4450-B1FD-06B96988E7C7}"/>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The Birmingham Pub bombingse</a:t>
            </a:r>
          </a:p>
        </p:txBody>
      </p:sp>
      <p:pic>
        <p:nvPicPr>
          <p:cNvPr id="5" name="Content Placeholder 4">
            <a:extLst>
              <a:ext uri="{FF2B5EF4-FFF2-40B4-BE49-F238E27FC236}">
                <a16:creationId xmlns:a16="http://schemas.microsoft.com/office/drawing/2014/main" id="{B8479A3E-B1BC-4F33-B807-8C6FDA40732C}"/>
              </a:ext>
            </a:extLst>
          </p:cNvPr>
          <p:cNvPicPr>
            <a:picLocks noGrp="1" noChangeAspect="1"/>
          </p:cNvPicPr>
          <p:nvPr>
            <p:ph sz="half" idx="2"/>
          </p:nvPr>
        </p:nvPicPr>
        <p:blipFill rotWithShape="1">
          <a:blip r:embed="rId2"/>
          <a:srcRect t="8070" r="-2" b="5394"/>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8839ECF-3EEF-47E7-8D8C-E2A565E243ED}"/>
              </a:ext>
            </a:extLst>
          </p:cNvPr>
          <p:cNvSpPr>
            <a:spLocks noGrp="1"/>
          </p:cNvSpPr>
          <p:nvPr>
            <p:ph sz="half" idx="1"/>
          </p:nvPr>
        </p:nvSpPr>
        <p:spPr>
          <a:xfrm>
            <a:off x="8029319" y="917725"/>
            <a:ext cx="3424739" cy="4852362"/>
          </a:xfrm>
        </p:spPr>
        <p:txBody>
          <a:bodyPr vert="horz" lIns="91440" tIns="45720" rIns="91440" bIns="45720" rtlCol="0" anchor="ctr">
            <a:normAutofit/>
          </a:bodyPr>
          <a:lstStyle/>
          <a:p>
            <a:pPr lvl="0"/>
            <a:r>
              <a:rPr lang="en-US" sz="2400" dirty="0">
                <a:solidFill>
                  <a:srgbClr val="FFFFFF"/>
                </a:solidFill>
              </a:rPr>
              <a:t>The Birmingham Pub bombings took place on 21</a:t>
            </a:r>
            <a:r>
              <a:rPr lang="en-US" sz="2400" baseline="30000" dirty="0">
                <a:solidFill>
                  <a:srgbClr val="FFFFFF"/>
                </a:solidFill>
              </a:rPr>
              <a:t>st</a:t>
            </a:r>
            <a:r>
              <a:rPr lang="en-US" sz="2400" dirty="0">
                <a:solidFill>
                  <a:srgbClr val="FFFFFF"/>
                </a:solidFill>
              </a:rPr>
              <a:t> November 1974 two bombs exploded in two pubs in central Birmingham 21 people were killed and 182 were injured. </a:t>
            </a:r>
          </a:p>
          <a:p>
            <a:endParaRPr lang="en-US" sz="2000" dirty="0">
              <a:solidFill>
                <a:srgbClr val="FFFFFF"/>
              </a:solidFill>
            </a:endParaRPr>
          </a:p>
        </p:txBody>
      </p:sp>
    </p:spTree>
    <p:extLst>
      <p:ext uri="{BB962C8B-B14F-4D97-AF65-F5344CB8AC3E}">
        <p14:creationId xmlns:p14="http://schemas.microsoft.com/office/powerpoint/2010/main" val="132131635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F609654-38DA-4335-BBF4-7C4E7D74A13E}"/>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sz="3700">
                <a:solidFill>
                  <a:srgbClr val="FFFFFF"/>
                </a:solidFill>
              </a:rPr>
              <a:t>The Birmingham Pub bombingse Birmingham Pub bombings</a:t>
            </a:r>
          </a:p>
        </p:txBody>
      </p:sp>
      <p:pic>
        <p:nvPicPr>
          <p:cNvPr id="5" name="Content Placeholder 4">
            <a:extLst>
              <a:ext uri="{FF2B5EF4-FFF2-40B4-BE49-F238E27FC236}">
                <a16:creationId xmlns:a16="http://schemas.microsoft.com/office/drawing/2014/main" id="{66773EF5-6518-4461-9DA9-FEBA9004E3F2}"/>
              </a:ext>
            </a:extLst>
          </p:cNvPr>
          <p:cNvPicPr>
            <a:picLocks noGrp="1" noChangeAspect="1"/>
          </p:cNvPicPr>
          <p:nvPr>
            <p:ph sz="half" idx="2"/>
          </p:nvPr>
        </p:nvPicPr>
        <p:blipFill rotWithShape="1">
          <a:blip r:embed="rId2"/>
          <a:srcRect t="8070" r="-2" b="5394"/>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D2B32CB-694C-48BA-9D74-E4887A47822A}"/>
              </a:ext>
            </a:extLst>
          </p:cNvPr>
          <p:cNvSpPr>
            <a:spLocks noGrp="1"/>
          </p:cNvSpPr>
          <p:nvPr>
            <p:ph sz="half" idx="1"/>
          </p:nvPr>
        </p:nvSpPr>
        <p:spPr>
          <a:xfrm>
            <a:off x="7582563" y="917725"/>
            <a:ext cx="4085181" cy="4852362"/>
          </a:xfrm>
        </p:spPr>
        <p:txBody>
          <a:bodyPr vert="horz" lIns="91440" tIns="45720" rIns="91440" bIns="45720" rtlCol="0" anchor="ctr">
            <a:noAutofit/>
          </a:bodyPr>
          <a:lstStyle/>
          <a:p>
            <a:pPr lvl="0"/>
            <a:r>
              <a:rPr lang="en-US" sz="2400" dirty="0">
                <a:solidFill>
                  <a:srgbClr val="FFFFFF"/>
                </a:solidFill>
              </a:rPr>
              <a:t>Six Roman Catholic men were arrested shortly after the bombings, all six had lived in Birmingham since the 1960s.</a:t>
            </a:r>
          </a:p>
          <a:p>
            <a:pPr lvl="0"/>
            <a:r>
              <a:rPr lang="en-US" sz="2400" dirty="0">
                <a:solidFill>
                  <a:srgbClr val="FFFFFF"/>
                </a:solidFill>
              </a:rPr>
              <a:t>Five of the men were </a:t>
            </a:r>
            <a:r>
              <a:rPr lang="en-US" sz="2400" dirty="0" err="1">
                <a:solidFill>
                  <a:srgbClr val="FFFFFF"/>
                </a:solidFill>
              </a:rPr>
              <a:t>en</a:t>
            </a:r>
            <a:r>
              <a:rPr lang="en-US" sz="2400" dirty="0">
                <a:solidFill>
                  <a:srgbClr val="FFFFFF"/>
                </a:solidFill>
              </a:rPr>
              <a:t>-route to the funeral of a PIRA member who had accidentally killed himself whilst planting a bomb at a telephone exchange in Coventry.</a:t>
            </a:r>
          </a:p>
          <a:p>
            <a:pPr lvl="0"/>
            <a:r>
              <a:rPr lang="en-US" sz="2400" dirty="0">
                <a:solidFill>
                  <a:srgbClr val="FFFFFF"/>
                </a:solidFill>
              </a:rPr>
              <a:t>The five men were stopped at Heysham port (Lancashire) and subjected to a stop and search when asked about the purpose of their travel they lied and were arrested.</a:t>
            </a:r>
          </a:p>
        </p:txBody>
      </p:sp>
    </p:spTree>
    <p:extLst>
      <p:ext uri="{BB962C8B-B14F-4D97-AF65-F5344CB8AC3E}">
        <p14:creationId xmlns:p14="http://schemas.microsoft.com/office/powerpoint/2010/main" val="424184492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The Birmingham Pub bombings</a:t>
            </a:r>
          </a:p>
        </p:txBody>
      </p:sp>
      <p:pic>
        <p:nvPicPr>
          <p:cNvPr id="5" name="Content Placeholder 4"/>
          <p:cNvPicPr>
            <a:picLocks noGrp="1" noChangeAspect="1"/>
          </p:cNvPicPr>
          <p:nvPr>
            <p:ph sz="half" idx="2"/>
          </p:nvPr>
        </p:nvPicPr>
        <p:blipFill rotWithShape="1">
          <a:blip r:embed="rId2"/>
          <a:srcRect t="1369" r="1" b="1"/>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7719647" y="917725"/>
            <a:ext cx="4144806" cy="4852362"/>
          </a:xfrm>
        </p:spPr>
        <p:txBody>
          <a:bodyPr vert="horz" lIns="91440" tIns="45720" rIns="91440" bIns="45720" rtlCol="0" anchor="ctr">
            <a:noAutofit/>
          </a:bodyPr>
          <a:lstStyle/>
          <a:p>
            <a:r>
              <a:rPr lang="en-US" sz="2400" dirty="0">
                <a:solidFill>
                  <a:srgbClr val="FFFFFF"/>
                </a:solidFill>
              </a:rPr>
              <a:t>Following forensic samples being taken the men were transferred into the custody of the West Midlands Serious Crime Squad. One of the six claims to have been assaulted by a WMSCS officer. </a:t>
            </a:r>
          </a:p>
          <a:p>
            <a:r>
              <a:rPr lang="en-US" sz="2400" dirty="0">
                <a:solidFill>
                  <a:srgbClr val="FFFFFF"/>
                </a:solidFill>
              </a:rPr>
              <a:t>The defendants later claimed to have been deprived of food and sleep, that they were interrogated for long periods without a break; threats were made against them and they were beaten. </a:t>
            </a:r>
          </a:p>
          <a:p>
            <a:r>
              <a:rPr lang="en-US" sz="2400" dirty="0">
                <a:solidFill>
                  <a:srgbClr val="FFFFFF"/>
                </a:solidFill>
              </a:rPr>
              <a:t>Four of the men confessed to the bombings. </a:t>
            </a:r>
          </a:p>
        </p:txBody>
      </p:sp>
    </p:spTree>
    <p:extLst>
      <p:ext uri="{BB962C8B-B14F-4D97-AF65-F5344CB8AC3E}">
        <p14:creationId xmlns:p14="http://schemas.microsoft.com/office/powerpoint/2010/main" val="375260162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2" y="1412489"/>
            <a:ext cx="2871095" cy="2156621"/>
          </a:xfrm>
        </p:spPr>
        <p:txBody>
          <a:bodyPr anchor="t">
            <a:normAutofit/>
          </a:bodyPr>
          <a:lstStyle/>
          <a:p>
            <a:r>
              <a:rPr lang="en-GB" sz="3600">
                <a:solidFill>
                  <a:srgbClr val="FFFFFF"/>
                </a:solidFill>
                <a:latin typeface="Calibri" panose="020F0502020204030204"/>
              </a:rPr>
              <a:t>The Birmingham Pub bombings</a:t>
            </a:r>
            <a:endParaRPr lang="en-GB" sz="3600">
              <a:solidFill>
                <a:srgbClr val="FFFFFF"/>
              </a:solidFill>
            </a:endParaRPr>
          </a:p>
        </p:txBody>
      </p:sp>
      <p:sp>
        <p:nvSpPr>
          <p:cNvPr id="3" name="Content Placeholder 2"/>
          <p:cNvSpPr>
            <a:spLocks noGrp="1"/>
          </p:cNvSpPr>
          <p:nvPr>
            <p:ph sz="half" idx="1"/>
          </p:nvPr>
        </p:nvSpPr>
        <p:spPr>
          <a:xfrm>
            <a:off x="5198993" y="1412489"/>
            <a:ext cx="2926080" cy="4363844"/>
          </a:xfrm>
        </p:spPr>
        <p:txBody>
          <a:bodyPr>
            <a:normAutofit lnSpcReduction="10000"/>
          </a:bodyPr>
          <a:lstStyle/>
          <a:p>
            <a:endParaRPr lang="en-GB" sz="2000" dirty="0"/>
          </a:p>
          <a:p>
            <a:r>
              <a:rPr lang="en-GB" sz="2400" dirty="0"/>
              <a:t>The central evidence on which the case hinged was the finding by a forensic examiner of explosive traces on the hands of two of the suspects, though the defence challenged the evidence the jury convicted all Six. </a:t>
            </a:r>
          </a:p>
        </p:txBody>
      </p:sp>
      <p:sp>
        <p:nvSpPr>
          <p:cNvPr id="4" name="Content Placeholder 3"/>
          <p:cNvSpPr>
            <a:spLocks noGrp="1"/>
          </p:cNvSpPr>
          <p:nvPr>
            <p:ph sz="half" idx="2"/>
          </p:nvPr>
        </p:nvSpPr>
        <p:spPr>
          <a:xfrm>
            <a:off x="8451604" y="1412489"/>
            <a:ext cx="2926080" cy="4363844"/>
          </a:xfrm>
        </p:spPr>
        <p:txBody>
          <a:bodyPr>
            <a:normAutofit lnSpcReduction="10000"/>
          </a:bodyPr>
          <a:lstStyle/>
          <a:p>
            <a:endParaRPr lang="en-GB" sz="2000" dirty="0"/>
          </a:p>
          <a:p>
            <a:r>
              <a:rPr lang="en-GB" sz="2400" dirty="0"/>
              <a:t>On 14</a:t>
            </a:r>
            <a:r>
              <a:rPr lang="en-GB" sz="2400" baseline="30000" dirty="0"/>
              <a:t>th</a:t>
            </a:r>
            <a:r>
              <a:rPr lang="en-GB" sz="2400" dirty="0"/>
              <a:t> March 1991 all Six men were released when it was found that the convictions were unsafe on the grounds of police suppression of evidence and doubt over the presence of explosive traces on the hands of the suspects. </a:t>
            </a:r>
          </a:p>
        </p:txBody>
      </p:sp>
    </p:spTree>
    <p:extLst>
      <p:ext uri="{BB962C8B-B14F-4D97-AF65-F5344CB8AC3E}">
        <p14:creationId xmlns:p14="http://schemas.microsoft.com/office/powerpoint/2010/main" val="125784306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8353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49AF5D-89BD-4113-97D9-8477E977156E}"/>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Miscarriages of Justice…… </a:t>
            </a:r>
          </a:p>
        </p:txBody>
      </p:sp>
      <p:pic>
        <p:nvPicPr>
          <p:cNvPr id="5" name="Content Placeholder 4">
            <a:extLst>
              <a:ext uri="{FF2B5EF4-FFF2-40B4-BE49-F238E27FC236}">
                <a16:creationId xmlns:a16="http://schemas.microsoft.com/office/drawing/2014/main" id="{BF781125-9189-4B8D-804C-D93DCE0C8E12}"/>
              </a:ext>
            </a:extLst>
          </p:cNvPr>
          <p:cNvPicPr>
            <a:picLocks noGrp="1" noChangeAspect="1"/>
          </p:cNvPicPr>
          <p:nvPr>
            <p:ph sz="half" idx="2"/>
          </p:nvPr>
        </p:nvPicPr>
        <p:blipFill rotWithShape="1">
          <a:blip r:embed="rId2"/>
          <a:srcRect r="1" b="16271"/>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2A56648-6FD2-4CE7-9E5D-25A5A16E421F}"/>
              </a:ext>
            </a:extLst>
          </p:cNvPr>
          <p:cNvSpPr>
            <a:spLocks noGrp="1"/>
          </p:cNvSpPr>
          <p:nvPr>
            <p:ph sz="half" idx="1"/>
          </p:nvPr>
        </p:nvSpPr>
        <p:spPr>
          <a:xfrm>
            <a:off x="8029319" y="917725"/>
            <a:ext cx="3424739" cy="4852362"/>
          </a:xfrm>
        </p:spPr>
        <p:txBody>
          <a:bodyPr vert="horz" lIns="91440" tIns="45720" rIns="91440" bIns="45720" rtlCol="0" anchor="ctr">
            <a:normAutofit/>
          </a:bodyPr>
          <a:lstStyle/>
          <a:p>
            <a:r>
              <a:rPr lang="en-US" sz="2400" dirty="0">
                <a:solidFill>
                  <a:srgbClr val="FFFFFF"/>
                </a:solidFill>
              </a:rPr>
              <a:t>Guildford Four</a:t>
            </a:r>
          </a:p>
          <a:p>
            <a:r>
              <a:rPr lang="en-US" sz="2400" dirty="0">
                <a:solidFill>
                  <a:srgbClr val="FFFFFF"/>
                </a:solidFill>
              </a:rPr>
              <a:t>Maguire Seven</a:t>
            </a:r>
          </a:p>
          <a:p>
            <a:r>
              <a:rPr lang="en-US" sz="2400" dirty="0">
                <a:solidFill>
                  <a:srgbClr val="FFFFFF"/>
                </a:solidFill>
              </a:rPr>
              <a:t>Birmingham Six</a:t>
            </a:r>
          </a:p>
          <a:p>
            <a:endParaRPr lang="en-US" sz="2000" dirty="0">
              <a:solidFill>
                <a:srgbClr val="FFFFFF"/>
              </a:solidFill>
            </a:endParaRPr>
          </a:p>
          <a:p>
            <a:endParaRPr lang="en-US" sz="2000" dirty="0">
              <a:solidFill>
                <a:srgbClr val="FFFFFF"/>
              </a:solidFill>
            </a:endParaRPr>
          </a:p>
        </p:txBody>
      </p:sp>
    </p:spTree>
    <p:extLst>
      <p:ext uri="{BB962C8B-B14F-4D97-AF65-F5344CB8AC3E}">
        <p14:creationId xmlns:p14="http://schemas.microsoft.com/office/powerpoint/2010/main" val="44539363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D7D31"/>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BDA0EA-C058-42EE-83AD-76011518AEDF}"/>
              </a:ext>
            </a:extLst>
          </p:cNvPr>
          <p:cNvSpPr>
            <a:spLocks noGrp="1"/>
          </p:cNvSpPr>
          <p:nvPr>
            <p:ph type="title"/>
          </p:nvPr>
        </p:nvSpPr>
        <p:spPr>
          <a:xfrm>
            <a:off x="992206" y="1608667"/>
            <a:ext cx="2823275" cy="4501127"/>
          </a:xfrm>
        </p:spPr>
        <p:txBody>
          <a:bodyPr anchor="t">
            <a:normAutofit/>
          </a:bodyPr>
          <a:lstStyle/>
          <a:p>
            <a:pPr algn="r"/>
            <a:r>
              <a:rPr lang="en-GB" sz="3200" dirty="0">
                <a:solidFill>
                  <a:srgbClr val="FFFFFF"/>
                </a:solidFill>
              </a:rPr>
              <a:t>Comparison – State Response</a:t>
            </a:r>
            <a:br>
              <a:rPr lang="en-GB" sz="3200" dirty="0">
                <a:solidFill>
                  <a:srgbClr val="FFFFFF"/>
                </a:solidFill>
              </a:rPr>
            </a:br>
            <a:r>
              <a:rPr lang="en-GB" sz="3200" dirty="0">
                <a:solidFill>
                  <a:srgbClr val="FFFFFF"/>
                </a:solidFill>
              </a:rPr>
              <a:t>Military Intervention</a:t>
            </a:r>
          </a:p>
        </p:txBody>
      </p:sp>
      <p:sp>
        <p:nvSpPr>
          <p:cNvPr id="3" name="Content Placeholder 2">
            <a:extLst>
              <a:ext uri="{FF2B5EF4-FFF2-40B4-BE49-F238E27FC236}">
                <a16:creationId xmlns:a16="http://schemas.microsoft.com/office/drawing/2014/main" id="{52BF1B2E-C8BB-452E-B03B-4F3DB1881A55}"/>
              </a:ext>
            </a:extLst>
          </p:cNvPr>
          <p:cNvSpPr>
            <a:spLocks noGrp="1"/>
          </p:cNvSpPr>
          <p:nvPr>
            <p:ph sz="half" idx="1"/>
          </p:nvPr>
        </p:nvSpPr>
        <p:spPr>
          <a:xfrm>
            <a:off x="4547697" y="861647"/>
            <a:ext cx="5246933" cy="5248148"/>
          </a:xfrm>
        </p:spPr>
        <p:txBody>
          <a:bodyPr>
            <a:normAutofit/>
          </a:bodyPr>
          <a:lstStyle/>
          <a:p>
            <a:pPr marL="0" lvl="0" indent="0">
              <a:buNone/>
            </a:pPr>
            <a:endParaRPr lang="en-GB" sz="2000" dirty="0"/>
          </a:p>
          <a:p>
            <a:pPr marL="0" indent="0">
              <a:buNone/>
            </a:pPr>
            <a:endParaRPr lang="en-GB" sz="2000" dirty="0"/>
          </a:p>
          <a:p>
            <a:pPr marL="0" indent="0">
              <a:buNone/>
            </a:pPr>
            <a:endParaRPr lang="en-GB" sz="2000" dirty="0"/>
          </a:p>
        </p:txBody>
      </p:sp>
      <p:sp>
        <p:nvSpPr>
          <p:cNvPr id="4" name="TextBox 3">
            <a:extLst>
              <a:ext uri="{FF2B5EF4-FFF2-40B4-BE49-F238E27FC236}">
                <a16:creationId xmlns:a16="http://schemas.microsoft.com/office/drawing/2014/main" id="{C1308E76-9088-4A4C-9859-5A1F241A744B}"/>
              </a:ext>
            </a:extLst>
          </p:cNvPr>
          <p:cNvSpPr txBox="1"/>
          <p:nvPr/>
        </p:nvSpPr>
        <p:spPr>
          <a:xfrm>
            <a:off x="5062330" y="1802296"/>
            <a:ext cx="5009322" cy="30469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Calibri Light" panose="020F0302020204030204"/>
                <a:ea typeface="+mn-ea"/>
                <a:cs typeface="+mn-cs"/>
              </a:rPr>
              <a:t>Narodnaya Volya – Military Security Crackdown on Leadership (in tandem with reforms)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libri Light" panose="020F03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Calibri Light" panose="020F0302020204030204"/>
                <a:ea typeface="+mn-ea"/>
                <a:cs typeface="+mn-cs"/>
              </a:rPr>
              <a:t>Northern Ireland – Deployment of up to 20,000 soldiers and 8000 armed police officers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5522894"/>
      </p:ext>
    </p:extLst>
  </p:cSld>
  <p:clrMapOvr>
    <a:overrideClrMapping bg1="dk1" tx1="lt1" bg2="dk2" tx2="lt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1AC613-04F1-4D69-A8D4-7C11B2E00145}"/>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Comparison - Tactics</a:t>
            </a:r>
          </a:p>
        </p:txBody>
      </p:sp>
      <p:pic>
        <p:nvPicPr>
          <p:cNvPr id="8" name="Content Placeholder 7">
            <a:extLst>
              <a:ext uri="{FF2B5EF4-FFF2-40B4-BE49-F238E27FC236}">
                <a16:creationId xmlns:a16="http://schemas.microsoft.com/office/drawing/2014/main" id="{D268429A-13E7-4646-AC0B-1DE71F7EF6CB}"/>
              </a:ext>
            </a:extLst>
          </p:cNvPr>
          <p:cNvPicPr>
            <a:picLocks noGrp="1" noChangeAspect="1"/>
          </p:cNvPicPr>
          <p:nvPr>
            <p:ph sz="half" idx="2"/>
          </p:nvPr>
        </p:nvPicPr>
        <p:blipFill rotWithShape="1">
          <a:blip r:embed="rId2"/>
          <a:srcRect t="13468" r="1" b="1"/>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99E5159-BFC8-49A1-8446-2C84E4966A9A}"/>
              </a:ext>
            </a:extLst>
          </p:cNvPr>
          <p:cNvSpPr>
            <a:spLocks noGrp="1"/>
          </p:cNvSpPr>
          <p:nvPr>
            <p:ph sz="half" idx="1"/>
          </p:nvPr>
        </p:nvSpPr>
        <p:spPr>
          <a:xfrm>
            <a:off x="8029319" y="917725"/>
            <a:ext cx="3424739" cy="4852362"/>
          </a:xfrm>
        </p:spPr>
        <p:txBody>
          <a:bodyPr vert="horz" lIns="91440" tIns="45720" rIns="91440" bIns="45720" rtlCol="0" anchor="ctr">
            <a:normAutofit/>
          </a:bodyPr>
          <a:lstStyle/>
          <a:p>
            <a:pPr lvl="0"/>
            <a:r>
              <a:rPr lang="en-US" sz="2400" dirty="0">
                <a:solidFill>
                  <a:srgbClr val="FFFFFF"/>
                </a:solidFill>
              </a:rPr>
              <a:t>Surprise Attacks – Used by almost all terrorist groups (IRA ‘warnings’ for some attacks)</a:t>
            </a:r>
          </a:p>
          <a:p>
            <a:pPr lvl="0"/>
            <a:r>
              <a:rPr lang="en-US" sz="2400" dirty="0">
                <a:solidFill>
                  <a:srgbClr val="FFFFFF"/>
                </a:solidFill>
              </a:rPr>
              <a:t>Improvised Explosive Devices (IED)concealed in building used by Narodnaya Volya in attempts to assassinate Tsar and by PIRA in attempt to assassinate Thatcher Government.</a:t>
            </a:r>
          </a:p>
          <a:p>
            <a:pPr lvl="0"/>
            <a:endParaRPr lang="en-US" sz="2000" dirty="0">
              <a:solidFill>
                <a:srgbClr val="FFFFFF"/>
              </a:solidFill>
            </a:endParaRPr>
          </a:p>
          <a:p>
            <a:pPr lvl="0"/>
            <a:endParaRPr lang="en-US" sz="2000" dirty="0">
              <a:solidFill>
                <a:srgbClr val="FFFFFF"/>
              </a:solidFill>
            </a:endParaRPr>
          </a:p>
          <a:p>
            <a:endParaRPr lang="en-US" sz="2000" dirty="0">
              <a:solidFill>
                <a:srgbClr val="FFFFFF"/>
              </a:solidFill>
            </a:endParaRPr>
          </a:p>
        </p:txBody>
      </p:sp>
    </p:spTree>
    <p:extLst>
      <p:ext uri="{BB962C8B-B14F-4D97-AF65-F5344CB8AC3E}">
        <p14:creationId xmlns:p14="http://schemas.microsoft.com/office/powerpoint/2010/main" val="326335356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43D8ABE-14A7-49E0-B694-902E63DE8DBE}"/>
              </a:ext>
            </a:extLst>
          </p:cNvPr>
          <p:cNvPicPr>
            <a:picLocks noChangeAspect="1"/>
          </p:cNvPicPr>
          <p:nvPr/>
        </p:nvPicPr>
        <p:blipFill rotWithShape="1">
          <a:blip r:embed="rId2">
            <a:alphaModFix/>
          </a:blip>
          <a:srcRect r="878" b="-3"/>
          <a:stretch/>
        </p:blipFill>
        <p:spPr>
          <a:xfrm>
            <a:off x="6083786" y="-168318"/>
            <a:ext cx="6261330" cy="3932313"/>
          </a:xfrm>
          <a:prstGeom prst="rect">
            <a:avLst/>
          </a:prstGeom>
          <a:effectLst>
            <a:softEdge rad="533400"/>
          </a:effectLst>
        </p:spPr>
      </p:pic>
      <p:pic>
        <p:nvPicPr>
          <p:cNvPr id="5" name="Content Placeholder 4">
            <a:extLst>
              <a:ext uri="{FF2B5EF4-FFF2-40B4-BE49-F238E27FC236}">
                <a16:creationId xmlns:a16="http://schemas.microsoft.com/office/drawing/2014/main" id="{A6B68A1D-5CC4-4FC7-8CBE-87F58F65215A}"/>
              </a:ext>
            </a:extLst>
          </p:cNvPr>
          <p:cNvPicPr>
            <a:picLocks noGrp="1" noChangeAspect="1"/>
          </p:cNvPicPr>
          <p:nvPr>
            <p:ph sz="half" idx="2"/>
          </p:nvPr>
        </p:nvPicPr>
        <p:blipFill rotWithShape="1">
          <a:blip r:embed="rId3"/>
          <a:srcRect l="1188" r="-2" b="-2"/>
          <a:stretch/>
        </p:blipFill>
        <p:spPr>
          <a:xfrm>
            <a:off x="6089904" y="2487168"/>
            <a:ext cx="6263640" cy="4215384"/>
          </a:xfrm>
          <a:prstGeom prst="rect">
            <a:avLst/>
          </a:prstGeom>
          <a:effectLst>
            <a:softEdge rad="533400"/>
          </a:effectLst>
        </p:spPr>
      </p:pic>
      <p:pic>
        <p:nvPicPr>
          <p:cNvPr id="11" name="Picture 10">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E502E1B-AFB2-4197-8ECB-51E8AE544E6D}"/>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sz="4000" kern="1200">
                <a:solidFill>
                  <a:srgbClr val="000000"/>
                </a:solidFill>
                <a:latin typeface="+mj-lt"/>
                <a:ea typeface="+mj-ea"/>
                <a:cs typeface="+mj-cs"/>
              </a:rPr>
              <a:t>Other Tactics…</a:t>
            </a:r>
          </a:p>
        </p:txBody>
      </p:sp>
      <p:sp>
        <p:nvSpPr>
          <p:cNvPr id="3" name="Content Placeholder 2">
            <a:extLst>
              <a:ext uri="{FF2B5EF4-FFF2-40B4-BE49-F238E27FC236}">
                <a16:creationId xmlns:a16="http://schemas.microsoft.com/office/drawing/2014/main" id="{364CF7FA-2771-4E47-99BD-70DAD112DCFE}"/>
              </a:ext>
            </a:extLst>
          </p:cNvPr>
          <p:cNvSpPr>
            <a:spLocks noGrp="1"/>
          </p:cNvSpPr>
          <p:nvPr>
            <p:ph sz="half" idx="1"/>
          </p:nvPr>
        </p:nvSpPr>
        <p:spPr>
          <a:xfrm>
            <a:off x="804997" y="2272143"/>
            <a:ext cx="4803637" cy="3788830"/>
          </a:xfrm>
        </p:spPr>
        <p:txBody>
          <a:bodyPr vert="horz" lIns="91440" tIns="45720" rIns="91440" bIns="45720" rtlCol="0" anchor="ctr">
            <a:noAutofit/>
          </a:bodyPr>
          <a:lstStyle/>
          <a:p>
            <a:r>
              <a:rPr lang="en-US" sz="2400" dirty="0">
                <a:solidFill>
                  <a:srgbClr val="000000"/>
                </a:solidFill>
              </a:rPr>
              <a:t>Remember Vera </a:t>
            </a:r>
            <a:r>
              <a:rPr lang="en-US" sz="2400" dirty="0" err="1">
                <a:solidFill>
                  <a:srgbClr val="000000"/>
                </a:solidFill>
              </a:rPr>
              <a:t>Zasulich</a:t>
            </a:r>
            <a:r>
              <a:rPr lang="en-US" sz="2400" dirty="0">
                <a:solidFill>
                  <a:srgbClr val="000000"/>
                </a:solidFill>
              </a:rPr>
              <a:t> the Narodnaya Volya supporter who walked into the public meeting being held by Governor-General </a:t>
            </a:r>
            <a:r>
              <a:rPr lang="en-US" sz="2400" dirty="0" err="1">
                <a:solidFill>
                  <a:srgbClr val="000000"/>
                </a:solidFill>
              </a:rPr>
              <a:t>Trepov</a:t>
            </a:r>
            <a:r>
              <a:rPr lang="en-US" sz="2400" dirty="0">
                <a:solidFill>
                  <a:srgbClr val="000000"/>
                </a:solidFill>
              </a:rPr>
              <a:t> and shot him!</a:t>
            </a:r>
          </a:p>
          <a:p>
            <a:r>
              <a:rPr lang="en-US" sz="2400" dirty="0">
                <a:solidFill>
                  <a:srgbClr val="000000"/>
                </a:solidFill>
              </a:rPr>
              <a:t>Remember also Stephen Timms the </a:t>
            </a:r>
            <a:r>
              <a:rPr lang="en-US" sz="2400" dirty="0" err="1">
                <a:solidFill>
                  <a:srgbClr val="000000"/>
                </a:solidFill>
              </a:rPr>
              <a:t>labour</a:t>
            </a:r>
            <a:r>
              <a:rPr lang="en-US" sz="2400" dirty="0">
                <a:solidFill>
                  <a:srgbClr val="000000"/>
                </a:solidFill>
              </a:rPr>
              <a:t> MP stabbed at his surgery by </a:t>
            </a:r>
            <a:r>
              <a:rPr lang="en-US" sz="2400" dirty="0" err="1">
                <a:solidFill>
                  <a:srgbClr val="000000"/>
                </a:solidFill>
              </a:rPr>
              <a:t>Roshonara</a:t>
            </a:r>
            <a:r>
              <a:rPr lang="en-US" sz="2400" dirty="0">
                <a:solidFill>
                  <a:srgbClr val="000000"/>
                </a:solidFill>
              </a:rPr>
              <a:t> Choudhry an AQ extremist, </a:t>
            </a:r>
          </a:p>
          <a:p>
            <a:r>
              <a:rPr lang="en-US" sz="2400" dirty="0">
                <a:solidFill>
                  <a:srgbClr val="000000"/>
                </a:solidFill>
              </a:rPr>
              <a:t>And Jo Cox murdered by Thomas Alexander Mair on her way to her surgery as he viewed her as “one of the traitors to white people”.</a:t>
            </a:r>
          </a:p>
        </p:txBody>
      </p:sp>
    </p:spTree>
    <p:extLst>
      <p:ext uri="{BB962C8B-B14F-4D97-AF65-F5344CB8AC3E}">
        <p14:creationId xmlns:p14="http://schemas.microsoft.com/office/powerpoint/2010/main" val="152067113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E8568-7825-4322-ABDC-6E9E16466359}"/>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a:t>Sicarii – Collaboration….</a:t>
            </a:r>
          </a:p>
        </p:txBody>
      </p:sp>
      <p:pic>
        <p:nvPicPr>
          <p:cNvPr id="5" name="Content Placeholder 4">
            <a:extLst>
              <a:ext uri="{FF2B5EF4-FFF2-40B4-BE49-F238E27FC236}">
                <a16:creationId xmlns:a16="http://schemas.microsoft.com/office/drawing/2014/main" id="{ECB2F3EC-5FB8-4437-9BC7-45E82866DAE7}"/>
              </a:ext>
            </a:extLst>
          </p:cNvPr>
          <p:cNvPicPr>
            <a:picLocks noGrp="1" noChangeAspect="1"/>
          </p:cNvPicPr>
          <p:nvPr>
            <p:ph sz="half" idx="2"/>
          </p:nvPr>
        </p:nvPicPr>
        <p:blipFill rotWithShape="1">
          <a:blip r:embed="rId2"/>
          <a:srcRect r="1" b="8276"/>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F9B6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BB69A4-CC9E-4B5E-A077-61C05B232734}"/>
              </a:ext>
            </a:extLst>
          </p:cNvPr>
          <p:cNvSpPr>
            <a:spLocks noGrp="1"/>
          </p:cNvSpPr>
          <p:nvPr>
            <p:ph sz="half" idx="1"/>
          </p:nvPr>
        </p:nvSpPr>
        <p:spPr>
          <a:xfrm>
            <a:off x="4965431" y="2438400"/>
            <a:ext cx="6586489" cy="3785419"/>
          </a:xfrm>
        </p:spPr>
        <p:txBody>
          <a:bodyPr vert="horz" lIns="91440" tIns="45720" rIns="91440" bIns="45720" rtlCol="0">
            <a:normAutofit/>
          </a:bodyPr>
          <a:lstStyle/>
          <a:p>
            <a:r>
              <a:rPr lang="en-US" sz="2400" dirty="0"/>
              <a:t>Remember the group targeted those who assisted the Romans in any way, not only assisting militarily as perhaps an informant would but extending this to ‘secondary targeting’ to those who sold goods to, </a:t>
            </a:r>
            <a:r>
              <a:rPr lang="en-US" sz="2400" dirty="0" err="1"/>
              <a:t>fraternised</a:t>
            </a:r>
            <a:r>
              <a:rPr lang="en-US" sz="2400" dirty="0"/>
              <a:t> with etc. </a:t>
            </a:r>
          </a:p>
        </p:txBody>
      </p:sp>
    </p:spTree>
    <p:extLst>
      <p:ext uri="{BB962C8B-B14F-4D97-AF65-F5344CB8AC3E}">
        <p14:creationId xmlns:p14="http://schemas.microsoft.com/office/powerpoint/2010/main" val="215232396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45F2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51264AC-348A-4A53-B792-78E4B4871E51}"/>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PIRA - Collaboration</a:t>
            </a:r>
          </a:p>
        </p:txBody>
      </p:sp>
      <p:pic>
        <p:nvPicPr>
          <p:cNvPr id="5" name="Content Placeholder 4">
            <a:extLst>
              <a:ext uri="{FF2B5EF4-FFF2-40B4-BE49-F238E27FC236}">
                <a16:creationId xmlns:a16="http://schemas.microsoft.com/office/drawing/2014/main" id="{B3CC0DB1-F99B-4A1C-AEAD-1BAB7020F23F}"/>
              </a:ext>
            </a:extLst>
          </p:cNvPr>
          <p:cNvPicPr>
            <a:picLocks noGrp="1" noChangeAspect="1"/>
          </p:cNvPicPr>
          <p:nvPr>
            <p:ph sz="half" idx="1"/>
          </p:nvPr>
        </p:nvPicPr>
        <p:blipFill rotWithShape="1">
          <a:blip r:embed="rId2"/>
          <a:srcRect t="4697" r="1" b="7797"/>
          <a:stretch/>
        </p:blipFill>
        <p:spPr>
          <a:xfrm>
            <a:off x="327547" y="321733"/>
            <a:ext cx="7058306" cy="4107392"/>
          </a:xfrm>
          <a:prstGeom prst="rect">
            <a:avLst/>
          </a:prstGeom>
        </p:spPr>
      </p:pic>
      <p:sp>
        <p:nvSpPr>
          <p:cNvPr id="21" name="Rectangle 2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415D2194-F523-4AB6-A9AB-157BB6B88A8A}"/>
              </a:ext>
            </a:extLst>
          </p:cNvPr>
          <p:cNvSpPr>
            <a:spLocks noGrp="1"/>
          </p:cNvSpPr>
          <p:nvPr>
            <p:ph sz="half" idx="2"/>
          </p:nvPr>
        </p:nvSpPr>
        <p:spPr>
          <a:xfrm>
            <a:off x="8029319" y="917725"/>
            <a:ext cx="3424739" cy="4852362"/>
          </a:xfrm>
        </p:spPr>
        <p:txBody>
          <a:bodyPr vert="horz" lIns="91440" tIns="45720" rIns="91440" bIns="45720" rtlCol="0" anchor="ctr">
            <a:noAutofit/>
          </a:bodyPr>
          <a:lstStyle/>
          <a:p>
            <a:r>
              <a:rPr lang="en-US" sz="2400" dirty="0">
                <a:solidFill>
                  <a:srgbClr val="FFFFFF"/>
                </a:solidFill>
              </a:rPr>
              <a:t>17 January 1992 County Tyrone </a:t>
            </a:r>
          </a:p>
          <a:p>
            <a:r>
              <a:rPr lang="en-US" sz="2400" dirty="0">
                <a:solidFill>
                  <a:srgbClr val="FFFFFF"/>
                </a:solidFill>
              </a:rPr>
              <a:t>Roadside bomb kills eight men and injured 6 construction workers who were repairing British Army base in Omagh.</a:t>
            </a:r>
          </a:p>
          <a:p>
            <a:r>
              <a:rPr lang="en-US" sz="2400" dirty="0">
                <a:solidFill>
                  <a:srgbClr val="FFFFFF"/>
                </a:solidFill>
              </a:rPr>
              <a:t>Provisional Irish Republican Army (PIRA) claimed responsibility citing the grounds that “the workers were collaborating with the forces of occupation”. </a:t>
            </a:r>
          </a:p>
        </p:txBody>
      </p:sp>
    </p:spTree>
    <p:extLst>
      <p:ext uri="{BB962C8B-B14F-4D97-AF65-F5344CB8AC3E}">
        <p14:creationId xmlns:p14="http://schemas.microsoft.com/office/powerpoint/2010/main" val="128141118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68864F7-3D6B-4910-B8C6-27BC0497350A}"/>
              </a:ext>
            </a:extLst>
          </p:cNvPr>
          <p:cNvPicPr>
            <a:picLocks noGrp="1" noChangeAspect="1"/>
          </p:cNvPicPr>
          <p:nvPr>
            <p:ph sz="half" idx="1"/>
          </p:nvPr>
        </p:nvPicPr>
        <p:blipFill rotWithShape="1">
          <a:blip r:embed="rId2">
            <a:alphaModFix/>
          </a:blip>
          <a:srcRect r="10833"/>
          <a:stretch/>
        </p:blipFill>
        <p:spPr>
          <a:xfrm>
            <a:off x="6083786" y="-168318"/>
            <a:ext cx="6261330" cy="3932313"/>
          </a:xfrm>
          <a:prstGeom prst="rect">
            <a:avLst/>
          </a:prstGeom>
          <a:effectLst>
            <a:softEdge rad="533400"/>
          </a:effectLst>
        </p:spPr>
      </p:pic>
      <p:pic>
        <p:nvPicPr>
          <p:cNvPr id="6" name="Picture 5">
            <a:extLst>
              <a:ext uri="{FF2B5EF4-FFF2-40B4-BE49-F238E27FC236}">
                <a16:creationId xmlns:a16="http://schemas.microsoft.com/office/drawing/2014/main" id="{EC11829D-06E5-4732-A50C-5535DDCE8B3E}"/>
              </a:ext>
            </a:extLst>
          </p:cNvPr>
          <p:cNvPicPr>
            <a:picLocks noChangeAspect="1"/>
          </p:cNvPicPr>
          <p:nvPr/>
        </p:nvPicPr>
        <p:blipFill rotWithShape="1">
          <a:blip r:embed="rId3"/>
          <a:srcRect r="11958" b="-2"/>
          <a:stretch/>
        </p:blipFill>
        <p:spPr>
          <a:xfrm>
            <a:off x="6089904" y="2487168"/>
            <a:ext cx="6263640" cy="4215384"/>
          </a:xfrm>
          <a:prstGeom prst="rect">
            <a:avLst/>
          </a:prstGeom>
          <a:effectLst>
            <a:softEdge rad="533400"/>
          </a:effectLst>
        </p:spPr>
      </p:pic>
      <p:pic>
        <p:nvPicPr>
          <p:cNvPr id="11" name="Picture 10">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CE13532-B943-4405-A405-DCAE902D8078}"/>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sz="4000" kern="1200">
                <a:solidFill>
                  <a:srgbClr val="000000"/>
                </a:solidFill>
                <a:latin typeface="+mj-lt"/>
                <a:ea typeface="+mj-ea"/>
                <a:cs typeface="+mj-cs"/>
              </a:rPr>
              <a:t>Al - Qaeda</a:t>
            </a:r>
          </a:p>
        </p:txBody>
      </p:sp>
      <p:sp>
        <p:nvSpPr>
          <p:cNvPr id="4" name="Content Placeholder 3">
            <a:extLst>
              <a:ext uri="{FF2B5EF4-FFF2-40B4-BE49-F238E27FC236}">
                <a16:creationId xmlns:a16="http://schemas.microsoft.com/office/drawing/2014/main" id="{8CCF0162-617A-4D78-876C-FC7D4CE76F68}"/>
              </a:ext>
            </a:extLst>
          </p:cNvPr>
          <p:cNvSpPr>
            <a:spLocks noGrp="1"/>
          </p:cNvSpPr>
          <p:nvPr>
            <p:ph sz="half" idx="2"/>
          </p:nvPr>
        </p:nvSpPr>
        <p:spPr>
          <a:xfrm>
            <a:off x="804997" y="2272143"/>
            <a:ext cx="4803637" cy="3787412"/>
          </a:xfrm>
        </p:spPr>
        <p:txBody>
          <a:bodyPr vert="horz" lIns="91440" tIns="45720" rIns="91440" bIns="45720" rtlCol="0" anchor="ctr">
            <a:normAutofit/>
          </a:bodyPr>
          <a:lstStyle/>
          <a:p>
            <a:pPr marL="0" indent="0">
              <a:buNone/>
            </a:pPr>
            <a:r>
              <a:rPr lang="en-US" dirty="0">
                <a:solidFill>
                  <a:srgbClr val="000000"/>
                </a:solidFill>
              </a:rPr>
              <a:t>A new entity?</a:t>
            </a:r>
          </a:p>
          <a:p>
            <a:pPr marL="0" indent="0">
              <a:buNone/>
            </a:pPr>
            <a:endParaRPr lang="en-US" dirty="0">
              <a:solidFill>
                <a:srgbClr val="000000"/>
              </a:solidFill>
            </a:endParaRPr>
          </a:p>
          <a:p>
            <a:r>
              <a:rPr lang="en-US" sz="2400" dirty="0">
                <a:solidFill>
                  <a:srgbClr val="000000"/>
                </a:solidFill>
              </a:rPr>
              <a:t>Religious Ideology</a:t>
            </a:r>
          </a:p>
          <a:p>
            <a:endParaRPr lang="en-US" sz="2400" dirty="0">
              <a:solidFill>
                <a:srgbClr val="000000"/>
              </a:solidFill>
            </a:endParaRPr>
          </a:p>
          <a:p>
            <a:r>
              <a:rPr lang="en-US" sz="2400" dirty="0">
                <a:solidFill>
                  <a:srgbClr val="000000"/>
                </a:solidFill>
              </a:rPr>
              <a:t>Co-ordinated Suicide attacks</a:t>
            </a:r>
          </a:p>
          <a:p>
            <a:endParaRPr lang="en-US" sz="2400" dirty="0">
              <a:solidFill>
                <a:srgbClr val="000000"/>
              </a:solidFill>
            </a:endParaRPr>
          </a:p>
          <a:p>
            <a:r>
              <a:rPr lang="en-US" sz="2400" dirty="0">
                <a:solidFill>
                  <a:srgbClr val="000000"/>
                </a:solidFill>
              </a:rPr>
              <a:t>Using planes as flying bombs?</a:t>
            </a:r>
          </a:p>
        </p:txBody>
      </p:sp>
    </p:spTree>
    <p:extLst>
      <p:ext uri="{BB962C8B-B14F-4D97-AF65-F5344CB8AC3E}">
        <p14:creationId xmlns:p14="http://schemas.microsoft.com/office/powerpoint/2010/main" val="8338169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time……</a:t>
            </a:r>
          </a:p>
        </p:txBody>
      </p:sp>
      <p:sp>
        <p:nvSpPr>
          <p:cNvPr id="3" name="Content Placeholder 2"/>
          <p:cNvSpPr>
            <a:spLocks noGrp="1"/>
          </p:cNvSpPr>
          <p:nvPr>
            <p:ph idx="1"/>
          </p:nvPr>
        </p:nvSpPr>
        <p:spPr/>
        <p:txBody>
          <a:bodyPr/>
          <a:lstStyle/>
          <a:p>
            <a:endParaRPr lang="en-GB" dirty="0"/>
          </a:p>
          <a:p>
            <a:endParaRPr lang="en-GB" dirty="0"/>
          </a:p>
          <a:p>
            <a:endParaRPr lang="en-GB" dirty="0"/>
          </a:p>
          <a:p>
            <a:endParaRPr lang="en-GB" dirty="0"/>
          </a:p>
          <a:p>
            <a:r>
              <a:rPr lang="en-GB" dirty="0"/>
              <a:t>Terrorist Tactics Strategies and Support</a:t>
            </a:r>
          </a:p>
          <a:p>
            <a:endParaRPr lang="en-GB" dirty="0"/>
          </a:p>
        </p:txBody>
      </p:sp>
    </p:spTree>
    <p:extLst>
      <p:ext uri="{BB962C8B-B14F-4D97-AF65-F5344CB8AC3E}">
        <p14:creationId xmlns:p14="http://schemas.microsoft.com/office/powerpoint/2010/main" val="366198402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5052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Picture 14">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7" name="Freeform: Shape 16">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Content Placeholder 7" descr="A close up of a piece of paper&#10;&#10;Description automatically generated">
            <a:extLst>
              <a:ext uri="{FF2B5EF4-FFF2-40B4-BE49-F238E27FC236}">
                <a16:creationId xmlns:a16="http://schemas.microsoft.com/office/drawing/2014/main" id="{ACB0F59C-7E58-44AC-95E5-368EA4C6C9A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90446" y="1599086"/>
            <a:ext cx="6591678" cy="3773013"/>
          </a:xfrm>
          <a:prstGeom prst="rect">
            <a:avLst/>
          </a:prstGeom>
        </p:spPr>
      </p:pic>
    </p:spTree>
    <p:extLst>
      <p:ext uri="{BB962C8B-B14F-4D97-AF65-F5344CB8AC3E}">
        <p14:creationId xmlns:p14="http://schemas.microsoft.com/office/powerpoint/2010/main" val="74940738"/>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TotalTime>
  <Words>2448</Words>
  <Application>Microsoft Office PowerPoint</Application>
  <PresentationFormat>Widescreen</PresentationFormat>
  <Paragraphs>225</Paragraphs>
  <Slides>63</Slides>
  <Notes>2</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63</vt:i4>
      </vt:variant>
    </vt:vector>
  </HeadingPairs>
  <TitlesOfParts>
    <vt:vector size="68" baseType="lpstr">
      <vt:lpstr>Aptos</vt:lpstr>
      <vt:lpstr>Arial</vt:lpstr>
      <vt:lpstr>Calibri</vt:lpstr>
      <vt:lpstr>Calibri Light</vt:lpstr>
      <vt:lpstr>1_Office Theme</vt:lpstr>
      <vt:lpstr>Terrorism - A Historical Context</vt:lpstr>
      <vt:lpstr>Historical Context</vt:lpstr>
      <vt:lpstr>Terrorism – A Brief History</vt:lpstr>
      <vt:lpstr>9/11 </vt:lpstr>
      <vt:lpstr> </vt:lpstr>
      <vt:lpstr>PowerPoint Presentation</vt:lpstr>
      <vt:lpstr>So do we ignore History at our peril?</vt:lpstr>
      <vt:lpstr>The Sicarii</vt:lpstr>
      <vt:lpstr>Sicarii</vt:lpstr>
      <vt:lpstr>Sicarii</vt:lpstr>
      <vt:lpstr>Sicarii</vt:lpstr>
      <vt:lpstr>Sicarii</vt:lpstr>
      <vt:lpstr>b. Roman leaders introduced punitive measures in response to violence.  As a result of poor intelligence these measures were often directed towards the innocent.  The military were introduced to violently disperse crowds and carry out local massacres.    </vt:lpstr>
      <vt:lpstr>Corruption</vt:lpstr>
      <vt:lpstr>Outcomes</vt:lpstr>
      <vt:lpstr>Success</vt:lpstr>
      <vt:lpstr>Success</vt:lpstr>
      <vt:lpstr>Success</vt:lpstr>
      <vt:lpstr>Seminar Session …………….30 Mins</vt:lpstr>
      <vt:lpstr>“Party of the Narodnaya Volya"  "The Will of the People"</vt:lpstr>
      <vt:lpstr>Birth of Narodnaya Volya</vt:lpstr>
      <vt:lpstr>Early Action</vt:lpstr>
      <vt:lpstr>Early Action</vt:lpstr>
      <vt:lpstr>Further Conspiracy against the State</vt:lpstr>
      <vt:lpstr>Further Conspiracy against the State</vt:lpstr>
      <vt:lpstr>Resolving the Terrorist problem</vt:lpstr>
      <vt:lpstr>The plot to Kill the Tsar continued…….</vt:lpstr>
      <vt:lpstr>The attack</vt:lpstr>
      <vt:lpstr>Execution</vt:lpstr>
      <vt:lpstr>Outcome of Narodnaya Volya Action</vt:lpstr>
      <vt:lpstr>Seminar Session …………….30 Mins</vt:lpstr>
      <vt:lpstr>Conclusion</vt:lpstr>
      <vt:lpstr>PowerPoint Presentation</vt:lpstr>
      <vt:lpstr>What can we learn from History?</vt:lpstr>
      <vt:lpstr>Last time……….</vt:lpstr>
      <vt:lpstr>Sicarii in brief….</vt:lpstr>
      <vt:lpstr>Government Responses…</vt:lpstr>
      <vt:lpstr>Government Responses…Outcomes</vt:lpstr>
      <vt:lpstr>Narodnaya Volya in Brief….</vt:lpstr>
      <vt:lpstr>Government Responses…</vt:lpstr>
      <vt:lpstr>Narodnaya Volya - Tactics</vt:lpstr>
      <vt:lpstr>Narodnaya Volya - Outcomes</vt:lpstr>
      <vt:lpstr>Comparisons with ‘New Terrorist Groups’</vt:lpstr>
      <vt:lpstr>Comparison – State Response</vt:lpstr>
      <vt:lpstr>Comparison – State Response</vt:lpstr>
      <vt:lpstr>PowerPoint Presentation</vt:lpstr>
      <vt:lpstr>Police Brutality in NI</vt:lpstr>
      <vt:lpstr>Police Brutality in NI</vt:lpstr>
      <vt:lpstr>PowerPoint Presentation</vt:lpstr>
      <vt:lpstr>The Birmingham Pub bombings</vt:lpstr>
      <vt:lpstr>The Birmingham Pub bombingse</vt:lpstr>
      <vt:lpstr>The Birmingham Pub bombingse Birmingham Pub bombings</vt:lpstr>
      <vt:lpstr>The Birmingham Pub bombings</vt:lpstr>
      <vt:lpstr>The Birmingham Pub bombings</vt:lpstr>
      <vt:lpstr>Miscarriages of Justice…… </vt:lpstr>
      <vt:lpstr>Comparison – State Response Military Intervention</vt:lpstr>
      <vt:lpstr>Comparison - Tactics</vt:lpstr>
      <vt:lpstr>Other Tactics…</vt:lpstr>
      <vt:lpstr>Sicarii – Collaboration….</vt:lpstr>
      <vt:lpstr>PIRA - Collaboration</vt:lpstr>
      <vt:lpstr>Al - Qaeda</vt:lpstr>
      <vt:lpstr>Next time……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wynne jones</dc:creator>
  <cp:lastModifiedBy>wynne jones</cp:lastModifiedBy>
  <cp:revision>2</cp:revision>
  <dcterms:created xsi:type="dcterms:W3CDTF">2026-09-25T07:11:36Z</dcterms:created>
  <dcterms:modified xsi:type="dcterms:W3CDTF">2026-09-28T12:27:24Z</dcterms:modified>
</cp:coreProperties>
</file>