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0" r:id="rId4"/>
    <p:sldId id="262" r:id="rId5"/>
    <p:sldId id="263" r:id="rId6"/>
    <p:sldId id="264" r:id="rId7"/>
    <p:sldId id="261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686" autoAdjust="0"/>
    <p:restoredTop sz="96412" autoAdjust="0"/>
  </p:normalViewPr>
  <p:slideViewPr>
    <p:cSldViewPr snapToGrid="0">
      <p:cViewPr>
        <p:scale>
          <a:sx n="120" d="100"/>
          <a:sy n="120" d="100"/>
        </p:scale>
        <p:origin x="-384" y="-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Charles Williams (International Centre)" userId="ba7ba280-601e-4d8a-9293-8398117798c9" providerId="ADAL" clId="{483C21FC-13EC-4194-B689-68BF56DC5ED1}"/>
    <pc:docChg chg="undo custSel modSld">
      <pc:chgData name="David Charles Williams (International Centre)" userId="ba7ba280-601e-4d8a-9293-8398117798c9" providerId="ADAL" clId="{483C21FC-13EC-4194-B689-68BF56DC5ED1}" dt="2023-03-17T15:30:41.640" v="203" actId="114"/>
      <pc:docMkLst>
        <pc:docMk/>
      </pc:docMkLst>
      <pc:sldChg chg="modSp mod">
        <pc:chgData name="David Charles Williams (International Centre)" userId="ba7ba280-601e-4d8a-9293-8398117798c9" providerId="ADAL" clId="{483C21FC-13EC-4194-B689-68BF56DC5ED1}" dt="2023-03-17T15:25:28.706" v="200" actId="27636"/>
        <pc:sldMkLst>
          <pc:docMk/>
          <pc:sldMk cId="4157960538" sldId="261"/>
        </pc:sldMkLst>
        <pc:spChg chg="mod">
          <ac:chgData name="David Charles Williams (International Centre)" userId="ba7ba280-601e-4d8a-9293-8398117798c9" providerId="ADAL" clId="{483C21FC-13EC-4194-B689-68BF56DC5ED1}" dt="2023-03-17T15:25:28.706" v="200" actId="27636"/>
          <ac:spMkLst>
            <pc:docMk/>
            <pc:sldMk cId="4157960538" sldId="261"/>
            <ac:spMk id="3" creationId="{00000000-0000-0000-0000-000000000000}"/>
          </ac:spMkLst>
        </pc:spChg>
      </pc:sldChg>
      <pc:sldChg chg="modSp mod">
        <pc:chgData name="David Charles Williams (International Centre)" userId="ba7ba280-601e-4d8a-9293-8398117798c9" providerId="ADAL" clId="{483C21FC-13EC-4194-B689-68BF56DC5ED1}" dt="2023-03-17T15:30:41.640" v="203" actId="114"/>
        <pc:sldMkLst>
          <pc:docMk/>
          <pc:sldMk cId="3539713775" sldId="267"/>
        </pc:sldMkLst>
        <pc:graphicFrameChg chg="modGraphic">
          <ac:chgData name="David Charles Williams (International Centre)" userId="ba7ba280-601e-4d8a-9293-8398117798c9" providerId="ADAL" clId="{483C21FC-13EC-4194-B689-68BF56DC5ED1}" dt="2023-03-17T15:30:41.640" v="203" actId="114"/>
          <ac:graphicFrameMkLst>
            <pc:docMk/>
            <pc:sldMk cId="3539713775" sldId="267"/>
            <ac:graphicFrameMk id="4" creationId="{00000000-0000-0000-0000-000000000000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16FF19-A0F8-4308-8F94-D0957FE87DBD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69D7BD-A1DF-4981-83A5-30955DB44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152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3626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69D7BD-A1DF-4981-83A5-30955DB449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778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6414-05DA-47AF-B794-4F5EF850BFA3}" type="datetime1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631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0084-BA39-467E-9471-16611137BE0C}" type="datetime1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488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1184C-F07F-438B-8B71-DD4E29ABE001}" type="datetime1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378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2367-D76F-4354-A2CA-39608F4BE983}" type="datetime1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322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714AD-D3FD-429A-9437-26AD5A82FE5A}" type="datetime1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139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256D-F399-409C-A5E4-1661D3391B20}" type="datetime1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00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A51D4-B0A6-4742-8701-5B817FB2C6ED}" type="datetime1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202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BFA5C-D32D-4E0F-8AB5-F77F8DF93F3A}" type="datetime1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872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FDD2E-EC21-4903-BA33-02D1DB3B8C25}" type="datetime1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450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3C60-C5B9-4C87-83FC-5B35704E3F67}" type="datetime1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087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43FB-857C-4BB6-A076-76A5FD7159E1}" type="datetime1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- adapted from Averil Coxhead 2000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76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C1BCB1-15A0-4615-A564-8BA9359F650A}" type="datetime1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- adapted from Averil Coxhead 2000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461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Tenses Part (1): </a:t>
            </a:r>
            <a:r>
              <a:rPr lang="en-GB" sz="3200" b="1" dirty="0"/>
              <a:t>Past &amp; present perfect tenses </a:t>
            </a:r>
          </a:p>
          <a:p>
            <a:r>
              <a:rPr lang="en-GB" dirty="0"/>
              <a:t>by David C. Williams </a:t>
            </a:r>
            <a:r>
              <a:rPr lang="en-GB" sz="2000" dirty="0"/>
              <a:t>MA (TEFL) RSA Dip. (TEFL)</a:t>
            </a:r>
          </a:p>
          <a:p>
            <a:r>
              <a:rPr lang="en-GB" dirty="0"/>
              <a:t>Lecturer English for Academic Purposes (EAP) </a:t>
            </a:r>
          </a:p>
          <a:p>
            <a:r>
              <a:rPr lang="en-GB" dirty="0"/>
              <a:t>UWTSD Swansea campus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83384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800" dirty="0"/>
              <a:t>The past simple tense</a:t>
            </a:r>
          </a:p>
          <a:p>
            <a:pPr lvl="1"/>
            <a:r>
              <a:rPr lang="en-GB" sz="1800" dirty="0"/>
              <a:t>The most common form</a:t>
            </a:r>
          </a:p>
          <a:p>
            <a:pPr lvl="1"/>
            <a:r>
              <a:rPr lang="en-GB" sz="1800" dirty="0"/>
              <a:t>Meaning</a:t>
            </a:r>
          </a:p>
          <a:p>
            <a:pPr lvl="1"/>
            <a:r>
              <a:rPr lang="en-GB" sz="1800" dirty="0"/>
              <a:t>In questions (affirmative and negative)</a:t>
            </a:r>
          </a:p>
          <a:p>
            <a:pPr lvl="1"/>
            <a:r>
              <a:rPr lang="en-GB" sz="1800" dirty="0"/>
              <a:t>In statements (affirmative and negative)</a:t>
            </a:r>
          </a:p>
          <a:p>
            <a:pPr lvl="1"/>
            <a:r>
              <a:rPr lang="en-GB" sz="1800" dirty="0"/>
              <a:t>Time-lines</a:t>
            </a:r>
          </a:p>
          <a:p>
            <a:pPr lvl="1"/>
            <a:r>
              <a:rPr lang="en-GB" sz="1800" dirty="0"/>
              <a:t>Common mistakes</a:t>
            </a:r>
          </a:p>
          <a:p>
            <a:r>
              <a:rPr lang="en-GB" sz="1800" dirty="0"/>
              <a:t>The present perfect tense</a:t>
            </a:r>
          </a:p>
          <a:p>
            <a:pPr lvl="1"/>
            <a:r>
              <a:rPr lang="en-GB" sz="1800" dirty="0"/>
              <a:t>The most common form</a:t>
            </a:r>
          </a:p>
          <a:p>
            <a:pPr lvl="1"/>
            <a:r>
              <a:rPr lang="en-GB" sz="1800" dirty="0"/>
              <a:t>Meaning</a:t>
            </a:r>
          </a:p>
          <a:p>
            <a:pPr lvl="1"/>
            <a:r>
              <a:rPr lang="en-GB" sz="1800" dirty="0"/>
              <a:t>In questions (affirmative and negative)</a:t>
            </a:r>
          </a:p>
          <a:p>
            <a:pPr lvl="1"/>
            <a:r>
              <a:rPr lang="en-GB" sz="1800" dirty="0"/>
              <a:t>In statements (affirmative and negative)</a:t>
            </a:r>
          </a:p>
          <a:p>
            <a:pPr lvl="1"/>
            <a:r>
              <a:rPr lang="en-GB" sz="1800" dirty="0"/>
              <a:t>Time-lines</a:t>
            </a:r>
          </a:p>
          <a:p>
            <a:pPr lvl="1"/>
            <a:r>
              <a:rPr lang="en-GB" sz="1800" dirty="0"/>
              <a:t>Common mistakes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475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past simple tense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Most common form</a:t>
            </a:r>
          </a:p>
          <a:p>
            <a:pPr lvl="1"/>
            <a:r>
              <a:rPr lang="en-GB" dirty="0"/>
              <a:t>Subject + past simple verb form + object </a:t>
            </a:r>
          </a:p>
          <a:p>
            <a:pPr lvl="2"/>
            <a:r>
              <a:rPr lang="en-GB" dirty="0"/>
              <a:t>John SENT the email</a:t>
            </a:r>
          </a:p>
          <a:p>
            <a:pPr lvl="2"/>
            <a:r>
              <a:rPr lang="en-GB" dirty="0"/>
              <a:t>We FLEW to the UK</a:t>
            </a:r>
          </a:p>
          <a:p>
            <a:pPr lvl="2"/>
            <a:r>
              <a:rPr lang="en-GB" dirty="0"/>
              <a:t>They ARRIVED in Swansea </a:t>
            </a:r>
          </a:p>
          <a:p>
            <a:r>
              <a:rPr lang="en-GB" dirty="0"/>
              <a:t>Meaning</a:t>
            </a:r>
          </a:p>
          <a:p>
            <a:pPr lvl="1"/>
            <a:r>
              <a:rPr lang="en-GB" dirty="0"/>
              <a:t>Describing an event that began and ended in the past</a:t>
            </a:r>
          </a:p>
          <a:p>
            <a:r>
              <a:rPr lang="en-GB" dirty="0"/>
              <a:t>Examples in questions</a:t>
            </a:r>
          </a:p>
          <a:p>
            <a:pPr lvl="1"/>
            <a:r>
              <a:rPr lang="en-GB" dirty="0"/>
              <a:t>Did you see that movie last night?</a:t>
            </a:r>
          </a:p>
          <a:p>
            <a:pPr lvl="1"/>
            <a:r>
              <a:rPr lang="en-GB" dirty="0"/>
              <a:t>Didn’t you book your ticket yesterday? </a:t>
            </a:r>
          </a:p>
          <a:p>
            <a:r>
              <a:rPr lang="en-GB" dirty="0"/>
              <a:t>Examples in statements</a:t>
            </a:r>
          </a:p>
          <a:p>
            <a:pPr lvl="1"/>
            <a:r>
              <a:rPr lang="en-GB" dirty="0"/>
              <a:t>Yes, I did. It was great! / No, I didn’t see it</a:t>
            </a:r>
          </a:p>
          <a:p>
            <a:pPr lvl="1"/>
            <a:r>
              <a:rPr lang="en-GB" dirty="0"/>
              <a:t> Yes, I did. / No, didn’t. I completely forgot. Thanks for the reminder!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777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Past simple tense as a time-line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443" y="1825625"/>
            <a:ext cx="9992498" cy="43513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215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Past simple questions as a time-line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778" y="1825625"/>
            <a:ext cx="7825946" cy="43513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958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past simple errors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0061301"/>
              </p:ext>
            </p:extLst>
          </p:nvPr>
        </p:nvGraphicFramePr>
        <p:xfrm>
          <a:off x="838200" y="1825625"/>
          <a:ext cx="10515600" cy="330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Common errors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Corrections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/>
                        <a:t>I was work in London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worked in London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positive sentences, a helping verb such as was or did is not used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/>
                        <a:t>Did he wrote a letter?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Did he write a letter?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Main verb is used in the infinitive form in questions and in negatives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/>
                        <a:t>He </a:t>
                      </a:r>
                      <a:r>
                        <a:rPr lang="en-GB" strike="sngStrike" dirty="0" err="1"/>
                        <a:t>writed</a:t>
                      </a:r>
                      <a:r>
                        <a:rPr lang="en-GB" strike="sngStrike" dirty="0"/>
                        <a:t> a letter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 wrote a letter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Some verbs are irregular. Not all verbs end in –</a:t>
                      </a:r>
                      <a:r>
                        <a:rPr lang="en-GB" dirty="0" err="1"/>
                        <a:t>ed</a:t>
                      </a:r>
                      <a:r>
                        <a:rPr lang="en-GB" dirty="0"/>
                        <a:t> in the past tense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/>
                        <a:t>He didn’t wrote  a letter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 didn’t write a letter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 verb is used in the infinitive form in questions and in negatives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30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present perfect tense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Most common form</a:t>
            </a:r>
          </a:p>
          <a:p>
            <a:pPr lvl="1"/>
            <a:r>
              <a:rPr lang="en-GB" dirty="0"/>
              <a:t>Subject + form of the verb have + past participle + object </a:t>
            </a:r>
          </a:p>
          <a:p>
            <a:pPr lvl="2"/>
            <a:r>
              <a:rPr lang="en-GB" dirty="0"/>
              <a:t>John HAS SENT the email</a:t>
            </a:r>
          </a:p>
          <a:p>
            <a:pPr lvl="2"/>
            <a:r>
              <a:rPr lang="en-GB" dirty="0"/>
              <a:t>They HAVE ARRIVED in Swansea</a:t>
            </a:r>
          </a:p>
          <a:p>
            <a:pPr lvl="2"/>
            <a:r>
              <a:rPr lang="en-GB" dirty="0"/>
              <a:t>We HAVE LIVED in Swansea for 19 years </a:t>
            </a:r>
          </a:p>
          <a:p>
            <a:r>
              <a:rPr lang="en-GB" dirty="0"/>
              <a:t>Meaning</a:t>
            </a:r>
          </a:p>
          <a:p>
            <a:pPr lvl="1"/>
            <a:r>
              <a:rPr lang="en-GB" dirty="0"/>
              <a:t>Describing an event that began in the past and is still going (see 3</a:t>
            </a:r>
            <a:r>
              <a:rPr lang="en-GB" baseline="30000" dirty="0"/>
              <a:t>rd</a:t>
            </a:r>
            <a:r>
              <a:rPr lang="en-GB" dirty="0"/>
              <a:t> example above)</a:t>
            </a:r>
          </a:p>
          <a:p>
            <a:pPr lvl="1"/>
            <a:r>
              <a:rPr lang="en-GB" dirty="0"/>
              <a:t>Describing an event that has just ended (see 1</a:t>
            </a:r>
            <a:r>
              <a:rPr lang="en-GB" baseline="30000" dirty="0"/>
              <a:t>st</a:t>
            </a:r>
            <a:r>
              <a:rPr lang="en-GB" dirty="0"/>
              <a:t> and 2</a:t>
            </a:r>
            <a:r>
              <a:rPr lang="en-GB" baseline="30000" dirty="0"/>
              <a:t>nd</a:t>
            </a:r>
            <a:r>
              <a:rPr lang="en-GB" dirty="0"/>
              <a:t> examples above)</a:t>
            </a:r>
          </a:p>
          <a:p>
            <a:r>
              <a:rPr lang="en-GB" dirty="0"/>
              <a:t>Examples in questions</a:t>
            </a:r>
          </a:p>
          <a:p>
            <a:pPr lvl="1"/>
            <a:r>
              <a:rPr lang="en-GB" dirty="0"/>
              <a:t>Have you seen the movie Titanic?</a:t>
            </a:r>
          </a:p>
          <a:p>
            <a:pPr lvl="1"/>
            <a:r>
              <a:rPr lang="en-GB" dirty="0"/>
              <a:t>Haven’t you booked your ticket?  </a:t>
            </a:r>
          </a:p>
          <a:p>
            <a:r>
              <a:rPr lang="en-GB" dirty="0"/>
              <a:t>Examples in statements</a:t>
            </a:r>
          </a:p>
          <a:p>
            <a:pPr lvl="1"/>
            <a:r>
              <a:rPr lang="en-GB" dirty="0"/>
              <a:t>Yes, I have. It was great! / No, I haven’t seen it</a:t>
            </a:r>
          </a:p>
          <a:p>
            <a:pPr lvl="1"/>
            <a:r>
              <a:rPr lang="en-GB" dirty="0"/>
              <a:t> Yes, I have  / No, I haven’t. Thanks for the reminder!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960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 perfect simple as a time-line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25625"/>
            <a:ext cx="9508524" cy="43513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433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 perfect questions as a time-line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206" y="1825625"/>
            <a:ext cx="8394356" cy="43513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057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present perfect errors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5526100"/>
              </p:ext>
            </p:extLst>
          </p:nvPr>
        </p:nvGraphicFramePr>
        <p:xfrm>
          <a:off x="838200" y="1825625"/>
          <a:ext cx="10515600" cy="385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Common mistakes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Correct version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/>
                        <a:t>I worked every day this 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have worked every day this 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 use the present perfect when we speak about unfinished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/>
                        <a:t>Steven has wrote a new book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Steven has written a new book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 use the past participle (written) not the past simple (wrote)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/>
                        <a:t>I am here since last week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have been here since last 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Present perfect used to show an action which continues to the present (i.e. an unfinished action)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/>
                        <a:t>I’ve been knowing him for 5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I’ve known him for 5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Verbs such as </a:t>
                      </a:r>
                      <a:r>
                        <a:rPr lang="en-GB" i="1" dirty="0"/>
                        <a:t>know</a:t>
                      </a:r>
                      <a:r>
                        <a:rPr lang="en-GB" dirty="0"/>
                        <a:t> are called stative. They suggest permanent states and not used in the -</a:t>
                      </a:r>
                      <a:r>
                        <a:rPr lang="en-GB" dirty="0" err="1"/>
                        <a:t>ing</a:t>
                      </a:r>
                      <a:r>
                        <a:rPr lang="en-GB" dirty="0"/>
                        <a:t> form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7137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587</Words>
  <Application>Microsoft Office PowerPoint</Application>
  <PresentationFormat>Widescreen</PresentationFormat>
  <Paragraphs>99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          </vt:lpstr>
      <vt:lpstr>Structure of presentation</vt:lpstr>
      <vt:lpstr>The past simple tense</vt:lpstr>
      <vt:lpstr>Past simple tense as a time-line</vt:lpstr>
      <vt:lpstr>Past simple questions as a time-line</vt:lpstr>
      <vt:lpstr>Typical past simple errors</vt:lpstr>
      <vt:lpstr>The present perfect tense</vt:lpstr>
      <vt:lpstr>Present perfect simple as a time-line</vt:lpstr>
      <vt:lpstr>Present perfect questions as a time-line</vt:lpstr>
      <vt:lpstr>Typical present perfect errors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Charles Williams (International Centre)</dc:creator>
  <cp:lastModifiedBy>David Charles Williams (International Centre)</cp:lastModifiedBy>
  <cp:revision>33</cp:revision>
  <dcterms:created xsi:type="dcterms:W3CDTF">2022-02-23T14:08:39Z</dcterms:created>
  <dcterms:modified xsi:type="dcterms:W3CDTF">2023-03-17T15:30:48Z</dcterms:modified>
</cp:coreProperties>
</file>