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250"/>
    <p:restoredTop sz="95827"/>
  </p:normalViewPr>
  <p:slideViewPr>
    <p:cSldViewPr snapToGrid="0">
      <p:cViewPr varScale="1">
        <p:scale>
          <a:sx n="63" d="100"/>
          <a:sy n="63" d="100"/>
        </p:scale>
        <p:origin x="86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Spridon" userId="3eccd1196b0dbad9" providerId="LiveId" clId="{141E16F3-6F1F-4EC5-B4DC-67F177B5B7D1}"/>
    <pc:docChg chg="modSld">
      <pc:chgData name="Mihaela Spridon" userId="3eccd1196b0dbad9" providerId="LiveId" clId="{141E16F3-6F1F-4EC5-B4DC-67F177B5B7D1}" dt="2023-03-13T09:50:00.506" v="26" actId="20577"/>
      <pc:docMkLst>
        <pc:docMk/>
      </pc:docMkLst>
      <pc:sldChg chg="modSp mod">
        <pc:chgData name="Mihaela Spridon" userId="3eccd1196b0dbad9" providerId="LiveId" clId="{141E16F3-6F1F-4EC5-B4DC-67F177B5B7D1}" dt="2023-03-13T09:50:00.506" v="26" actId="20577"/>
        <pc:sldMkLst>
          <pc:docMk/>
          <pc:sldMk cId="4108867622" sldId="256"/>
        </pc:sldMkLst>
        <pc:spChg chg="mod">
          <ac:chgData name="Mihaela Spridon" userId="3eccd1196b0dbad9" providerId="LiveId" clId="{141E16F3-6F1F-4EC5-B4DC-67F177B5B7D1}" dt="2023-03-13T09:50:00.506" v="26" actId="20577"/>
          <ac:spMkLst>
            <pc:docMk/>
            <pc:sldMk cId="4108867622" sldId="256"/>
            <ac:spMk id="3" creationId="{66EE5E2B-39D1-162D-539B-275D77F1235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3/13/2023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3/13/2023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3/13/2023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3/13/2023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3/13/2023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3/13/2023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3/13/2023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3/13/2023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3/13/2023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3/13/2023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3/13/2023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3/13/2023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44" name="Picture 9">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5" name="Picture 11">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6" name="Rectangle 13">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Rectangle 15">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Rectangle 17">
            <a:extLst>
              <a:ext uri="{FF2B5EF4-FFF2-40B4-BE49-F238E27FC236}">
                <a16:creationId xmlns:a16="http://schemas.microsoft.com/office/drawing/2014/main" id="{E1F0989E-BFBB-43E4-927B-2C51C7AE2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8ACA2469-91AA-459B-A5DD-8FFC0F70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97860FD2-CA19-4064-AA6F-68050C3D201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9B0F3308-12C4-4DD7-ABB4-D0DFAA3C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6A24046D-AAB6-4470-AC22-6448D576E5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211A0A85-392D-49DA-B9EC-82262B3B96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73AFD74C-283C-45BD-885B-6E6635E4B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E3DE725-FEB0-422F-BDBA-A29C95768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5058156-257B-4118-BA50-5869C8AF6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E5CEC-8FA8-783E-8783-5EE77526B175}"/>
              </a:ext>
            </a:extLst>
          </p:cNvPr>
          <p:cNvSpPr>
            <a:spLocks noGrp="1"/>
          </p:cNvSpPr>
          <p:nvPr>
            <p:ph type="ctrTitle"/>
          </p:nvPr>
        </p:nvSpPr>
        <p:spPr>
          <a:xfrm>
            <a:off x="1732514" y="1254079"/>
            <a:ext cx="8608037" cy="1077229"/>
          </a:xfrm>
        </p:spPr>
        <p:txBody>
          <a:bodyPr vert="horz" lIns="91440" tIns="45720" rIns="91440" bIns="45720" rtlCol="0" anchor="t">
            <a:normAutofit/>
          </a:bodyPr>
          <a:lstStyle/>
          <a:p>
            <a:pPr algn="l"/>
            <a:r>
              <a:rPr lang="en-US" sz="3600" dirty="0"/>
              <a:t>Working in teams</a:t>
            </a:r>
          </a:p>
        </p:txBody>
      </p:sp>
      <p:sp>
        <p:nvSpPr>
          <p:cNvPr id="3" name="Subtitle 2">
            <a:extLst>
              <a:ext uri="{FF2B5EF4-FFF2-40B4-BE49-F238E27FC236}">
                <a16:creationId xmlns:a16="http://schemas.microsoft.com/office/drawing/2014/main" id="{66EE5E2B-39D1-162D-539B-275D77F12356}"/>
              </a:ext>
            </a:extLst>
          </p:cNvPr>
          <p:cNvSpPr>
            <a:spLocks noGrp="1"/>
          </p:cNvSpPr>
          <p:nvPr>
            <p:ph type="subTitle" idx="1"/>
          </p:nvPr>
        </p:nvSpPr>
        <p:spPr>
          <a:xfrm>
            <a:off x="1732514" y="1968965"/>
            <a:ext cx="4120195" cy="3997828"/>
          </a:xfrm>
        </p:spPr>
        <p:txBody>
          <a:bodyPr vert="horz" lIns="91440" tIns="45720" rIns="91440" bIns="45720" rtlCol="0" anchor="ctr">
            <a:normAutofit/>
          </a:bodyPr>
          <a:lstStyle/>
          <a:p>
            <a:pPr algn="l">
              <a:lnSpc>
                <a:spcPct val="110000"/>
              </a:lnSpc>
            </a:pPr>
            <a:r>
              <a:rPr lang="en-US" sz="1600" dirty="0"/>
              <a:t>Name: Mihaela </a:t>
            </a:r>
            <a:r>
              <a:rPr lang="en-US" sz="1600" dirty="0" err="1"/>
              <a:t>Spridon</a:t>
            </a:r>
            <a:endParaRPr lang="en-US" sz="1600" dirty="0"/>
          </a:p>
          <a:p>
            <a:pPr algn="l">
              <a:lnSpc>
                <a:spcPct val="110000"/>
              </a:lnSpc>
            </a:pPr>
            <a:r>
              <a:rPr lang="en-US" sz="1600" dirty="0"/>
              <a:t>Student number: 2128233</a:t>
            </a:r>
          </a:p>
          <a:p>
            <a:pPr algn="l">
              <a:lnSpc>
                <a:spcPct val="110000"/>
              </a:lnSpc>
            </a:pPr>
            <a:r>
              <a:rPr lang="en-US" sz="1600" dirty="0"/>
              <a:t>Module code and title: </a:t>
            </a:r>
            <a:r>
              <a:rPr lang="en-US" sz="1600" b="1" dirty="0"/>
              <a:t>LCHS4005_BIRM</a:t>
            </a:r>
            <a:r>
              <a:rPr lang="en-US" sz="1600" dirty="0"/>
              <a:t> Professional Development within Health and Social Care </a:t>
            </a:r>
          </a:p>
          <a:p>
            <a:pPr algn="l">
              <a:lnSpc>
                <a:spcPct val="110000"/>
              </a:lnSpc>
            </a:pPr>
            <a:r>
              <a:rPr lang="en-US" sz="1600" dirty="0"/>
              <a:t>Lecturer’s name: </a:t>
            </a:r>
            <a:r>
              <a:rPr lang="en-US" sz="1600" b="1" dirty="0" err="1"/>
              <a:t>Fouziya</a:t>
            </a:r>
            <a:r>
              <a:rPr lang="en-US" sz="1600" b="1"/>
              <a:t> Farheen</a:t>
            </a:r>
            <a:endParaRPr lang="en-US" sz="1600" dirty="0"/>
          </a:p>
          <a:p>
            <a:pPr algn="l">
              <a:lnSpc>
                <a:spcPct val="110000"/>
              </a:lnSpc>
            </a:pPr>
            <a:r>
              <a:rPr lang="en-US" sz="1600" dirty="0"/>
              <a:t>Assignment title: </a:t>
            </a:r>
            <a:r>
              <a:rPr lang="en-US" sz="1600" b="1" dirty="0"/>
              <a:t>Key Skills Presentation </a:t>
            </a:r>
            <a:endParaRPr lang="en-US" sz="1600" dirty="0"/>
          </a:p>
        </p:txBody>
      </p:sp>
      <p:pic>
        <p:nvPicPr>
          <p:cNvPr id="7" name="Graphic 6">
            <a:extLst>
              <a:ext uri="{FF2B5EF4-FFF2-40B4-BE49-F238E27FC236}">
                <a16:creationId xmlns:a16="http://schemas.microsoft.com/office/drawing/2014/main" id="{C84D24BC-CF75-4667-EB9C-DA564CA3CE60}"/>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5896296" y="885771"/>
            <a:ext cx="5081022" cy="508102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6" name="Rectangle 35">
            <a:extLst>
              <a:ext uri="{FF2B5EF4-FFF2-40B4-BE49-F238E27FC236}">
                <a16:creationId xmlns:a16="http://schemas.microsoft.com/office/drawing/2014/main" id="{D23B4D99-FEA8-489A-8436-A2F113BE1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8867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4F91BB-3508-303C-71BD-CE2073A4C0F8}"/>
              </a:ext>
            </a:extLst>
          </p:cNvPr>
          <p:cNvSpPr txBox="1"/>
          <p:nvPr/>
        </p:nvSpPr>
        <p:spPr>
          <a:xfrm>
            <a:off x="5245781" y="348099"/>
            <a:ext cx="3049772" cy="523220"/>
          </a:xfrm>
          <a:prstGeom prst="rect">
            <a:avLst/>
          </a:prstGeom>
          <a:noFill/>
        </p:spPr>
        <p:txBody>
          <a:bodyPr wrap="square">
            <a:spAutoFit/>
          </a:bodyPr>
          <a:lstStyle/>
          <a:p>
            <a:r>
              <a:rPr lang="en-GB" sz="2800" b="1" dirty="0">
                <a:effectLst/>
                <a:latin typeface="Calibri" panose="020F0502020204030204" pitchFamily="34" charset="0"/>
                <a:ea typeface="Calibri" panose="020F0502020204030204" pitchFamily="34" charset="0"/>
                <a:cs typeface="Times New Roman" panose="02020603050405020304" pitchFamily="18" charset="0"/>
              </a:rPr>
              <a:t>Teamwork </a:t>
            </a:r>
            <a:endParaRPr lang="en-RO" sz="2800" b="1" dirty="0"/>
          </a:p>
        </p:txBody>
      </p:sp>
      <p:pic>
        <p:nvPicPr>
          <p:cNvPr id="5" name="Picture 4" descr="A picture containing toy&#10;&#10;Description automatically generated">
            <a:extLst>
              <a:ext uri="{FF2B5EF4-FFF2-40B4-BE49-F238E27FC236}">
                <a16:creationId xmlns:a16="http://schemas.microsoft.com/office/drawing/2014/main" id="{EA814D05-6C0E-334A-69EB-DB16B0039B8F}"/>
              </a:ext>
            </a:extLst>
          </p:cNvPr>
          <p:cNvPicPr>
            <a:picLocks noChangeAspect="1"/>
          </p:cNvPicPr>
          <p:nvPr/>
        </p:nvPicPr>
        <p:blipFill>
          <a:blip r:embed="rId2"/>
          <a:stretch>
            <a:fillRect/>
          </a:stretch>
        </p:blipFill>
        <p:spPr>
          <a:xfrm>
            <a:off x="991496" y="3797582"/>
            <a:ext cx="5104504" cy="3060418"/>
          </a:xfrm>
          <a:prstGeom prst="rect">
            <a:avLst/>
          </a:prstGeom>
        </p:spPr>
      </p:pic>
      <p:pic>
        <p:nvPicPr>
          <p:cNvPr id="7" name="Picture 6" descr="A group of people posing for a photo&#10;&#10;Description automatically generated">
            <a:extLst>
              <a:ext uri="{FF2B5EF4-FFF2-40B4-BE49-F238E27FC236}">
                <a16:creationId xmlns:a16="http://schemas.microsoft.com/office/drawing/2014/main" id="{15FA5B9D-C767-892D-8F3F-61FB08E9F374}"/>
              </a:ext>
            </a:extLst>
          </p:cNvPr>
          <p:cNvPicPr>
            <a:picLocks noChangeAspect="1"/>
          </p:cNvPicPr>
          <p:nvPr/>
        </p:nvPicPr>
        <p:blipFill>
          <a:blip r:embed="rId3"/>
          <a:stretch>
            <a:fillRect/>
          </a:stretch>
        </p:blipFill>
        <p:spPr>
          <a:xfrm>
            <a:off x="5890875" y="3797582"/>
            <a:ext cx="5443431" cy="3060418"/>
          </a:xfrm>
          <a:prstGeom prst="rect">
            <a:avLst/>
          </a:prstGeom>
        </p:spPr>
      </p:pic>
      <p:sp>
        <p:nvSpPr>
          <p:cNvPr id="9" name="TextBox 8">
            <a:extLst>
              <a:ext uri="{FF2B5EF4-FFF2-40B4-BE49-F238E27FC236}">
                <a16:creationId xmlns:a16="http://schemas.microsoft.com/office/drawing/2014/main" id="{DD119582-3457-ADC1-136A-8726894F40DF}"/>
              </a:ext>
            </a:extLst>
          </p:cNvPr>
          <p:cNvSpPr txBox="1"/>
          <p:nvPr/>
        </p:nvSpPr>
        <p:spPr>
          <a:xfrm>
            <a:off x="991496" y="1231187"/>
            <a:ext cx="10223205" cy="1323439"/>
          </a:xfrm>
          <a:prstGeom prst="rect">
            <a:avLst/>
          </a:prstGeom>
          <a:noFill/>
        </p:spPr>
        <p:txBody>
          <a:bodyPr wrap="square">
            <a:spAutoFit/>
          </a:bodyPr>
          <a:lstStyle/>
          <a:p>
            <a:pPr algn="ctr"/>
            <a:r>
              <a:rPr lang="en-GB" sz="2000" dirty="0">
                <a:effectLst/>
                <a:latin typeface="Calibri" panose="020F0502020204030204" pitchFamily="34" charset="0"/>
                <a:ea typeface="Calibri" panose="020F0502020204030204" pitchFamily="34" charset="0"/>
                <a:cs typeface="Times New Roman" panose="02020603050405020304" pitchFamily="18" charset="0"/>
              </a:rPr>
              <a:t>Teamwork is critical in healthcare because it allows professionals with different areas of expertise to collaborate effectively to provide high-quality care to patients. By working in teams, healthcare professionals can leverage their strengths and complement each other's skills to ensure that the patient's needs are met (Liu et al., 2010). </a:t>
            </a:r>
            <a:endParaRPr lang="en-RO" sz="2000" dirty="0"/>
          </a:p>
        </p:txBody>
      </p:sp>
    </p:spTree>
    <p:extLst>
      <p:ext uri="{BB962C8B-B14F-4D97-AF65-F5344CB8AC3E}">
        <p14:creationId xmlns:p14="http://schemas.microsoft.com/office/powerpoint/2010/main" val="2900719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1395C1E-2648-4FFC-AC7C-2C17083518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1C7379FE-10D6-4FEA-BEA3-5E2034A44C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90FB7BFA-EBDD-467C-B253-EFA700504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3A9D773-2FA9-4E93-A01A-AEECF93EB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D0A08A6F-C28D-4C68-9627-9B83F062F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D6DAD309-1212-498F-ABAD-388FFD322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TextBox 23">
            <a:extLst>
              <a:ext uri="{FF2B5EF4-FFF2-40B4-BE49-F238E27FC236}">
                <a16:creationId xmlns:a16="http://schemas.microsoft.com/office/drawing/2014/main" id="{8F297EF4-1A36-4B32-9046-62BAFD8D81A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6" name="Rectangle 25">
            <a:extLst>
              <a:ext uri="{FF2B5EF4-FFF2-40B4-BE49-F238E27FC236}">
                <a16:creationId xmlns:a16="http://schemas.microsoft.com/office/drawing/2014/main" id="{A351781A-A6E4-4803-B019-BBD115839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person&#10;&#10;Description automatically generated">
            <a:extLst>
              <a:ext uri="{FF2B5EF4-FFF2-40B4-BE49-F238E27FC236}">
                <a16:creationId xmlns:a16="http://schemas.microsoft.com/office/drawing/2014/main" id="{EFC44439-5C8F-3F46-F8B0-2E42FC5D5699}"/>
              </a:ext>
            </a:extLst>
          </p:cNvPr>
          <p:cNvPicPr>
            <a:picLocks noChangeAspect="1"/>
          </p:cNvPicPr>
          <p:nvPr/>
        </p:nvPicPr>
        <p:blipFill rotWithShape="1">
          <a:blip r:embed="rId5"/>
          <a:srcRect l="21897" r="4616"/>
          <a:stretch/>
        </p:blipFill>
        <p:spPr>
          <a:xfrm>
            <a:off x="8827942" y="10"/>
            <a:ext cx="3364059" cy="6857990"/>
          </a:xfrm>
          <a:prstGeom prst="rect">
            <a:avLst/>
          </a:prstGeom>
          <a:ln>
            <a:solidFill>
              <a:schemeClr val="tx1"/>
            </a:solidFill>
          </a:ln>
        </p:spPr>
      </p:pic>
      <p:pic>
        <p:nvPicPr>
          <p:cNvPr id="7" name="Picture 6" descr="A group of people in a circle&#10;&#10;Description automatically generated with low confidence">
            <a:extLst>
              <a:ext uri="{FF2B5EF4-FFF2-40B4-BE49-F238E27FC236}">
                <a16:creationId xmlns:a16="http://schemas.microsoft.com/office/drawing/2014/main" id="{C40BE7EE-832A-5492-D39D-3A6544CA00D3}"/>
              </a:ext>
            </a:extLst>
          </p:cNvPr>
          <p:cNvPicPr>
            <a:picLocks noChangeAspect="1"/>
          </p:cNvPicPr>
          <p:nvPr/>
        </p:nvPicPr>
        <p:blipFill rotWithShape="1">
          <a:blip r:embed="rId6"/>
          <a:srcRect l="5482" r="8593" b="-2"/>
          <a:stretch/>
        </p:blipFill>
        <p:spPr>
          <a:xfrm>
            <a:off x="-1" y="227"/>
            <a:ext cx="8827940" cy="6858000"/>
          </a:xfrm>
          <a:prstGeom prst="rect">
            <a:avLst/>
          </a:prstGeom>
          <a:ln w="12700">
            <a:solidFill>
              <a:schemeClr val="tx1"/>
            </a:solidFill>
          </a:ln>
        </p:spPr>
      </p:pic>
      <p:pic>
        <p:nvPicPr>
          <p:cNvPr id="28" name="Picture 27">
            <a:extLst>
              <a:ext uri="{FF2B5EF4-FFF2-40B4-BE49-F238E27FC236}">
                <a16:creationId xmlns:a16="http://schemas.microsoft.com/office/drawing/2014/main" id="{C2818A33-0BA8-4AFE-8118-5C4D408779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0" name="Picture 29">
            <a:extLst>
              <a:ext uri="{FF2B5EF4-FFF2-40B4-BE49-F238E27FC236}">
                <a16:creationId xmlns:a16="http://schemas.microsoft.com/office/drawing/2014/main" id="{8710FDDA-E25E-4D74-BE82-7F50F185C5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2" name="Rectangle 31">
            <a:extLst>
              <a:ext uri="{FF2B5EF4-FFF2-40B4-BE49-F238E27FC236}">
                <a16:creationId xmlns:a16="http://schemas.microsoft.com/office/drawing/2014/main" id="{0CD29767-C5B7-45B3-ACFE-D8A9E28B1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46D842C-6823-4DC6-939A-2E8C43156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6DECC36-7B50-462F-8E3D-A46086D203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443147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708C910-844D-A0DC-DC99-8472086A50AC}"/>
              </a:ext>
            </a:extLst>
          </p:cNvPr>
          <p:cNvSpPr txBox="1"/>
          <p:nvPr/>
        </p:nvSpPr>
        <p:spPr>
          <a:xfrm>
            <a:off x="1091057" y="1427368"/>
            <a:ext cx="3586617" cy="3997828"/>
          </a:xfrm>
          <a:prstGeom prst="rect">
            <a:avLst/>
          </a:prstGeom>
        </p:spPr>
        <p:txBody>
          <a:bodyPr vert="horz" lIns="91440" tIns="45720" rIns="91440" bIns="45720" rtlCol="0" anchor="ctr">
            <a:noAutofit/>
          </a:bodyPr>
          <a:lstStyle/>
          <a:p>
            <a:pPr defTabSz="914400">
              <a:lnSpc>
                <a:spcPct val="110000"/>
              </a:lnSpc>
              <a:spcAft>
                <a:spcPts val="600"/>
              </a:spcAft>
              <a:buClr>
                <a:schemeClr val="accent6"/>
              </a:buClr>
              <a:buSzPct val="90000"/>
            </a:pPr>
            <a:r>
              <a:rPr lang="en-US" sz="1600" dirty="0"/>
              <a:t>One practical example of how teamwork can be used in a health and social care context is in the management of chronic diseases. Chronic diseases, such as diabetes or heart disease, require ongoing management and coordination of care. A team-based approach can ensure that the patient receives comprehensive care that addresses all of their needs, including medical, social, and emotional. The team can work together to develop a care plan that includes regular check-ins with the patient, ongoing monitoring of their health, and access to resources such as nutritionists or mental health professionals (Hunt, 2009).</a:t>
            </a:r>
          </a:p>
        </p:txBody>
      </p:sp>
      <p:sp>
        <p:nvSpPr>
          <p:cNvPr id="38" name="Rectangle 37">
            <a:extLst>
              <a:ext uri="{FF2B5EF4-FFF2-40B4-BE49-F238E27FC236}">
                <a16:creationId xmlns:a16="http://schemas.microsoft.com/office/drawing/2014/main" id="{3DF618C5-33E3-4D51-89B2-CAD56CBE8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755"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0413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 name="Picture 2" descr="A close-up of people shaking hands&#10;&#10;Description automatically generated with low confidence">
            <a:extLst>
              <a:ext uri="{FF2B5EF4-FFF2-40B4-BE49-F238E27FC236}">
                <a16:creationId xmlns:a16="http://schemas.microsoft.com/office/drawing/2014/main" id="{F4590DBE-0D91-0DD6-355B-CA3E19B3532C}"/>
              </a:ext>
            </a:extLst>
          </p:cNvPr>
          <p:cNvPicPr>
            <a:picLocks noChangeAspect="1"/>
          </p:cNvPicPr>
          <p:nvPr/>
        </p:nvPicPr>
        <p:blipFill rotWithShape="1">
          <a:blip r:embed="rId3"/>
          <a:srcRect l="6574" r="16242" b="1"/>
          <a:stretch/>
        </p:blipFill>
        <p:spPr>
          <a:xfrm>
            <a:off x="1006713" y="10"/>
            <a:ext cx="10379041" cy="6857990"/>
          </a:xfrm>
          <a:prstGeom prst="rect">
            <a:avLst/>
          </a:prstGeom>
        </p:spPr>
      </p:pic>
      <p:sp>
        <p:nvSpPr>
          <p:cNvPr id="4" name="TextBox 3">
            <a:extLst>
              <a:ext uri="{FF2B5EF4-FFF2-40B4-BE49-F238E27FC236}">
                <a16:creationId xmlns:a16="http://schemas.microsoft.com/office/drawing/2014/main" id="{D99EA862-28F6-78BF-BC15-E455C6E38AB4}"/>
              </a:ext>
            </a:extLst>
          </p:cNvPr>
          <p:cNvSpPr txBox="1"/>
          <p:nvPr/>
        </p:nvSpPr>
        <p:spPr>
          <a:xfrm>
            <a:off x="7646505" y="6150104"/>
            <a:ext cx="3153427" cy="707886"/>
          </a:xfrm>
          <a:prstGeom prst="rect">
            <a:avLst/>
          </a:prstGeom>
          <a:noFill/>
        </p:spPr>
        <p:txBody>
          <a:bodyPr wrap="none" rtlCol="0">
            <a:spAutoFit/>
          </a:bodyPr>
          <a:lstStyle/>
          <a:p>
            <a:r>
              <a:rPr lang="en-RO" sz="4000" b="1" dirty="0">
                <a:latin typeface="American Typewriter" panose="02090604020004020304" pitchFamily="18" charset="77"/>
              </a:rPr>
              <a:t>Thank you!</a:t>
            </a:r>
          </a:p>
        </p:txBody>
      </p:sp>
    </p:spTree>
    <p:extLst>
      <p:ext uri="{BB962C8B-B14F-4D97-AF65-F5344CB8AC3E}">
        <p14:creationId xmlns:p14="http://schemas.microsoft.com/office/powerpoint/2010/main" val="136776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020E15-2748-F47D-5452-CF3DF22E472F}"/>
              </a:ext>
            </a:extLst>
          </p:cNvPr>
          <p:cNvSpPr txBox="1"/>
          <p:nvPr/>
        </p:nvSpPr>
        <p:spPr>
          <a:xfrm>
            <a:off x="1033669" y="1859339"/>
            <a:ext cx="10124661" cy="3139321"/>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References:</a:t>
            </a:r>
            <a:endParaRPr lang="en-RO"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RO"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Hunt, D. (2009). Teamwork in chronic disease management: why it's important, who is involved and how to make it work. The Diabetes Educator, 35(5), 815-822.</a:t>
            </a:r>
            <a:endParaRPr lang="en-RO"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RO"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Liu, V.,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Kaldjian</a:t>
            </a:r>
            <a:r>
              <a:rPr lang="en-GB" sz="1800" dirty="0">
                <a:effectLst/>
                <a:latin typeface="Calibri" panose="020F0502020204030204" pitchFamily="34" charset="0"/>
                <a:ea typeface="Calibri" panose="020F0502020204030204" pitchFamily="34" charset="0"/>
                <a:cs typeface="Times New Roman" panose="02020603050405020304" pitchFamily="18" charset="0"/>
              </a:rPr>
              <a:t>, L. C., Braddock III, C. H., &amp; Elwyn, G. (2010). Shared decision making and teamwork in healthcare. The Journal of Ambulatory Care Management, 33(3), 242-251.</a:t>
            </a:r>
            <a:endParaRPr lang="en-RO"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RO"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Sexton, J. B., Thomas, E. J.,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Helmreich</a:t>
            </a:r>
            <a:r>
              <a:rPr lang="en-GB" sz="1800" dirty="0">
                <a:effectLst/>
                <a:latin typeface="Calibri" panose="020F0502020204030204" pitchFamily="34" charset="0"/>
                <a:ea typeface="Calibri" panose="020F0502020204030204" pitchFamily="34" charset="0"/>
                <a:cs typeface="Times New Roman" panose="02020603050405020304" pitchFamily="18" charset="0"/>
              </a:rPr>
              <a:t>, R. L. (2000). Error, stress, and teamwork in medicine and aviation: cross-sectional surveys. BMJ, 320(7237), 745-749.</a:t>
            </a:r>
            <a:endParaRPr lang="en-RO"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RO"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116304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Madison</Template>
  <TotalTime>17</TotalTime>
  <Words>333</Words>
  <Application>Microsoft Office PowerPoint</Application>
  <PresentationFormat>Widescreen</PresentationFormat>
  <Paragraphs>20</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American Typewriter</vt:lpstr>
      <vt:lpstr>Arial</vt:lpstr>
      <vt:lpstr>Calibri</vt:lpstr>
      <vt:lpstr>MS Shell Dlg 2</vt:lpstr>
      <vt:lpstr>Wingdings</vt:lpstr>
      <vt:lpstr>Wingdings 3</vt:lpstr>
      <vt:lpstr>Madison</vt:lpstr>
      <vt:lpstr>Working in teams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dc:title>
  <cp:lastModifiedBy>Mihaela Spridon</cp:lastModifiedBy>
  <cp:revision>1</cp:revision>
  <dcterms:created xsi:type="dcterms:W3CDTF">2023-03-07T18:11:46Z</dcterms:created>
  <dcterms:modified xsi:type="dcterms:W3CDTF">2023-03-13T09:50:02Z</dcterms:modified>
</cp:coreProperties>
</file>