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256" r:id="rId2"/>
    <p:sldId id="268" r:id="rId3"/>
    <p:sldId id="260" r:id="rId4"/>
    <p:sldId id="296" r:id="rId5"/>
    <p:sldId id="297" r:id="rId6"/>
    <p:sldId id="285" r:id="rId7"/>
    <p:sldId id="298" r:id="rId8"/>
    <p:sldId id="270" r:id="rId9"/>
    <p:sldId id="278" r:id="rId10"/>
    <p:sldId id="282" r:id="rId11"/>
    <p:sldId id="261" r:id="rId12"/>
    <p:sldId id="257" r:id="rId13"/>
    <p:sldId id="291" r:id="rId14"/>
    <p:sldId id="283" r:id="rId15"/>
    <p:sldId id="280" r:id="rId16"/>
    <p:sldId id="259" r:id="rId17"/>
    <p:sldId id="262" r:id="rId18"/>
    <p:sldId id="290" r:id="rId19"/>
    <p:sldId id="299" r:id="rId20"/>
    <p:sldId id="292" r:id="rId21"/>
    <p:sldId id="264" r:id="rId22"/>
    <p:sldId id="277" r:id="rId23"/>
    <p:sldId id="275" r:id="rId24"/>
    <p:sldId id="276" r:id="rId25"/>
    <p:sldId id="286" r:id="rId26"/>
    <p:sldId id="269" r:id="rId27"/>
    <p:sldId id="287" r:id="rId28"/>
    <p:sldId id="293" r:id="rId29"/>
    <p:sldId id="265" r:id="rId30"/>
    <p:sldId id="279" r:id="rId31"/>
    <p:sldId id="288" r:id="rId32"/>
    <p:sldId id="300" r:id="rId33"/>
    <p:sldId id="289" r:id="rId34"/>
    <p:sldId id="301" r:id="rId35"/>
    <p:sldId id="267" r:id="rId36"/>
    <p:sldId id="302" r:id="rId37"/>
    <p:sldId id="303" r:id="rId38"/>
    <p:sldId id="306" r:id="rId39"/>
    <p:sldId id="304" r:id="rId40"/>
    <p:sldId id="295" r:id="rId41"/>
    <p:sldId id="272" r:id="rId42"/>
    <p:sldId id="305" r:id="rId4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131" autoAdjust="0"/>
    <p:restoredTop sz="75066" autoAdjust="0"/>
  </p:normalViewPr>
  <p:slideViewPr>
    <p:cSldViewPr snapToGrid="0">
      <p:cViewPr>
        <p:scale>
          <a:sx n="50" d="100"/>
          <a:sy n="50" d="100"/>
        </p:scale>
        <p:origin x="40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47D63CF3-99BD-48B4-A0D4-22FB7B36148A}" type="datetimeFigureOut">
              <a:rPr lang="en-GB" smtClean="0"/>
              <a:t>11/03/2022</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6F93FF1E-0688-4137-965C-BB7B846BCB98}" type="slidenum">
              <a:rPr lang="en-GB" smtClean="0"/>
              <a:t>‹#›</a:t>
            </a:fld>
            <a:endParaRPr lang="en-GB"/>
          </a:p>
        </p:txBody>
      </p:sp>
    </p:spTree>
    <p:extLst>
      <p:ext uri="{BB962C8B-B14F-4D97-AF65-F5344CB8AC3E}">
        <p14:creationId xmlns:p14="http://schemas.microsoft.com/office/powerpoint/2010/main" val="20918114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57F31B6-FE11-4F6A-9473-42F826626E3A}" type="datetimeFigureOut">
              <a:rPr lang="en-GB" smtClean="0"/>
              <a:t>11/03/2022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7BAA297-A094-4E36-AB56-2473B08F7DEF}" type="slidenum">
              <a:rPr lang="en-GB" smtClean="0"/>
              <a:t>‹#›</a:t>
            </a:fld>
            <a:endParaRPr lang="en-GB"/>
          </a:p>
        </p:txBody>
      </p:sp>
    </p:spTree>
    <p:extLst>
      <p:ext uri="{BB962C8B-B14F-4D97-AF65-F5344CB8AC3E}">
        <p14:creationId xmlns:p14="http://schemas.microsoft.com/office/powerpoint/2010/main" val="140534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a:t>
            </a:fld>
            <a:endParaRPr lang="en-GB"/>
          </a:p>
        </p:txBody>
      </p:sp>
    </p:spTree>
    <p:extLst>
      <p:ext uri="{BB962C8B-B14F-4D97-AF65-F5344CB8AC3E}">
        <p14:creationId xmlns:p14="http://schemas.microsoft.com/office/powerpoint/2010/main" val="3484103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2</a:t>
            </a:fld>
            <a:endParaRPr lang="en-GB"/>
          </a:p>
        </p:txBody>
      </p:sp>
    </p:spTree>
    <p:extLst>
      <p:ext uri="{BB962C8B-B14F-4D97-AF65-F5344CB8AC3E}">
        <p14:creationId xmlns:p14="http://schemas.microsoft.com/office/powerpoint/2010/main" val="876114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3</a:t>
            </a:fld>
            <a:endParaRPr lang="en-GB"/>
          </a:p>
        </p:txBody>
      </p:sp>
    </p:spTree>
    <p:extLst>
      <p:ext uri="{BB962C8B-B14F-4D97-AF65-F5344CB8AC3E}">
        <p14:creationId xmlns:p14="http://schemas.microsoft.com/office/powerpoint/2010/main" val="4220841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4</a:t>
            </a:fld>
            <a:endParaRPr lang="en-GB"/>
          </a:p>
        </p:txBody>
      </p:sp>
    </p:spTree>
    <p:extLst>
      <p:ext uri="{BB962C8B-B14F-4D97-AF65-F5344CB8AC3E}">
        <p14:creationId xmlns:p14="http://schemas.microsoft.com/office/powerpoint/2010/main" val="1642551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5</a:t>
            </a:fld>
            <a:endParaRPr lang="en-GB"/>
          </a:p>
        </p:txBody>
      </p:sp>
    </p:spTree>
    <p:extLst>
      <p:ext uri="{BB962C8B-B14F-4D97-AF65-F5344CB8AC3E}">
        <p14:creationId xmlns:p14="http://schemas.microsoft.com/office/powerpoint/2010/main" val="3011632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smtClean="0"/>
              <a:t>The mains theories researched</a:t>
            </a:r>
            <a:r>
              <a:rPr lang="en-GB" baseline="0" dirty="0" smtClean="0"/>
              <a:t> in this presentation were Self Determination Theory and Achievement Goal theory aa they have close links to the Sport Education Model that we were looking to introduce in our school.</a:t>
            </a:r>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6</a:t>
            </a:fld>
            <a:endParaRPr lang="en-GB"/>
          </a:p>
        </p:txBody>
      </p:sp>
    </p:spTree>
    <p:extLst>
      <p:ext uri="{BB962C8B-B14F-4D97-AF65-F5344CB8AC3E}">
        <p14:creationId xmlns:p14="http://schemas.microsoft.com/office/powerpoint/2010/main" val="17560666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7</a:t>
            </a:fld>
            <a:endParaRPr lang="en-GB"/>
          </a:p>
        </p:txBody>
      </p:sp>
    </p:spTree>
    <p:extLst>
      <p:ext uri="{BB962C8B-B14F-4D97-AF65-F5344CB8AC3E}">
        <p14:creationId xmlns:p14="http://schemas.microsoft.com/office/powerpoint/2010/main" val="2031475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Sport Education</a:t>
            </a:r>
            <a:r>
              <a:rPr lang="en-GB" baseline="0" dirty="0" smtClean="0"/>
              <a:t> has links to motivation as this provides lots of Task Orientated learning, with elements of relatedness (teams </a:t>
            </a:r>
            <a:r>
              <a:rPr lang="en-GB" baseline="0" dirty="0" err="1" smtClean="0"/>
              <a:t>etc</a:t>
            </a:r>
            <a:r>
              <a:rPr lang="en-GB" baseline="0" dirty="0" smtClean="0"/>
              <a:t>) and autonomy through student led practices etc</a:t>
            </a:r>
            <a:r>
              <a:rPr lang="en-GB" baseline="0" dirty="0" smtClean="0"/>
              <a:t>.</a:t>
            </a:r>
            <a:endParaRPr lang="en-GB" baseline="0" dirty="0" smtClean="0"/>
          </a:p>
        </p:txBody>
      </p:sp>
      <p:sp>
        <p:nvSpPr>
          <p:cNvPr id="4" name="Slide Number Placeholder 3"/>
          <p:cNvSpPr>
            <a:spLocks noGrp="1"/>
          </p:cNvSpPr>
          <p:nvPr>
            <p:ph type="sldNum" sz="quarter" idx="10"/>
          </p:nvPr>
        </p:nvSpPr>
        <p:spPr/>
        <p:txBody>
          <a:bodyPr/>
          <a:lstStyle/>
          <a:p>
            <a:fld id="{87BAA297-A094-4E36-AB56-2473B08F7DEF}" type="slidenum">
              <a:rPr lang="en-GB" smtClean="0"/>
              <a:t>8</a:t>
            </a:fld>
            <a:endParaRPr lang="en-GB"/>
          </a:p>
        </p:txBody>
      </p:sp>
    </p:spTree>
    <p:extLst>
      <p:ext uri="{BB962C8B-B14F-4D97-AF65-F5344CB8AC3E}">
        <p14:creationId xmlns:p14="http://schemas.microsoft.com/office/powerpoint/2010/main" val="1546676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3 Major</a:t>
            </a:r>
            <a:r>
              <a:rPr lang="en-US" sz="1200" b="0" i="0" kern="1200" baseline="0" dirty="0" smtClean="0">
                <a:solidFill>
                  <a:schemeClr val="tx1"/>
                </a:solidFill>
                <a:effectLst/>
                <a:latin typeface="+mn-lt"/>
                <a:ea typeface="+mn-ea"/>
                <a:cs typeface="+mn-cs"/>
              </a:rPr>
              <a:t> goals to Sport Education link closely to </a:t>
            </a:r>
            <a:r>
              <a:rPr lang="en-US" sz="1200" b="0" i="0" kern="1200" dirty="0" smtClean="0">
                <a:solidFill>
                  <a:schemeClr val="tx1"/>
                </a:solidFill>
                <a:effectLst/>
                <a:latin typeface="+mn-lt"/>
                <a:ea typeface="+mn-ea"/>
                <a:cs typeface="+mn-cs"/>
              </a:rPr>
              <a:t>Physical </a:t>
            </a:r>
            <a:r>
              <a:rPr lang="en-US" sz="1200" b="0" i="0" kern="1200" dirty="0" smtClean="0">
                <a:solidFill>
                  <a:schemeClr val="tx1"/>
                </a:solidFill>
                <a:effectLst/>
                <a:latin typeface="+mn-lt"/>
                <a:ea typeface="+mn-ea"/>
                <a:cs typeface="+mn-cs"/>
              </a:rPr>
              <a:t>literacy framework which </a:t>
            </a:r>
            <a:r>
              <a:rPr lang="en-US" sz="1200" b="0" i="0" kern="1200" dirty="0" smtClean="0">
                <a:solidFill>
                  <a:schemeClr val="tx1"/>
                </a:solidFill>
                <a:effectLst/>
                <a:latin typeface="+mn-lt"/>
                <a:ea typeface="+mn-ea"/>
                <a:cs typeface="+mn-cs"/>
              </a:rPr>
              <a:t>is the motivation, confidence, physical competence, knowledge, and understanding to value and take responsibility for engagement in physical activities for life."</a:t>
            </a:r>
            <a:endParaRPr lang="en-GB" b="0" dirty="0"/>
          </a:p>
        </p:txBody>
      </p:sp>
      <p:sp>
        <p:nvSpPr>
          <p:cNvPr id="4" name="Slide Number Placeholder 3"/>
          <p:cNvSpPr>
            <a:spLocks noGrp="1"/>
          </p:cNvSpPr>
          <p:nvPr>
            <p:ph type="sldNum" sz="quarter" idx="10"/>
          </p:nvPr>
        </p:nvSpPr>
        <p:spPr/>
        <p:txBody>
          <a:bodyPr/>
          <a:lstStyle/>
          <a:p>
            <a:fld id="{87BAA297-A094-4E36-AB56-2473B08F7DEF}" type="slidenum">
              <a:rPr lang="en-GB" smtClean="0"/>
              <a:t>9</a:t>
            </a:fld>
            <a:endParaRPr lang="en-GB"/>
          </a:p>
        </p:txBody>
      </p:sp>
    </p:spTree>
    <p:extLst>
      <p:ext uri="{BB962C8B-B14F-4D97-AF65-F5344CB8AC3E}">
        <p14:creationId xmlns:p14="http://schemas.microsoft.com/office/powerpoint/2010/main" val="11193913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10</a:t>
            </a:fld>
            <a:endParaRPr lang="en-GB"/>
          </a:p>
        </p:txBody>
      </p:sp>
    </p:spTree>
    <p:extLst>
      <p:ext uri="{BB962C8B-B14F-4D97-AF65-F5344CB8AC3E}">
        <p14:creationId xmlns:p14="http://schemas.microsoft.com/office/powerpoint/2010/main" val="3814802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a:t>
            </a:r>
            <a:r>
              <a:rPr lang="en-GB" baseline="0" dirty="0" smtClean="0"/>
              <a:t> often see 3 distinct types of motivation. </a:t>
            </a:r>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11</a:t>
            </a:fld>
            <a:endParaRPr lang="en-GB"/>
          </a:p>
        </p:txBody>
      </p:sp>
    </p:spTree>
    <p:extLst>
      <p:ext uri="{BB962C8B-B14F-4D97-AF65-F5344CB8AC3E}">
        <p14:creationId xmlns:p14="http://schemas.microsoft.com/office/powerpoint/2010/main" val="1327221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12</a:t>
            </a:fld>
            <a:endParaRPr lang="en-GB"/>
          </a:p>
        </p:txBody>
      </p:sp>
    </p:spTree>
    <p:extLst>
      <p:ext uri="{BB962C8B-B14F-4D97-AF65-F5344CB8AC3E}">
        <p14:creationId xmlns:p14="http://schemas.microsoft.com/office/powerpoint/2010/main" val="2547509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Research by </a:t>
            </a:r>
            <a:r>
              <a:rPr lang="en-US" dirty="0" err="1" smtClean="0"/>
              <a:t>Cechini</a:t>
            </a:r>
            <a:r>
              <a:rPr lang="en-US" dirty="0" smtClean="0"/>
              <a:t> et al. (2012)</a:t>
            </a:r>
            <a:r>
              <a:rPr lang="en-US" baseline="0" dirty="0" smtClean="0"/>
              <a:t> showed the</a:t>
            </a:r>
            <a:r>
              <a:rPr lang="en-US" dirty="0" smtClean="0"/>
              <a:t> existence of high intrinsic motivation and enjoyment in the PE classes of the pupils between 10 to 12 years old.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Kirk </a:t>
            </a:r>
            <a:r>
              <a:rPr lang="en-GB" sz="1200" kern="1200" baseline="0" dirty="0" smtClean="0">
                <a:solidFill>
                  <a:schemeClr val="tx1"/>
                </a:solidFill>
                <a:effectLst/>
                <a:latin typeface="+mn-lt"/>
                <a:ea typeface="+mn-ea"/>
                <a:cs typeface="+mn-cs"/>
              </a:rPr>
              <a:t>2005 said ‘’</a:t>
            </a:r>
            <a:r>
              <a:rPr lang="en-GB" sz="1200" kern="1200" dirty="0" smtClean="0">
                <a:solidFill>
                  <a:schemeClr val="tx1"/>
                </a:solidFill>
                <a:latin typeface="+mn-lt"/>
                <a:ea typeface="+mn-ea"/>
                <a:cs typeface="+mn-cs"/>
              </a:rPr>
              <a:t>It was noticed, that as the children entered Upper Key Stage 2, the number of amotivated children slowly increased’’ This was seen</a:t>
            </a:r>
            <a:r>
              <a:rPr lang="en-GB" sz="1200" kern="1200" baseline="0" dirty="0" smtClean="0">
                <a:solidFill>
                  <a:schemeClr val="tx1"/>
                </a:solidFill>
                <a:latin typeface="+mn-lt"/>
                <a:ea typeface="+mn-ea"/>
                <a:cs typeface="+mn-cs"/>
              </a:rPr>
              <a:t> by Kirk 2005 in the </a:t>
            </a:r>
            <a:r>
              <a:rPr lang="en-US" sz="1200" kern="1200" dirty="0" smtClean="0">
                <a:solidFill>
                  <a:schemeClr val="tx1"/>
                </a:solidFill>
                <a:latin typeface="+mn-lt"/>
                <a:ea typeface="+mn-ea"/>
                <a:cs typeface="+mn-cs"/>
              </a:rPr>
              <a:t>Physical education, youth sport and lifelong participation: the importance of early learning experiences journal.</a:t>
            </a:r>
          </a:p>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13</a:t>
            </a:fld>
            <a:endParaRPr lang="en-GB"/>
          </a:p>
        </p:txBody>
      </p:sp>
    </p:spTree>
    <p:extLst>
      <p:ext uri="{BB962C8B-B14F-4D97-AF65-F5344CB8AC3E}">
        <p14:creationId xmlns:p14="http://schemas.microsoft.com/office/powerpoint/2010/main" val="2090861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14</a:t>
            </a:fld>
            <a:endParaRPr lang="en-GB"/>
          </a:p>
        </p:txBody>
      </p:sp>
    </p:spTree>
    <p:extLst>
      <p:ext uri="{BB962C8B-B14F-4D97-AF65-F5344CB8AC3E}">
        <p14:creationId xmlns:p14="http://schemas.microsoft.com/office/powerpoint/2010/main" val="1910998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15</a:t>
            </a:fld>
            <a:endParaRPr lang="en-GB"/>
          </a:p>
        </p:txBody>
      </p:sp>
    </p:spTree>
    <p:extLst>
      <p:ext uri="{BB962C8B-B14F-4D97-AF65-F5344CB8AC3E}">
        <p14:creationId xmlns:p14="http://schemas.microsoft.com/office/powerpoint/2010/main" val="10724806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could</a:t>
            </a:r>
            <a:r>
              <a:rPr lang="en-GB" baseline="0" dirty="0" smtClean="0"/>
              <a:t> be t</a:t>
            </a:r>
            <a:r>
              <a:rPr lang="en-GB" dirty="0" smtClean="0"/>
              <a:t>hrough autonomy (choices they</a:t>
            </a:r>
            <a:r>
              <a:rPr lang="en-GB" baseline="0" dirty="0" smtClean="0"/>
              <a:t> make)  and competence (perceived competence).</a:t>
            </a:r>
          </a:p>
          <a:p>
            <a:endParaRPr lang="en-GB" baseline="0" dirty="0" smtClean="0"/>
          </a:p>
          <a:p>
            <a:r>
              <a:rPr lang="en-GB" baseline="0" dirty="0" smtClean="0"/>
              <a:t>Students’ frustration occurs mainly when teachers are highly controlling (</a:t>
            </a:r>
            <a:r>
              <a:rPr lang="en-GB" baseline="0" dirty="0" err="1" smtClean="0"/>
              <a:t>Batholomew</a:t>
            </a:r>
            <a:r>
              <a:rPr lang="en-GB" baseline="0" dirty="0" smtClean="0"/>
              <a:t> et al 2010, Reeve 2009)</a:t>
            </a:r>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16</a:t>
            </a:fld>
            <a:endParaRPr lang="en-GB"/>
          </a:p>
        </p:txBody>
      </p:sp>
    </p:spTree>
    <p:extLst>
      <p:ext uri="{BB962C8B-B14F-4D97-AF65-F5344CB8AC3E}">
        <p14:creationId xmlns:p14="http://schemas.microsoft.com/office/powerpoint/2010/main" val="14421510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Mastery Orientation - the view that the meaning of achievement is to perform to the best of one's ability regardless of the outcomes. The goal of behavior is to achieve task mastery</a:t>
            </a:r>
          </a:p>
          <a:p>
            <a:endParaRPr lang="en-US" dirty="0"/>
          </a:p>
          <a:p>
            <a:r>
              <a:rPr lang="en-US" dirty="0"/>
              <a:t>Ego Orientation - the view that the meaning of achievement is to demonstrate ability relative to others. The goal of behavior is to show oneself to be superior in ability to</a:t>
            </a:r>
            <a:endParaRPr lang="en-GB" dirty="0"/>
          </a:p>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17</a:t>
            </a:fld>
            <a:endParaRPr lang="en-GB"/>
          </a:p>
        </p:txBody>
      </p:sp>
    </p:spTree>
    <p:extLst>
      <p:ext uri="{BB962C8B-B14F-4D97-AF65-F5344CB8AC3E}">
        <p14:creationId xmlns:p14="http://schemas.microsoft.com/office/powerpoint/2010/main" val="12701788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Autonomy,</a:t>
            </a:r>
            <a:r>
              <a:rPr lang="en-GB" baseline="0" dirty="0" smtClean="0"/>
              <a:t> Competence, Relatedness can be seen in the 5 SAAFE principles (SDT)</a:t>
            </a:r>
          </a:p>
          <a:p>
            <a:endParaRPr lang="en-GB" baseline="0" dirty="0" smtClean="0"/>
          </a:p>
          <a:p>
            <a:r>
              <a:rPr lang="en-GB" baseline="0" dirty="0" smtClean="0"/>
              <a:t>A: - Autonomous, Fair, Enjoyable</a:t>
            </a:r>
          </a:p>
          <a:p>
            <a:r>
              <a:rPr lang="en-GB" baseline="0" dirty="0" smtClean="0"/>
              <a:t>R: - Supportive, Fair, Enjoyable</a:t>
            </a:r>
          </a:p>
          <a:p>
            <a:r>
              <a:rPr lang="en-GB" baseline="0" dirty="0" smtClean="0"/>
              <a:t>C: - Active, Supportive, Enjoyable</a:t>
            </a:r>
          </a:p>
          <a:p>
            <a:endParaRPr lang="en-GB" baseline="0" dirty="0" smtClean="0"/>
          </a:p>
          <a:p>
            <a:r>
              <a:rPr lang="en-GB" baseline="0" dirty="0" smtClean="0"/>
              <a:t>SAAFE fosters a mastery climate (AGT)</a:t>
            </a:r>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18</a:t>
            </a:fld>
            <a:endParaRPr lang="en-GB"/>
          </a:p>
        </p:txBody>
      </p:sp>
    </p:spTree>
    <p:extLst>
      <p:ext uri="{BB962C8B-B14F-4D97-AF65-F5344CB8AC3E}">
        <p14:creationId xmlns:p14="http://schemas.microsoft.com/office/powerpoint/2010/main" val="11273705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19</a:t>
            </a:fld>
            <a:endParaRPr lang="en-GB"/>
          </a:p>
        </p:txBody>
      </p:sp>
    </p:spTree>
    <p:extLst>
      <p:ext uri="{BB962C8B-B14F-4D97-AF65-F5344CB8AC3E}">
        <p14:creationId xmlns:p14="http://schemas.microsoft.com/office/powerpoint/2010/main" val="2951428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20</a:t>
            </a:fld>
            <a:endParaRPr lang="en-GB"/>
          </a:p>
        </p:txBody>
      </p:sp>
    </p:spTree>
    <p:extLst>
      <p:ext uri="{BB962C8B-B14F-4D97-AF65-F5344CB8AC3E}">
        <p14:creationId xmlns:p14="http://schemas.microsoft.com/office/powerpoint/2010/main" val="7678678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GB" sz="1600" kern="1200" dirty="0" smtClean="0">
                <a:solidFill>
                  <a:schemeClr val="tx1"/>
                </a:solidFill>
                <a:latin typeface="+mn-lt"/>
                <a:ea typeface="+mn-ea"/>
                <a:cs typeface="+mn-cs"/>
              </a:rPr>
              <a:t> </a:t>
            </a:r>
            <a:r>
              <a:rPr lang="en-GB" sz="800" kern="1200" dirty="0" smtClean="0">
                <a:solidFill>
                  <a:schemeClr val="tx1"/>
                </a:solidFill>
                <a:latin typeface="+mn-lt"/>
                <a:ea typeface="+mn-ea"/>
                <a:cs typeface="+mn-cs"/>
              </a:rPr>
              <a:t>This </a:t>
            </a:r>
            <a:r>
              <a:rPr lang="en-GB" sz="800" kern="1200" dirty="0" smtClean="0">
                <a:solidFill>
                  <a:schemeClr val="tx1"/>
                </a:solidFill>
                <a:latin typeface="+mn-lt"/>
                <a:ea typeface="+mn-ea"/>
                <a:cs typeface="+mn-cs"/>
              </a:rPr>
              <a:t>is part of the long term plan with the PESSPA Premium and having sustainability with our spend</a:t>
            </a:r>
          </a:p>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21</a:t>
            </a:fld>
            <a:endParaRPr lang="en-GB"/>
          </a:p>
        </p:txBody>
      </p:sp>
    </p:spTree>
    <p:extLst>
      <p:ext uri="{BB962C8B-B14F-4D97-AF65-F5344CB8AC3E}">
        <p14:creationId xmlns:p14="http://schemas.microsoft.com/office/powerpoint/2010/main" val="4167000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22</a:t>
            </a:fld>
            <a:endParaRPr lang="en-GB"/>
          </a:p>
        </p:txBody>
      </p:sp>
    </p:spTree>
    <p:extLst>
      <p:ext uri="{BB962C8B-B14F-4D97-AF65-F5344CB8AC3E}">
        <p14:creationId xmlns:p14="http://schemas.microsoft.com/office/powerpoint/2010/main" val="17530546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indent="-228600" algn="l" defTabSz="914400" rtl="0" eaLnBrk="1" fontAlgn="auto" latinLnBrk="0" hangingPunct="1">
              <a:lnSpc>
                <a:spcPct val="100000"/>
              </a:lnSpc>
              <a:spcBef>
                <a:spcPts val="0"/>
              </a:spcBef>
              <a:spcAft>
                <a:spcPts val="0"/>
              </a:spcAft>
              <a:buClrTx/>
              <a:buSzTx/>
              <a:buFontTx/>
              <a:buAutoNum type="arabicPeriod"/>
              <a:tabLst/>
              <a:defRPr/>
            </a:pPr>
            <a:r>
              <a:rPr lang="en-GB" sz="1200" kern="1200" dirty="0">
                <a:solidFill>
                  <a:schemeClr val="tx1"/>
                </a:solidFill>
                <a:effectLst/>
                <a:latin typeface="+mn-lt"/>
                <a:ea typeface="+mn-ea"/>
                <a:cs typeface="+mn-cs"/>
              </a:rPr>
              <a:t>If children perceive themselves as competent or feel, based on prior experience, they can modify their skills, they will be more willing to persist and try new activities. This persistence will lead to further development of motor competence and in turn hopefully greater physical activity (Eccles, Wigfield 2020, Harter 1978).</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23</a:t>
            </a:fld>
            <a:endParaRPr lang="en-GB"/>
          </a:p>
        </p:txBody>
      </p:sp>
    </p:spTree>
    <p:extLst>
      <p:ext uri="{BB962C8B-B14F-4D97-AF65-F5344CB8AC3E}">
        <p14:creationId xmlns:p14="http://schemas.microsoft.com/office/powerpoint/2010/main" val="41150479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latin typeface="+mn-lt"/>
                <a:ea typeface="+mn-ea"/>
                <a:cs typeface="+mn-cs"/>
              </a:rPr>
              <a:t>Carlson &amp; Hastie, 1997 say that t</a:t>
            </a:r>
            <a:r>
              <a:rPr lang="en-GB" sz="1200" b="0" i="0" u="none" strike="noStrike" kern="1200" baseline="0" dirty="0" smtClean="0">
                <a:solidFill>
                  <a:schemeClr val="tx1"/>
                </a:solidFill>
                <a:latin typeface="+mn-lt"/>
                <a:ea typeface="+mn-ea"/>
                <a:cs typeface="+mn-cs"/>
              </a:rPr>
              <a:t>he necessary level </a:t>
            </a:r>
            <a:r>
              <a:rPr lang="en-US" sz="1200" b="0" i="0" u="none" strike="noStrike" kern="1200" baseline="0" dirty="0" smtClean="0">
                <a:solidFill>
                  <a:schemeClr val="tx1"/>
                </a:solidFill>
                <a:latin typeface="+mn-lt"/>
                <a:ea typeface="+mn-ea"/>
                <a:cs typeface="+mn-cs"/>
              </a:rPr>
              <a:t>of interaction required between students during activities provides more opportunities to improve relatedness and socialization skills.</a:t>
            </a:r>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24</a:t>
            </a:fld>
            <a:endParaRPr lang="en-GB"/>
          </a:p>
        </p:txBody>
      </p:sp>
    </p:spTree>
    <p:extLst>
      <p:ext uri="{BB962C8B-B14F-4D97-AF65-F5344CB8AC3E}">
        <p14:creationId xmlns:p14="http://schemas.microsoft.com/office/powerpoint/2010/main" val="18248771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25</a:t>
            </a:fld>
            <a:endParaRPr lang="en-GB"/>
          </a:p>
        </p:txBody>
      </p:sp>
    </p:spTree>
    <p:extLst>
      <p:ext uri="{BB962C8B-B14F-4D97-AF65-F5344CB8AC3E}">
        <p14:creationId xmlns:p14="http://schemas.microsoft.com/office/powerpoint/2010/main" val="42587071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Kirk (2005) </a:t>
            </a:r>
            <a:r>
              <a:rPr lang="en-GB" sz="1200" kern="1200" dirty="0" smtClean="0">
                <a:solidFill>
                  <a:schemeClr val="tx1"/>
                </a:solidFill>
                <a:latin typeface="+mn-lt"/>
                <a:ea typeface="+mn-ea"/>
                <a:cs typeface="+mn-cs"/>
              </a:rPr>
              <a:t>stated that </a:t>
            </a:r>
            <a:r>
              <a:rPr lang="en-US" sz="1200" kern="1200" dirty="0" smtClean="0">
                <a:solidFill>
                  <a:schemeClr val="tx1"/>
                </a:solidFill>
                <a:latin typeface="+mn-lt"/>
                <a:ea typeface="+mn-ea"/>
                <a:cs typeface="+mn-cs"/>
              </a:rPr>
              <a:t>perceptions </a:t>
            </a:r>
            <a:r>
              <a:rPr lang="en-US" sz="1200" kern="1200" dirty="0" smtClean="0">
                <a:solidFill>
                  <a:schemeClr val="tx1"/>
                </a:solidFill>
                <a:latin typeface="+mn-lt"/>
                <a:ea typeface="+mn-ea"/>
                <a:cs typeface="+mn-cs"/>
              </a:rPr>
              <a:t>of competence that </a:t>
            </a:r>
            <a:r>
              <a:rPr lang="en-US" sz="1200" kern="1200" dirty="0" smtClean="0">
                <a:solidFill>
                  <a:schemeClr val="tx1"/>
                </a:solidFill>
                <a:latin typeface="+mn-lt"/>
                <a:ea typeface="+mn-ea"/>
                <a:cs typeface="+mn-cs"/>
              </a:rPr>
              <a:t>underlie</a:t>
            </a:r>
            <a:r>
              <a:rPr lang="en-US" sz="1200" kern="1200" baseline="0" dirty="0" smtClean="0">
                <a:solidFill>
                  <a:schemeClr val="tx1"/>
                </a:solidFill>
                <a:latin typeface="+mn-lt"/>
                <a:ea typeface="+mn-ea"/>
                <a:cs typeface="+mn-cs"/>
              </a:rPr>
              <a:t> </a:t>
            </a:r>
            <a:r>
              <a:rPr lang="en-US" sz="1200" kern="1200" dirty="0" smtClean="0">
                <a:solidFill>
                  <a:schemeClr val="tx1"/>
                </a:solidFill>
                <a:latin typeface="+mn-lt"/>
                <a:ea typeface="+mn-ea"/>
                <a:cs typeface="+mn-cs"/>
              </a:rPr>
              <a:t>motivation are </a:t>
            </a:r>
            <a:r>
              <a:rPr lang="en-US" sz="1200" kern="1200" dirty="0" smtClean="0">
                <a:solidFill>
                  <a:schemeClr val="tx1"/>
                </a:solidFill>
                <a:latin typeface="+mn-lt"/>
                <a:ea typeface="+mn-ea"/>
                <a:cs typeface="+mn-cs"/>
              </a:rPr>
              <a:t>vital to continuing participation. </a:t>
            </a: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It </a:t>
            </a:r>
            <a:r>
              <a:rPr lang="en-US" sz="1200" kern="1200" dirty="0" smtClean="0">
                <a:solidFill>
                  <a:schemeClr val="tx1"/>
                </a:solidFill>
                <a:latin typeface="+mn-lt"/>
                <a:ea typeface="+mn-ea"/>
                <a:cs typeface="+mn-cs"/>
              </a:rPr>
              <a:t>is reported </a:t>
            </a:r>
            <a:r>
              <a:rPr lang="en-US" sz="1200" kern="1200" dirty="0" smtClean="0">
                <a:solidFill>
                  <a:schemeClr val="tx1"/>
                </a:solidFill>
                <a:latin typeface="+mn-lt"/>
                <a:ea typeface="+mn-ea"/>
                <a:cs typeface="+mn-cs"/>
              </a:rPr>
              <a:t>that </a:t>
            </a:r>
            <a:r>
              <a:rPr lang="en-US" sz="1200" kern="1200" dirty="0" smtClean="0">
                <a:solidFill>
                  <a:schemeClr val="tx1"/>
                </a:solidFill>
                <a:latin typeface="+mn-lt"/>
                <a:ea typeface="+mn-ea"/>
                <a:cs typeface="+mn-cs"/>
              </a:rPr>
              <a:t>findings from studies that showed these perceptions are well established between the ages of 11 and 14 (KS2 / KS3 Crossover</a:t>
            </a:r>
            <a:r>
              <a:rPr lang="en-US" sz="1200" kern="1200" dirty="0" smtClean="0">
                <a:solidFill>
                  <a:schemeClr val="tx1"/>
                </a:solidFill>
                <a:latin typeface="+mn-lt"/>
                <a:ea typeface="+mn-ea"/>
                <a:cs typeface="+mn-cs"/>
              </a:rPr>
              <a:t>). This is a problem if the perceptions</a:t>
            </a:r>
            <a:r>
              <a:rPr lang="en-US" sz="1200" kern="1200" baseline="0" dirty="0" smtClean="0">
                <a:solidFill>
                  <a:schemeClr val="tx1"/>
                </a:solidFill>
                <a:latin typeface="+mn-lt"/>
                <a:ea typeface="+mn-ea"/>
                <a:cs typeface="+mn-cs"/>
              </a:rPr>
              <a:t> are not there, which could lead to lower levels of physical activity.</a:t>
            </a:r>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7BAA297-A094-4E36-AB56-2473B08F7DEF}" type="slidenum">
              <a:rPr lang="en-GB" smtClean="0"/>
              <a:t>26</a:t>
            </a:fld>
            <a:endParaRPr lang="en-GB"/>
          </a:p>
        </p:txBody>
      </p:sp>
    </p:spTree>
    <p:extLst>
      <p:ext uri="{BB962C8B-B14F-4D97-AF65-F5344CB8AC3E}">
        <p14:creationId xmlns:p14="http://schemas.microsoft.com/office/powerpoint/2010/main" val="609051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27</a:t>
            </a:fld>
            <a:endParaRPr lang="en-GB"/>
          </a:p>
        </p:txBody>
      </p:sp>
    </p:spTree>
    <p:extLst>
      <p:ext uri="{BB962C8B-B14F-4D97-AF65-F5344CB8AC3E}">
        <p14:creationId xmlns:p14="http://schemas.microsoft.com/office/powerpoint/2010/main" val="4841553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Sport Education</a:t>
            </a:r>
            <a:r>
              <a:rPr lang="en-GB" baseline="0" dirty="0" smtClean="0"/>
              <a:t> is a curriculum model that provides a well thought out learning environment with the aim to create </a:t>
            </a:r>
            <a:r>
              <a:rPr lang="en-US" sz="1200" b="0" i="0" kern="1200" dirty="0" smtClean="0">
                <a:solidFill>
                  <a:schemeClr val="tx1"/>
                </a:solidFill>
                <a:effectLst/>
                <a:latin typeface="+mn-lt"/>
                <a:ea typeface="+mn-ea"/>
                <a:cs typeface="+mn-cs"/>
              </a:rPr>
              <a:t>competent, literate, and enthusiastic players.</a:t>
            </a:r>
          </a:p>
          <a:p>
            <a:endParaRPr lang="en-GB" baseline="0" dirty="0" smtClean="0"/>
          </a:p>
          <a:p>
            <a:r>
              <a:rPr lang="en-GB" baseline="0" dirty="0" smtClean="0"/>
              <a:t>Bullet 1: -  University Department oh Health and Human Service in Washington has shown that a </a:t>
            </a:r>
            <a:r>
              <a:rPr lang="en-GB" baseline="0" dirty="0" smtClean="0"/>
              <a:t>…</a:t>
            </a:r>
            <a:endParaRPr lang="en-GB" baseline="0" dirty="0" smtClean="0"/>
          </a:p>
          <a:p>
            <a:r>
              <a:rPr lang="en-GB" baseline="0" dirty="0" smtClean="0"/>
              <a:t>Bullet 3: - The SEM provides a positive environment where children want to learn</a:t>
            </a:r>
            <a:r>
              <a:rPr lang="en-GB" baseline="0" dirty="0" smtClean="0"/>
              <a:t>.</a:t>
            </a:r>
            <a:endParaRPr lang="en-GB" baseline="0" dirty="0" smtClean="0"/>
          </a:p>
          <a:p>
            <a:r>
              <a:rPr lang="en-GB" baseline="0" dirty="0" smtClean="0"/>
              <a:t>Bullet 4: - Using the 10 objectives of SEM that we will discuss later this shows that the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rgbClr val="202124"/>
                </a:solidFill>
                <a:latin typeface="+mn-lt"/>
                <a:ea typeface="+mn-ea"/>
                <a:cs typeface="+mn-cs"/>
              </a:rPr>
              <a:t>The Sport Education Model in the Educational Resource lends it hand perfectly to all the above theories, and the learning environment can be modified and adapted within a ‘season’ to improve self esteem and be challenging at the same time.</a:t>
            </a:r>
            <a:endParaRPr lang="en-GB" sz="1200" kern="1200" dirty="0" smtClean="0">
              <a:solidFill>
                <a:srgbClr val="202124"/>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28</a:t>
            </a:fld>
            <a:endParaRPr lang="en-GB"/>
          </a:p>
        </p:txBody>
      </p:sp>
    </p:spTree>
    <p:extLst>
      <p:ext uri="{BB962C8B-B14F-4D97-AF65-F5344CB8AC3E}">
        <p14:creationId xmlns:p14="http://schemas.microsoft.com/office/powerpoint/2010/main" val="13088525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Providing students with an educational environment which supports all three psychosocial needs is critical for influencing student motivation (Vallerand 2001)</a:t>
            </a:r>
          </a:p>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29</a:t>
            </a:fld>
            <a:endParaRPr lang="en-GB"/>
          </a:p>
        </p:txBody>
      </p:sp>
    </p:spTree>
    <p:extLst>
      <p:ext uri="{BB962C8B-B14F-4D97-AF65-F5344CB8AC3E}">
        <p14:creationId xmlns:p14="http://schemas.microsoft.com/office/powerpoint/2010/main" val="31558321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30</a:t>
            </a:fld>
            <a:endParaRPr lang="en-GB"/>
          </a:p>
        </p:txBody>
      </p:sp>
    </p:spTree>
    <p:extLst>
      <p:ext uri="{BB962C8B-B14F-4D97-AF65-F5344CB8AC3E}">
        <p14:creationId xmlns:p14="http://schemas.microsoft.com/office/powerpoint/2010/main" val="37402476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31</a:t>
            </a:fld>
            <a:endParaRPr lang="en-GB"/>
          </a:p>
        </p:txBody>
      </p:sp>
    </p:spTree>
    <p:extLst>
      <p:ext uri="{BB962C8B-B14F-4D97-AF65-F5344CB8AC3E}">
        <p14:creationId xmlns:p14="http://schemas.microsoft.com/office/powerpoint/2010/main" val="35717882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32</a:t>
            </a:fld>
            <a:endParaRPr lang="en-GB"/>
          </a:p>
        </p:txBody>
      </p:sp>
    </p:spTree>
    <p:extLst>
      <p:ext uri="{BB962C8B-B14F-4D97-AF65-F5344CB8AC3E}">
        <p14:creationId xmlns:p14="http://schemas.microsoft.com/office/powerpoint/2010/main" val="20369268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effectLst/>
              </a:rPr>
              <a:t>Supportive:</a:t>
            </a:r>
            <a:r>
              <a:rPr lang="en-US" baseline="0" dirty="0" smtClean="0">
                <a:effectLst/>
              </a:rPr>
              <a:t> </a:t>
            </a:r>
            <a:r>
              <a:rPr lang="en-US" dirty="0" smtClean="0">
                <a:effectLst/>
              </a:rPr>
              <a:t>Provide individual skill specific feedback,</a:t>
            </a:r>
            <a:r>
              <a:rPr lang="en-US" baseline="0" dirty="0" smtClean="0">
                <a:effectLst/>
              </a:rPr>
              <a:t> </a:t>
            </a:r>
            <a:r>
              <a:rPr lang="en-US" dirty="0" smtClean="0">
                <a:effectLst/>
              </a:rPr>
              <a:t>Support feelings of autonomy, competence, and social connection,</a:t>
            </a:r>
            <a:r>
              <a:rPr lang="en-US" baseline="0" dirty="0" smtClean="0">
                <a:effectLst/>
              </a:rPr>
              <a:t> </a:t>
            </a:r>
            <a:r>
              <a:rPr lang="en-US" dirty="0" smtClean="0">
                <a:effectLst/>
              </a:rPr>
              <a:t>Provide praise on student effort and improvement,</a:t>
            </a:r>
            <a:r>
              <a:rPr lang="en-US" baseline="0" dirty="0" smtClean="0">
                <a:effectLst/>
              </a:rPr>
              <a:t> </a:t>
            </a:r>
            <a:r>
              <a:rPr lang="en-US" dirty="0" smtClean="0">
                <a:effectLst/>
              </a:rPr>
              <a:t>Acknowledge and reward good </a:t>
            </a:r>
            <a:r>
              <a:rPr lang="en-US" dirty="0" err="1" smtClean="0">
                <a:effectLst/>
              </a:rPr>
              <a:t>sportspersonship</a:t>
            </a:r>
            <a:r>
              <a:rPr lang="en-US" dirty="0" smtClean="0">
                <a:effectLst/>
              </a:rPr>
              <a:t>,</a:t>
            </a:r>
            <a:r>
              <a:rPr lang="en-US" baseline="0" dirty="0" smtClean="0">
                <a:effectLst/>
              </a:rPr>
              <a:t> </a:t>
            </a:r>
            <a:r>
              <a:rPr lang="en-US" dirty="0" smtClean="0">
                <a:effectLst/>
              </a:rPr>
              <a:t>Demonstrate empathy toward students who appear frustrated or challenged</a:t>
            </a:r>
          </a:p>
          <a:p>
            <a:endParaRPr lang="en-US" dirty="0" smtClean="0">
              <a:effectLst/>
            </a:endParaRPr>
          </a:p>
          <a:p>
            <a:r>
              <a:rPr lang="en-US" dirty="0" smtClean="0">
                <a:effectLst/>
              </a:rPr>
              <a:t>Active:</a:t>
            </a:r>
            <a:r>
              <a:rPr lang="en-US" baseline="0" dirty="0" smtClean="0">
                <a:effectLst/>
              </a:rPr>
              <a:t> </a:t>
            </a:r>
            <a:r>
              <a:rPr lang="en-US" dirty="0" smtClean="0">
                <a:effectLst/>
              </a:rPr>
              <a:t>Optimize session structure and activity selection,</a:t>
            </a:r>
            <a:r>
              <a:rPr lang="en-US" baseline="0" dirty="0" smtClean="0">
                <a:effectLst/>
              </a:rPr>
              <a:t> </a:t>
            </a:r>
            <a:r>
              <a:rPr lang="en-US" dirty="0" smtClean="0">
                <a:effectLst/>
              </a:rPr>
              <a:t>Include an active warm-up,</a:t>
            </a:r>
            <a:r>
              <a:rPr lang="en-US" baseline="0" dirty="0" smtClean="0">
                <a:effectLst/>
              </a:rPr>
              <a:t> </a:t>
            </a:r>
            <a:r>
              <a:rPr lang="en-US" dirty="0" smtClean="0">
                <a:effectLst/>
              </a:rPr>
              <a:t>Minimize teacher talk and instructions</a:t>
            </a:r>
          </a:p>
          <a:p>
            <a:endParaRPr lang="en-US" dirty="0" smtClean="0">
              <a:effectLst/>
            </a:endParaRPr>
          </a:p>
          <a:p>
            <a:r>
              <a:rPr lang="en-US" dirty="0" smtClean="0">
                <a:effectLst/>
              </a:rPr>
              <a:t>Autonomous:</a:t>
            </a:r>
            <a:r>
              <a:rPr lang="en-US" baseline="0" dirty="0" smtClean="0">
                <a:effectLst/>
              </a:rPr>
              <a:t> </a:t>
            </a:r>
            <a:r>
              <a:rPr lang="en-US" dirty="0" smtClean="0">
                <a:effectLst/>
              </a:rPr>
              <a:t>Provide students with opportunities for choice, Involve students in creation and modification of activities and rules.</a:t>
            </a:r>
          </a:p>
          <a:p>
            <a:endParaRPr lang="en-US" dirty="0" smtClean="0">
              <a:effectLst/>
            </a:endParaRPr>
          </a:p>
          <a:p>
            <a:r>
              <a:rPr lang="en-US" dirty="0" smtClean="0">
                <a:effectLst/>
              </a:rPr>
              <a:t>Fair:</a:t>
            </a:r>
            <a:r>
              <a:rPr lang="en-US" baseline="0" dirty="0" smtClean="0">
                <a:effectLst/>
              </a:rPr>
              <a:t> </a:t>
            </a:r>
            <a:r>
              <a:rPr lang="en-US" dirty="0" smtClean="0">
                <a:effectLst/>
              </a:rPr>
              <a:t>Ensure that students are evenly matched in activities,</a:t>
            </a:r>
            <a:r>
              <a:rPr lang="en-US" baseline="0" dirty="0" smtClean="0">
                <a:effectLst/>
              </a:rPr>
              <a:t> </a:t>
            </a:r>
            <a:r>
              <a:rPr lang="en-US" dirty="0" smtClean="0">
                <a:effectLst/>
              </a:rPr>
              <a:t>Encourage self-comparison rather than peer-comparison</a:t>
            </a:r>
            <a:r>
              <a:rPr lang="en-US" baseline="0" dirty="0" smtClean="0">
                <a:effectLst/>
              </a:rPr>
              <a:t> </a:t>
            </a:r>
            <a:r>
              <a:rPr lang="en-US" dirty="0" smtClean="0">
                <a:effectLst/>
              </a:rPr>
              <a:t>De-emphasize competition (e.g. implement point system that rewards team values and not winning)</a:t>
            </a:r>
          </a:p>
          <a:p>
            <a:endParaRPr lang="en-US" dirty="0" smtClean="0">
              <a:effectLst/>
            </a:endParaRPr>
          </a:p>
          <a:p>
            <a:r>
              <a:rPr lang="en-US" dirty="0" smtClean="0">
                <a:effectLst/>
              </a:rPr>
              <a:t>Enjoyable:</a:t>
            </a:r>
            <a:r>
              <a:rPr lang="en-US" baseline="0" dirty="0" smtClean="0">
                <a:effectLst/>
              </a:rPr>
              <a:t> </a:t>
            </a:r>
            <a:r>
              <a:rPr lang="en-US" dirty="0" smtClean="0">
                <a:effectLst/>
              </a:rPr>
              <a:t>Design activities with which students can exhibit choice, feel competent, and also interact with others (e.g., group activities),</a:t>
            </a:r>
            <a:r>
              <a:rPr lang="en-US" baseline="0" dirty="0" smtClean="0">
                <a:effectLst/>
              </a:rPr>
              <a:t> </a:t>
            </a:r>
            <a:r>
              <a:rPr lang="en-US" dirty="0" smtClean="0">
                <a:effectLst/>
              </a:rPr>
              <a:t>Start and conclude sessions with an enjoyable activity,</a:t>
            </a:r>
            <a:r>
              <a:rPr lang="en-US" baseline="0" dirty="0" smtClean="0">
                <a:effectLst/>
              </a:rPr>
              <a:t> </a:t>
            </a:r>
            <a:r>
              <a:rPr lang="en-US" dirty="0" smtClean="0">
                <a:effectLst/>
              </a:rPr>
              <a:t>Ensure that sessions involve a variety of tasks/activities</a:t>
            </a:r>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33</a:t>
            </a:fld>
            <a:endParaRPr lang="en-GB"/>
          </a:p>
        </p:txBody>
      </p:sp>
    </p:spTree>
    <p:extLst>
      <p:ext uri="{BB962C8B-B14F-4D97-AF65-F5344CB8AC3E}">
        <p14:creationId xmlns:p14="http://schemas.microsoft.com/office/powerpoint/2010/main" val="2238700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34</a:t>
            </a:fld>
            <a:endParaRPr lang="en-GB"/>
          </a:p>
        </p:txBody>
      </p:sp>
    </p:spTree>
    <p:extLst>
      <p:ext uri="{BB962C8B-B14F-4D97-AF65-F5344CB8AC3E}">
        <p14:creationId xmlns:p14="http://schemas.microsoft.com/office/powerpoint/2010/main" val="26712269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35</a:t>
            </a:fld>
            <a:endParaRPr lang="en-GB"/>
          </a:p>
        </p:txBody>
      </p:sp>
    </p:spTree>
    <p:extLst>
      <p:ext uri="{BB962C8B-B14F-4D97-AF65-F5344CB8AC3E}">
        <p14:creationId xmlns:p14="http://schemas.microsoft.com/office/powerpoint/2010/main" val="2210710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36</a:t>
            </a:fld>
            <a:endParaRPr lang="en-GB"/>
          </a:p>
        </p:txBody>
      </p:sp>
    </p:spTree>
    <p:extLst>
      <p:ext uri="{BB962C8B-B14F-4D97-AF65-F5344CB8AC3E}">
        <p14:creationId xmlns:p14="http://schemas.microsoft.com/office/powerpoint/2010/main" val="23016813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37</a:t>
            </a:fld>
            <a:endParaRPr lang="en-GB"/>
          </a:p>
        </p:txBody>
      </p:sp>
    </p:spTree>
    <p:extLst>
      <p:ext uri="{BB962C8B-B14F-4D97-AF65-F5344CB8AC3E}">
        <p14:creationId xmlns:p14="http://schemas.microsoft.com/office/powerpoint/2010/main" val="27066905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7BAA297-A094-4E36-AB56-2473B08F7DEF}" type="slidenum">
              <a:rPr lang="en-GB" smtClean="0"/>
              <a:t>38</a:t>
            </a:fld>
            <a:endParaRPr lang="en-GB"/>
          </a:p>
        </p:txBody>
      </p:sp>
    </p:spTree>
    <p:extLst>
      <p:ext uri="{BB962C8B-B14F-4D97-AF65-F5344CB8AC3E}">
        <p14:creationId xmlns:p14="http://schemas.microsoft.com/office/powerpoint/2010/main" val="40673248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39</a:t>
            </a:fld>
            <a:endParaRPr lang="en-GB"/>
          </a:p>
        </p:txBody>
      </p:sp>
    </p:spTree>
    <p:extLst>
      <p:ext uri="{BB962C8B-B14F-4D97-AF65-F5344CB8AC3E}">
        <p14:creationId xmlns:p14="http://schemas.microsoft.com/office/powerpoint/2010/main" val="19695549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40</a:t>
            </a:fld>
            <a:endParaRPr lang="en-GB"/>
          </a:p>
        </p:txBody>
      </p:sp>
    </p:spTree>
    <p:extLst>
      <p:ext uri="{BB962C8B-B14F-4D97-AF65-F5344CB8AC3E}">
        <p14:creationId xmlns:p14="http://schemas.microsoft.com/office/powerpoint/2010/main" val="375909990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41</a:t>
            </a:fld>
            <a:endParaRPr lang="en-GB"/>
          </a:p>
        </p:txBody>
      </p:sp>
    </p:spTree>
    <p:extLst>
      <p:ext uri="{BB962C8B-B14F-4D97-AF65-F5344CB8AC3E}">
        <p14:creationId xmlns:p14="http://schemas.microsoft.com/office/powerpoint/2010/main" val="25545997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7BAA297-A094-4E36-AB56-2473B08F7DEF}" type="slidenum">
              <a:rPr lang="en-GB" smtClean="0"/>
              <a:t>42</a:t>
            </a:fld>
            <a:endParaRPr lang="en-GB"/>
          </a:p>
        </p:txBody>
      </p:sp>
    </p:spTree>
    <p:extLst>
      <p:ext uri="{BB962C8B-B14F-4D97-AF65-F5344CB8AC3E}">
        <p14:creationId xmlns:p14="http://schemas.microsoft.com/office/powerpoint/2010/main" val="3578028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DB3BE-062F-496A-B612-939D6FEDBB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DFCF2D-54E5-4037-A3D8-6844901A91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22BF58-7D30-4375-A4D8-5DA3972F5F0A}"/>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5" name="Footer Placeholder 4">
            <a:extLst>
              <a:ext uri="{FF2B5EF4-FFF2-40B4-BE49-F238E27FC236}">
                <a16:creationId xmlns:a16="http://schemas.microsoft.com/office/drawing/2014/main" id="{DA87F3A5-B822-4D7F-BB96-1C7711D11E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F8CEC5-20D5-4499-9E42-2FF7EB33C964}"/>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4207587613"/>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A4961-B0B1-4327-A157-B084B92F76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71FF8C-4868-446F-827F-2E06D741B8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58794B-8321-4761-8AF9-669420E617E2}"/>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5" name="Footer Placeholder 4">
            <a:extLst>
              <a:ext uri="{FF2B5EF4-FFF2-40B4-BE49-F238E27FC236}">
                <a16:creationId xmlns:a16="http://schemas.microsoft.com/office/drawing/2014/main" id="{91DCB64D-404D-4CEF-B0E2-BAFE52F49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9723DA-3C70-4449-8707-DF68291625B9}"/>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2886526274"/>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4504A-80CE-4415-B2F7-E8F4ABECE4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CC0A51-CAF7-4F84-BE68-503EA23D7C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EA7144-1958-4268-A89F-699B39BC4F3C}"/>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5" name="Footer Placeholder 4">
            <a:extLst>
              <a:ext uri="{FF2B5EF4-FFF2-40B4-BE49-F238E27FC236}">
                <a16:creationId xmlns:a16="http://schemas.microsoft.com/office/drawing/2014/main" id="{43E2A62F-0D34-4BA6-B9D1-6EBC0C7B0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80B6A1-3A68-4770-88C9-779CCF73DE41}"/>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4021356720"/>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CB0B8-A2FD-4653-83C0-110DA4F585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7E8F62-3EB4-4C18-B37E-69831FA581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4ACDFA-5FE4-471B-8384-2EACF87C3C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BE3016-3514-4164-B91C-A80AB07AAB3B}"/>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6" name="Footer Placeholder 5">
            <a:extLst>
              <a:ext uri="{FF2B5EF4-FFF2-40B4-BE49-F238E27FC236}">
                <a16:creationId xmlns:a16="http://schemas.microsoft.com/office/drawing/2014/main" id="{5AAD1A4C-AC57-469D-A6B0-2355B02A85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D910D4-BEA0-4677-85A4-373EC4F533F1}"/>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392365134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49AD-ACCD-4177-B65E-8701B5E3C5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66A9AC-1AC8-4EDF-A6EA-8CD2768D21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F6CBFA-34C4-4E1F-9B08-2D0E22C8F4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5A26E4-B496-481D-B40F-308AAC2818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5B8393-D1D5-4AD1-9003-EAEE9752BD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C41236-20BD-44CA-8C39-11207BC94081}"/>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8" name="Footer Placeholder 7">
            <a:extLst>
              <a:ext uri="{FF2B5EF4-FFF2-40B4-BE49-F238E27FC236}">
                <a16:creationId xmlns:a16="http://schemas.microsoft.com/office/drawing/2014/main" id="{DBAFCEE4-C0D6-424D-88E6-2DCCD42AFD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697FC2-6067-476C-8698-64DB2E6E2530}"/>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3375324874"/>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30AE5-745B-47E7-BB95-998BAE4398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28F326-F7EF-4359-AF1F-B6F5D53FD8A1}"/>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4" name="Footer Placeholder 3">
            <a:extLst>
              <a:ext uri="{FF2B5EF4-FFF2-40B4-BE49-F238E27FC236}">
                <a16:creationId xmlns:a16="http://schemas.microsoft.com/office/drawing/2014/main" id="{16A6E3AE-F958-4F18-9787-4FF23D5EF0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A771D0-F0DC-45CB-9AB7-E88DDDCB6DB6}"/>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2838057432"/>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310EF7-C252-4F25-9422-2F92F3AC8E37}"/>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3" name="Footer Placeholder 2">
            <a:extLst>
              <a:ext uri="{FF2B5EF4-FFF2-40B4-BE49-F238E27FC236}">
                <a16:creationId xmlns:a16="http://schemas.microsoft.com/office/drawing/2014/main" id="{5351B272-8A8D-452D-A241-F7624A4871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F45D16-0D78-4A85-BCA3-F954FB432673}"/>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383187384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E5926-9F0F-47F2-9AD3-7CA7893D78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FEAA05-3175-4499-93D4-E98604577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1F15FD-7C72-4C29-8D5A-8C3FD0D119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4204B3-80A7-4C50-96A6-174C5DDD6103}"/>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6" name="Footer Placeholder 5">
            <a:extLst>
              <a:ext uri="{FF2B5EF4-FFF2-40B4-BE49-F238E27FC236}">
                <a16:creationId xmlns:a16="http://schemas.microsoft.com/office/drawing/2014/main" id="{D8942D7C-B6C9-4943-94E5-B31FCDCDA9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DBEDB8-EC80-438F-AC82-B3313FA65D58}"/>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2929610827"/>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8B037-3763-41A2-A37E-AE284C8CBF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0D5532-6C55-4ED8-9551-FFA846481A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0F70FC-BF94-417A-8CA0-972A1ED02C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F3A85D-EF77-41A7-BC64-BAB9DDD2F2C8}"/>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6" name="Footer Placeholder 5">
            <a:extLst>
              <a:ext uri="{FF2B5EF4-FFF2-40B4-BE49-F238E27FC236}">
                <a16:creationId xmlns:a16="http://schemas.microsoft.com/office/drawing/2014/main" id="{89AB232B-CFDE-44F5-B8D0-14733C1F91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95A1ED-4512-4278-A32F-6979B77ECD4E}"/>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3130007681"/>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3C794-4CAB-45AF-A890-49FC2EEF6E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6F9B72-E321-4CC8-9EB9-1666CAA757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575D79-CBF7-496F-9824-C668553D2B9A}"/>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5" name="Footer Placeholder 4">
            <a:extLst>
              <a:ext uri="{FF2B5EF4-FFF2-40B4-BE49-F238E27FC236}">
                <a16:creationId xmlns:a16="http://schemas.microsoft.com/office/drawing/2014/main" id="{6700DDF4-4B3F-40EA-BF72-454105B6D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4E48D6-6156-4DB0-821C-477172C304F9}"/>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1685054232"/>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9868C0-495D-4E65-AFCB-2B89C68582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7B21BA-6CF2-4146-BBDF-E5A00BD7DF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B402DD-9333-4B6B-BBF8-F1F6C291834B}"/>
              </a:ext>
            </a:extLst>
          </p:cNvPr>
          <p:cNvSpPr>
            <a:spLocks noGrp="1"/>
          </p:cNvSpPr>
          <p:nvPr>
            <p:ph type="dt" sz="half" idx="10"/>
          </p:nvPr>
        </p:nvSpPr>
        <p:spPr/>
        <p:txBody>
          <a:bodyPr/>
          <a:lstStyle/>
          <a:p>
            <a:fld id="{F0A19935-E422-4389-BD52-8B027A4F03DC}" type="datetimeFigureOut">
              <a:rPr lang="en-GB" smtClean="0"/>
              <a:t>11/03/2022</a:t>
            </a:fld>
            <a:endParaRPr lang="en-GB"/>
          </a:p>
        </p:txBody>
      </p:sp>
      <p:sp>
        <p:nvSpPr>
          <p:cNvPr id="5" name="Footer Placeholder 4">
            <a:extLst>
              <a:ext uri="{FF2B5EF4-FFF2-40B4-BE49-F238E27FC236}">
                <a16:creationId xmlns:a16="http://schemas.microsoft.com/office/drawing/2014/main" id="{AE0E8EB9-709A-42E2-8061-1D9C0D879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6EDF11-4123-47CD-9E67-C04D3D7D8100}"/>
              </a:ext>
            </a:extLst>
          </p:cNvPr>
          <p:cNvSpPr>
            <a:spLocks noGrp="1"/>
          </p:cNvSpPr>
          <p:nvPr>
            <p:ph type="sldNum" sz="quarter" idx="12"/>
          </p:nvPr>
        </p:nvSpPr>
        <p:spPr/>
        <p:txBody>
          <a:bodyPr/>
          <a:lstStyle/>
          <a:p>
            <a:fld id="{1353EAB6-2FAF-4FC5-AE8C-04856D799DB9}" type="slidenum">
              <a:rPr lang="en-GB" smtClean="0"/>
              <a:t>‹#›</a:t>
            </a:fld>
            <a:endParaRPr lang="en-GB"/>
          </a:p>
        </p:txBody>
      </p:sp>
    </p:spTree>
    <p:extLst>
      <p:ext uri="{BB962C8B-B14F-4D97-AF65-F5344CB8AC3E}">
        <p14:creationId xmlns:p14="http://schemas.microsoft.com/office/powerpoint/2010/main" val="1330990656"/>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3AF759-237C-48EA-A6DF-F73EBCD36C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4A14E7-197B-4AC8-9982-DAEE57E0FC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06CB3-0B5A-4AAC-A6CD-46BA889292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A19935-E422-4389-BD52-8B027A4F03DC}" type="datetimeFigureOut">
              <a:rPr lang="en-GB" smtClean="0"/>
              <a:t>11/03/2022</a:t>
            </a:fld>
            <a:endParaRPr lang="en-GB"/>
          </a:p>
        </p:txBody>
      </p:sp>
      <p:sp>
        <p:nvSpPr>
          <p:cNvPr id="5" name="Footer Placeholder 4">
            <a:extLst>
              <a:ext uri="{FF2B5EF4-FFF2-40B4-BE49-F238E27FC236}">
                <a16:creationId xmlns:a16="http://schemas.microsoft.com/office/drawing/2014/main" id="{1C2BFAB5-F08D-482D-A5AC-BB3D423B02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2FB2517-A8D0-44FE-A176-CD99B34308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53EAB6-2FAF-4FC5-AE8C-04856D799DB9}" type="slidenum">
              <a:rPr lang="en-GB" smtClean="0"/>
              <a:t>‹#›</a:t>
            </a:fld>
            <a:endParaRPr lang="en-GB"/>
          </a:p>
        </p:txBody>
      </p:sp>
    </p:spTree>
    <p:extLst>
      <p:ext uri="{BB962C8B-B14F-4D97-AF65-F5344CB8AC3E}">
        <p14:creationId xmlns:p14="http://schemas.microsoft.com/office/powerpoint/2010/main" val="1229796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cedirect.com/science/article/pii/S0361476X1400037X#b008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B5BFA-0A96-492A-9602-93A6B6CFA83F}"/>
              </a:ext>
            </a:extLst>
          </p:cNvPr>
          <p:cNvSpPr>
            <a:spLocks noGrp="1"/>
          </p:cNvSpPr>
          <p:nvPr>
            <p:ph type="ctrTitle"/>
          </p:nvPr>
        </p:nvSpPr>
        <p:spPr>
          <a:xfrm>
            <a:off x="1524000" y="1122363"/>
            <a:ext cx="9144000" cy="1367744"/>
          </a:xfrm>
        </p:spPr>
        <p:txBody>
          <a:bodyPr>
            <a:normAutofit/>
          </a:bodyPr>
          <a:lstStyle/>
          <a:p>
            <a:r>
              <a:rPr lang="en-GB" dirty="0"/>
              <a:t>Tom Feighan</a:t>
            </a:r>
          </a:p>
        </p:txBody>
      </p:sp>
      <p:sp>
        <p:nvSpPr>
          <p:cNvPr id="3" name="Subtitle 2">
            <a:extLst>
              <a:ext uri="{FF2B5EF4-FFF2-40B4-BE49-F238E27FC236}">
                <a16:creationId xmlns:a16="http://schemas.microsoft.com/office/drawing/2014/main" id="{86A42BC8-D91A-46C9-A45F-666291A70505}"/>
              </a:ext>
            </a:extLst>
          </p:cNvPr>
          <p:cNvSpPr>
            <a:spLocks noGrp="1"/>
          </p:cNvSpPr>
          <p:nvPr>
            <p:ph type="subTitle" idx="1"/>
          </p:nvPr>
        </p:nvSpPr>
        <p:spPr>
          <a:xfrm>
            <a:off x="0" y="3647090"/>
            <a:ext cx="12192000" cy="1610710"/>
          </a:xfrm>
        </p:spPr>
        <p:txBody>
          <a:bodyPr>
            <a:normAutofit fontScale="70000" lnSpcReduction="20000"/>
          </a:bodyPr>
          <a:lstStyle/>
          <a:p>
            <a:r>
              <a:rPr lang="en-GB" sz="6400" dirty="0">
                <a:latin typeface="+mj-lt"/>
              </a:rPr>
              <a:t>BMPE7003 </a:t>
            </a:r>
          </a:p>
          <a:p>
            <a:r>
              <a:rPr lang="en-GB" sz="6400" dirty="0">
                <a:effectLst/>
                <a:latin typeface="+mj-lt"/>
                <a:ea typeface="Times New Roman" panose="02020603050405020304" pitchFamily="18" charset="0"/>
              </a:rPr>
              <a:t>Motivation and Physical Activity </a:t>
            </a:r>
          </a:p>
          <a:p>
            <a:r>
              <a:rPr lang="en-GB" dirty="0">
                <a:latin typeface="+mj-lt"/>
              </a:rPr>
              <a:t>Educational Resource &amp; Presentation</a:t>
            </a:r>
            <a:endParaRPr lang="en-GB" sz="3200" dirty="0">
              <a:latin typeface="+mj-lt"/>
            </a:endParaRPr>
          </a:p>
        </p:txBody>
      </p:sp>
    </p:spTree>
    <p:extLst>
      <p:ext uri="{BB962C8B-B14F-4D97-AF65-F5344CB8AC3E}">
        <p14:creationId xmlns:p14="http://schemas.microsoft.com/office/powerpoint/2010/main" val="1215026273"/>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B30F-88CA-4F11-8A8F-90B8D547282F}"/>
              </a:ext>
            </a:extLst>
          </p:cNvPr>
          <p:cNvSpPr>
            <a:spLocks noGrp="1"/>
          </p:cNvSpPr>
          <p:nvPr>
            <p:ph type="title"/>
          </p:nvPr>
        </p:nvSpPr>
        <p:spPr>
          <a:xfrm>
            <a:off x="782781" y="69561"/>
            <a:ext cx="10515600" cy="946439"/>
          </a:xfrm>
        </p:spPr>
        <p:txBody>
          <a:bodyPr/>
          <a:lstStyle/>
          <a:p>
            <a:pPr algn="ctr"/>
            <a:r>
              <a:rPr lang="en-GB" dirty="0"/>
              <a:t>Aims</a:t>
            </a:r>
          </a:p>
        </p:txBody>
      </p:sp>
      <p:sp>
        <p:nvSpPr>
          <p:cNvPr id="3" name="Content Placeholder 2">
            <a:extLst>
              <a:ext uri="{FF2B5EF4-FFF2-40B4-BE49-F238E27FC236}">
                <a16:creationId xmlns:a16="http://schemas.microsoft.com/office/drawing/2014/main" id="{1EACFA0E-972C-41EA-8952-AC62B9086FB1}"/>
              </a:ext>
            </a:extLst>
          </p:cNvPr>
          <p:cNvSpPr>
            <a:spLocks noGrp="1"/>
          </p:cNvSpPr>
          <p:nvPr>
            <p:ph idx="1"/>
          </p:nvPr>
        </p:nvSpPr>
        <p:spPr>
          <a:xfrm>
            <a:off x="0" y="1173018"/>
            <a:ext cx="12192000" cy="5012109"/>
          </a:xfrm>
        </p:spPr>
        <p:txBody>
          <a:bodyPr>
            <a:normAutofit/>
          </a:bodyPr>
          <a:lstStyle/>
          <a:p>
            <a:pPr marL="0" indent="0" algn="ctr">
              <a:buNone/>
            </a:pPr>
            <a:r>
              <a:rPr lang="en-GB" sz="2400" b="0" i="0" dirty="0">
                <a:solidFill>
                  <a:srgbClr val="000000"/>
                </a:solidFill>
                <a:effectLst/>
                <a:latin typeface="+mj-lt"/>
              </a:rPr>
              <a:t>What is Motivation and what theories link to the research in the area of Primary Physical Education and children betwee</a:t>
            </a:r>
            <a:r>
              <a:rPr lang="en-GB" sz="2400" dirty="0">
                <a:solidFill>
                  <a:srgbClr val="000000"/>
                </a:solidFill>
                <a:latin typeface="+mj-lt"/>
              </a:rPr>
              <a:t>n the ages of 8 – 11.</a:t>
            </a:r>
            <a:endParaRPr lang="en-GB" sz="2400" b="0" i="0" dirty="0">
              <a:solidFill>
                <a:srgbClr val="000000"/>
              </a:solidFill>
              <a:effectLst/>
              <a:latin typeface="+mj-lt"/>
            </a:endParaRPr>
          </a:p>
          <a:p>
            <a:pPr marL="0" indent="0" algn="ctr">
              <a:buNone/>
            </a:pPr>
            <a:endParaRPr lang="en-GB" sz="2400" dirty="0">
              <a:solidFill>
                <a:srgbClr val="000000"/>
              </a:solidFill>
              <a:latin typeface="+mj-lt"/>
            </a:endParaRPr>
          </a:p>
          <a:p>
            <a:pPr marL="0" indent="0" algn="ctr">
              <a:buNone/>
            </a:pPr>
            <a:r>
              <a:rPr lang="en-GB" sz="2400" b="0" i="0" dirty="0">
                <a:solidFill>
                  <a:srgbClr val="000000"/>
                </a:solidFill>
                <a:effectLst/>
                <a:latin typeface="+mj-lt"/>
              </a:rPr>
              <a:t>To look at motivational theories and how they can be used in Physical Education lessons.</a:t>
            </a:r>
          </a:p>
          <a:p>
            <a:pPr marL="0" indent="0" algn="ctr">
              <a:buNone/>
            </a:pPr>
            <a:endParaRPr lang="en-GB" sz="2400" dirty="0">
              <a:solidFill>
                <a:srgbClr val="000000"/>
              </a:solidFill>
              <a:latin typeface="+mj-lt"/>
            </a:endParaRPr>
          </a:p>
          <a:p>
            <a:pPr marL="0" indent="0" algn="ctr">
              <a:buNone/>
            </a:pPr>
            <a:r>
              <a:rPr lang="en-GB" sz="2400" dirty="0">
                <a:solidFill>
                  <a:srgbClr val="000000"/>
                </a:solidFill>
                <a:latin typeface="+mj-lt"/>
              </a:rPr>
              <a:t>To lo</a:t>
            </a:r>
            <a:r>
              <a:rPr lang="en-GB" sz="2400" b="0" i="0" dirty="0">
                <a:solidFill>
                  <a:srgbClr val="000000"/>
                </a:solidFill>
                <a:effectLst/>
                <a:latin typeface="+mj-lt"/>
              </a:rPr>
              <a:t>ok at the Sport Education Model and its benefits to motivation in children in Key Stage 2.</a:t>
            </a:r>
          </a:p>
          <a:p>
            <a:pPr marL="0" indent="0" algn="ctr">
              <a:buNone/>
            </a:pPr>
            <a:endParaRPr lang="en-GB" dirty="0">
              <a:solidFill>
                <a:srgbClr val="000000"/>
              </a:solidFill>
              <a:latin typeface="Open Sans" panose="020B0606030504020204" pitchFamily="34" charset="0"/>
            </a:endParaRPr>
          </a:p>
          <a:p>
            <a:pPr marL="0" indent="0" algn="ctr">
              <a:buNone/>
            </a:pPr>
            <a:r>
              <a:rPr lang="en-GB" sz="2400" dirty="0">
                <a:latin typeface="+mj-lt"/>
              </a:rPr>
              <a:t>To provide an Educational Resource that can be used by </a:t>
            </a:r>
            <a:r>
              <a:rPr lang="en-GB" sz="2400" dirty="0" smtClean="0">
                <a:latin typeface="+mj-lt"/>
              </a:rPr>
              <a:t>Practitioners </a:t>
            </a:r>
            <a:r>
              <a:rPr lang="en-GB" sz="2400" dirty="0">
                <a:latin typeface="+mj-lt"/>
              </a:rPr>
              <a:t>in </a:t>
            </a:r>
            <a:r>
              <a:rPr lang="en-GB" sz="2400" dirty="0" smtClean="0">
                <a:latin typeface="+mj-lt"/>
              </a:rPr>
              <a:t>Schools to </a:t>
            </a:r>
            <a:r>
              <a:rPr lang="en-GB" sz="2400" dirty="0">
                <a:latin typeface="+mj-lt"/>
              </a:rPr>
              <a:t>improve and maintain good levels of motivation through using Sport Education Model.</a:t>
            </a:r>
          </a:p>
          <a:p>
            <a:pPr marL="0" indent="0" algn="ctr">
              <a:buNone/>
            </a:pPr>
            <a:endParaRPr lang="en-GB" sz="2400" dirty="0">
              <a:latin typeface="+mj-lt"/>
            </a:endParaRPr>
          </a:p>
          <a:p>
            <a:pPr marL="0" indent="0" algn="ctr">
              <a:buNone/>
            </a:pPr>
            <a:r>
              <a:rPr lang="en-GB" sz="2400" dirty="0">
                <a:latin typeface="+mj-lt"/>
              </a:rPr>
              <a:t>To </a:t>
            </a:r>
            <a:r>
              <a:rPr lang="en-GB" sz="2400" dirty="0" smtClean="0">
                <a:latin typeface="+mj-lt"/>
              </a:rPr>
              <a:t>link the </a:t>
            </a:r>
            <a:r>
              <a:rPr lang="en-GB" sz="2400" dirty="0">
                <a:latin typeface="+mj-lt"/>
              </a:rPr>
              <a:t>Sport Education Model </a:t>
            </a:r>
            <a:r>
              <a:rPr lang="en-GB" sz="2400" dirty="0" smtClean="0">
                <a:latin typeface="+mj-lt"/>
              </a:rPr>
              <a:t>to motivational theories </a:t>
            </a:r>
            <a:r>
              <a:rPr lang="en-GB" sz="2400" dirty="0">
                <a:latin typeface="+mj-lt"/>
              </a:rPr>
              <a:t>and </a:t>
            </a:r>
            <a:r>
              <a:rPr lang="en-GB" sz="2400" dirty="0" smtClean="0">
                <a:latin typeface="+mj-lt"/>
              </a:rPr>
              <a:t>the SAAFE Teaching Principles.</a:t>
            </a:r>
            <a:endParaRPr lang="en-GB" dirty="0">
              <a:latin typeface="+mj-lt"/>
            </a:endParaRPr>
          </a:p>
        </p:txBody>
      </p:sp>
    </p:spTree>
    <p:extLst>
      <p:ext uri="{BB962C8B-B14F-4D97-AF65-F5344CB8AC3E}">
        <p14:creationId xmlns:p14="http://schemas.microsoft.com/office/powerpoint/2010/main" val="33245659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B30F-88CA-4F11-8A8F-90B8D547282F}"/>
              </a:ext>
            </a:extLst>
          </p:cNvPr>
          <p:cNvSpPr>
            <a:spLocks noGrp="1"/>
          </p:cNvSpPr>
          <p:nvPr>
            <p:ph type="title"/>
          </p:nvPr>
        </p:nvSpPr>
        <p:spPr>
          <a:xfrm>
            <a:off x="0" y="0"/>
            <a:ext cx="12192000" cy="6858000"/>
          </a:xfrm>
        </p:spPr>
        <p:txBody>
          <a:bodyPr>
            <a:normAutofit/>
          </a:bodyPr>
          <a:lstStyle/>
          <a:p>
            <a:pPr algn="ctr"/>
            <a:r>
              <a:rPr lang="en-GB" sz="8800" dirty="0"/>
              <a:t>What is Motivation?</a:t>
            </a:r>
          </a:p>
        </p:txBody>
      </p:sp>
    </p:spTree>
    <p:extLst>
      <p:ext uri="{BB962C8B-B14F-4D97-AF65-F5344CB8AC3E}">
        <p14:creationId xmlns:p14="http://schemas.microsoft.com/office/powerpoint/2010/main" val="125223906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B30F-88CA-4F11-8A8F-90B8D547282F}"/>
              </a:ext>
            </a:extLst>
          </p:cNvPr>
          <p:cNvSpPr>
            <a:spLocks noGrp="1"/>
          </p:cNvSpPr>
          <p:nvPr>
            <p:ph type="title"/>
          </p:nvPr>
        </p:nvSpPr>
        <p:spPr>
          <a:xfrm>
            <a:off x="0" y="0"/>
            <a:ext cx="12192000" cy="1029903"/>
          </a:xfrm>
        </p:spPr>
        <p:txBody>
          <a:bodyPr/>
          <a:lstStyle/>
          <a:p>
            <a:pPr algn="ctr"/>
            <a:r>
              <a:rPr lang="en-GB" dirty="0"/>
              <a:t>What is Motivation?</a:t>
            </a:r>
          </a:p>
        </p:txBody>
      </p:sp>
      <p:sp>
        <p:nvSpPr>
          <p:cNvPr id="3" name="Content Placeholder 2">
            <a:extLst>
              <a:ext uri="{FF2B5EF4-FFF2-40B4-BE49-F238E27FC236}">
                <a16:creationId xmlns:a16="http://schemas.microsoft.com/office/drawing/2014/main" id="{1EACFA0E-972C-41EA-8952-AC62B9086FB1}"/>
              </a:ext>
            </a:extLst>
          </p:cNvPr>
          <p:cNvSpPr>
            <a:spLocks noGrp="1"/>
          </p:cNvSpPr>
          <p:nvPr>
            <p:ph idx="1"/>
          </p:nvPr>
        </p:nvSpPr>
        <p:spPr>
          <a:xfrm>
            <a:off x="0" y="1116530"/>
            <a:ext cx="12192000" cy="5741469"/>
          </a:xfrm>
        </p:spPr>
        <p:txBody>
          <a:bodyPr>
            <a:normAutofit/>
          </a:bodyPr>
          <a:lstStyle/>
          <a:p>
            <a:pPr algn="ctr">
              <a:lnSpc>
                <a:spcPct val="300000"/>
              </a:lnSpc>
            </a:pPr>
            <a:r>
              <a:rPr lang="en-GB" sz="2000" b="0" i="0" dirty="0">
                <a:solidFill>
                  <a:srgbClr val="000000"/>
                </a:solidFill>
                <a:effectLst/>
                <a:latin typeface="+mj-lt"/>
              </a:rPr>
              <a:t>Motivation is </a:t>
            </a:r>
            <a:r>
              <a:rPr lang="en-GB" sz="2000" b="0" i="0" dirty="0" smtClean="0">
                <a:solidFill>
                  <a:srgbClr val="000000"/>
                </a:solidFill>
                <a:effectLst/>
                <a:latin typeface="+mj-lt"/>
              </a:rPr>
              <a:t>derived </a:t>
            </a:r>
            <a:r>
              <a:rPr lang="en-GB" sz="2000" b="0" i="0" dirty="0">
                <a:solidFill>
                  <a:srgbClr val="000000"/>
                </a:solidFill>
                <a:effectLst/>
                <a:latin typeface="+mj-lt"/>
              </a:rPr>
              <a:t>from the word ’motive’ which means needs, desires, wants or drives within the individuals. It is the process of stimulating people to actions to accomplish the goals. (Popovich 2021)</a:t>
            </a:r>
          </a:p>
          <a:p>
            <a:pPr algn="ctr">
              <a:lnSpc>
                <a:spcPct val="300000"/>
              </a:lnSpc>
            </a:pPr>
            <a:r>
              <a:rPr lang="en-US" sz="2000" dirty="0">
                <a:latin typeface="+mj-lt"/>
              </a:rPr>
              <a:t>According to </a:t>
            </a:r>
            <a:r>
              <a:rPr lang="en-US" sz="2000" dirty="0" err="1">
                <a:latin typeface="+mj-lt"/>
              </a:rPr>
              <a:t>Deci</a:t>
            </a:r>
            <a:r>
              <a:rPr lang="en-US" sz="2000" dirty="0">
                <a:latin typeface="+mj-lt"/>
              </a:rPr>
              <a:t> and Ryan (2000), motivation is viewed as the desire to improve oneself by engaging in behaviors which an individual deems important or meaningful toward his/her development</a:t>
            </a:r>
            <a:endParaRPr lang="en-GB" sz="2000" dirty="0">
              <a:solidFill>
                <a:srgbClr val="000000"/>
              </a:solidFill>
              <a:latin typeface="+mj-lt"/>
            </a:endParaRPr>
          </a:p>
          <a:p>
            <a:pPr algn="ctr">
              <a:lnSpc>
                <a:spcPct val="300000"/>
              </a:lnSpc>
            </a:pPr>
            <a:r>
              <a:rPr lang="en-GB" sz="2000" dirty="0">
                <a:latin typeface="+mj-lt"/>
              </a:rPr>
              <a:t>Deci and Ryan (2000) say to be motivated means to be moved to do something</a:t>
            </a:r>
            <a:r>
              <a:rPr lang="en-GB" sz="2000" dirty="0" smtClean="0">
                <a:latin typeface="+mj-lt"/>
              </a:rPr>
              <a:t>.</a:t>
            </a:r>
            <a:endParaRPr lang="en-GB" sz="2000" dirty="0">
              <a:latin typeface="+mj-lt"/>
            </a:endParaRPr>
          </a:p>
        </p:txBody>
      </p:sp>
    </p:spTree>
    <p:extLst>
      <p:ext uri="{BB962C8B-B14F-4D97-AF65-F5344CB8AC3E}">
        <p14:creationId xmlns:p14="http://schemas.microsoft.com/office/powerpoint/2010/main" val="111662091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B30F-88CA-4F11-8A8F-90B8D547282F}"/>
              </a:ext>
            </a:extLst>
          </p:cNvPr>
          <p:cNvSpPr>
            <a:spLocks noGrp="1"/>
          </p:cNvSpPr>
          <p:nvPr>
            <p:ph type="title"/>
          </p:nvPr>
        </p:nvSpPr>
        <p:spPr>
          <a:xfrm>
            <a:off x="0" y="0"/>
            <a:ext cx="12192000" cy="6858000"/>
          </a:xfrm>
        </p:spPr>
        <p:txBody>
          <a:bodyPr>
            <a:normAutofit/>
          </a:bodyPr>
          <a:lstStyle/>
          <a:p>
            <a:pPr algn="ctr"/>
            <a:r>
              <a:rPr lang="en-GB" sz="8800" dirty="0" smtClean="0"/>
              <a:t>Motivation Theories</a:t>
            </a:r>
            <a:endParaRPr lang="en-GB" sz="8800" dirty="0"/>
          </a:p>
        </p:txBody>
      </p:sp>
    </p:spTree>
    <p:extLst>
      <p:ext uri="{BB962C8B-B14F-4D97-AF65-F5344CB8AC3E}">
        <p14:creationId xmlns:p14="http://schemas.microsoft.com/office/powerpoint/2010/main" val="6958565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B30F-88CA-4F11-8A8F-90B8D547282F}"/>
              </a:ext>
            </a:extLst>
          </p:cNvPr>
          <p:cNvSpPr>
            <a:spLocks noGrp="1"/>
          </p:cNvSpPr>
          <p:nvPr>
            <p:ph type="title"/>
          </p:nvPr>
        </p:nvSpPr>
        <p:spPr>
          <a:xfrm>
            <a:off x="0" y="0"/>
            <a:ext cx="12192000" cy="1029903"/>
          </a:xfrm>
        </p:spPr>
        <p:txBody>
          <a:bodyPr/>
          <a:lstStyle/>
          <a:p>
            <a:pPr algn="ctr"/>
            <a:r>
              <a:rPr lang="en-GB" dirty="0" smtClean="0"/>
              <a:t>Motivational Theories </a:t>
            </a:r>
            <a:endParaRPr lang="en-GB" dirty="0"/>
          </a:p>
        </p:txBody>
      </p:sp>
      <p:sp>
        <p:nvSpPr>
          <p:cNvPr id="3" name="Content Placeholder 2">
            <a:extLst>
              <a:ext uri="{FF2B5EF4-FFF2-40B4-BE49-F238E27FC236}">
                <a16:creationId xmlns:a16="http://schemas.microsoft.com/office/drawing/2014/main" id="{1EACFA0E-972C-41EA-8952-AC62B9086FB1}"/>
              </a:ext>
            </a:extLst>
          </p:cNvPr>
          <p:cNvSpPr>
            <a:spLocks noGrp="1"/>
          </p:cNvSpPr>
          <p:nvPr>
            <p:ph idx="1"/>
          </p:nvPr>
        </p:nvSpPr>
        <p:spPr>
          <a:xfrm>
            <a:off x="0" y="914400"/>
            <a:ext cx="12192000" cy="5943600"/>
          </a:xfrm>
        </p:spPr>
        <p:txBody>
          <a:bodyPr>
            <a:normAutofit/>
          </a:bodyPr>
          <a:lstStyle/>
          <a:p>
            <a:pPr algn="ctr">
              <a:lnSpc>
                <a:spcPct val="250000"/>
              </a:lnSpc>
            </a:pPr>
            <a:r>
              <a:rPr lang="en-GB" sz="2000" dirty="0" smtClean="0">
                <a:latin typeface="+mj-lt"/>
              </a:rPr>
              <a:t>Self </a:t>
            </a:r>
            <a:r>
              <a:rPr lang="en-GB" sz="2000" dirty="0">
                <a:latin typeface="+mj-lt"/>
              </a:rPr>
              <a:t>Determination Theory suggests that individuals possessing motivation that is more self determined, or derived from within, will experience more positive cognitive and behavioural consequences (</a:t>
            </a:r>
            <a:r>
              <a:rPr lang="en-GB" sz="2000" dirty="0" err="1">
                <a:latin typeface="+mj-lt"/>
              </a:rPr>
              <a:t>Deci</a:t>
            </a:r>
            <a:r>
              <a:rPr lang="en-GB" sz="2000" dirty="0">
                <a:latin typeface="+mj-lt"/>
              </a:rPr>
              <a:t> and Ryan 1985 &amp; 2007</a:t>
            </a:r>
            <a:r>
              <a:rPr lang="en-GB" sz="2000" dirty="0" smtClean="0">
                <a:latin typeface="+mj-lt"/>
              </a:rPr>
              <a:t>)</a:t>
            </a:r>
          </a:p>
          <a:p>
            <a:pPr algn="ctr">
              <a:lnSpc>
                <a:spcPct val="250000"/>
              </a:lnSpc>
            </a:pPr>
            <a:r>
              <a:rPr lang="en-GB" sz="2000" dirty="0" smtClean="0">
                <a:latin typeface="+mj-lt"/>
              </a:rPr>
              <a:t>Achievement Goal Theory </a:t>
            </a:r>
            <a:r>
              <a:rPr lang="en-US" sz="2000" dirty="0" smtClean="0">
                <a:latin typeface="+mj-lt"/>
              </a:rPr>
              <a:t>(</a:t>
            </a:r>
            <a:r>
              <a:rPr lang="en-US" sz="2000" dirty="0">
                <a:latin typeface="+mj-lt"/>
              </a:rPr>
              <a:t>Dweck, 1986; </a:t>
            </a:r>
            <a:r>
              <a:rPr lang="en-US" sz="2000" dirty="0" smtClean="0">
                <a:latin typeface="+mj-lt"/>
              </a:rPr>
              <a:t>Nicholls</a:t>
            </a:r>
            <a:r>
              <a:rPr lang="en-US" sz="2000" dirty="0">
                <a:latin typeface="+mj-lt"/>
              </a:rPr>
              <a:t>, 1984, 1989) are based on the notion that variations in the way in which individuals judge their own ability (i.e., perceptions of competence)</a:t>
            </a:r>
            <a:endParaRPr lang="en-GB" sz="2000" dirty="0" smtClean="0">
              <a:latin typeface="+mj-lt"/>
            </a:endParaRPr>
          </a:p>
          <a:p>
            <a:pPr algn="ctr">
              <a:lnSpc>
                <a:spcPct val="250000"/>
              </a:lnSpc>
            </a:pPr>
            <a:r>
              <a:rPr lang="en-GB" sz="2000" dirty="0">
                <a:latin typeface="+mj-lt"/>
              </a:rPr>
              <a:t>Physical Education teachers should provide  a range of choices within their classes in order to promote a sense of autonomy and increase levels of determination (Bryan and Solmon 2012)</a:t>
            </a:r>
          </a:p>
          <a:p>
            <a:pPr algn="ctr">
              <a:lnSpc>
                <a:spcPct val="150000"/>
              </a:lnSpc>
            </a:pPr>
            <a:endParaRPr lang="en-GB" sz="2000" dirty="0">
              <a:latin typeface="+mj-lt"/>
            </a:endParaRPr>
          </a:p>
        </p:txBody>
      </p:sp>
    </p:spTree>
    <p:extLst>
      <p:ext uri="{BB962C8B-B14F-4D97-AF65-F5344CB8AC3E}">
        <p14:creationId xmlns:p14="http://schemas.microsoft.com/office/powerpoint/2010/main" val="31851468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6173898"/>
          </a:xfrm>
        </p:spPr>
        <p:txBody>
          <a:bodyPr>
            <a:normAutofit/>
          </a:bodyPr>
          <a:lstStyle/>
          <a:p>
            <a:pPr algn="ctr"/>
            <a:r>
              <a:rPr lang="en-GB" sz="8800" dirty="0" smtClean="0"/>
              <a:t>What is Sport Education Model?</a:t>
            </a:r>
            <a:endParaRPr lang="en-GB" sz="8800" dirty="0"/>
          </a:p>
        </p:txBody>
      </p:sp>
    </p:spTree>
    <p:extLst>
      <p:ext uri="{BB962C8B-B14F-4D97-AF65-F5344CB8AC3E}">
        <p14:creationId xmlns:p14="http://schemas.microsoft.com/office/powerpoint/2010/main" val="1217754952"/>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lstStyle/>
          <a:p>
            <a:pPr algn="ctr"/>
            <a:r>
              <a:rPr lang="en-GB" dirty="0"/>
              <a:t>What is the Sport Education Model?</a:t>
            </a:r>
          </a:p>
        </p:txBody>
      </p:sp>
      <p:sp>
        <p:nvSpPr>
          <p:cNvPr id="3" name="Content Placeholder 2"/>
          <p:cNvSpPr>
            <a:spLocks noGrp="1"/>
          </p:cNvSpPr>
          <p:nvPr>
            <p:ph idx="1"/>
          </p:nvPr>
        </p:nvSpPr>
        <p:spPr>
          <a:xfrm>
            <a:off x="0" y="1325562"/>
            <a:ext cx="12192000" cy="5426112"/>
          </a:xfrm>
        </p:spPr>
        <p:txBody>
          <a:bodyPr>
            <a:noAutofit/>
          </a:bodyPr>
          <a:lstStyle/>
          <a:p>
            <a:pPr>
              <a:lnSpc>
                <a:spcPct val="200000"/>
              </a:lnSpc>
            </a:pPr>
            <a:r>
              <a:rPr lang="en-US" sz="1800" dirty="0">
                <a:latin typeface="+mj-lt"/>
              </a:rPr>
              <a:t>Sport Education Model</a:t>
            </a:r>
            <a:r>
              <a:rPr lang="en-GB" sz="1800" dirty="0">
                <a:latin typeface="+mj-lt"/>
              </a:rPr>
              <a:t> a </a:t>
            </a:r>
            <a:r>
              <a:rPr lang="en-US" sz="1800" dirty="0">
                <a:latin typeface="+mj-lt"/>
              </a:rPr>
              <a:t>model of instruction which has grown in popularity over the past few decades and seems to provide motivational </a:t>
            </a:r>
            <a:r>
              <a:rPr lang="en-US" sz="1800" dirty="0" smtClean="0">
                <a:latin typeface="+mj-lt"/>
              </a:rPr>
              <a:t>support.</a:t>
            </a:r>
          </a:p>
          <a:p>
            <a:pPr>
              <a:lnSpc>
                <a:spcPct val="200000"/>
              </a:lnSpc>
            </a:pPr>
            <a:r>
              <a:rPr lang="en-GB" sz="1800" dirty="0" smtClean="0">
                <a:latin typeface="+mj-lt"/>
              </a:rPr>
              <a:t>Siedentop </a:t>
            </a:r>
            <a:r>
              <a:rPr lang="en-GB" sz="1800" dirty="0">
                <a:latin typeface="+mj-lt"/>
              </a:rPr>
              <a:t>(1994) states that the main goal of the Sport Education Model is to ‘educate students to be players in the fullest sense, and to help them develop as competent, literate and enthusiastic sports people’. </a:t>
            </a:r>
            <a:r>
              <a:rPr lang="en-GB" sz="1200" i="1" dirty="0">
                <a:latin typeface="+mj-lt"/>
              </a:rPr>
              <a:t>(</a:t>
            </a:r>
            <a:r>
              <a:rPr lang="en-GB" sz="1100" i="1" dirty="0">
                <a:latin typeface="+mj-lt"/>
              </a:rPr>
              <a:t>Sport education: Quality P. E. through positive sport </a:t>
            </a:r>
            <a:r>
              <a:rPr lang="en-GB" sz="1100" i="1" dirty="0" smtClean="0">
                <a:latin typeface="+mj-lt"/>
              </a:rPr>
              <a:t>experiences</a:t>
            </a:r>
            <a:r>
              <a:rPr lang="en-GB" sz="1100" dirty="0" smtClean="0">
                <a:latin typeface="+mj-lt"/>
              </a:rPr>
              <a:t>)</a:t>
            </a:r>
            <a:endParaRPr lang="en-GB" sz="1200" dirty="0">
              <a:latin typeface="+mj-lt"/>
            </a:endParaRPr>
          </a:p>
          <a:p>
            <a:pPr>
              <a:lnSpc>
                <a:spcPct val="200000"/>
              </a:lnSpc>
            </a:pPr>
            <a:r>
              <a:rPr lang="en-GB" sz="1800" b="0" i="0" dirty="0" smtClean="0">
                <a:effectLst/>
                <a:latin typeface="+mj-lt"/>
              </a:rPr>
              <a:t>In </a:t>
            </a:r>
            <a:r>
              <a:rPr lang="en-GB" sz="1800" b="0" i="0" dirty="0">
                <a:effectLst/>
                <a:latin typeface="+mj-lt"/>
              </a:rPr>
              <a:t>2004, Wallhead and Ntoumanis suggested one of the reasons for the attractiveness of Sport Education is that it provides a task-involving class climate that serves to promote intrinsic </a:t>
            </a:r>
            <a:r>
              <a:rPr lang="en-GB" sz="1800" b="0" i="0" dirty="0" smtClean="0">
                <a:effectLst/>
                <a:latin typeface="+mj-lt"/>
              </a:rPr>
              <a:t>motivation.</a:t>
            </a:r>
          </a:p>
          <a:p>
            <a:pPr>
              <a:lnSpc>
                <a:spcPct val="200000"/>
              </a:lnSpc>
            </a:pPr>
            <a:r>
              <a:rPr lang="en-GB" sz="1800" b="0" i="0" dirty="0" smtClean="0">
                <a:effectLst/>
                <a:latin typeface="+mj-lt"/>
              </a:rPr>
              <a:t>Perlman </a:t>
            </a:r>
            <a:r>
              <a:rPr lang="en-GB" sz="1800" b="0" i="0" dirty="0">
                <a:effectLst/>
                <a:latin typeface="+mj-lt"/>
              </a:rPr>
              <a:t>and Goc Karp </a:t>
            </a:r>
            <a:r>
              <a:rPr lang="en-GB" sz="1800" b="0" i="0" u="none" strike="noStrike" dirty="0">
                <a:effectLst/>
                <a:latin typeface="+mj-lt"/>
              </a:rPr>
              <a:t>(2010)</a:t>
            </a:r>
            <a:r>
              <a:rPr lang="en-GB" sz="1800" b="0" i="0" dirty="0">
                <a:effectLst/>
                <a:latin typeface="+mj-lt"/>
              </a:rPr>
              <a:t> also suggested that the structural aspects of Sport Education assist in facilitating movement along the self-determined continuum through support for relatedness, competence and autonomy. </a:t>
            </a:r>
            <a:endParaRPr lang="en-GB" sz="1800" dirty="0">
              <a:latin typeface="+mj-lt"/>
            </a:endParaRPr>
          </a:p>
        </p:txBody>
      </p:sp>
    </p:spTree>
    <p:extLst>
      <p:ext uri="{BB962C8B-B14F-4D97-AF65-F5344CB8AC3E}">
        <p14:creationId xmlns:p14="http://schemas.microsoft.com/office/powerpoint/2010/main" val="16423893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009" y="355600"/>
            <a:ext cx="11756570" cy="6273800"/>
          </a:xfrm>
        </p:spPr>
        <p:txBody>
          <a:bodyPr>
            <a:normAutofit/>
          </a:bodyPr>
          <a:lstStyle/>
          <a:p>
            <a:pPr marL="0" indent="0">
              <a:lnSpc>
                <a:spcPct val="150000"/>
              </a:lnSpc>
              <a:buNone/>
            </a:pPr>
            <a:r>
              <a:rPr lang="en-US" sz="2000" dirty="0">
                <a:latin typeface="+mj-lt"/>
              </a:rPr>
              <a:t>There are three major goals that guide program development in Sport Education. These serve as a guide to ensure students to become competent, literate, and enthusiastic players (Siedentop, 1994). This means that teachers must design learning experiences that facilitate students learning (not just supervised matches). </a:t>
            </a:r>
          </a:p>
          <a:p>
            <a:pPr marL="0" indent="0">
              <a:lnSpc>
                <a:spcPct val="150000"/>
              </a:lnSpc>
              <a:buNone/>
            </a:pPr>
            <a:endParaRPr lang="en-US" sz="2000" dirty="0">
              <a:latin typeface="+mj-lt"/>
            </a:endParaRPr>
          </a:p>
          <a:p>
            <a:pPr marL="0" indent="0">
              <a:lnSpc>
                <a:spcPct val="150000"/>
              </a:lnSpc>
              <a:buNone/>
            </a:pPr>
            <a:r>
              <a:rPr lang="en-US" sz="2000" dirty="0">
                <a:latin typeface="+mj-lt"/>
              </a:rPr>
              <a:t>According to Siedentop (1994);</a:t>
            </a:r>
          </a:p>
          <a:p>
            <a:pPr>
              <a:lnSpc>
                <a:spcPct val="150000"/>
              </a:lnSpc>
            </a:pPr>
            <a:r>
              <a:rPr lang="en-US" sz="2000" dirty="0">
                <a:latin typeface="+mj-lt"/>
              </a:rPr>
              <a:t>A competent player has sufficient skills to participate satisfactorily, can execute strategies that are appropriate for the complexity of the game being played, and is a knowledgeable </a:t>
            </a:r>
            <a:r>
              <a:rPr lang="en-US" sz="2000" dirty="0" smtClean="0">
                <a:latin typeface="+mj-lt"/>
              </a:rPr>
              <a:t>player.</a:t>
            </a:r>
          </a:p>
          <a:p>
            <a:pPr>
              <a:lnSpc>
                <a:spcPct val="150000"/>
              </a:lnSpc>
            </a:pPr>
            <a:r>
              <a:rPr lang="en-US" sz="2000" dirty="0" smtClean="0">
                <a:latin typeface="+mj-lt"/>
              </a:rPr>
              <a:t>A </a:t>
            </a:r>
            <a:r>
              <a:rPr lang="en-US" sz="2000" dirty="0">
                <a:latin typeface="+mj-lt"/>
              </a:rPr>
              <a:t>literate player understands and values the rules, rituals, and traditions of sport, and is able to distinguish between good and bad sport practices in a variety of sport </a:t>
            </a:r>
            <a:r>
              <a:rPr lang="en-US" sz="2000" dirty="0" smtClean="0">
                <a:latin typeface="+mj-lt"/>
              </a:rPr>
              <a:t>settings.</a:t>
            </a:r>
          </a:p>
          <a:p>
            <a:pPr>
              <a:lnSpc>
                <a:spcPct val="150000"/>
              </a:lnSpc>
            </a:pPr>
            <a:r>
              <a:rPr lang="en-US" sz="2000" dirty="0" smtClean="0">
                <a:latin typeface="+mj-lt"/>
              </a:rPr>
              <a:t>An </a:t>
            </a:r>
            <a:r>
              <a:rPr lang="en-US" sz="2000" dirty="0">
                <a:latin typeface="+mj-lt"/>
              </a:rPr>
              <a:t>enthusiastic player is one who preserves, protects, and enhances the sport culture through participation, involvement, and appropriate </a:t>
            </a:r>
            <a:r>
              <a:rPr lang="en-US" sz="2000" dirty="0" smtClean="0">
                <a:latin typeface="+mj-lt"/>
              </a:rPr>
              <a:t>behaviour.</a:t>
            </a:r>
            <a:endParaRPr lang="en-US" sz="2000" dirty="0">
              <a:latin typeface="+mj-lt"/>
            </a:endParaRPr>
          </a:p>
          <a:p>
            <a:endParaRPr lang="en-GB" dirty="0"/>
          </a:p>
        </p:txBody>
      </p:sp>
    </p:spTree>
    <p:extLst>
      <p:ext uri="{BB962C8B-B14F-4D97-AF65-F5344CB8AC3E}">
        <p14:creationId xmlns:p14="http://schemas.microsoft.com/office/powerpoint/2010/main" val="22933355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77107-21F6-4905-BD3F-E5920418583D}"/>
              </a:ext>
            </a:extLst>
          </p:cNvPr>
          <p:cNvSpPr>
            <a:spLocks noGrp="1"/>
          </p:cNvSpPr>
          <p:nvPr>
            <p:ph type="title"/>
          </p:nvPr>
        </p:nvSpPr>
        <p:spPr>
          <a:xfrm>
            <a:off x="0" y="2308280"/>
            <a:ext cx="12192000" cy="2241441"/>
          </a:xfrm>
        </p:spPr>
        <p:txBody>
          <a:bodyPr>
            <a:normAutofit/>
          </a:bodyPr>
          <a:lstStyle/>
          <a:p>
            <a:pPr algn="ctr"/>
            <a:r>
              <a:rPr lang="en-GB" sz="8800" dirty="0"/>
              <a:t>Motivation</a:t>
            </a:r>
          </a:p>
        </p:txBody>
      </p:sp>
    </p:spTree>
    <p:extLst>
      <p:ext uri="{BB962C8B-B14F-4D97-AF65-F5344CB8AC3E}">
        <p14:creationId xmlns:p14="http://schemas.microsoft.com/office/powerpoint/2010/main" val="3019156928"/>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B30F-88CA-4F11-8A8F-90B8D547282F}"/>
              </a:ext>
            </a:extLst>
          </p:cNvPr>
          <p:cNvSpPr>
            <a:spLocks noGrp="1"/>
          </p:cNvSpPr>
          <p:nvPr>
            <p:ph type="title"/>
          </p:nvPr>
        </p:nvSpPr>
        <p:spPr>
          <a:xfrm>
            <a:off x="23631" y="112119"/>
            <a:ext cx="4474338" cy="916581"/>
          </a:xfrm>
        </p:spPr>
        <p:txBody>
          <a:bodyPr>
            <a:normAutofit/>
          </a:bodyPr>
          <a:lstStyle/>
          <a:p>
            <a:pPr algn="ctr"/>
            <a:r>
              <a:rPr lang="en-GB" sz="4000" dirty="0"/>
              <a:t>Types of Motivation</a:t>
            </a:r>
          </a:p>
        </p:txBody>
      </p:sp>
      <p:sp>
        <p:nvSpPr>
          <p:cNvPr id="3" name="Content Placeholder 2">
            <a:extLst>
              <a:ext uri="{FF2B5EF4-FFF2-40B4-BE49-F238E27FC236}">
                <a16:creationId xmlns:a16="http://schemas.microsoft.com/office/drawing/2014/main" id="{1EACFA0E-972C-41EA-8952-AC62B9086FB1}"/>
              </a:ext>
            </a:extLst>
          </p:cNvPr>
          <p:cNvSpPr>
            <a:spLocks noGrp="1"/>
          </p:cNvSpPr>
          <p:nvPr>
            <p:ph idx="1"/>
          </p:nvPr>
        </p:nvSpPr>
        <p:spPr>
          <a:xfrm>
            <a:off x="126119" y="1221921"/>
            <a:ext cx="4356000" cy="5400000"/>
          </a:xfrm>
        </p:spPr>
        <p:txBody>
          <a:bodyPr anchor="ctr">
            <a:normAutofit/>
          </a:bodyPr>
          <a:lstStyle/>
          <a:p>
            <a:pPr marL="0" indent="0" algn="ctr">
              <a:buNone/>
            </a:pPr>
            <a:r>
              <a:rPr lang="en-GB" sz="6600" b="0" i="0" dirty="0">
                <a:effectLst/>
                <a:latin typeface="+mj-lt"/>
              </a:rPr>
              <a:t>Intrinsic</a:t>
            </a:r>
          </a:p>
          <a:p>
            <a:pPr marL="0" indent="0" algn="ctr">
              <a:buNone/>
            </a:pPr>
            <a:endParaRPr lang="en-GB" sz="6600" dirty="0">
              <a:latin typeface="+mj-lt"/>
            </a:endParaRPr>
          </a:p>
          <a:p>
            <a:pPr marL="0" indent="0" algn="ctr">
              <a:buNone/>
            </a:pPr>
            <a:r>
              <a:rPr lang="en-GB" sz="6600" b="0" i="0" dirty="0">
                <a:effectLst/>
                <a:latin typeface="+mj-lt"/>
              </a:rPr>
              <a:t>Extrinsic</a:t>
            </a:r>
          </a:p>
          <a:p>
            <a:pPr marL="0" indent="0" algn="ctr">
              <a:buNone/>
            </a:pPr>
            <a:endParaRPr lang="en-GB" sz="6600" dirty="0">
              <a:latin typeface="+mj-lt"/>
            </a:endParaRPr>
          </a:p>
          <a:p>
            <a:pPr marL="0" indent="0" algn="ctr">
              <a:buNone/>
            </a:pPr>
            <a:r>
              <a:rPr lang="en-GB" sz="6600" b="0" i="0" dirty="0" err="1">
                <a:effectLst/>
                <a:latin typeface="+mj-lt"/>
              </a:rPr>
              <a:t>Amotivation</a:t>
            </a:r>
            <a:endParaRPr lang="en-GB" sz="6600" b="0" i="0" dirty="0">
              <a:effectLst/>
              <a:latin typeface="+mj-lt"/>
            </a:endParaRPr>
          </a:p>
        </p:txBody>
      </p:sp>
      <p:sp>
        <p:nvSpPr>
          <p:cNvPr id="10" name="Rectangle 9">
            <a:extLst>
              <a:ext uri="{FF2B5EF4-FFF2-40B4-BE49-F238E27FC236}">
                <a16:creationId xmlns:a16="http://schemas.microsoft.com/office/drawing/2014/main" id="{5E39A796-BE83-48B1-B33F-35C4A32AAB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uple of boys playing football&#10;&#10;Description automatically generated with low confidence">
            <a:extLst>
              <a:ext uri="{FF2B5EF4-FFF2-40B4-BE49-F238E27FC236}">
                <a16:creationId xmlns:a16="http://schemas.microsoft.com/office/drawing/2014/main" id="{770773F3-4B65-4093-9AA1-7C2C39908EC3}"/>
              </a:ext>
            </a:extLst>
          </p:cNvPr>
          <p:cNvPicPr>
            <a:picLocks noChangeAspect="1"/>
          </p:cNvPicPr>
          <p:nvPr/>
        </p:nvPicPr>
        <p:blipFill>
          <a:blip r:embed="rId3"/>
          <a:stretch>
            <a:fillRect/>
          </a:stretch>
        </p:blipFill>
        <p:spPr>
          <a:xfrm>
            <a:off x="5405862" y="1734440"/>
            <a:ext cx="6019331" cy="3385873"/>
          </a:xfrm>
          <a:prstGeom prst="rect">
            <a:avLst/>
          </a:prstGeom>
          <a:effectLst/>
        </p:spPr>
      </p:pic>
      <p:pic>
        <p:nvPicPr>
          <p:cNvPr id="1026" name="Picture 2" descr="How to Motivate a &quot;Lazy&quot; Teenager: ADHD Parenting Strategi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02320" y="1489443"/>
            <a:ext cx="6103620" cy="401763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11C0B5CD-D08A-4F94-8549-5086020237DD}"/>
              </a:ext>
            </a:extLst>
          </p:cNvPr>
          <p:cNvPicPr>
            <a:picLocks noChangeAspect="1"/>
          </p:cNvPicPr>
          <p:nvPr/>
        </p:nvPicPr>
        <p:blipFill rotWithShape="1">
          <a:blip r:embed="rId5"/>
          <a:srcRect l="-71" t="-1021" r="71" b="1021"/>
          <a:stretch/>
        </p:blipFill>
        <p:spPr>
          <a:xfrm>
            <a:off x="5279069" y="1347673"/>
            <a:ext cx="6264000" cy="4264273"/>
          </a:xfrm>
          <a:prstGeom prst="rect">
            <a:avLst/>
          </a:prstGeom>
        </p:spPr>
      </p:pic>
      <p:pic>
        <p:nvPicPr>
          <p:cNvPr id="7" name="Picture 6">
            <a:extLst>
              <a:ext uri="{FF2B5EF4-FFF2-40B4-BE49-F238E27FC236}">
                <a16:creationId xmlns:a16="http://schemas.microsoft.com/office/drawing/2014/main" id="{1CAA03DC-ABE1-4905-B936-FACB19E6430C}"/>
              </a:ext>
            </a:extLst>
          </p:cNvPr>
          <p:cNvPicPr>
            <a:picLocks noChangeAspect="1"/>
          </p:cNvPicPr>
          <p:nvPr/>
        </p:nvPicPr>
        <p:blipFill>
          <a:blip r:embed="rId6"/>
          <a:stretch>
            <a:fillRect/>
          </a:stretch>
        </p:blipFill>
        <p:spPr>
          <a:xfrm>
            <a:off x="5391527" y="1391216"/>
            <a:ext cx="6048000" cy="4072320"/>
          </a:xfrm>
          <a:prstGeom prst="rect">
            <a:avLst/>
          </a:prstGeom>
        </p:spPr>
      </p:pic>
    </p:spTree>
    <p:extLst>
      <p:ext uri="{BB962C8B-B14F-4D97-AF65-F5344CB8AC3E}">
        <p14:creationId xmlns:p14="http://schemas.microsoft.com/office/powerpoint/2010/main" val="24862029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3D4B-4E0A-490E-9602-5CBED273A7A7}"/>
              </a:ext>
            </a:extLst>
          </p:cNvPr>
          <p:cNvSpPr>
            <a:spLocks noGrp="1"/>
          </p:cNvSpPr>
          <p:nvPr>
            <p:ph type="title"/>
          </p:nvPr>
        </p:nvSpPr>
        <p:spPr>
          <a:xfrm>
            <a:off x="0" y="18255"/>
            <a:ext cx="12191999" cy="1325563"/>
          </a:xfrm>
        </p:spPr>
        <p:txBody>
          <a:bodyPr/>
          <a:lstStyle/>
          <a:p>
            <a:pPr algn="ctr"/>
            <a:r>
              <a:rPr lang="en-GB" dirty="0"/>
              <a:t>Intrinsic Motivation</a:t>
            </a:r>
          </a:p>
        </p:txBody>
      </p:sp>
      <p:sp>
        <p:nvSpPr>
          <p:cNvPr id="3" name="Content Placeholder 2">
            <a:extLst>
              <a:ext uri="{FF2B5EF4-FFF2-40B4-BE49-F238E27FC236}">
                <a16:creationId xmlns:a16="http://schemas.microsoft.com/office/drawing/2014/main" id="{6ECD568E-D490-41D4-BB55-9B170DD90531}"/>
              </a:ext>
            </a:extLst>
          </p:cNvPr>
          <p:cNvSpPr>
            <a:spLocks noGrp="1"/>
          </p:cNvSpPr>
          <p:nvPr>
            <p:ph idx="1"/>
          </p:nvPr>
        </p:nvSpPr>
        <p:spPr>
          <a:xfrm>
            <a:off x="-1" y="1095154"/>
            <a:ext cx="12191998" cy="978436"/>
          </a:xfrm>
        </p:spPr>
        <p:txBody>
          <a:bodyPr>
            <a:normAutofit/>
          </a:bodyPr>
          <a:lstStyle/>
          <a:p>
            <a:pPr marL="0" indent="0" algn="ctr">
              <a:buNone/>
            </a:pPr>
            <a:r>
              <a:rPr lang="en-GB" sz="2000" i="0" dirty="0" smtClean="0">
                <a:solidFill>
                  <a:srgbClr val="202124"/>
                </a:solidFill>
                <a:effectLst/>
                <a:latin typeface="+mj-lt"/>
              </a:rPr>
              <a:t>Is</a:t>
            </a:r>
            <a:r>
              <a:rPr lang="en-GB" sz="2000" i="0" dirty="0">
                <a:solidFill>
                  <a:srgbClr val="202124"/>
                </a:solidFill>
                <a:effectLst/>
                <a:latin typeface="+mj-lt"/>
              </a:rPr>
              <a:t> the inner drive to succeed, engaging in the task or adhering to the activity for fun, enjoyment and satisfaction</a:t>
            </a:r>
            <a:r>
              <a:rPr lang="en-GB" sz="2000" dirty="0">
                <a:solidFill>
                  <a:srgbClr val="202124"/>
                </a:solidFill>
                <a:latin typeface="+mj-lt"/>
              </a:rPr>
              <a:t>.</a:t>
            </a:r>
            <a:endParaRPr lang="en-GB" sz="2000" i="0" dirty="0">
              <a:solidFill>
                <a:srgbClr val="202124"/>
              </a:solidFill>
              <a:effectLst/>
              <a:latin typeface="+mj-lt"/>
            </a:endParaRPr>
          </a:p>
        </p:txBody>
      </p:sp>
      <p:sp>
        <p:nvSpPr>
          <p:cNvPr id="4" name="Title 1">
            <a:extLst>
              <a:ext uri="{FF2B5EF4-FFF2-40B4-BE49-F238E27FC236}">
                <a16:creationId xmlns:a16="http://schemas.microsoft.com/office/drawing/2014/main" id="{50403D3B-6464-4F90-80EC-706F2034F103}"/>
              </a:ext>
            </a:extLst>
          </p:cNvPr>
          <p:cNvSpPr txBox="1">
            <a:spLocks/>
          </p:cNvSpPr>
          <p:nvPr/>
        </p:nvSpPr>
        <p:spPr>
          <a:xfrm>
            <a:off x="-73980" y="2073589"/>
            <a:ext cx="12192000" cy="87204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Extrinsic Motivation</a:t>
            </a:r>
          </a:p>
        </p:txBody>
      </p:sp>
      <p:sp>
        <p:nvSpPr>
          <p:cNvPr id="5" name="Content Placeholder 2">
            <a:extLst>
              <a:ext uri="{FF2B5EF4-FFF2-40B4-BE49-F238E27FC236}">
                <a16:creationId xmlns:a16="http://schemas.microsoft.com/office/drawing/2014/main" id="{4842795E-0718-47CB-8F2E-948190CFD070}"/>
              </a:ext>
            </a:extLst>
          </p:cNvPr>
          <p:cNvSpPr txBox="1">
            <a:spLocks/>
          </p:cNvSpPr>
          <p:nvPr/>
        </p:nvSpPr>
        <p:spPr>
          <a:xfrm>
            <a:off x="73980" y="2945638"/>
            <a:ext cx="12192000" cy="1014325"/>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Font typeface="Arial" panose="020B0604020202020204" pitchFamily="34" charset="0"/>
              <a:buNone/>
            </a:pPr>
            <a:r>
              <a:rPr lang="en-GB" sz="2900" b="0" i="0" dirty="0" smtClean="0">
                <a:solidFill>
                  <a:srgbClr val="202124"/>
                </a:solidFill>
                <a:effectLst/>
                <a:latin typeface="+mj-lt"/>
              </a:rPr>
              <a:t>Is</a:t>
            </a:r>
            <a:r>
              <a:rPr lang="en-GB" sz="2900" b="0" i="0" dirty="0">
                <a:solidFill>
                  <a:srgbClr val="202124"/>
                </a:solidFill>
                <a:effectLst/>
                <a:latin typeface="+mj-lt"/>
              </a:rPr>
              <a:t> </a:t>
            </a:r>
            <a:r>
              <a:rPr lang="en-GB" sz="2900" i="0" dirty="0">
                <a:solidFill>
                  <a:srgbClr val="202124"/>
                </a:solidFill>
                <a:effectLst/>
                <a:latin typeface="+mj-lt"/>
              </a:rPr>
              <a:t>external. </a:t>
            </a:r>
            <a:r>
              <a:rPr lang="en-GB" sz="2900" b="0" i="0" dirty="0">
                <a:solidFill>
                  <a:srgbClr val="202124"/>
                </a:solidFill>
                <a:effectLst/>
                <a:latin typeface="+mj-lt"/>
              </a:rPr>
              <a:t>It occurs when external factors compel to do something. Motivation is always extrinsic, when external forces, positive or negative produce a behavioural change. Reward, punishment, praise, blame or cash price are an example of extrinsic motivation.</a:t>
            </a:r>
          </a:p>
        </p:txBody>
      </p:sp>
      <p:sp>
        <p:nvSpPr>
          <p:cNvPr id="6" name="Rectangle 5"/>
          <p:cNvSpPr/>
          <p:nvPr/>
        </p:nvSpPr>
        <p:spPr>
          <a:xfrm>
            <a:off x="-1" y="5277228"/>
            <a:ext cx="12191997" cy="707886"/>
          </a:xfrm>
          <a:prstGeom prst="rect">
            <a:avLst/>
          </a:prstGeom>
        </p:spPr>
        <p:txBody>
          <a:bodyPr wrap="square">
            <a:spAutoFit/>
          </a:bodyPr>
          <a:lstStyle/>
          <a:p>
            <a:pPr algn="ctr"/>
            <a:r>
              <a:rPr lang="en-US" sz="2000" dirty="0" smtClean="0">
                <a:latin typeface="+mj-lt"/>
              </a:rPr>
              <a:t>Literally </a:t>
            </a:r>
            <a:r>
              <a:rPr lang="en-US" sz="2000" dirty="0">
                <a:latin typeface="+mj-lt"/>
              </a:rPr>
              <a:t>means “without motivation”. It is a state of motivational apathy in which students harbor little or no reason (motive) to invest the energy and effort that is necessary to learn or to accomplish something.</a:t>
            </a:r>
          </a:p>
        </p:txBody>
      </p:sp>
      <p:sp>
        <p:nvSpPr>
          <p:cNvPr id="7" name="Title 1">
            <a:extLst>
              <a:ext uri="{FF2B5EF4-FFF2-40B4-BE49-F238E27FC236}">
                <a16:creationId xmlns:a16="http://schemas.microsoft.com/office/drawing/2014/main" id="{50403D3B-6464-4F90-80EC-706F2034F103}"/>
              </a:ext>
            </a:extLst>
          </p:cNvPr>
          <p:cNvSpPr txBox="1">
            <a:spLocks/>
          </p:cNvSpPr>
          <p:nvPr/>
        </p:nvSpPr>
        <p:spPr>
          <a:xfrm>
            <a:off x="0" y="4182571"/>
            <a:ext cx="12192000" cy="87204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err="1"/>
              <a:t>Amotivation</a:t>
            </a:r>
            <a:endParaRPr lang="en-GB" dirty="0"/>
          </a:p>
        </p:txBody>
      </p:sp>
      <p:sp>
        <p:nvSpPr>
          <p:cNvPr id="9" name="TextBox 8">
            <a:extLst>
              <a:ext uri="{FF2B5EF4-FFF2-40B4-BE49-F238E27FC236}">
                <a16:creationId xmlns:a16="http://schemas.microsoft.com/office/drawing/2014/main" id="{BBFE2170-53AA-4EB1-B8E3-EF99B7E170AF}"/>
              </a:ext>
            </a:extLst>
          </p:cNvPr>
          <p:cNvSpPr txBox="1"/>
          <p:nvPr/>
        </p:nvSpPr>
        <p:spPr>
          <a:xfrm>
            <a:off x="5612524" y="4024238"/>
            <a:ext cx="6411310" cy="523220"/>
          </a:xfrm>
          <a:prstGeom prst="rect">
            <a:avLst/>
          </a:prstGeom>
          <a:noFill/>
        </p:spPr>
        <p:txBody>
          <a:bodyPr wrap="square">
            <a:spAutoFit/>
          </a:bodyPr>
          <a:lstStyle/>
          <a:p>
            <a:pPr marL="0" indent="0" algn="r">
              <a:buFont typeface="Arial" panose="020B0604020202020204" pitchFamily="34" charset="0"/>
              <a:buNone/>
            </a:pPr>
            <a:r>
              <a:rPr lang="en-GB" sz="2800" dirty="0">
                <a:solidFill>
                  <a:srgbClr val="202124"/>
                </a:solidFill>
                <a:latin typeface="+mj-lt"/>
                <a:cs typeface="Arabic Typesetting" panose="020B0604020202020204" pitchFamily="66" charset="-78"/>
              </a:rPr>
              <a:t>Ryan and Deci 2000</a:t>
            </a:r>
            <a:endParaRPr lang="en-GB" sz="7200" dirty="0">
              <a:latin typeface="+mj-lt"/>
              <a:cs typeface="Arabic Typesetting" panose="020B0604020202020204" pitchFamily="66" charset="-78"/>
            </a:endParaRPr>
          </a:p>
        </p:txBody>
      </p:sp>
      <p:sp>
        <p:nvSpPr>
          <p:cNvPr id="10" name="TextBox 9">
            <a:extLst>
              <a:ext uri="{FF2B5EF4-FFF2-40B4-BE49-F238E27FC236}">
                <a16:creationId xmlns:a16="http://schemas.microsoft.com/office/drawing/2014/main" id="{FA05858F-DFFB-4FF3-AF1D-555D4C1621E2}"/>
              </a:ext>
            </a:extLst>
          </p:cNvPr>
          <p:cNvSpPr txBox="1"/>
          <p:nvPr/>
        </p:nvSpPr>
        <p:spPr>
          <a:xfrm>
            <a:off x="5780690" y="6192333"/>
            <a:ext cx="6411310" cy="523220"/>
          </a:xfrm>
          <a:prstGeom prst="rect">
            <a:avLst/>
          </a:prstGeom>
          <a:noFill/>
        </p:spPr>
        <p:txBody>
          <a:bodyPr wrap="square">
            <a:spAutoFit/>
          </a:bodyPr>
          <a:lstStyle/>
          <a:p>
            <a:pPr algn="r"/>
            <a:r>
              <a:rPr lang="en-US" sz="2800" dirty="0">
                <a:latin typeface="+mj-lt"/>
              </a:rPr>
              <a:t>Legault, Green-Demers, &amp; Pelletier, 2006</a:t>
            </a:r>
            <a:endParaRPr lang="en-GB" sz="2800" dirty="0">
              <a:latin typeface="+mj-lt"/>
            </a:endParaRPr>
          </a:p>
        </p:txBody>
      </p:sp>
      <p:sp>
        <p:nvSpPr>
          <p:cNvPr id="11" name="TextBox 10">
            <a:extLst>
              <a:ext uri="{FF2B5EF4-FFF2-40B4-BE49-F238E27FC236}">
                <a16:creationId xmlns:a16="http://schemas.microsoft.com/office/drawing/2014/main" id="{BBFE2170-53AA-4EB1-B8E3-EF99B7E170AF}"/>
              </a:ext>
            </a:extLst>
          </p:cNvPr>
          <p:cNvSpPr txBox="1"/>
          <p:nvPr/>
        </p:nvSpPr>
        <p:spPr>
          <a:xfrm>
            <a:off x="5612524" y="1621508"/>
            <a:ext cx="6411310" cy="523220"/>
          </a:xfrm>
          <a:prstGeom prst="rect">
            <a:avLst/>
          </a:prstGeom>
          <a:noFill/>
        </p:spPr>
        <p:txBody>
          <a:bodyPr wrap="square">
            <a:spAutoFit/>
          </a:bodyPr>
          <a:lstStyle/>
          <a:p>
            <a:pPr marL="0" indent="0" algn="r">
              <a:buFont typeface="Arial" panose="020B0604020202020204" pitchFamily="34" charset="0"/>
              <a:buNone/>
            </a:pPr>
            <a:r>
              <a:rPr lang="en-GB" sz="2800" dirty="0">
                <a:solidFill>
                  <a:srgbClr val="202124"/>
                </a:solidFill>
                <a:latin typeface="+mj-lt"/>
                <a:cs typeface="Arabic Typesetting" panose="020B0604020202020204" pitchFamily="66" charset="-78"/>
              </a:rPr>
              <a:t>Ryan and Deci 2000</a:t>
            </a:r>
            <a:endParaRPr lang="en-GB" sz="7200" dirty="0">
              <a:latin typeface="+mj-lt"/>
              <a:cs typeface="Arabic Typesetting" panose="020B0604020202020204" pitchFamily="66" charset="-78"/>
            </a:endParaRPr>
          </a:p>
        </p:txBody>
      </p:sp>
    </p:spTree>
    <p:extLst>
      <p:ext uri="{BB962C8B-B14F-4D97-AF65-F5344CB8AC3E}">
        <p14:creationId xmlns:p14="http://schemas.microsoft.com/office/powerpoint/2010/main" val="26854842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3D4B-4E0A-490E-9602-5CBED273A7A7}"/>
              </a:ext>
            </a:extLst>
          </p:cNvPr>
          <p:cNvSpPr>
            <a:spLocks noGrp="1"/>
          </p:cNvSpPr>
          <p:nvPr>
            <p:ph type="title"/>
          </p:nvPr>
        </p:nvSpPr>
        <p:spPr>
          <a:xfrm>
            <a:off x="539751" y="2788206"/>
            <a:ext cx="6769099" cy="1325563"/>
          </a:xfrm>
        </p:spPr>
        <p:txBody>
          <a:bodyPr/>
          <a:lstStyle/>
          <a:p>
            <a:pPr algn="ctr"/>
            <a:r>
              <a:rPr lang="en-GB" dirty="0" smtClean="0"/>
              <a:t>Intrinsic </a:t>
            </a:r>
            <a:r>
              <a:rPr lang="en-GB" dirty="0"/>
              <a:t>Motivation</a:t>
            </a:r>
          </a:p>
        </p:txBody>
      </p:sp>
      <p:sp>
        <p:nvSpPr>
          <p:cNvPr id="7" name="Title 1">
            <a:extLst>
              <a:ext uri="{FF2B5EF4-FFF2-40B4-BE49-F238E27FC236}">
                <a16:creationId xmlns:a16="http://schemas.microsoft.com/office/drawing/2014/main" id="{50403D3B-6464-4F90-80EC-706F2034F103}"/>
              </a:ext>
            </a:extLst>
          </p:cNvPr>
          <p:cNvSpPr txBox="1">
            <a:spLocks/>
          </p:cNvSpPr>
          <p:nvPr/>
        </p:nvSpPr>
        <p:spPr>
          <a:xfrm>
            <a:off x="6231688" y="4935481"/>
            <a:ext cx="5064234" cy="87204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err="1"/>
              <a:t>Amotivation</a:t>
            </a:r>
            <a:endParaRPr lang="en-GB" dirty="0"/>
          </a:p>
        </p:txBody>
      </p:sp>
      <p:sp>
        <p:nvSpPr>
          <p:cNvPr id="11" name="Title 1">
            <a:extLst>
              <a:ext uri="{FF2B5EF4-FFF2-40B4-BE49-F238E27FC236}">
                <a16:creationId xmlns:a16="http://schemas.microsoft.com/office/drawing/2014/main" id="{92BA3D4B-4E0A-490E-9602-5CBED273A7A7}"/>
              </a:ext>
            </a:extLst>
          </p:cNvPr>
          <p:cNvSpPr txBox="1">
            <a:spLocks/>
          </p:cNvSpPr>
          <p:nvPr/>
        </p:nvSpPr>
        <p:spPr>
          <a:xfrm>
            <a:off x="384341" y="444500"/>
            <a:ext cx="11694695" cy="194109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t>Within a </a:t>
            </a:r>
            <a:r>
              <a:rPr lang="en-GB" dirty="0" smtClean="0"/>
              <a:t>the Primary setting </a:t>
            </a:r>
            <a:r>
              <a:rPr lang="en-GB" dirty="0" smtClean="0"/>
              <a:t>where </a:t>
            </a:r>
            <a:r>
              <a:rPr lang="en-GB" dirty="0" smtClean="0"/>
              <a:t>I completed </a:t>
            </a:r>
            <a:r>
              <a:rPr lang="en-GB" dirty="0" smtClean="0"/>
              <a:t>my </a:t>
            </a:r>
            <a:r>
              <a:rPr lang="en-GB" dirty="0" smtClean="0"/>
              <a:t>observation, and </a:t>
            </a:r>
            <a:r>
              <a:rPr lang="en-GB" dirty="0" smtClean="0"/>
              <a:t>from my </a:t>
            </a:r>
            <a:r>
              <a:rPr lang="en-GB" dirty="0" smtClean="0"/>
              <a:t>experience. The </a:t>
            </a:r>
            <a:r>
              <a:rPr lang="en-GB" dirty="0" smtClean="0"/>
              <a:t>2 main types of motivation I would expect to see </a:t>
            </a:r>
            <a:r>
              <a:rPr lang="en-GB" dirty="0" smtClean="0"/>
              <a:t>is. </a:t>
            </a:r>
            <a:endParaRPr lang="en-GB" dirty="0"/>
          </a:p>
        </p:txBody>
      </p:sp>
      <p:pic>
        <p:nvPicPr>
          <p:cNvPr id="5" name="Picture 2" descr="How to Motivate a &quot;Lazy&quot; Teenager: ADHD Parenting Strategies"/>
          <p:cNvPicPr>
            <a:picLocks noChangeAspect="1" noChangeArrowheads="1"/>
          </p:cNvPicPr>
          <p:nvPr/>
        </p:nvPicPr>
        <p:blipFill rotWithShape="1">
          <a:blip r:embed="rId3" cstate="hqprint">
            <a:extLst>
              <a:ext uri="{28A0092B-C50C-407E-A947-70E740481C1C}">
                <a14:useLocalDpi xmlns:a14="http://schemas.microsoft.com/office/drawing/2010/main" val="0"/>
              </a:ext>
            </a:extLst>
          </a:blip>
          <a:srcRect t="17087" b="8714"/>
          <a:stretch/>
        </p:blipFill>
        <p:spPr bwMode="auto">
          <a:xfrm>
            <a:off x="1928845" y="4220189"/>
            <a:ext cx="3692460" cy="18034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CAA03DC-ABE1-4905-B936-FACB19E6430C}"/>
              </a:ext>
            </a:extLst>
          </p:cNvPr>
          <p:cNvPicPr>
            <a:picLocks noChangeAspect="1"/>
          </p:cNvPicPr>
          <p:nvPr/>
        </p:nvPicPr>
        <p:blipFill rotWithShape="1">
          <a:blip r:embed="rId4"/>
          <a:srcRect l="5496" t="26792" r="7332" b="7350"/>
          <a:stretch/>
        </p:blipFill>
        <p:spPr>
          <a:xfrm>
            <a:off x="7010399" y="2681786"/>
            <a:ext cx="3606468" cy="1834594"/>
          </a:xfrm>
          <a:prstGeom prst="rect">
            <a:avLst/>
          </a:prstGeom>
        </p:spPr>
      </p:pic>
    </p:spTree>
    <p:extLst>
      <p:ext uri="{BB962C8B-B14F-4D97-AF65-F5344CB8AC3E}">
        <p14:creationId xmlns:p14="http://schemas.microsoft.com/office/powerpoint/2010/main" val="30862267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77107-21F6-4905-BD3F-E5920418583D}"/>
              </a:ext>
            </a:extLst>
          </p:cNvPr>
          <p:cNvSpPr>
            <a:spLocks noGrp="1"/>
          </p:cNvSpPr>
          <p:nvPr>
            <p:ph type="title"/>
          </p:nvPr>
        </p:nvSpPr>
        <p:spPr>
          <a:xfrm>
            <a:off x="0" y="2308280"/>
            <a:ext cx="12192000" cy="2241441"/>
          </a:xfrm>
        </p:spPr>
        <p:txBody>
          <a:bodyPr>
            <a:normAutofit/>
          </a:bodyPr>
          <a:lstStyle/>
          <a:p>
            <a:pPr algn="ctr"/>
            <a:r>
              <a:rPr lang="en-GB" sz="8800" dirty="0"/>
              <a:t>Motivational Theories</a:t>
            </a:r>
          </a:p>
        </p:txBody>
      </p:sp>
    </p:spTree>
    <p:extLst>
      <p:ext uri="{BB962C8B-B14F-4D97-AF65-F5344CB8AC3E}">
        <p14:creationId xmlns:p14="http://schemas.microsoft.com/office/powerpoint/2010/main" val="1426088520"/>
      </p:ext>
    </p:extLst>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3D4B-4E0A-490E-9602-5CBED273A7A7}"/>
              </a:ext>
            </a:extLst>
          </p:cNvPr>
          <p:cNvSpPr>
            <a:spLocks noGrp="1"/>
          </p:cNvSpPr>
          <p:nvPr>
            <p:ph type="title"/>
          </p:nvPr>
        </p:nvSpPr>
        <p:spPr>
          <a:xfrm>
            <a:off x="0" y="1"/>
            <a:ext cx="12192000" cy="964096"/>
          </a:xfrm>
        </p:spPr>
        <p:txBody>
          <a:bodyPr/>
          <a:lstStyle/>
          <a:p>
            <a:pPr algn="ctr"/>
            <a:r>
              <a:rPr lang="en-GB" dirty="0"/>
              <a:t>Self Determination Theory (SDT)</a:t>
            </a:r>
          </a:p>
        </p:txBody>
      </p:sp>
      <p:sp>
        <p:nvSpPr>
          <p:cNvPr id="3" name="Content Placeholder 2">
            <a:extLst>
              <a:ext uri="{FF2B5EF4-FFF2-40B4-BE49-F238E27FC236}">
                <a16:creationId xmlns:a16="http://schemas.microsoft.com/office/drawing/2014/main" id="{6ECD568E-D490-41D4-BB55-9B170DD90531}"/>
              </a:ext>
            </a:extLst>
          </p:cNvPr>
          <p:cNvSpPr>
            <a:spLocks noGrp="1"/>
          </p:cNvSpPr>
          <p:nvPr>
            <p:ph idx="1"/>
          </p:nvPr>
        </p:nvSpPr>
        <p:spPr>
          <a:xfrm>
            <a:off x="138793" y="1143000"/>
            <a:ext cx="11862707" cy="5676900"/>
          </a:xfrm>
        </p:spPr>
        <p:txBody>
          <a:bodyPr>
            <a:noAutofit/>
          </a:bodyPr>
          <a:lstStyle/>
          <a:p>
            <a:pPr marL="0" indent="0" algn="ctr">
              <a:lnSpc>
                <a:spcPct val="150000"/>
              </a:lnSpc>
              <a:spcBef>
                <a:spcPts val="0"/>
              </a:spcBef>
              <a:buNone/>
            </a:pPr>
            <a:r>
              <a:rPr lang="en-GB" sz="1800" b="0" i="0" dirty="0">
                <a:effectLst/>
                <a:latin typeface="+mj-lt"/>
                <a:cs typeface="Arabic Typesetting" panose="020B0604020202020204" pitchFamily="66" charset="-78"/>
              </a:rPr>
              <a:t>Understanding learners’ motivation is key if we want to educate children to become self-directed and lifelong learners, as a </a:t>
            </a:r>
            <a:r>
              <a:rPr lang="en-GB" sz="1800" i="0" strike="noStrike" dirty="0">
                <a:effectLst/>
                <a:latin typeface="+mj-lt"/>
                <a:cs typeface="Arabic Typesetting" panose="020B0604020202020204" pitchFamily="66" charset="-78"/>
              </a:rPr>
              <a:t>wealth of evidence</a:t>
            </a:r>
            <a:r>
              <a:rPr lang="en-GB" sz="1800" i="0" dirty="0">
                <a:effectLst/>
                <a:latin typeface="+mj-lt"/>
                <a:cs typeface="Arabic Typesetting" panose="020B0604020202020204" pitchFamily="66" charset="-78"/>
              </a:rPr>
              <a:t> </a:t>
            </a:r>
            <a:r>
              <a:rPr lang="en-GB" sz="1800" b="0" i="0" dirty="0">
                <a:effectLst/>
                <a:latin typeface="+mj-lt"/>
                <a:cs typeface="Arabic Typesetting" panose="020B0604020202020204" pitchFamily="66" charset="-78"/>
              </a:rPr>
              <a:t>suggests from Self-Determ</a:t>
            </a:r>
            <a:r>
              <a:rPr lang="en-GB" sz="1800" dirty="0">
                <a:latin typeface="+mj-lt"/>
                <a:cs typeface="Arabic Typesetting" panose="020B0604020202020204" pitchFamily="66" charset="-78"/>
              </a:rPr>
              <a:t>i</a:t>
            </a:r>
            <a:r>
              <a:rPr lang="en-GB" sz="1800" b="0" i="0" dirty="0">
                <a:effectLst/>
                <a:latin typeface="+mj-lt"/>
                <a:cs typeface="Arabic Typesetting" panose="020B0604020202020204" pitchFamily="66" charset="-78"/>
              </a:rPr>
              <a:t>nation Theory </a:t>
            </a:r>
            <a:r>
              <a:rPr lang="en-GB" sz="1800" dirty="0">
                <a:latin typeface="+mj-lt"/>
                <a:cs typeface="Arabic Typesetting" panose="020B0604020202020204" pitchFamily="66" charset="-78"/>
              </a:rPr>
              <a:t>(</a:t>
            </a:r>
            <a:r>
              <a:rPr lang="en-GB" sz="1800" b="0" i="0" u="none" strike="noStrike" dirty="0">
                <a:effectLst/>
                <a:latin typeface="+mj-lt"/>
                <a:cs typeface="Arabic Typesetting" panose="020B0604020202020204" pitchFamily="66" charset="-78"/>
              </a:rPr>
              <a:t>Ryan &amp; Deci, 2017</a:t>
            </a:r>
            <a:r>
              <a:rPr lang="en-GB" sz="1800" b="0" i="0" dirty="0">
                <a:effectLst/>
                <a:latin typeface="+mj-lt"/>
                <a:cs typeface="Arabic Typesetting" panose="020B0604020202020204" pitchFamily="66" charset="-78"/>
              </a:rPr>
              <a:t>; </a:t>
            </a:r>
            <a:r>
              <a:rPr lang="en-GB" sz="1800" b="0" i="0" u="none" strike="noStrike" dirty="0">
                <a:effectLst/>
                <a:latin typeface="+mj-lt"/>
                <a:cs typeface="Arabic Typesetting" panose="020B0604020202020204" pitchFamily="66" charset="-78"/>
              </a:rPr>
              <a:t>Deci &amp; Ryan, 2000</a:t>
            </a:r>
            <a:r>
              <a:rPr lang="en-GB" sz="1800" b="0" i="0" dirty="0" smtClean="0">
                <a:effectLst/>
                <a:latin typeface="+mj-lt"/>
                <a:cs typeface="Arabic Typesetting" panose="020B0604020202020204" pitchFamily="66" charset="-78"/>
              </a:rPr>
              <a:t>)</a:t>
            </a:r>
            <a:endParaRPr lang="en-GB" sz="1800" b="0" i="0" dirty="0">
              <a:effectLst/>
              <a:latin typeface="+mj-lt"/>
              <a:cs typeface="Arabic Typesetting" panose="020B0604020202020204" pitchFamily="66" charset="-78"/>
            </a:endParaRPr>
          </a:p>
          <a:p>
            <a:pPr marL="0" indent="0" algn="ctr">
              <a:lnSpc>
                <a:spcPct val="150000"/>
              </a:lnSpc>
              <a:spcBef>
                <a:spcPts val="0"/>
              </a:spcBef>
              <a:buNone/>
            </a:pPr>
            <a:r>
              <a:rPr lang="en-GB" sz="1800" dirty="0">
                <a:latin typeface="+mj-lt"/>
              </a:rPr>
              <a:t>Self Determination Theory has 6 mini theories</a:t>
            </a:r>
            <a:r>
              <a:rPr lang="en-GB" sz="1800" dirty="0" smtClean="0">
                <a:latin typeface="+mj-lt"/>
              </a:rPr>
              <a:t>.</a:t>
            </a:r>
            <a:endParaRPr lang="en-GB" sz="1800" dirty="0">
              <a:latin typeface="+mj-lt"/>
            </a:endParaRPr>
          </a:p>
          <a:p>
            <a:pPr marL="0" indent="0" algn="ctr">
              <a:lnSpc>
                <a:spcPct val="150000"/>
              </a:lnSpc>
              <a:spcBef>
                <a:spcPts val="0"/>
              </a:spcBef>
              <a:buNone/>
            </a:pPr>
            <a:r>
              <a:rPr lang="en-GB" sz="1800" dirty="0">
                <a:latin typeface="+mj-lt"/>
              </a:rPr>
              <a:t>Basic psychological needs is described as the three fundamental needs that drive human behaviour – Autonomy, competence and relatedness. These three needs are core dimensions of self-determination theory</a:t>
            </a:r>
            <a:r>
              <a:rPr lang="en-GB" sz="1800" dirty="0" smtClean="0">
                <a:latin typeface="+mj-lt"/>
              </a:rPr>
              <a:t>.</a:t>
            </a:r>
            <a:endParaRPr lang="en-GB" sz="1800" dirty="0">
              <a:latin typeface="+mj-lt"/>
            </a:endParaRPr>
          </a:p>
          <a:p>
            <a:pPr marL="0" indent="0" algn="ctr">
              <a:lnSpc>
                <a:spcPct val="150000"/>
              </a:lnSpc>
              <a:spcBef>
                <a:spcPts val="0"/>
              </a:spcBef>
              <a:buNone/>
            </a:pPr>
            <a:r>
              <a:rPr lang="en-GB" sz="1800" dirty="0" smtClean="0">
                <a:latin typeface="+mj-lt"/>
              </a:rPr>
              <a:t> </a:t>
            </a:r>
            <a:r>
              <a:rPr lang="en-GB" sz="1800" dirty="0">
                <a:latin typeface="+mj-lt"/>
              </a:rPr>
              <a:t>This theory was developed by Deci and Ryan (2008) and posits that individuals have a fundamental need to have control of the work that they do and this leads to a sense of satisfaction</a:t>
            </a:r>
            <a:r>
              <a:rPr lang="en-GB" sz="1800" dirty="0" smtClean="0">
                <a:latin typeface="+mj-lt"/>
              </a:rPr>
              <a:t>.</a:t>
            </a:r>
            <a:endParaRPr lang="en-US" sz="1800" dirty="0">
              <a:latin typeface="+mj-lt"/>
            </a:endParaRPr>
          </a:p>
          <a:p>
            <a:pPr marL="0" indent="0" algn="ctr">
              <a:lnSpc>
                <a:spcPct val="150000"/>
              </a:lnSpc>
              <a:spcBef>
                <a:spcPts val="0"/>
              </a:spcBef>
              <a:buNone/>
            </a:pPr>
            <a:r>
              <a:rPr lang="en-GB" sz="1800" dirty="0">
                <a:latin typeface="+mj-lt"/>
                <a:cs typeface="Arabic Typesetting" panose="020B0604020202020204" pitchFamily="66" charset="-78"/>
              </a:rPr>
              <a:t> </a:t>
            </a:r>
            <a:r>
              <a:rPr lang="en-US" sz="1800" dirty="0">
                <a:latin typeface="+mj-lt"/>
              </a:rPr>
              <a:t>Autonomy within physical education, </a:t>
            </a:r>
            <a:r>
              <a:rPr lang="en-US" sz="1800" dirty="0" smtClean="0">
                <a:latin typeface="+mj-lt"/>
              </a:rPr>
              <a:t>is </a:t>
            </a:r>
            <a:r>
              <a:rPr lang="en-US" sz="1800" dirty="0">
                <a:latin typeface="+mj-lt"/>
              </a:rPr>
              <a:t>perceived by students when an activity is important (i.e. informational) or beneficial for their growth and </a:t>
            </a:r>
            <a:r>
              <a:rPr lang="en-US" sz="1800" dirty="0" smtClean="0">
                <a:latin typeface="+mj-lt"/>
              </a:rPr>
              <a:t>development. It allows </a:t>
            </a:r>
            <a:r>
              <a:rPr lang="en-US" sz="1800" dirty="0">
                <a:latin typeface="+mj-lt"/>
              </a:rPr>
              <a:t>students to perceive a level of control and choice</a:t>
            </a:r>
          </a:p>
          <a:p>
            <a:pPr marL="0" indent="0" algn="ctr">
              <a:lnSpc>
                <a:spcPct val="150000"/>
              </a:lnSpc>
              <a:buNone/>
            </a:pPr>
            <a:r>
              <a:rPr lang="en-US" sz="1800" dirty="0">
                <a:latin typeface="+mj-lt"/>
              </a:rPr>
              <a:t>Relatedness is defined as having a sense of belonging and/or caring within the social setting (Baumeister and Leary 1995).</a:t>
            </a:r>
            <a:endParaRPr lang="en-GB" sz="1800" dirty="0">
              <a:latin typeface="+mj-lt"/>
              <a:cs typeface="Arabic Typesetting" panose="020B0604020202020204" pitchFamily="66" charset="-78"/>
            </a:endParaRPr>
          </a:p>
          <a:p>
            <a:pPr marL="0" indent="0" algn="ctr">
              <a:lnSpc>
                <a:spcPct val="150000"/>
              </a:lnSpc>
              <a:buNone/>
            </a:pPr>
            <a:r>
              <a:rPr lang="en-US" sz="1800" dirty="0">
                <a:latin typeface="+mj-lt"/>
              </a:rPr>
              <a:t>Competence is understood as a perception of being able to demonstrate success or effectiveness within a given context (Harter 1983).</a:t>
            </a:r>
          </a:p>
          <a:p>
            <a:pPr marL="0" indent="0" algn="ctr">
              <a:lnSpc>
                <a:spcPct val="100000"/>
              </a:lnSpc>
              <a:buNone/>
            </a:pPr>
            <a:endParaRPr lang="en-GB" sz="900" dirty="0">
              <a:latin typeface="+mj-lt"/>
              <a:cs typeface="Arabic Typesetting" panose="020B0604020202020204" pitchFamily="66" charset="-78"/>
            </a:endParaRPr>
          </a:p>
        </p:txBody>
      </p:sp>
    </p:spTree>
    <p:extLst>
      <p:ext uri="{BB962C8B-B14F-4D97-AF65-F5344CB8AC3E}">
        <p14:creationId xmlns:p14="http://schemas.microsoft.com/office/powerpoint/2010/main" val="27706376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7315E-C774-4511-BD0F-1C826ACC9CDC}"/>
              </a:ext>
            </a:extLst>
          </p:cNvPr>
          <p:cNvSpPr>
            <a:spLocks noGrp="1"/>
          </p:cNvSpPr>
          <p:nvPr>
            <p:ph type="title"/>
          </p:nvPr>
        </p:nvSpPr>
        <p:spPr>
          <a:xfrm>
            <a:off x="0" y="0"/>
            <a:ext cx="12192000" cy="1084521"/>
          </a:xfrm>
        </p:spPr>
        <p:txBody>
          <a:bodyPr/>
          <a:lstStyle/>
          <a:p>
            <a:pPr algn="ctr"/>
            <a:r>
              <a:rPr lang="en-GB" dirty="0"/>
              <a:t>Self Determination Theory (SDT)</a:t>
            </a:r>
          </a:p>
        </p:txBody>
      </p:sp>
      <p:sp>
        <p:nvSpPr>
          <p:cNvPr id="3" name="Content Placeholder 2">
            <a:extLst>
              <a:ext uri="{FF2B5EF4-FFF2-40B4-BE49-F238E27FC236}">
                <a16:creationId xmlns:a16="http://schemas.microsoft.com/office/drawing/2014/main" id="{54A58183-F9FA-4527-9123-D0D7E87FF268}"/>
              </a:ext>
            </a:extLst>
          </p:cNvPr>
          <p:cNvSpPr>
            <a:spLocks noGrp="1"/>
          </p:cNvSpPr>
          <p:nvPr>
            <p:ph idx="1"/>
          </p:nvPr>
        </p:nvSpPr>
        <p:spPr>
          <a:xfrm>
            <a:off x="0" y="1084520"/>
            <a:ext cx="12192000" cy="5621079"/>
          </a:xfrm>
        </p:spPr>
        <p:txBody>
          <a:bodyPr>
            <a:noAutofit/>
          </a:bodyPr>
          <a:lstStyle/>
          <a:p>
            <a:pPr marL="0" indent="0">
              <a:lnSpc>
                <a:spcPct val="150000"/>
              </a:lnSpc>
              <a:buNone/>
            </a:pPr>
            <a:r>
              <a:rPr lang="en-GB" sz="2000" dirty="0">
                <a:latin typeface="+mj-lt"/>
              </a:rPr>
              <a:t>The concept of intrinsic motivation or engaging in activities for the inherent rewards of the behaviour itself, plays an important role in self-determination theory. </a:t>
            </a:r>
            <a:endParaRPr lang="en-GB" sz="2000" dirty="0" smtClean="0">
              <a:latin typeface="+mj-lt"/>
            </a:endParaRPr>
          </a:p>
          <a:p>
            <a:pPr marL="0" indent="0">
              <a:lnSpc>
                <a:spcPct val="150000"/>
              </a:lnSpc>
              <a:buNone/>
            </a:pPr>
            <a:endParaRPr lang="en-GB" sz="2000" dirty="0">
              <a:latin typeface="+mj-lt"/>
            </a:endParaRPr>
          </a:p>
          <a:p>
            <a:pPr marL="0" indent="0">
              <a:lnSpc>
                <a:spcPct val="150000"/>
              </a:lnSpc>
              <a:buNone/>
            </a:pPr>
            <a:r>
              <a:rPr lang="en-GB" sz="2000" i="0" dirty="0">
                <a:effectLst/>
                <a:latin typeface="+mj-lt"/>
              </a:rPr>
              <a:t>Self-determination theory (Deci &amp; Ryan, 1985, 1991), when applied to the realm of education, is concerned primarily with promoting in students an interest in learning, a valuing of education, and a confidence in their own capacities and attributes. These outcomes are manifestations of being intrinsically motivated</a:t>
            </a:r>
            <a:r>
              <a:rPr lang="en-GB" sz="2000" i="0" dirty="0" smtClean="0">
                <a:effectLst/>
                <a:latin typeface="+mj-lt"/>
              </a:rPr>
              <a:t>.</a:t>
            </a:r>
          </a:p>
          <a:p>
            <a:pPr marL="0" indent="0">
              <a:lnSpc>
                <a:spcPct val="150000"/>
              </a:lnSpc>
              <a:buNone/>
            </a:pPr>
            <a:endParaRPr lang="en-GB" sz="2000" dirty="0">
              <a:latin typeface="+mj-lt"/>
            </a:endParaRPr>
          </a:p>
          <a:p>
            <a:pPr marL="0" indent="0">
              <a:lnSpc>
                <a:spcPct val="150000"/>
              </a:lnSpc>
              <a:buNone/>
            </a:pPr>
            <a:r>
              <a:rPr lang="en-US" sz="2000" dirty="0">
                <a:latin typeface="+mj-lt"/>
              </a:rPr>
              <a:t>The primary reason students experience </a:t>
            </a:r>
            <a:r>
              <a:rPr lang="en-US" sz="2000" dirty="0" err="1">
                <a:latin typeface="+mj-lt"/>
              </a:rPr>
              <a:t>amotivation</a:t>
            </a:r>
            <a:r>
              <a:rPr lang="en-US" sz="2000" dirty="0">
                <a:latin typeface="+mj-lt"/>
              </a:rPr>
              <a:t> is, according to a self-determination theory perspective, because they first experience psychological need frustration (</a:t>
            </a:r>
            <a:r>
              <a:rPr lang="en-US" sz="2000" dirty="0">
                <a:latin typeface="+mj-lt"/>
                <a:hlinkClick r:id="rId3"/>
              </a:rPr>
              <a:t>Deci &amp; Ryan, 2000</a:t>
            </a:r>
            <a:r>
              <a:rPr lang="en-US" sz="2000" dirty="0">
                <a:latin typeface="+mj-lt"/>
              </a:rPr>
              <a:t>). Having one’s psychological needs for autonomy and competence thwarted and frustrated generates immediate negative affect</a:t>
            </a:r>
          </a:p>
          <a:p>
            <a:pPr marL="0" indent="0">
              <a:buNone/>
            </a:pPr>
            <a:endParaRPr lang="en-GB" sz="2000" dirty="0">
              <a:latin typeface="+mj-lt"/>
            </a:endParaRPr>
          </a:p>
        </p:txBody>
      </p:sp>
    </p:spTree>
    <p:extLst>
      <p:ext uri="{BB962C8B-B14F-4D97-AF65-F5344CB8AC3E}">
        <p14:creationId xmlns:p14="http://schemas.microsoft.com/office/powerpoint/2010/main" val="10394141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7315E-C774-4511-BD0F-1C826ACC9CDC}"/>
              </a:ext>
            </a:extLst>
          </p:cNvPr>
          <p:cNvSpPr>
            <a:spLocks noGrp="1"/>
          </p:cNvSpPr>
          <p:nvPr>
            <p:ph type="title"/>
          </p:nvPr>
        </p:nvSpPr>
        <p:spPr>
          <a:xfrm>
            <a:off x="0" y="0"/>
            <a:ext cx="12192000" cy="1325563"/>
          </a:xfrm>
        </p:spPr>
        <p:txBody>
          <a:bodyPr/>
          <a:lstStyle/>
          <a:p>
            <a:pPr algn="ctr"/>
            <a:r>
              <a:rPr lang="en-GB" dirty="0"/>
              <a:t>Achievement Goal Theory (AGT)</a:t>
            </a:r>
          </a:p>
        </p:txBody>
      </p:sp>
      <p:sp>
        <p:nvSpPr>
          <p:cNvPr id="3" name="Content Placeholder 2">
            <a:extLst>
              <a:ext uri="{FF2B5EF4-FFF2-40B4-BE49-F238E27FC236}">
                <a16:creationId xmlns:a16="http://schemas.microsoft.com/office/drawing/2014/main" id="{54A58183-F9FA-4527-9123-D0D7E87FF268}"/>
              </a:ext>
            </a:extLst>
          </p:cNvPr>
          <p:cNvSpPr>
            <a:spLocks noGrp="1"/>
          </p:cNvSpPr>
          <p:nvPr>
            <p:ph idx="1"/>
          </p:nvPr>
        </p:nvSpPr>
        <p:spPr>
          <a:xfrm>
            <a:off x="0" y="1219200"/>
            <a:ext cx="12192000" cy="4957763"/>
          </a:xfrm>
        </p:spPr>
        <p:txBody>
          <a:bodyPr>
            <a:normAutofit/>
          </a:bodyPr>
          <a:lstStyle/>
          <a:p>
            <a:pPr marL="0" indent="0" algn="ctr">
              <a:buNone/>
            </a:pPr>
            <a:r>
              <a:rPr lang="en-GB" sz="2000" dirty="0">
                <a:latin typeface="+mj-lt"/>
              </a:rPr>
              <a:t>AGT proposes that individuals view competence in terms of two distinct goal orientations: performance/</a:t>
            </a:r>
            <a:r>
              <a:rPr lang="en-GB" sz="2000" b="1" dirty="0">
                <a:latin typeface="+mj-lt"/>
              </a:rPr>
              <a:t>ego</a:t>
            </a:r>
            <a:r>
              <a:rPr lang="en-GB" sz="2000" dirty="0">
                <a:latin typeface="+mj-lt"/>
              </a:rPr>
              <a:t> based; and mastery/</a:t>
            </a:r>
            <a:r>
              <a:rPr lang="en-GB" sz="2000" b="1" dirty="0">
                <a:latin typeface="+mj-lt"/>
              </a:rPr>
              <a:t>task</a:t>
            </a:r>
            <a:r>
              <a:rPr lang="en-GB" sz="2000" dirty="0">
                <a:latin typeface="+mj-lt"/>
              </a:rPr>
              <a:t> based.</a:t>
            </a:r>
            <a:endParaRPr lang="en-GB" sz="1600" dirty="0">
              <a:latin typeface="+mj-lt"/>
            </a:endParaRPr>
          </a:p>
        </p:txBody>
      </p:sp>
      <p:sp>
        <p:nvSpPr>
          <p:cNvPr id="8" name="TextBox 7">
            <a:extLst>
              <a:ext uri="{FF2B5EF4-FFF2-40B4-BE49-F238E27FC236}">
                <a16:creationId xmlns:a16="http://schemas.microsoft.com/office/drawing/2014/main" id="{157BF2BE-053E-4E41-B0FD-5FFF2A8C6D13}"/>
              </a:ext>
            </a:extLst>
          </p:cNvPr>
          <p:cNvSpPr txBox="1"/>
          <p:nvPr/>
        </p:nvSpPr>
        <p:spPr>
          <a:xfrm>
            <a:off x="420415" y="1471910"/>
            <a:ext cx="5675585" cy="4693593"/>
          </a:xfrm>
          <a:prstGeom prst="rect">
            <a:avLst/>
          </a:prstGeom>
          <a:noFill/>
        </p:spPr>
        <p:txBody>
          <a:bodyPr wrap="square">
            <a:spAutoFit/>
          </a:bodyPr>
          <a:lstStyle/>
          <a:p>
            <a:pPr algn="ctr">
              <a:lnSpc>
                <a:spcPct val="200000"/>
              </a:lnSpc>
            </a:pPr>
            <a:r>
              <a:rPr lang="en-GB" sz="2800" b="1" dirty="0">
                <a:latin typeface="+mj-lt"/>
              </a:rPr>
              <a:t>TASK INVOLVEMENT</a:t>
            </a:r>
          </a:p>
          <a:p>
            <a:pPr marL="285750" indent="-285750" algn="ctr">
              <a:lnSpc>
                <a:spcPct val="200000"/>
              </a:lnSpc>
              <a:buFont typeface="Arial" panose="020B0604020202020204" pitchFamily="34" charset="0"/>
              <a:buChar char="•"/>
            </a:pPr>
            <a:r>
              <a:rPr lang="en-GB" dirty="0">
                <a:latin typeface="+mj-lt"/>
              </a:rPr>
              <a:t>Demonstrates self improvement</a:t>
            </a:r>
          </a:p>
          <a:p>
            <a:pPr marL="285750" indent="-285750" algn="ctr">
              <a:lnSpc>
                <a:spcPct val="200000"/>
              </a:lnSpc>
              <a:buFont typeface="Arial" panose="020B0604020202020204" pitchFamily="34" charset="0"/>
              <a:buChar char="•"/>
            </a:pPr>
            <a:r>
              <a:rPr lang="en-GB" dirty="0">
                <a:latin typeface="+mj-lt"/>
              </a:rPr>
              <a:t>Mastery deems success</a:t>
            </a:r>
          </a:p>
          <a:p>
            <a:pPr marL="285750" indent="-285750" algn="ctr">
              <a:lnSpc>
                <a:spcPct val="200000"/>
              </a:lnSpc>
              <a:buFont typeface="Arial" panose="020B0604020202020204" pitchFamily="34" charset="0"/>
              <a:buChar char="•"/>
            </a:pPr>
            <a:r>
              <a:rPr lang="en-GB" dirty="0">
                <a:latin typeface="+mj-lt"/>
              </a:rPr>
              <a:t>Found to correspond to intrinsic motivation</a:t>
            </a:r>
          </a:p>
          <a:p>
            <a:pPr marL="1657350" lvl="3" indent="-285750">
              <a:buFont typeface="Arial" panose="020B0604020202020204" pitchFamily="34" charset="0"/>
              <a:buChar char="•"/>
            </a:pPr>
            <a:r>
              <a:rPr lang="en-GB" sz="1200" dirty="0">
                <a:latin typeface="+mj-lt"/>
              </a:rPr>
              <a:t>Skill Development</a:t>
            </a:r>
          </a:p>
          <a:p>
            <a:pPr marL="1657350" lvl="3" indent="-285750">
              <a:buFont typeface="Arial" panose="020B0604020202020204" pitchFamily="34" charset="0"/>
              <a:buChar char="•"/>
            </a:pPr>
            <a:r>
              <a:rPr lang="en-GB" sz="1200" dirty="0">
                <a:latin typeface="+mj-lt"/>
              </a:rPr>
              <a:t>Fitness</a:t>
            </a:r>
          </a:p>
          <a:p>
            <a:pPr lvl="2" algn="ctr"/>
            <a:endParaRPr lang="en-GB" sz="1200" dirty="0">
              <a:latin typeface="+mj-lt"/>
            </a:endParaRPr>
          </a:p>
          <a:p>
            <a:pPr marL="285750" indent="-285750" algn="ctr">
              <a:lnSpc>
                <a:spcPct val="150000"/>
              </a:lnSpc>
              <a:buFont typeface="Arial" panose="020B0604020202020204" pitchFamily="34" charset="0"/>
              <a:buChar char="•"/>
            </a:pPr>
            <a:r>
              <a:rPr lang="en-GB" dirty="0">
                <a:latin typeface="+mj-lt"/>
              </a:rPr>
              <a:t>Young children are likely to learn /improve their skills in a self referenced manner.</a:t>
            </a:r>
          </a:p>
          <a:p>
            <a:pPr marL="285750" indent="-285750" algn="ctr">
              <a:lnSpc>
                <a:spcPct val="150000"/>
              </a:lnSpc>
              <a:buFont typeface="Arial" panose="020B0604020202020204" pitchFamily="34" charset="0"/>
              <a:buChar char="•"/>
            </a:pPr>
            <a:r>
              <a:rPr lang="en-GB" dirty="0">
                <a:latin typeface="+mj-lt"/>
              </a:rPr>
              <a:t>Social Motives such as being part of a team or affiliation.</a:t>
            </a:r>
            <a:endParaRPr lang="en-GB" dirty="0"/>
          </a:p>
          <a:p>
            <a:pPr algn="ctr"/>
            <a:endParaRPr lang="en-GB" dirty="0"/>
          </a:p>
        </p:txBody>
      </p:sp>
      <p:sp>
        <p:nvSpPr>
          <p:cNvPr id="10" name="TextBox 9">
            <a:extLst>
              <a:ext uri="{FF2B5EF4-FFF2-40B4-BE49-F238E27FC236}">
                <a16:creationId xmlns:a16="http://schemas.microsoft.com/office/drawing/2014/main" id="{8A32B839-969C-46F7-8D3C-08434B966F40}"/>
              </a:ext>
            </a:extLst>
          </p:cNvPr>
          <p:cNvSpPr txBox="1"/>
          <p:nvPr/>
        </p:nvSpPr>
        <p:spPr>
          <a:xfrm>
            <a:off x="5959366" y="1471910"/>
            <a:ext cx="6096000" cy="5247590"/>
          </a:xfrm>
          <a:prstGeom prst="rect">
            <a:avLst/>
          </a:prstGeom>
          <a:noFill/>
        </p:spPr>
        <p:txBody>
          <a:bodyPr wrap="square">
            <a:spAutoFit/>
          </a:bodyPr>
          <a:lstStyle/>
          <a:p>
            <a:pPr algn="ctr">
              <a:lnSpc>
                <a:spcPct val="200000"/>
              </a:lnSpc>
            </a:pPr>
            <a:r>
              <a:rPr lang="en-GB" sz="2800" b="1" dirty="0">
                <a:latin typeface="+mj-lt"/>
              </a:rPr>
              <a:t>EGO INVOLVEMENT</a:t>
            </a:r>
          </a:p>
          <a:p>
            <a:pPr marL="285750" indent="-285750" algn="ctr">
              <a:lnSpc>
                <a:spcPct val="200000"/>
              </a:lnSpc>
              <a:buFont typeface="Arial" panose="020B0604020202020204" pitchFamily="34" charset="0"/>
              <a:buChar char="•"/>
            </a:pPr>
            <a:r>
              <a:rPr lang="en-GB" dirty="0">
                <a:latin typeface="+mj-lt"/>
              </a:rPr>
              <a:t>Demonstrating ability relative to others.</a:t>
            </a:r>
          </a:p>
          <a:p>
            <a:pPr marL="285750" indent="-285750" algn="ctr">
              <a:lnSpc>
                <a:spcPct val="200000"/>
              </a:lnSpc>
              <a:buFont typeface="Arial" panose="020B0604020202020204" pitchFamily="34" charset="0"/>
              <a:buChar char="•"/>
            </a:pPr>
            <a:r>
              <a:rPr lang="en-GB" dirty="0">
                <a:latin typeface="+mj-lt"/>
              </a:rPr>
              <a:t>Success is deemed by outperforming others.</a:t>
            </a:r>
          </a:p>
          <a:p>
            <a:pPr marL="285750" indent="-285750" algn="ctr">
              <a:lnSpc>
                <a:spcPct val="200000"/>
              </a:lnSpc>
              <a:buFont typeface="Arial" panose="020B0604020202020204" pitchFamily="34" charset="0"/>
              <a:buChar char="•"/>
            </a:pPr>
            <a:r>
              <a:rPr lang="en-GB" dirty="0">
                <a:latin typeface="+mj-lt"/>
              </a:rPr>
              <a:t>Found to correspond to extrinsic motivation</a:t>
            </a:r>
          </a:p>
          <a:p>
            <a:pPr marL="2114550" lvl="4" indent="-285750">
              <a:buFont typeface="Arial" panose="020B0604020202020204" pitchFamily="34" charset="0"/>
              <a:buChar char="•"/>
            </a:pPr>
            <a:r>
              <a:rPr lang="en-GB" sz="1200" dirty="0">
                <a:latin typeface="+mj-lt"/>
              </a:rPr>
              <a:t>Beating an opponent</a:t>
            </a:r>
          </a:p>
          <a:p>
            <a:pPr marL="2114550" lvl="4" indent="-285750">
              <a:buFont typeface="Arial" panose="020B0604020202020204" pitchFamily="34" charset="0"/>
              <a:buChar char="•"/>
            </a:pPr>
            <a:r>
              <a:rPr lang="en-GB" sz="1200" dirty="0">
                <a:latin typeface="+mj-lt"/>
              </a:rPr>
              <a:t>Winning a trophy.</a:t>
            </a:r>
          </a:p>
          <a:p>
            <a:pPr lvl="2" algn="ctr"/>
            <a:endParaRPr lang="en-GB" sz="1200" dirty="0">
              <a:latin typeface="+mj-lt"/>
            </a:endParaRPr>
          </a:p>
          <a:p>
            <a:pPr marL="285750" indent="-285750" algn="ctr">
              <a:lnSpc>
                <a:spcPct val="150000"/>
              </a:lnSpc>
              <a:buFont typeface="Arial" panose="020B0604020202020204" pitchFamily="34" charset="0"/>
              <a:buChar char="•"/>
            </a:pPr>
            <a:r>
              <a:rPr lang="en-GB" dirty="0">
                <a:latin typeface="+mj-lt"/>
              </a:rPr>
              <a:t>Focuses performance on outcome rather than development.</a:t>
            </a:r>
          </a:p>
          <a:p>
            <a:pPr marL="285750" indent="-285750" algn="ctr">
              <a:lnSpc>
                <a:spcPct val="150000"/>
              </a:lnSpc>
              <a:buFont typeface="Arial" panose="020B0604020202020204" pitchFamily="34" charset="0"/>
              <a:buChar char="•"/>
            </a:pPr>
            <a:r>
              <a:rPr lang="en-GB" dirty="0">
                <a:latin typeface="+mj-lt"/>
              </a:rPr>
              <a:t>Social Recognition – They are good at what they do, they are deemed better than their peers.</a:t>
            </a:r>
          </a:p>
          <a:p>
            <a:pPr algn="ctr">
              <a:lnSpc>
                <a:spcPct val="200000"/>
              </a:lnSpc>
            </a:pPr>
            <a:endParaRPr lang="en-GB" dirty="0"/>
          </a:p>
          <a:p>
            <a:pPr algn="ctr"/>
            <a:endParaRPr lang="en-GB" dirty="0"/>
          </a:p>
        </p:txBody>
      </p:sp>
      <p:sp>
        <p:nvSpPr>
          <p:cNvPr id="11" name="TextBox 10">
            <a:extLst>
              <a:ext uri="{FF2B5EF4-FFF2-40B4-BE49-F238E27FC236}">
                <a16:creationId xmlns:a16="http://schemas.microsoft.com/office/drawing/2014/main" id="{BAD5B0BF-064B-4D16-BABF-A5FC4665CA02}"/>
              </a:ext>
            </a:extLst>
          </p:cNvPr>
          <p:cNvSpPr txBox="1"/>
          <p:nvPr/>
        </p:nvSpPr>
        <p:spPr>
          <a:xfrm>
            <a:off x="8723586" y="6155942"/>
            <a:ext cx="3331780" cy="523220"/>
          </a:xfrm>
          <a:prstGeom prst="rect">
            <a:avLst/>
          </a:prstGeom>
          <a:noFill/>
        </p:spPr>
        <p:txBody>
          <a:bodyPr wrap="square" rtlCol="0">
            <a:spAutoFit/>
          </a:bodyPr>
          <a:lstStyle/>
          <a:p>
            <a:pPr algn="r"/>
            <a:r>
              <a:rPr lang="en-GB" sz="2800" dirty="0">
                <a:latin typeface="+mj-lt"/>
              </a:rPr>
              <a:t>White &amp; </a:t>
            </a:r>
            <a:r>
              <a:rPr lang="en-GB" sz="2800" dirty="0" err="1">
                <a:latin typeface="+mj-lt"/>
              </a:rPr>
              <a:t>Duda</a:t>
            </a:r>
            <a:r>
              <a:rPr lang="en-GB" sz="2800" dirty="0">
                <a:latin typeface="+mj-lt"/>
              </a:rPr>
              <a:t> 1994</a:t>
            </a:r>
          </a:p>
        </p:txBody>
      </p:sp>
      <p:sp>
        <p:nvSpPr>
          <p:cNvPr id="12" name="TextBox 11">
            <a:extLst>
              <a:ext uri="{FF2B5EF4-FFF2-40B4-BE49-F238E27FC236}">
                <a16:creationId xmlns:a16="http://schemas.microsoft.com/office/drawing/2014/main" id="{1826879E-0DF1-4565-A076-C5B7AF473F59}"/>
              </a:ext>
            </a:extLst>
          </p:cNvPr>
          <p:cNvSpPr txBox="1"/>
          <p:nvPr/>
        </p:nvSpPr>
        <p:spPr>
          <a:xfrm>
            <a:off x="8723586" y="6161585"/>
            <a:ext cx="3331780" cy="523220"/>
          </a:xfrm>
          <a:prstGeom prst="rect">
            <a:avLst/>
          </a:prstGeom>
          <a:noFill/>
        </p:spPr>
        <p:txBody>
          <a:bodyPr wrap="square" rtlCol="0">
            <a:spAutoFit/>
          </a:bodyPr>
          <a:lstStyle/>
          <a:p>
            <a:pPr algn="r"/>
            <a:r>
              <a:rPr lang="en-GB" sz="2800" dirty="0" err="1">
                <a:latin typeface="+mj-lt"/>
              </a:rPr>
              <a:t>Duda</a:t>
            </a:r>
            <a:r>
              <a:rPr lang="en-GB" sz="2800" dirty="0">
                <a:latin typeface="+mj-lt"/>
              </a:rPr>
              <a:t> 1998</a:t>
            </a:r>
          </a:p>
        </p:txBody>
      </p:sp>
      <p:sp>
        <p:nvSpPr>
          <p:cNvPr id="13" name="TextBox 12">
            <a:extLst>
              <a:ext uri="{FF2B5EF4-FFF2-40B4-BE49-F238E27FC236}">
                <a16:creationId xmlns:a16="http://schemas.microsoft.com/office/drawing/2014/main" id="{F66B102D-9AD1-44EF-9B93-AAD209B6AA65}"/>
              </a:ext>
            </a:extLst>
          </p:cNvPr>
          <p:cNvSpPr txBox="1"/>
          <p:nvPr/>
        </p:nvSpPr>
        <p:spPr>
          <a:xfrm>
            <a:off x="8439805" y="1636881"/>
            <a:ext cx="3331780" cy="523220"/>
          </a:xfrm>
          <a:prstGeom prst="rect">
            <a:avLst/>
          </a:prstGeom>
          <a:noFill/>
        </p:spPr>
        <p:txBody>
          <a:bodyPr wrap="square" rtlCol="0">
            <a:spAutoFit/>
          </a:bodyPr>
          <a:lstStyle/>
          <a:p>
            <a:pPr algn="r"/>
            <a:r>
              <a:rPr lang="en-GB" sz="2800" dirty="0">
                <a:latin typeface="+mj-lt"/>
              </a:rPr>
              <a:t>Nicholls 1984</a:t>
            </a:r>
          </a:p>
        </p:txBody>
      </p:sp>
      <p:sp>
        <p:nvSpPr>
          <p:cNvPr id="14" name="TextBox 13">
            <a:extLst>
              <a:ext uri="{FF2B5EF4-FFF2-40B4-BE49-F238E27FC236}">
                <a16:creationId xmlns:a16="http://schemas.microsoft.com/office/drawing/2014/main" id="{390F1B7B-F2E2-4979-8449-C77168225EFF}"/>
              </a:ext>
            </a:extLst>
          </p:cNvPr>
          <p:cNvSpPr txBox="1"/>
          <p:nvPr/>
        </p:nvSpPr>
        <p:spPr>
          <a:xfrm>
            <a:off x="8366233" y="3694163"/>
            <a:ext cx="3331780" cy="523220"/>
          </a:xfrm>
          <a:prstGeom prst="rect">
            <a:avLst/>
          </a:prstGeom>
          <a:noFill/>
        </p:spPr>
        <p:txBody>
          <a:bodyPr wrap="square" rtlCol="0">
            <a:spAutoFit/>
          </a:bodyPr>
          <a:lstStyle/>
          <a:p>
            <a:pPr algn="r"/>
            <a:r>
              <a:rPr lang="en-GB" sz="2800" dirty="0">
                <a:latin typeface="+mj-lt"/>
              </a:rPr>
              <a:t>Ames 1992</a:t>
            </a:r>
          </a:p>
        </p:txBody>
      </p:sp>
    </p:spTree>
    <p:extLst>
      <p:ext uri="{BB962C8B-B14F-4D97-AF65-F5344CB8AC3E}">
        <p14:creationId xmlns:p14="http://schemas.microsoft.com/office/powerpoint/2010/main" val="6969358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500"/>
                                        <p:tgtEl>
                                          <p:spTgt spid="3">
                                            <p:txEl>
                                              <p:pRg st="0" end="0"/>
                                            </p:txEl>
                                          </p:spTgt>
                                        </p:tgtEl>
                                      </p:cBhvr>
                                    </p:animEffect>
                                    <p:set>
                                      <p:cBhvr>
                                        <p:cTn id="13" dur="1" fill="hold">
                                          <p:stCondLst>
                                            <p:cond delay="499"/>
                                          </p:stCondLst>
                                        </p:cTn>
                                        <p:tgtEl>
                                          <p:spTgt spid="3">
                                            <p:txEl>
                                              <p:pRg st="0" end="0"/>
                                            </p:txEl>
                                          </p:spTgt>
                                        </p:tgtEl>
                                        <p:attrNameLst>
                                          <p:attrName>style.visibility</p:attrName>
                                        </p:attrNameLst>
                                      </p:cBhvr>
                                      <p:to>
                                        <p:strVal val="hidden"/>
                                      </p:to>
                                    </p:set>
                                  </p:childTnLst>
                                </p:cTn>
                              </p:par>
                              <p:par>
                                <p:cTn id="14" presetID="1" presetClass="exit" presetSubtype="0" fill="hold" grpId="1" nodeType="withEffect">
                                  <p:stCondLst>
                                    <p:cond delay="0"/>
                                  </p:stCondLst>
                                  <p:childTnLst>
                                    <p:set>
                                      <p:cBhvr>
                                        <p:cTn id="15" dur="1" fill="hold">
                                          <p:stCondLst>
                                            <p:cond delay="0"/>
                                          </p:stCondLst>
                                        </p:cTn>
                                        <p:tgtEl>
                                          <p:spTgt spid="13"/>
                                        </p:tgtEl>
                                        <p:attrNameLst>
                                          <p:attrName>style.visibility</p:attrName>
                                        </p:attrNameLst>
                                      </p:cBhvr>
                                      <p:to>
                                        <p:strVal val="hidden"/>
                                      </p:to>
                                    </p:set>
                                  </p:childTnLst>
                                </p:cTn>
                              </p:par>
                              <p:par>
                                <p:cTn id="16" presetID="1" presetClass="entr" presetSubtype="0" fill="hold" nodeType="with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xit" presetSubtype="0" fill="hold" grpId="1" nodeType="clickEffect">
                                  <p:stCondLst>
                                    <p:cond delay="0"/>
                                  </p:stCondLst>
                                  <p:childTnLst>
                                    <p:set>
                                      <p:cBhvr>
                                        <p:cTn id="41" dur="1" fill="hold">
                                          <p:stCondLst>
                                            <p:cond delay="0"/>
                                          </p:stCondLst>
                                        </p:cTn>
                                        <p:tgtEl>
                                          <p:spTgt spid="14"/>
                                        </p:tgtEl>
                                        <p:attrNameLst>
                                          <p:attrName>style.visibility</p:attrName>
                                        </p:attrNameLst>
                                      </p:cBhvr>
                                      <p:to>
                                        <p:strVal val="hidden"/>
                                      </p:to>
                                    </p:set>
                                  </p:childTnLst>
                                </p:cTn>
                              </p:par>
                              <p:par>
                                <p:cTn id="42" presetID="1" presetClass="entr" presetSubtype="0" fill="hold" grpId="0" nodeType="withEffect">
                                  <p:stCondLst>
                                    <p:cond delay="0"/>
                                  </p:stCondLst>
                                  <p:childTnLst>
                                    <p:set>
                                      <p:cBhvr>
                                        <p:cTn id="43" dur="1" fill="hold">
                                          <p:stCondLst>
                                            <p:cond delay="0"/>
                                          </p:stCondLst>
                                        </p:cTn>
                                        <p:tgtEl>
                                          <p:spTgt spid="11"/>
                                        </p:tgtEl>
                                        <p:attrNameLst>
                                          <p:attrName>style.visibility</p:attrName>
                                        </p:attrNameLst>
                                      </p:cBhvr>
                                      <p:to>
                                        <p:strVal val="visible"/>
                                      </p:to>
                                    </p:set>
                                  </p:childTnLst>
                                </p:cTn>
                              </p:par>
                              <p:par>
                                <p:cTn id="44" presetID="1" presetClass="entr" presetSubtype="0" fill="hold" nodeType="withEffect">
                                  <p:stCondLst>
                                    <p:cond delay="0"/>
                                  </p:stCondLst>
                                  <p:childTnLst>
                                    <p:set>
                                      <p:cBhvr>
                                        <p:cTn id="45"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nodeType="clickEffect">
                                  <p:stCondLst>
                                    <p:cond delay="0"/>
                                  </p:stCondLst>
                                  <p:childTnLst>
                                    <p:set>
                                      <p:cBhvr>
                                        <p:cTn id="49"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nodeType="clickEffect">
                                  <p:stCondLst>
                                    <p:cond delay="0"/>
                                  </p:stCondLst>
                                  <p:childTnLst>
                                    <p:set>
                                      <p:cBhvr>
                                        <p:cTn id="53"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nodeType="clickEffect">
                                  <p:stCondLst>
                                    <p:cond delay="0"/>
                                  </p:stCondLst>
                                  <p:childTnLst>
                                    <p:set>
                                      <p:cBhvr>
                                        <p:cTn id="57"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0"/>
                                          </p:stCondLst>
                                        </p:cTn>
                                        <p:tgtEl>
                                          <p:spTgt spid="10">
                                            <p:txEl>
                                              <p:pRg st="5" end="5"/>
                                            </p:txEl>
                                          </p:spTgt>
                                        </p:tgtEl>
                                        <p:attrNameLst>
                                          <p:attrName>style.visibility</p:attrName>
                                        </p:attrNameLst>
                                      </p:cBhvr>
                                      <p:to>
                                        <p:strVal val="visible"/>
                                      </p:to>
                                    </p:set>
                                  </p:childTnLst>
                                </p:cTn>
                              </p:par>
                              <p:par>
                                <p:cTn id="66" presetID="1" presetClass="exit" presetSubtype="0" fill="hold" grpId="1" nodeType="withEffect">
                                  <p:stCondLst>
                                    <p:cond delay="0"/>
                                  </p:stCondLst>
                                  <p:childTnLst>
                                    <p:set>
                                      <p:cBhvr>
                                        <p:cTn id="67" dur="1" fill="hold">
                                          <p:stCondLst>
                                            <p:cond delay="0"/>
                                          </p:stCondLst>
                                        </p:cTn>
                                        <p:tgtEl>
                                          <p:spTgt spid="11"/>
                                        </p:tgtEl>
                                        <p:attrNameLst>
                                          <p:attrName>style.visibility</p:attrName>
                                        </p:attrNameLst>
                                      </p:cBhvr>
                                      <p:to>
                                        <p:strVal val="hidden"/>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grpId="0" nodeType="clickEffect">
                                  <p:stCondLst>
                                    <p:cond delay="0"/>
                                  </p:stCondLst>
                                  <p:childTnLst>
                                    <p:set>
                                      <p:cBhvr>
                                        <p:cTn id="71" dur="1" fill="hold">
                                          <p:stCondLst>
                                            <p:cond delay="0"/>
                                          </p:stCondLst>
                                        </p:cTn>
                                        <p:tgtEl>
                                          <p:spTgt spid="12"/>
                                        </p:tgtEl>
                                        <p:attrNameLst>
                                          <p:attrName>style.visibility</p:attrName>
                                        </p:attrNameLst>
                                      </p:cBhvr>
                                      <p:to>
                                        <p:strVal val="visible"/>
                                      </p:to>
                                    </p:set>
                                  </p:childTnLst>
                                </p:cTn>
                              </p:par>
                              <p:par>
                                <p:cTn id="72" presetID="1" presetClass="entr" presetSubtype="0" fill="hold" nodeType="withEffect">
                                  <p:stCondLst>
                                    <p:cond delay="0"/>
                                  </p:stCondLst>
                                  <p:childTnLst>
                                    <p:set>
                                      <p:cBhvr>
                                        <p:cTn id="73" dur="1" fill="hold">
                                          <p:stCondLst>
                                            <p:cond delay="0"/>
                                          </p:stCondLst>
                                        </p:cTn>
                                        <p:tgtEl>
                                          <p:spTgt spid="8">
                                            <p:txEl>
                                              <p:pRg st="7" end="7"/>
                                            </p:txEl>
                                          </p:spTgt>
                                        </p:tgtEl>
                                        <p:attrNameLst>
                                          <p:attrName>style.visibility</p:attrName>
                                        </p:attrNameLst>
                                      </p:cBhvr>
                                      <p:to>
                                        <p:strVal val="visible"/>
                                      </p:to>
                                    </p:set>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nodeType="clickEffect">
                                  <p:stCondLst>
                                    <p:cond delay="0"/>
                                  </p:stCondLst>
                                  <p:childTnLst>
                                    <p:set>
                                      <p:cBhvr>
                                        <p:cTn id="77"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78" fill="hold">
                      <p:stCondLst>
                        <p:cond delay="indefinite"/>
                      </p:stCondLst>
                      <p:childTnLst>
                        <p:par>
                          <p:cTn id="79" fill="hold">
                            <p:stCondLst>
                              <p:cond delay="0"/>
                            </p:stCondLst>
                            <p:childTnLst>
                              <p:par>
                                <p:cTn id="80" presetID="1" presetClass="entr" presetSubtype="0" fill="hold" nodeType="clickEffect">
                                  <p:stCondLst>
                                    <p:cond delay="0"/>
                                  </p:stCondLst>
                                  <p:childTnLst>
                                    <p:set>
                                      <p:cBhvr>
                                        <p:cTn id="81"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82" fill="hold">
                      <p:stCondLst>
                        <p:cond delay="indefinite"/>
                      </p:stCondLst>
                      <p:childTnLst>
                        <p:par>
                          <p:cTn id="83" fill="hold">
                            <p:stCondLst>
                              <p:cond delay="0"/>
                            </p:stCondLst>
                            <p:childTnLst>
                              <p:par>
                                <p:cTn id="84" presetID="1" presetClass="entr" presetSubtype="0" fill="hold" nodeType="clickEffect">
                                  <p:stCondLst>
                                    <p:cond delay="0"/>
                                  </p:stCondLst>
                                  <p:childTnLst>
                                    <p:set>
                                      <p:cBhvr>
                                        <p:cTn id="85"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P spid="11" grpId="1"/>
      <p:bldP spid="12" grpId="0"/>
      <p:bldP spid="13" grpId="0"/>
      <p:bldP spid="13" grpId="1"/>
      <p:bldP spid="14" grpId="0"/>
      <p:bldP spid="14" grpId="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E364-F080-4824-A018-8C0D9331F73B}"/>
              </a:ext>
            </a:extLst>
          </p:cNvPr>
          <p:cNvSpPr>
            <a:spLocks noGrp="1"/>
          </p:cNvSpPr>
          <p:nvPr>
            <p:ph type="title"/>
          </p:nvPr>
        </p:nvSpPr>
        <p:spPr>
          <a:xfrm>
            <a:off x="0" y="0"/>
            <a:ext cx="12192000" cy="1095153"/>
          </a:xfrm>
        </p:spPr>
        <p:txBody>
          <a:bodyPr/>
          <a:lstStyle/>
          <a:p>
            <a:pPr algn="ctr"/>
            <a:r>
              <a:rPr lang="en-GB" dirty="0" smtClean="0"/>
              <a:t>SAAFE Teaching Principles</a:t>
            </a:r>
            <a:endParaRPr lang="en-GB" dirty="0"/>
          </a:p>
        </p:txBody>
      </p:sp>
      <p:sp>
        <p:nvSpPr>
          <p:cNvPr id="14" name="Text Box 12"/>
          <p:cNvSpPr txBox="1">
            <a:spLocks noChangeArrowheads="1"/>
          </p:cNvSpPr>
          <p:nvPr/>
        </p:nvSpPr>
        <p:spPr bwMode="auto">
          <a:xfrm>
            <a:off x="3863975" y="-1293813"/>
            <a:ext cx="1055688" cy="4222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
        <p:nvSpPr>
          <p:cNvPr id="16" name="Rectangle 15"/>
          <p:cNvSpPr/>
          <p:nvPr/>
        </p:nvSpPr>
        <p:spPr>
          <a:xfrm>
            <a:off x="0" y="951028"/>
            <a:ext cx="12192000" cy="967957"/>
          </a:xfrm>
          <a:prstGeom prst="rect">
            <a:avLst/>
          </a:prstGeom>
        </p:spPr>
        <p:txBody>
          <a:bodyPr wrap="square">
            <a:spAutoFit/>
          </a:bodyPr>
          <a:lstStyle/>
          <a:p>
            <a:pPr>
              <a:lnSpc>
                <a:spcPct val="150000"/>
              </a:lnSpc>
            </a:pPr>
            <a:r>
              <a:rPr lang="en-US" sz="2000" dirty="0">
                <a:latin typeface="+mj-lt"/>
              </a:rPr>
              <a:t>The SAAFE Principles of Teaching </a:t>
            </a:r>
            <a:r>
              <a:rPr lang="en-US" sz="2000" dirty="0" smtClean="0">
                <a:latin typeface="+mj-lt"/>
              </a:rPr>
              <a:t>are driven </a:t>
            </a:r>
            <a:r>
              <a:rPr lang="en-US" sz="2000" dirty="0">
                <a:latin typeface="+mj-lt"/>
              </a:rPr>
              <a:t>by SDT and AGT</a:t>
            </a:r>
            <a:r>
              <a:rPr lang="en-US" sz="2000" dirty="0" smtClean="0">
                <a:latin typeface="+mj-lt"/>
              </a:rPr>
              <a:t>. (Lubans et al 1997)</a:t>
            </a:r>
          </a:p>
          <a:p>
            <a:pPr>
              <a:lnSpc>
                <a:spcPct val="150000"/>
              </a:lnSpc>
            </a:pPr>
            <a:endParaRPr lang="en-US" sz="2000" dirty="0"/>
          </a:p>
        </p:txBody>
      </p:sp>
      <p:pic>
        <p:nvPicPr>
          <p:cNvPr id="6" name="Picture 2" descr="Framework for the design and delivery of organized physical activity  sessions for children and adolescents: rationale and description of the ' SAAFE' teaching principles | International Journal of Behavioral Nutrition  and Physical Activity |"/>
          <p:cNvPicPr>
            <a:picLocks noChangeAspect="1" noChangeArrowheads="1"/>
          </p:cNvPicPr>
          <p:nvPr/>
        </p:nvPicPr>
        <p:blipFill rotWithShape="1">
          <a:blip r:embed="rId3">
            <a:extLst>
              <a:ext uri="{28A0092B-C50C-407E-A947-70E740481C1C}">
                <a14:useLocalDpi xmlns:a14="http://schemas.microsoft.com/office/drawing/2010/main" val="0"/>
              </a:ext>
            </a:extLst>
          </a:blip>
          <a:srcRect l="6032" t="8978" r="6638" b="11783"/>
          <a:stretch/>
        </p:blipFill>
        <p:spPr bwMode="auto">
          <a:xfrm>
            <a:off x="761999" y="1663699"/>
            <a:ext cx="10418261" cy="431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8711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E364-F080-4824-A018-8C0D9331F73B}"/>
              </a:ext>
            </a:extLst>
          </p:cNvPr>
          <p:cNvSpPr>
            <a:spLocks noGrp="1"/>
          </p:cNvSpPr>
          <p:nvPr>
            <p:ph type="title"/>
          </p:nvPr>
        </p:nvSpPr>
        <p:spPr>
          <a:xfrm>
            <a:off x="0" y="0"/>
            <a:ext cx="12192000" cy="1095153"/>
          </a:xfrm>
        </p:spPr>
        <p:txBody>
          <a:bodyPr/>
          <a:lstStyle/>
          <a:p>
            <a:pPr algn="ctr"/>
            <a:r>
              <a:rPr lang="en-GB" dirty="0" smtClean="0"/>
              <a:t>SAAFE Teaching Principles</a:t>
            </a:r>
            <a:endParaRPr lang="en-GB" dirty="0"/>
          </a:p>
        </p:txBody>
      </p:sp>
      <p:sp>
        <p:nvSpPr>
          <p:cNvPr id="14" name="Text Box 12"/>
          <p:cNvSpPr txBox="1">
            <a:spLocks noChangeArrowheads="1"/>
          </p:cNvSpPr>
          <p:nvPr/>
        </p:nvSpPr>
        <p:spPr bwMode="auto">
          <a:xfrm>
            <a:off x="3863975" y="-1293813"/>
            <a:ext cx="1055688" cy="4222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
        <p:nvSpPr>
          <p:cNvPr id="16" name="Rectangle 15"/>
          <p:cNvSpPr/>
          <p:nvPr/>
        </p:nvSpPr>
        <p:spPr>
          <a:xfrm>
            <a:off x="0" y="774311"/>
            <a:ext cx="12192000" cy="5632311"/>
          </a:xfrm>
          <a:prstGeom prst="rect">
            <a:avLst/>
          </a:prstGeom>
        </p:spPr>
        <p:txBody>
          <a:bodyPr wrap="square">
            <a:spAutoFit/>
          </a:bodyPr>
          <a:lstStyle/>
          <a:p>
            <a:pPr>
              <a:lnSpc>
                <a:spcPct val="150000"/>
              </a:lnSpc>
            </a:pPr>
            <a:endParaRPr lang="en-US" sz="2000" dirty="0"/>
          </a:p>
          <a:p>
            <a:pPr>
              <a:lnSpc>
                <a:spcPct val="150000"/>
              </a:lnSpc>
            </a:pPr>
            <a:r>
              <a:rPr lang="en-US" sz="2000" kern="1400" dirty="0">
                <a:latin typeface="+mj-lt"/>
              </a:rPr>
              <a:t>O</a:t>
            </a:r>
            <a:r>
              <a:rPr lang="en-US" sz="2000" kern="1400" dirty="0" smtClean="0">
                <a:latin typeface="+mj-lt"/>
              </a:rPr>
              <a:t>riginally </a:t>
            </a:r>
            <a:r>
              <a:rPr lang="en-US" sz="2000" kern="1400" dirty="0">
                <a:latin typeface="+mj-lt"/>
              </a:rPr>
              <a:t>designed to  promote a psychologically supportive environment, foster a mastery climate and enhance young people’s autonomous motivation</a:t>
            </a:r>
            <a:r>
              <a:rPr lang="en-US" sz="2000" kern="1400" dirty="0" smtClean="0">
                <a:latin typeface="+mj-lt"/>
              </a:rPr>
              <a:t>.</a:t>
            </a:r>
            <a:r>
              <a:rPr lang="en-US" sz="2000" dirty="0">
                <a:latin typeface="+mj-lt"/>
              </a:rPr>
              <a:t> (Cohen et al 2015</a:t>
            </a:r>
            <a:r>
              <a:rPr lang="en-US" sz="2000" dirty="0" smtClean="0">
                <a:latin typeface="+mj-lt"/>
              </a:rPr>
              <a:t>).</a:t>
            </a:r>
            <a:endParaRPr lang="en-US" sz="2000" kern="1400" dirty="0">
              <a:latin typeface="+mj-lt"/>
            </a:endParaRPr>
          </a:p>
          <a:p>
            <a:pPr>
              <a:lnSpc>
                <a:spcPct val="150000"/>
              </a:lnSpc>
            </a:pPr>
            <a:endParaRPr lang="en-US" sz="2000" kern="1400" dirty="0">
              <a:latin typeface="+mj-lt"/>
            </a:endParaRPr>
          </a:p>
          <a:p>
            <a:pPr>
              <a:lnSpc>
                <a:spcPct val="150000"/>
              </a:lnSpc>
            </a:pPr>
            <a:r>
              <a:rPr lang="en-US" sz="2000" dirty="0">
                <a:latin typeface="+mj-lt"/>
              </a:rPr>
              <a:t>An evidence-based framework designed to guide the planning, delivery, and evaluation of organized physical </a:t>
            </a:r>
            <a:r>
              <a:rPr lang="en-US" sz="2000" dirty="0" smtClean="0">
                <a:latin typeface="+mj-lt"/>
              </a:rPr>
              <a:t>activity</a:t>
            </a:r>
          </a:p>
          <a:p>
            <a:pPr>
              <a:lnSpc>
                <a:spcPct val="150000"/>
              </a:lnSpc>
            </a:pPr>
            <a:endParaRPr lang="en-US" sz="2000" dirty="0">
              <a:latin typeface="+mj-lt"/>
            </a:endParaRPr>
          </a:p>
          <a:p>
            <a:pPr>
              <a:lnSpc>
                <a:spcPct val="150000"/>
              </a:lnSpc>
            </a:pPr>
            <a:r>
              <a:rPr lang="en-US" sz="2000" dirty="0" smtClean="0">
                <a:latin typeface="+mj-lt"/>
              </a:rPr>
              <a:t>SAAFE is said </a:t>
            </a:r>
            <a:r>
              <a:rPr lang="en-US" sz="2000" dirty="0">
                <a:latin typeface="+mj-lt"/>
              </a:rPr>
              <a:t>to be unique as they address the </a:t>
            </a:r>
            <a:r>
              <a:rPr lang="en-US" sz="2000" dirty="0" smtClean="0">
                <a:latin typeface="+mj-lt"/>
              </a:rPr>
              <a:t>motivational </a:t>
            </a:r>
            <a:r>
              <a:rPr lang="en-US" sz="2000" dirty="0">
                <a:latin typeface="+mj-lt"/>
              </a:rPr>
              <a:t>needs of students and the issue of low physical </a:t>
            </a:r>
            <a:r>
              <a:rPr lang="en-US" sz="2000" dirty="0" smtClean="0">
                <a:latin typeface="+mj-lt"/>
              </a:rPr>
              <a:t>activity </a:t>
            </a:r>
            <a:r>
              <a:rPr lang="en-US" sz="2000" dirty="0">
                <a:latin typeface="+mj-lt"/>
              </a:rPr>
              <a:t>levels in organized </a:t>
            </a:r>
            <a:r>
              <a:rPr lang="en-US" sz="2000" dirty="0" smtClean="0">
                <a:latin typeface="+mj-lt"/>
              </a:rPr>
              <a:t>sessions</a:t>
            </a:r>
          </a:p>
          <a:p>
            <a:pPr>
              <a:lnSpc>
                <a:spcPct val="150000"/>
              </a:lnSpc>
            </a:pPr>
            <a:endParaRPr lang="en-US" sz="2000" dirty="0">
              <a:latin typeface="+mj-lt"/>
            </a:endParaRPr>
          </a:p>
          <a:p>
            <a:pPr>
              <a:lnSpc>
                <a:spcPct val="150000"/>
              </a:lnSpc>
            </a:pPr>
            <a:r>
              <a:rPr lang="en-US" sz="2000" dirty="0" smtClean="0">
                <a:latin typeface="+mj-lt"/>
              </a:rPr>
              <a:t>The principles </a:t>
            </a:r>
            <a:r>
              <a:rPr lang="en-US" sz="2000" dirty="0">
                <a:latin typeface="+mj-lt"/>
              </a:rPr>
              <a:t>and practical strategies have been designed to enable practitioners to deliver engaging physical activity sessions to youth, in a manner that maximizes physical activity participation and promotes physical literacy by enhancing affective, cognitive, motivational, and movement skill outcomes</a:t>
            </a:r>
            <a:r>
              <a:rPr lang="en-US" sz="2000" dirty="0" smtClean="0">
                <a:latin typeface="+mj-lt"/>
              </a:rPr>
              <a:t>.</a:t>
            </a:r>
            <a:r>
              <a:rPr lang="en-US" dirty="0"/>
              <a:t> </a:t>
            </a:r>
          </a:p>
        </p:txBody>
      </p:sp>
      <p:sp>
        <p:nvSpPr>
          <p:cNvPr id="3" name="Rectangle 2"/>
          <p:cNvSpPr/>
          <p:nvPr/>
        </p:nvSpPr>
        <p:spPr>
          <a:xfrm>
            <a:off x="9852526" y="6457890"/>
            <a:ext cx="2456975" cy="400110"/>
          </a:xfrm>
          <a:prstGeom prst="rect">
            <a:avLst/>
          </a:prstGeom>
        </p:spPr>
        <p:txBody>
          <a:bodyPr wrap="square">
            <a:spAutoFit/>
          </a:bodyPr>
          <a:lstStyle/>
          <a:p>
            <a:pPr algn="ctr"/>
            <a:r>
              <a:rPr lang="en-US" sz="2000" dirty="0">
                <a:latin typeface="+mj-lt"/>
              </a:rPr>
              <a:t>(Lubans 2017)</a:t>
            </a:r>
          </a:p>
        </p:txBody>
      </p:sp>
    </p:spTree>
    <p:extLst>
      <p:ext uri="{BB962C8B-B14F-4D97-AF65-F5344CB8AC3E}">
        <p14:creationId xmlns:p14="http://schemas.microsoft.com/office/powerpoint/2010/main" val="36689430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77107-21F6-4905-BD3F-E5920418583D}"/>
              </a:ext>
            </a:extLst>
          </p:cNvPr>
          <p:cNvSpPr>
            <a:spLocks noGrp="1"/>
          </p:cNvSpPr>
          <p:nvPr>
            <p:ph type="title"/>
          </p:nvPr>
        </p:nvSpPr>
        <p:spPr>
          <a:xfrm>
            <a:off x="0" y="1889125"/>
            <a:ext cx="12192000" cy="2241441"/>
          </a:xfrm>
        </p:spPr>
        <p:txBody>
          <a:bodyPr>
            <a:normAutofit/>
          </a:bodyPr>
          <a:lstStyle/>
          <a:p>
            <a:pPr algn="ctr"/>
            <a:r>
              <a:rPr lang="en-GB" sz="8800" dirty="0" smtClean="0"/>
              <a:t>Observation</a:t>
            </a:r>
            <a:endParaRPr lang="en-GB" sz="8800" dirty="0"/>
          </a:p>
        </p:txBody>
      </p:sp>
    </p:spTree>
    <p:extLst>
      <p:ext uri="{BB962C8B-B14F-4D97-AF65-F5344CB8AC3E}">
        <p14:creationId xmlns:p14="http://schemas.microsoft.com/office/powerpoint/2010/main" val="3430050663"/>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E364-F080-4824-A018-8C0D9331F73B}"/>
              </a:ext>
            </a:extLst>
          </p:cNvPr>
          <p:cNvSpPr>
            <a:spLocks noGrp="1"/>
          </p:cNvSpPr>
          <p:nvPr>
            <p:ph type="title"/>
          </p:nvPr>
        </p:nvSpPr>
        <p:spPr>
          <a:xfrm>
            <a:off x="0" y="0"/>
            <a:ext cx="12192000" cy="1095153"/>
          </a:xfrm>
        </p:spPr>
        <p:txBody>
          <a:bodyPr/>
          <a:lstStyle/>
          <a:p>
            <a:pPr algn="ctr"/>
            <a:r>
              <a:rPr lang="en-GB" dirty="0" smtClean="0"/>
              <a:t>Background</a:t>
            </a:r>
            <a:endParaRPr lang="en-GB" dirty="0"/>
          </a:p>
        </p:txBody>
      </p:sp>
      <p:sp>
        <p:nvSpPr>
          <p:cNvPr id="4" name="Content Placeholder 3"/>
          <p:cNvSpPr>
            <a:spLocks noGrp="1"/>
          </p:cNvSpPr>
          <p:nvPr>
            <p:ph idx="1"/>
          </p:nvPr>
        </p:nvSpPr>
        <p:spPr>
          <a:xfrm>
            <a:off x="0" y="736270"/>
            <a:ext cx="12192000" cy="5272643"/>
          </a:xfrm>
        </p:spPr>
        <p:txBody>
          <a:bodyPr>
            <a:normAutofit fontScale="85000" lnSpcReduction="10000"/>
          </a:bodyPr>
          <a:lstStyle/>
          <a:p>
            <a:pPr marL="0" indent="0" algn="ctr">
              <a:buNone/>
            </a:pPr>
            <a:endParaRPr lang="en-GB" sz="2000" dirty="0">
              <a:latin typeface="+mj-lt"/>
            </a:endParaRPr>
          </a:p>
          <a:p>
            <a:pPr>
              <a:lnSpc>
                <a:spcPct val="200000"/>
              </a:lnSpc>
            </a:pPr>
            <a:r>
              <a:rPr lang="en-GB" sz="2000" dirty="0">
                <a:latin typeface="+mj-lt"/>
              </a:rPr>
              <a:t>2 Form Entry school, from a deprived council estate.</a:t>
            </a:r>
          </a:p>
          <a:p>
            <a:pPr>
              <a:lnSpc>
                <a:spcPct val="200000"/>
              </a:lnSpc>
            </a:pPr>
            <a:r>
              <a:rPr lang="en-GB" sz="2000" dirty="0">
                <a:latin typeface="+mj-lt"/>
              </a:rPr>
              <a:t>PE and School Sport has had a high profile within the school for a number of years. Currently bringing things back to previous levels (Pre </a:t>
            </a:r>
            <a:r>
              <a:rPr lang="en-GB" sz="2000" dirty="0" err="1">
                <a:latin typeface="+mj-lt"/>
              </a:rPr>
              <a:t>Covid</a:t>
            </a:r>
            <a:r>
              <a:rPr lang="en-GB" sz="2000" dirty="0">
                <a:latin typeface="+mj-lt"/>
              </a:rPr>
              <a:t>) </a:t>
            </a:r>
          </a:p>
          <a:p>
            <a:pPr>
              <a:lnSpc>
                <a:spcPct val="200000"/>
              </a:lnSpc>
            </a:pPr>
            <a:r>
              <a:rPr lang="en-GB" sz="2000" dirty="0">
                <a:latin typeface="+mj-lt"/>
              </a:rPr>
              <a:t>Curriculum PE is delivered by Sports Coach – Coordinated by myself.</a:t>
            </a:r>
          </a:p>
          <a:p>
            <a:pPr lvl="1">
              <a:lnSpc>
                <a:spcPct val="200000"/>
              </a:lnSpc>
            </a:pPr>
            <a:r>
              <a:rPr lang="en-GB" sz="1600" dirty="0">
                <a:latin typeface="+mj-lt"/>
              </a:rPr>
              <a:t>is solely employed to deliver high quality Physical Education to all pupils across the school.</a:t>
            </a:r>
            <a:endParaRPr lang="en-GB" sz="2000" dirty="0">
              <a:latin typeface="+mj-lt"/>
            </a:endParaRPr>
          </a:p>
          <a:p>
            <a:pPr lvl="1">
              <a:lnSpc>
                <a:spcPct val="200000"/>
              </a:lnSpc>
            </a:pPr>
            <a:r>
              <a:rPr lang="en-GB" sz="1600" dirty="0">
                <a:latin typeface="+mj-lt"/>
              </a:rPr>
              <a:t>Motivation is high as knowledge and understanding is of a good level. </a:t>
            </a:r>
            <a:endParaRPr lang="en-GB" sz="1600" dirty="0" smtClean="0">
              <a:latin typeface="+mj-lt"/>
            </a:endParaRPr>
          </a:p>
          <a:p>
            <a:pPr lvl="1">
              <a:lnSpc>
                <a:spcPct val="200000"/>
              </a:lnSpc>
            </a:pPr>
            <a:r>
              <a:rPr lang="en-GB" sz="1600" dirty="0" smtClean="0">
                <a:latin typeface="+mj-lt"/>
              </a:rPr>
              <a:t>All </a:t>
            </a:r>
            <a:r>
              <a:rPr lang="en-GB" sz="1600" dirty="0">
                <a:latin typeface="+mj-lt"/>
              </a:rPr>
              <a:t>Teachers / Teaching Assistants within the a school that will be undertaking any Physical Education Lessons are trained to the highest of their ability</a:t>
            </a:r>
            <a:r>
              <a:rPr lang="en-GB" sz="1600" dirty="0" smtClean="0">
                <a:latin typeface="+mj-lt"/>
              </a:rPr>
              <a:t>. </a:t>
            </a:r>
            <a:endParaRPr lang="en-GB" sz="1600" dirty="0" smtClean="0">
              <a:latin typeface="+mj-lt"/>
            </a:endParaRPr>
          </a:p>
          <a:p>
            <a:pPr>
              <a:lnSpc>
                <a:spcPct val="200000"/>
              </a:lnSpc>
            </a:pPr>
            <a:r>
              <a:rPr lang="en-GB" sz="2000" dirty="0" smtClean="0">
                <a:latin typeface="+mj-lt"/>
              </a:rPr>
              <a:t>Skills </a:t>
            </a:r>
            <a:r>
              <a:rPr lang="en-GB" sz="2000" dirty="0">
                <a:latin typeface="+mj-lt"/>
              </a:rPr>
              <a:t>Based Curriculum, with progression of skills as they move through the school. FMS in EYFS and KS1 with a view to introducing sports specific skills in KS2. KS2 will start to play modified versions of the Unit of Work.</a:t>
            </a:r>
          </a:p>
        </p:txBody>
      </p:sp>
    </p:spTree>
    <p:extLst>
      <p:ext uri="{BB962C8B-B14F-4D97-AF65-F5344CB8AC3E}">
        <p14:creationId xmlns:p14="http://schemas.microsoft.com/office/powerpoint/2010/main" val="38104270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E364-F080-4824-A018-8C0D9331F73B}"/>
              </a:ext>
            </a:extLst>
          </p:cNvPr>
          <p:cNvSpPr>
            <a:spLocks noGrp="1"/>
          </p:cNvSpPr>
          <p:nvPr>
            <p:ph type="title"/>
          </p:nvPr>
        </p:nvSpPr>
        <p:spPr>
          <a:xfrm>
            <a:off x="0" y="0"/>
            <a:ext cx="12192000" cy="1095153"/>
          </a:xfrm>
        </p:spPr>
        <p:txBody>
          <a:bodyPr/>
          <a:lstStyle/>
          <a:p>
            <a:pPr algn="ctr"/>
            <a:r>
              <a:rPr lang="en-GB" dirty="0" smtClean="0"/>
              <a:t>Lesson</a:t>
            </a:r>
            <a:endParaRPr lang="en-GB" dirty="0"/>
          </a:p>
        </p:txBody>
      </p:sp>
      <p:sp>
        <p:nvSpPr>
          <p:cNvPr id="4" name="Content Placeholder 3"/>
          <p:cNvSpPr>
            <a:spLocks noGrp="1"/>
          </p:cNvSpPr>
          <p:nvPr>
            <p:ph idx="1"/>
          </p:nvPr>
        </p:nvSpPr>
        <p:spPr>
          <a:xfrm>
            <a:off x="0" y="760021"/>
            <a:ext cx="12192000" cy="5795158"/>
          </a:xfrm>
        </p:spPr>
        <p:txBody>
          <a:bodyPr>
            <a:normAutofit fontScale="85000" lnSpcReduction="10000"/>
          </a:bodyPr>
          <a:lstStyle/>
          <a:p>
            <a:pPr marL="0" indent="0" algn="ctr">
              <a:buNone/>
            </a:pPr>
            <a:endParaRPr lang="en-GB" sz="2000" dirty="0">
              <a:latin typeface="+mj-lt"/>
            </a:endParaRPr>
          </a:p>
          <a:p>
            <a:pPr>
              <a:lnSpc>
                <a:spcPct val="200000"/>
              </a:lnSpc>
            </a:pPr>
            <a:r>
              <a:rPr lang="en-GB" sz="2000" dirty="0">
                <a:latin typeface="+mj-lt"/>
              </a:rPr>
              <a:t>The main objective of the observation was to team teach with Sports Coach to get a view of the motivation of the pupils when undertaking the task. </a:t>
            </a:r>
          </a:p>
          <a:p>
            <a:pPr>
              <a:lnSpc>
                <a:spcPct val="200000"/>
              </a:lnSpc>
            </a:pPr>
            <a:r>
              <a:rPr lang="en-GB" sz="2000" dirty="0">
                <a:latin typeface="+mj-lt"/>
              </a:rPr>
              <a:t>Year 6 Class working on Volleyball</a:t>
            </a:r>
          </a:p>
          <a:p>
            <a:pPr>
              <a:lnSpc>
                <a:spcPct val="200000"/>
              </a:lnSpc>
            </a:pPr>
            <a:r>
              <a:rPr lang="en-GB" sz="2000" dirty="0">
                <a:latin typeface="+mj-lt"/>
              </a:rPr>
              <a:t>Lesson took place on Week 1 of the new unit of work</a:t>
            </a:r>
          </a:p>
          <a:p>
            <a:pPr lvl="1">
              <a:lnSpc>
                <a:spcPct val="200000"/>
              </a:lnSpc>
            </a:pPr>
            <a:r>
              <a:rPr lang="en-GB" sz="1600" dirty="0">
                <a:latin typeface="+mj-lt"/>
              </a:rPr>
              <a:t>Success Criteria was shown, so that children knew what the objectives were, and how they could achieve them.</a:t>
            </a:r>
          </a:p>
          <a:p>
            <a:pPr lvl="1">
              <a:lnSpc>
                <a:spcPct val="200000"/>
              </a:lnSpc>
            </a:pPr>
            <a:r>
              <a:rPr lang="en-GB" sz="1600" dirty="0">
                <a:latin typeface="+mj-lt"/>
              </a:rPr>
              <a:t>Sticky Knowledge – Children were asked to talk about any skills that they could transfer from previous Units of Work they have completed.</a:t>
            </a:r>
          </a:p>
          <a:p>
            <a:pPr>
              <a:lnSpc>
                <a:spcPct val="200000"/>
              </a:lnSpc>
            </a:pPr>
            <a:r>
              <a:rPr lang="en-GB" sz="2000" dirty="0">
                <a:latin typeface="+mj-lt"/>
              </a:rPr>
              <a:t>Volleyball is seen as a ‘new’ sport to our children, as it is not played widely in the area. </a:t>
            </a:r>
          </a:p>
          <a:p>
            <a:pPr lvl="1">
              <a:lnSpc>
                <a:spcPct val="200000"/>
              </a:lnSpc>
            </a:pPr>
            <a:r>
              <a:rPr lang="en-GB" sz="1600" dirty="0">
                <a:latin typeface="+mj-lt"/>
              </a:rPr>
              <a:t>This has </a:t>
            </a:r>
            <a:r>
              <a:rPr lang="en-GB" sz="1600" dirty="0" smtClean="0">
                <a:latin typeface="+mj-lt"/>
              </a:rPr>
              <a:t>it’s benefits in </a:t>
            </a:r>
            <a:r>
              <a:rPr lang="en-GB" sz="1600" dirty="0">
                <a:latin typeface="+mj-lt"/>
              </a:rPr>
              <a:t>motivating children, as everyone is starting on a level playing field</a:t>
            </a:r>
            <a:r>
              <a:rPr lang="en-GB" sz="1600" dirty="0" smtClean="0">
                <a:latin typeface="+mj-lt"/>
              </a:rPr>
              <a:t>. </a:t>
            </a:r>
          </a:p>
          <a:p>
            <a:pPr lvl="1">
              <a:lnSpc>
                <a:spcPct val="200000"/>
              </a:lnSpc>
            </a:pPr>
            <a:r>
              <a:rPr lang="en-GB" sz="1600" dirty="0" smtClean="0">
                <a:latin typeface="+mj-lt"/>
              </a:rPr>
              <a:t>On </a:t>
            </a:r>
            <a:r>
              <a:rPr lang="en-GB" sz="1600" dirty="0">
                <a:latin typeface="+mj-lt"/>
              </a:rPr>
              <a:t>the flip side, </a:t>
            </a:r>
            <a:r>
              <a:rPr lang="en-GB" sz="1600" dirty="0" smtClean="0">
                <a:latin typeface="+mj-lt"/>
              </a:rPr>
              <a:t>the </a:t>
            </a:r>
            <a:r>
              <a:rPr lang="en-GB" sz="1600" dirty="0">
                <a:latin typeface="+mj-lt"/>
              </a:rPr>
              <a:t>children are entering an unknown sport, their perception could be that they cant do it and become amotivated.</a:t>
            </a:r>
          </a:p>
          <a:p>
            <a:pPr>
              <a:lnSpc>
                <a:spcPct val="200000"/>
              </a:lnSpc>
            </a:pPr>
            <a:r>
              <a:rPr lang="en-GB" sz="2000" dirty="0">
                <a:latin typeface="+mj-lt"/>
              </a:rPr>
              <a:t>Lesson Structure was Warm Up, Skill Introduction, Skills Practice, Modified Game, Plenary. </a:t>
            </a:r>
          </a:p>
          <a:p>
            <a:pPr marL="0" indent="0" algn="ctr">
              <a:buNone/>
            </a:pPr>
            <a:endParaRPr lang="en-GB" sz="2000" dirty="0">
              <a:latin typeface="+mj-lt"/>
            </a:endParaRPr>
          </a:p>
        </p:txBody>
      </p:sp>
    </p:spTree>
    <p:extLst>
      <p:ext uri="{BB962C8B-B14F-4D97-AF65-F5344CB8AC3E}">
        <p14:creationId xmlns:p14="http://schemas.microsoft.com/office/powerpoint/2010/main" val="21006537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026" y="1095153"/>
            <a:ext cx="11837504" cy="5574004"/>
          </a:xfrm>
        </p:spPr>
        <p:txBody>
          <a:bodyPr>
            <a:normAutofit fontScale="92500" lnSpcReduction="10000"/>
          </a:bodyPr>
          <a:lstStyle/>
          <a:p>
            <a:pPr>
              <a:lnSpc>
                <a:spcPct val="200000"/>
              </a:lnSpc>
            </a:pPr>
            <a:r>
              <a:rPr lang="en-GB" sz="2000" dirty="0">
                <a:latin typeface="+mj-lt"/>
              </a:rPr>
              <a:t>Pupils Motivation: - Within in school we have found that within Early Years and KS1, motivation is high, and very intrinsic. The children will take part and work hard in PE through the enjoyment and fun factor. </a:t>
            </a:r>
            <a:r>
              <a:rPr lang="en-GB" sz="1400" dirty="0">
                <a:latin typeface="+mj-lt"/>
              </a:rPr>
              <a:t>(Perceived Competence  Eccles, Wigfield 2020)</a:t>
            </a:r>
            <a:endParaRPr lang="en-GB" dirty="0"/>
          </a:p>
          <a:p>
            <a:pPr>
              <a:lnSpc>
                <a:spcPct val="200000"/>
              </a:lnSpc>
            </a:pPr>
            <a:r>
              <a:rPr lang="en-GB" sz="2000" dirty="0">
                <a:latin typeface="+mj-lt"/>
              </a:rPr>
              <a:t>As the children progress to KS2, motivation remains high, as we have embedded a sporting culture within the school. </a:t>
            </a:r>
          </a:p>
          <a:p>
            <a:pPr lvl="1">
              <a:lnSpc>
                <a:spcPct val="200000"/>
              </a:lnSpc>
            </a:pPr>
            <a:r>
              <a:rPr lang="en-GB" sz="1600" dirty="0">
                <a:latin typeface="+mj-lt"/>
              </a:rPr>
              <a:t>Lessons are never cancelled or moved.</a:t>
            </a:r>
          </a:p>
          <a:p>
            <a:pPr lvl="1">
              <a:lnSpc>
                <a:spcPct val="200000"/>
              </a:lnSpc>
            </a:pPr>
            <a:r>
              <a:rPr lang="en-GB" sz="1600" dirty="0">
                <a:latin typeface="+mj-lt"/>
              </a:rPr>
              <a:t>Oversubscribed After School Sports Clubs.</a:t>
            </a:r>
          </a:p>
          <a:p>
            <a:pPr lvl="1">
              <a:lnSpc>
                <a:spcPct val="200000"/>
              </a:lnSpc>
            </a:pPr>
            <a:r>
              <a:rPr lang="en-GB" sz="1600" dirty="0">
                <a:latin typeface="+mj-lt"/>
              </a:rPr>
              <a:t>Physical Activity used in other curriculum areas (Active Maths &amp; English)</a:t>
            </a:r>
          </a:p>
          <a:p>
            <a:pPr>
              <a:lnSpc>
                <a:spcPct val="200000"/>
              </a:lnSpc>
            </a:pPr>
            <a:r>
              <a:rPr lang="en-GB" sz="2000" dirty="0">
                <a:latin typeface="+mj-lt"/>
              </a:rPr>
              <a:t>Year 5 and Year 6 are the years where we see changes in the attitudes to Physical Education and School Sport.</a:t>
            </a:r>
          </a:p>
          <a:p>
            <a:pPr lvl="1">
              <a:lnSpc>
                <a:spcPct val="200000"/>
              </a:lnSpc>
            </a:pPr>
            <a:r>
              <a:rPr lang="en-GB" sz="1600" dirty="0">
                <a:latin typeface="+mj-lt"/>
              </a:rPr>
              <a:t>Perception of ability becomes more of a factor.</a:t>
            </a:r>
          </a:p>
          <a:p>
            <a:pPr lvl="1">
              <a:lnSpc>
                <a:spcPct val="200000"/>
              </a:lnSpc>
            </a:pPr>
            <a:r>
              <a:rPr lang="en-GB" sz="1600" dirty="0">
                <a:latin typeface="+mj-lt"/>
              </a:rPr>
              <a:t>Children are beginning to take part in organised sports outside of school (Competitive – Rewards are now introduced)</a:t>
            </a:r>
          </a:p>
          <a:p>
            <a:pPr lvl="1"/>
            <a:endParaRPr lang="en-GB" sz="1600" dirty="0">
              <a:latin typeface="+mj-lt"/>
            </a:endParaRPr>
          </a:p>
          <a:p>
            <a:endParaRPr lang="en-GB" sz="2000" dirty="0">
              <a:latin typeface="+mj-lt"/>
            </a:endParaRPr>
          </a:p>
        </p:txBody>
      </p:sp>
      <p:sp>
        <p:nvSpPr>
          <p:cNvPr id="4" name="Title 1">
            <a:extLst>
              <a:ext uri="{FF2B5EF4-FFF2-40B4-BE49-F238E27FC236}">
                <a16:creationId xmlns:a16="http://schemas.microsoft.com/office/drawing/2014/main" id="{5D8AE364-F080-4824-A018-8C0D9331F73B}"/>
              </a:ext>
            </a:extLst>
          </p:cNvPr>
          <p:cNvSpPr>
            <a:spLocks noGrp="1"/>
          </p:cNvSpPr>
          <p:nvPr>
            <p:ph type="title"/>
          </p:nvPr>
        </p:nvSpPr>
        <p:spPr>
          <a:xfrm>
            <a:off x="0" y="0"/>
            <a:ext cx="12192000" cy="1095153"/>
          </a:xfrm>
        </p:spPr>
        <p:txBody>
          <a:bodyPr/>
          <a:lstStyle/>
          <a:p>
            <a:pPr algn="ctr"/>
            <a:r>
              <a:rPr lang="en-GB" dirty="0"/>
              <a:t>L</a:t>
            </a:r>
            <a:r>
              <a:rPr lang="en-GB" dirty="0" smtClean="0"/>
              <a:t>inks </a:t>
            </a:r>
            <a:r>
              <a:rPr lang="en-GB" dirty="0"/>
              <a:t>to motivation.</a:t>
            </a:r>
          </a:p>
        </p:txBody>
      </p:sp>
    </p:spTree>
    <p:extLst>
      <p:ext uri="{BB962C8B-B14F-4D97-AF65-F5344CB8AC3E}">
        <p14:creationId xmlns:p14="http://schemas.microsoft.com/office/powerpoint/2010/main" val="1824425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026" y="337930"/>
            <a:ext cx="11837504" cy="6331227"/>
          </a:xfrm>
        </p:spPr>
        <p:txBody>
          <a:bodyPr>
            <a:normAutofit lnSpcReduction="10000"/>
          </a:bodyPr>
          <a:lstStyle/>
          <a:p>
            <a:pPr>
              <a:lnSpc>
                <a:spcPct val="150000"/>
              </a:lnSpc>
            </a:pPr>
            <a:r>
              <a:rPr lang="en-GB" sz="2400" dirty="0">
                <a:latin typeface="+mj-lt"/>
              </a:rPr>
              <a:t>Self Determination Theory </a:t>
            </a:r>
          </a:p>
          <a:p>
            <a:pPr lvl="1">
              <a:lnSpc>
                <a:spcPct val="150000"/>
              </a:lnSpc>
            </a:pPr>
            <a:r>
              <a:rPr lang="en-GB" sz="1800" dirty="0">
                <a:latin typeface="+mj-lt"/>
              </a:rPr>
              <a:t>Autonomy: Within the lesson saw very little Autonomy, as the lessons structure set the drills / activities and children used criteria to gain success. </a:t>
            </a:r>
          </a:p>
          <a:p>
            <a:pPr lvl="2">
              <a:lnSpc>
                <a:spcPct val="150000"/>
              </a:lnSpc>
            </a:pPr>
            <a:r>
              <a:rPr lang="en-GB" sz="1400" dirty="0">
                <a:latin typeface="+mj-lt"/>
              </a:rPr>
              <a:t>Children were given opportunity to work on set skills, but in the time frame of the </a:t>
            </a:r>
            <a:r>
              <a:rPr lang="en-GB" sz="1400" dirty="0" smtClean="0">
                <a:latin typeface="+mj-lt"/>
              </a:rPr>
              <a:t>lesson. Not able to work on specific tasks when they needed to. </a:t>
            </a:r>
            <a:endParaRPr lang="en-GB" sz="1400" dirty="0">
              <a:latin typeface="+mj-lt"/>
            </a:endParaRPr>
          </a:p>
          <a:p>
            <a:pPr lvl="2">
              <a:lnSpc>
                <a:spcPct val="150000"/>
              </a:lnSpc>
            </a:pPr>
            <a:r>
              <a:rPr lang="en-GB" sz="1400" dirty="0" smtClean="0">
                <a:latin typeface="+mj-lt"/>
              </a:rPr>
              <a:t>There was plenty of repetition for the children to master the skills taught.</a:t>
            </a:r>
          </a:p>
          <a:p>
            <a:pPr lvl="1">
              <a:lnSpc>
                <a:spcPct val="150000"/>
              </a:lnSpc>
            </a:pPr>
            <a:r>
              <a:rPr lang="en-GB" sz="1800" dirty="0" smtClean="0">
                <a:latin typeface="+mj-lt"/>
              </a:rPr>
              <a:t>Competence</a:t>
            </a:r>
            <a:r>
              <a:rPr lang="en-GB" sz="1800" dirty="0">
                <a:latin typeface="+mj-lt"/>
              </a:rPr>
              <a:t>: This could be achieved as the children were using prior knowledge to aid this, </a:t>
            </a:r>
          </a:p>
          <a:p>
            <a:pPr lvl="2">
              <a:lnSpc>
                <a:spcPct val="150000"/>
              </a:lnSpc>
            </a:pPr>
            <a:r>
              <a:rPr lang="en-GB" sz="1400" dirty="0">
                <a:latin typeface="+mj-lt"/>
              </a:rPr>
              <a:t>Volleyball is not recognised as a traditional sport in the area, some children were able to show competence in the skills at first try.</a:t>
            </a:r>
          </a:p>
          <a:p>
            <a:pPr lvl="1">
              <a:lnSpc>
                <a:spcPct val="150000"/>
              </a:lnSpc>
            </a:pPr>
            <a:r>
              <a:rPr lang="en-GB" sz="1800" dirty="0">
                <a:latin typeface="+mj-lt"/>
              </a:rPr>
              <a:t>Relatedness: Children were working in pairs for the lesson, so not much of this area was covered. </a:t>
            </a:r>
          </a:p>
          <a:p>
            <a:pPr lvl="2">
              <a:lnSpc>
                <a:spcPct val="150000"/>
              </a:lnSpc>
            </a:pPr>
            <a:r>
              <a:rPr lang="en-GB" sz="1400" dirty="0">
                <a:latin typeface="+mj-lt"/>
              </a:rPr>
              <a:t>It would become more apparent as the Unit progressed and team games became part of the main body of the lesson.</a:t>
            </a:r>
          </a:p>
          <a:p>
            <a:pPr marL="914400" lvl="2" indent="0">
              <a:lnSpc>
                <a:spcPct val="150000"/>
              </a:lnSpc>
              <a:buNone/>
            </a:pPr>
            <a:endParaRPr lang="en-GB" sz="1400" dirty="0">
              <a:latin typeface="+mj-lt"/>
            </a:endParaRPr>
          </a:p>
          <a:p>
            <a:pPr>
              <a:lnSpc>
                <a:spcPct val="150000"/>
              </a:lnSpc>
            </a:pPr>
            <a:r>
              <a:rPr lang="en-GB" sz="2400" dirty="0">
                <a:latin typeface="+mj-lt"/>
              </a:rPr>
              <a:t>Achievement Goal Theory in context of schools Physical Education.</a:t>
            </a:r>
          </a:p>
          <a:p>
            <a:pPr lvl="1">
              <a:lnSpc>
                <a:spcPct val="150000"/>
              </a:lnSpc>
            </a:pPr>
            <a:r>
              <a:rPr lang="en-GB" sz="1800" dirty="0">
                <a:latin typeface="+mj-lt"/>
              </a:rPr>
              <a:t>While children still perceive themselves competent, their motives are still driven by being Mastery Orientated.</a:t>
            </a:r>
          </a:p>
          <a:p>
            <a:pPr lvl="1">
              <a:lnSpc>
                <a:spcPct val="150000"/>
              </a:lnSpc>
            </a:pPr>
            <a:r>
              <a:rPr lang="en-GB" sz="1800" dirty="0">
                <a:latin typeface="+mj-lt"/>
              </a:rPr>
              <a:t>As children become more aware of others and their ability in comparison, motives shift to a more Ego Orientated approach.</a:t>
            </a:r>
            <a:endParaRPr lang="en-GB" sz="1400" dirty="0">
              <a:latin typeface="+mj-lt"/>
            </a:endParaRPr>
          </a:p>
        </p:txBody>
      </p:sp>
    </p:spTree>
    <p:extLst>
      <p:ext uri="{BB962C8B-B14F-4D97-AF65-F5344CB8AC3E}">
        <p14:creationId xmlns:p14="http://schemas.microsoft.com/office/powerpoint/2010/main" val="39879799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42577"/>
            <a:ext cx="12192000" cy="1102290"/>
          </a:xfrm>
        </p:spPr>
        <p:txBody>
          <a:bodyPr>
            <a:noAutofit/>
          </a:bodyPr>
          <a:lstStyle/>
          <a:p>
            <a:pPr algn="ctr"/>
            <a:r>
              <a:rPr lang="en-GB" sz="8800" dirty="0" smtClean="0"/>
              <a:t>Educational Resource</a:t>
            </a:r>
            <a:endParaRPr lang="en-GB" sz="8800" dirty="0"/>
          </a:p>
        </p:txBody>
      </p:sp>
    </p:spTree>
    <p:extLst>
      <p:ext uri="{BB962C8B-B14F-4D97-AF65-F5344CB8AC3E}">
        <p14:creationId xmlns:p14="http://schemas.microsoft.com/office/powerpoint/2010/main" val="2744037063"/>
      </p:ext>
    </p:extLst>
  </p:cSld>
  <p:clrMapOvr>
    <a:masterClrMapping/>
  </p:clrMapOvr>
  <p:transition spd="slow">
    <p:push dir="u"/>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3D4B-4E0A-490E-9602-5CBED273A7A7}"/>
              </a:ext>
            </a:extLst>
          </p:cNvPr>
          <p:cNvSpPr>
            <a:spLocks noGrp="1"/>
          </p:cNvSpPr>
          <p:nvPr>
            <p:ph type="title"/>
          </p:nvPr>
        </p:nvSpPr>
        <p:spPr>
          <a:xfrm>
            <a:off x="0" y="18255"/>
            <a:ext cx="12191999" cy="933723"/>
          </a:xfrm>
        </p:spPr>
        <p:txBody>
          <a:bodyPr/>
          <a:lstStyle/>
          <a:p>
            <a:pPr algn="ctr"/>
            <a:r>
              <a:rPr lang="en-GB" dirty="0" smtClean="0"/>
              <a:t>Educational Resource</a:t>
            </a:r>
            <a:endParaRPr lang="en-GB" dirty="0"/>
          </a:p>
        </p:txBody>
      </p:sp>
      <p:sp>
        <p:nvSpPr>
          <p:cNvPr id="3" name="Content Placeholder 2">
            <a:extLst>
              <a:ext uri="{FF2B5EF4-FFF2-40B4-BE49-F238E27FC236}">
                <a16:creationId xmlns:a16="http://schemas.microsoft.com/office/drawing/2014/main" id="{6ECD568E-D490-41D4-BB55-9B170DD90531}"/>
              </a:ext>
            </a:extLst>
          </p:cNvPr>
          <p:cNvSpPr>
            <a:spLocks noGrp="1"/>
          </p:cNvSpPr>
          <p:nvPr>
            <p:ph idx="1"/>
          </p:nvPr>
        </p:nvSpPr>
        <p:spPr>
          <a:xfrm>
            <a:off x="1" y="1787267"/>
            <a:ext cx="12191999" cy="3283467"/>
          </a:xfrm>
        </p:spPr>
        <p:txBody>
          <a:bodyPr>
            <a:normAutofit/>
          </a:bodyPr>
          <a:lstStyle/>
          <a:p>
            <a:pPr algn="ctr">
              <a:lnSpc>
                <a:spcPct val="200000"/>
              </a:lnSpc>
            </a:pPr>
            <a:r>
              <a:rPr lang="en-GB" sz="2000" dirty="0" smtClean="0">
                <a:latin typeface="+mj-lt"/>
              </a:rPr>
              <a:t>As we found that pupils are generally well motivated within the school setting, I wanted to look at keeping the levels high as the children move to Year 6 and on to High School.</a:t>
            </a:r>
          </a:p>
          <a:p>
            <a:pPr algn="ctr">
              <a:lnSpc>
                <a:spcPct val="200000"/>
              </a:lnSpc>
            </a:pPr>
            <a:r>
              <a:rPr lang="en-GB" sz="2000" dirty="0" smtClean="0">
                <a:latin typeface="+mj-lt"/>
              </a:rPr>
              <a:t>The idea was to introduce Sport Education to Upper Key </a:t>
            </a:r>
            <a:r>
              <a:rPr lang="en-GB" sz="2000" dirty="0" smtClean="0">
                <a:latin typeface="+mj-lt"/>
              </a:rPr>
              <a:t>Stage 2 </a:t>
            </a:r>
            <a:r>
              <a:rPr lang="en-GB" sz="2000" dirty="0" smtClean="0">
                <a:latin typeface="+mj-lt"/>
              </a:rPr>
              <a:t>as a way of improving the 3 basic psychological human needs of Autonomy, Competence and Relatedness. To keep the climate of learning that of a mastery / task environment, and to implement the use of the SAAFE Teaching Principles.</a:t>
            </a:r>
            <a:endParaRPr lang="en-US" sz="2000" dirty="0">
              <a:latin typeface="+mj-lt"/>
            </a:endParaRPr>
          </a:p>
        </p:txBody>
      </p:sp>
    </p:spTree>
    <p:extLst>
      <p:ext uri="{BB962C8B-B14F-4D97-AF65-F5344CB8AC3E}">
        <p14:creationId xmlns:p14="http://schemas.microsoft.com/office/powerpoint/2010/main" val="13749529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Educational Resource">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879600" y="107950"/>
            <a:ext cx="8813800" cy="6610350"/>
          </a:xfrm>
          <a:prstGeom prst="rect">
            <a:avLst/>
          </a:prstGeom>
        </p:spPr>
      </p:pic>
    </p:spTree>
    <p:extLst>
      <p:ext uri="{BB962C8B-B14F-4D97-AF65-F5344CB8AC3E}">
        <p14:creationId xmlns:p14="http://schemas.microsoft.com/office/powerpoint/2010/main" val="18355227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4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3D4B-4E0A-490E-9602-5CBED273A7A7}"/>
              </a:ext>
            </a:extLst>
          </p:cNvPr>
          <p:cNvSpPr>
            <a:spLocks noGrp="1"/>
          </p:cNvSpPr>
          <p:nvPr>
            <p:ph type="title"/>
          </p:nvPr>
        </p:nvSpPr>
        <p:spPr>
          <a:xfrm>
            <a:off x="0" y="18255"/>
            <a:ext cx="12191999" cy="933723"/>
          </a:xfrm>
        </p:spPr>
        <p:txBody>
          <a:bodyPr/>
          <a:lstStyle/>
          <a:p>
            <a:pPr algn="ctr"/>
            <a:r>
              <a:rPr lang="en-GB" dirty="0"/>
              <a:t>The Learning Environment and </a:t>
            </a:r>
            <a:r>
              <a:rPr lang="en-GB" dirty="0" smtClean="0"/>
              <a:t>Sport Education</a:t>
            </a:r>
            <a:endParaRPr lang="en-GB" dirty="0"/>
          </a:p>
        </p:txBody>
      </p:sp>
      <p:sp>
        <p:nvSpPr>
          <p:cNvPr id="3" name="Content Placeholder 2">
            <a:extLst>
              <a:ext uri="{FF2B5EF4-FFF2-40B4-BE49-F238E27FC236}">
                <a16:creationId xmlns:a16="http://schemas.microsoft.com/office/drawing/2014/main" id="{6ECD568E-D490-41D4-BB55-9B170DD90531}"/>
              </a:ext>
            </a:extLst>
          </p:cNvPr>
          <p:cNvSpPr>
            <a:spLocks noGrp="1"/>
          </p:cNvSpPr>
          <p:nvPr>
            <p:ph idx="1"/>
          </p:nvPr>
        </p:nvSpPr>
        <p:spPr>
          <a:xfrm>
            <a:off x="0" y="824463"/>
            <a:ext cx="12191999" cy="6033537"/>
          </a:xfrm>
        </p:spPr>
        <p:txBody>
          <a:bodyPr>
            <a:normAutofit/>
          </a:bodyPr>
          <a:lstStyle/>
          <a:p>
            <a:pPr algn="ctr">
              <a:lnSpc>
                <a:spcPct val="200000"/>
              </a:lnSpc>
            </a:pPr>
            <a:r>
              <a:rPr lang="en-US" sz="2000" dirty="0">
                <a:latin typeface="+mj-lt"/>
              </a:rPr>
              <a:t>A key strategy for improving physical activity participation during physical education is to ‘implement a well-designed curriculum’ (USDHHS, 2010: p. 2</a:t>
            </a:r>
            <a:r>
              <a:rPr lang="en-US" sz="2000" dirty="0" smtClean="0">
                <a:latin typeface="+mj-lt"/>
              </a:rPr>
              <a:t>)</a:t>
            </a:r>
            <a:endParaRPr lang="en-US" sz="2000" dirty="0">
              <a:latin typeface="+mj-lt"/>
            </a:endParaRPr>
          </a:p>
          <a:p>
            <a:pPr algn="ctr">
              <a:lnSpc>
                <a:spcPct val="200000"/>
              </a:lnSpc>
            </a:pPr>
            <a:r>
              <a:rPr lang="en-US" sz="2000" dirty="0">
                <a:latin typeface="+mj-lt"/>
              </a:rPr>
              <a:t>The classroom learning environment embodies more than merely physical space, indeed it consists of the entire learning setting, including instructional processes, teacher–student relationships, student–student relationships and student attitudes (Brophy 1999, Fraser and Walberg, </a:t>
            </a:r>
            <a:r>
              <a:rPr lang="en-US" sz="2000" dirty="0" smtClean="0">
                <a:latin typeface="+mj-lt"/>
              </a:rPr>
              <a:t>1991)</a:t>
            </a:r>
            <a:endParaRPr lang="en-US" sz="2000" dirty="0">
              <a:solidFill>
                <a:srgbClr val="202124"/>
              </a:solidFill>
              <a:latin typeface="+mj-lt"/>
            </a:endParaRPr>
          </a:p>
          <a:p>
            <a:pPr algn="ctr">
              <a:lnSpc>
                <a:spcPct val="200000"/>
              </a:lnSpc>
            </a:pPr>
            <a:r>
              <a:rPr lang="en-GB" sz="2000" dirty="0">
                <a:solidFill>
                  <a:srgbClr val="202124"/>
                </a:solidFill>
                <a:latin typeface="+mj-lt"/>
              </a:rPr>
              <a:t>Florence (1998) suggest that teachers should develop an environment where students want to learn</a:t>
            </a:r>
            <a:r>
              <a:rPr lang="en-GB" sz="2000" dirty="0" smtClean="0">
                <a:solidFill>
                  <a:srgbClr val="202124"/>
                </a:solidFill>
                <a:latin typeface="+mj-lt"/>
              </a:rPr>
              <a:t>.</a:t>
            </a:r>
            <a:endParaRPr lang="en-GB" sz="2000" dirty="0">
              <a:solidFill>
                <a:srgbClr val="202124"/>
              </a:solidFill>
              <a:latin typeface="+mj-lt"/>
              <a:cs typeface="Arabic Typesetting" panose="020B0604020202020204" pitchFamily="66" charset="-78"/>
            </a:endParaRPr>
          </a:p>
          <a:p>
            <a:pPr algn="ctr">
              <a:lnSpc>
                <a:spcPct val="200000"/>
              </a:lnSpc>
            </a:pPr>
            <a:r>
              <a:rPr lang="en-US" sz="2000" dirty="0">
                <a:latin typeface="+mj-lt"/>
              </a:rPr>
              <a:t>Mitchell (1996) </a:t>
            </a:r>
            <a:r>
              <a:rPr lang="en-US" sz="2000" dirty="0" smtClean="0">
                <a:latin typeface="+mj-lt"/>
              </a:rPr>
              <a:t>applied </a:t>
            </a:r>
            <a:r>
              <a:rPr lang="en-US" sz="2000" dirty="0">
                <a:latin typeface="+mj-lt"/>
              </a:rPr>
              <a:t>concept of perceived learning </a:t>
            </a:r>
            <a:r>
              <a:rPr lang="en-US" sz="2000" dirty="0" smtClean="0">
                <a:latin typeface="+mj-lt"/>
              </a:rPr>
              <a:t>environment </a:t>
            </a:r>
            <a:r>
              <a:rPr lang="en-US" sz="2000" dirty="0">
                <a:latin typeface="+mj-lt"/>
              </a:rPr>
              <a:t>in a physical education setting. He showed that the students’ intrinsic motivation was higher when they perceived a learning environment to be non-threatening to their self esteem and to be physically challenging</a:t>
            </a:r>
            <a:r>
              <a:rPr lang="en-US" sz="2000" dirty="0" smtClean="0">
                <a:latin typeface="+mj-lt"/>
              </a:rPr>
              <a:t>.</a:t>
            </a:r>
            <a:endParaRPr lang="en-US" sz="2000" dirty="0">
              <a:latin typeface="+mj-lt"/>
            </a:endParaRPr>
          </a:p>
        </p:txBody>
      </p:sp>
    </p:spTree>
    <p:extLst>
      <p:ext uri="{BB962C8B-B14F-4D97-AF65-F5344CB8AC3E}">
        <p14:creationId xmlns:p14="http://schemas.microsoft.com/office/powerpoint/2010/main" val="240409729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7315E-C774-4511-BD0F-1C826ACC9CDC}"/>
              </a:ext>
            </a:extLst>
          </p:cNvPr>
          <p:cNvSpPr>
            <a:spLocks noGrp="1"/>
          </p:cNvSpPr>
          <p:nvPr>
            <p:ph type="title"/>
          </p:nvPr>
        </p:nvSpPr>
        <p:spPr>
          <a:xfrm>
            <a:off x="0" y="1"/>
            <a:ext cx="12192000" cy="1063256"/>
          </a:xfrm>
        </p:spPr>
        <p:txBody>
          <a:bodyPr/>
          <a:lstStyle/>
          <a:p>
            <a:pPr algn="ctr"/>
            <a:r>
              <a:rPr lang="en-GB" dirty="0" smtClean="0"/>
              <a:t>Sport Education and links to SDT</a:t>
            </a:r>
            <a:endParaRPr lang="en-GB" dirty="0"/>
          </a:p>
        </p:txBody>
      </p:sp>
      <p:sp>
        <p:nvSpPr>
          <p:cNvPr id="3" name="Content Placeholder 2">
            <a:extLst>
              <a:ext uri="{FF2B5EF4-FFF2-40B4-BE49-F238E27FC236}">
                <a16:creationId xmlns:a16="http://schemas.microsoft.com/office/drawing/2014/main" id="{54A58183-F9FA-4527-9123-D0D7E87FF268}"/>
              </a:ext>
            </a:extLst>
          </p:cNvPr>
          <p:cNvSpPr>
            <a:spLocks noGrp="1"/>
          </p:cNvSpPr>
          <p:nvPr>
            <p:ph idx="1"/>
          </p:nvPr>
        </p:nvSpPr>
        <p:spPr>
          <a:xfrm>
            <a:off x="0" y="1063257"/>
            <a:ext cx="12192000" cy="2664912"/>
          </a:xfrm>
        </p:spPr>
        <p:txBody>
          <a:bodyPr>
            <a:normAutofit lnSpcReduction="10000"/>
          </a:bodyPr>
          <a:lstStyle/>
          <a:p>
            <a:pPr marL="0" indent="0">
              <a:lnSpc>
                <a:spcPct val="150000"/>
              </a:lnSpc>
              <a:buNone/>
            </a:pPr>
            <a:r>
              <a:rPr lang="en-GB" sz="2000" dirty="0">
                <a:latin typeface="+mj-lt"/>
              </a:rPr>
              <a:t>The philosophy of Sport Education is to </a:t>
            </a:r>
          </a:p>
          <a:p>
            <a:pPr marL="457200" indent="-457200">
              <a:lnSpc>
                <a:spcPct val="150000"/>
              </a:lnSpc>
              <a:buAutoNum type="arabicPeriod"/>
            </a:pPr>
            <a:r>
              <a:rPr lang="en-GB" sz="2000" dirty="0">
                <a:latin typeface="+mj-lt"/>
              </a:rPr>
              <a:t>provide opportunities for students to engage in sport more authentically;</a:t>
            </a:r>
          </a:p>
          <a:p>
            <a:pPr marL="457200" indent="-457200">
              <a:lnSpc>
                <a:spcPct val="150000"/>
              </a:lnSpc>
              <a:buAutoNum type="arabicPeriod"/>
            </a:pPr>
            <a:r>
              <a:rPr lang="en-GB" sz="2000" dirty="0">
                <a:latin typeface="+mj-lt"/>
              </a:rPr>
              <a:t>enhance the chances for students to learn sport more completely; </a:t>
            </a:r>
          </a:p>
          <a:p>
            <a:pPr marL="457200" indent="-457200">
              <a:lnSpc>
                <a:spcPct val="150000"/>
              </a:lnSpc>
              <a:buAutoNum type="arabicPeriod"/>
            </a:pPr>
            <a:r>
              <a:rPr lang="en-GB" sz="2000" dirty="0">
                <a:latin typeface="+mj-lt"/>
              </a:rPr>
              <a:t>Create more important and relevant experiences for students </a:t>
            </a:r>
          </a:p>
          <a:p>
            <a:pPr marL="0" indent="0" algn="r">
              <a:lnSpc>
                <a:spcPct val="150000"/>
              </a:lnSpc>
              <a:buNone/>
            </a:pPr>
            <a:r>
              <a:rPr lang="en-GB" sz="1400" dirty="0" smtClean="0">
                <a:latin typeface="+mj-lt"/>
              </a:rPr>
              <a:t>(</a:t>
            </a:r>
            <a:r>
              <a:rPr lang="en-GB" sz="1400" dirty="0">
                <a:latin typeface="+mj-lt"/>
              </a:rPr>
              <a:t>Van der Mars and Tannehill, 2015).</a:t>
            </a:r>
          </a:p>
          <a:p>
            <a:pPr marL="0" indent="0" algn="r">
              <a:lnSpc>
                <a:spcPct val="150000"/>
              </a:lnSpc>
              <a:buNone/>
            </a:pPr>
            <a:endParaRPr lang="en-GB" sz="1400" dirty="0">
              <a:latin typeface="+mj-lt"/>
            </a:endParaRPr>
          </a:p>
        </p:txBody>
      </p:sp>
      <p:graphicFrame>
        <p:nvGraphicFramePr>
          <p:cNvPr id="7" name="Table 6"/>
          <p:cNvGraphicFramePr>
            <a:graphicFrameLocks noGrp="1"/>
          </p:cNvGraphicFramePr>
          <p:nvPr>
            <p:extLst>
              <p:ext uri="{D42A27DB-BD31-4B8C-83A1-F6EECF244321}">
                <p14:modId xmlns:p14="http://schemas.microsoft.com/office/powerpoint/2010/main" val="4240678727"/>
              </p:ext>
            </p:extLst>
          </p:nvPr>
        </p:nvGraphicFramePr>
        <p:xfrm>
          <a:off x="606000" y="4226795"/>
          <a:ext cx="10980000" cy="1764000"/>
        </p:xfrm>
        <a:graphic>
          <a:graphicData uri="http://schemas.openxmlformats.org/drawingml/2006/table">
            <a:tbl>
              <a:tblPr firstRow="1" bandRow="1">
                <a:tableStyleId>{F5AB1C69-6EDB-4FF4-983F-18BD219EF322}</a:tableStyleId>
              </a:tblPr>
              <a:tblGrid>
                <a:gridCol w="3660000">
                  <a:extLst>
                    <a:ext uri="{9D8B030D-6E8A-4147-A177-3AD203B41FA5}">
                      <a16:colId xmlns:a16="http://schemas.microsoft.com/office/drawing/2014/main" val="1517571388"/>
                    </a:ext>
                  </a:extLst>
                </a:gridCol>
                <a:gridCol w="3660000">
                  <a:extLst>
                    <a:ext uri="{9D8B030D-6E8A-4147-A177-3AD203B41FA5}">
                      <a16:colId xmlns:a16="http://schemas.microsoft.com/office/drawing/2014/main" val="2543498034"/>
                    </a:ext>
                  </a:extLst>
                </a:gridCol>
                <a:gridCol w="3660000">
                  <a:extLst>
                    <a:ext uri="{9D8B030D-6E8A-4147-A177-3AD203B41FA5}">
                      <a16:colId xmlns:a16="http://schemas.microsoft.com/office/drawing/2014/main" val="1045751140"/>
                    </a:ext>
                  </a:extLst>
                </a:gridCol>
              </a:tblGrid>
              <a:tr h="589892">
                <a:tc>
                  <a:txBody>
                    <a:bodyPr/>
                    <a:lstStyle/>
                    <a:p>
                      <a:pPr algn="ctr"/>
                      <a:r>
                        <a:rPr lang="en-GB" sz="2800" dirty="0" smtClean="0">
                          <a:latin typeface="+mj-lt"/>
                        </a:rPr>
                        <a:t>COMPETENCE</a:t>
                      </a:r>
                      <a:endParaRPr lang="en-GB" sz="2800" dirty="0">
                        <a:latin typeface="+mj-lt"/>
                      </a:endParaRPr>
                    </a:p>
                  </a:txBody>
                  <a:tcPr/>
                </a:tc>
                <a:tc>
                  <a:txBody>
                    <a:bodyPr/>
                    <a:lstStyle/>
                    <a:p>
                      <a:pPr algn="ctr"/>
                      <a:r>
                        <a:rPr lang="en-GB" sz="2800" dirty="0" smtClean="0">
                          <a:latin typeface="+mj-lt"/>
                        </a:rPr>
                        <a:t>AUTONOMY</a:t>
                      </a:r>
                      <a:endParaRPr lang="en-GB" sz="2800" dirty="0">
                        <a:latin typeface="+mj-lt"/>
                      </a:endParaRPr>
                    </a:p>
                  </a:txBody>
                  <a:tcPr/>
                </a:tc>
                <a:tc>
                  <a:txBody>
                    <a:bodyPr/>
                    <a:lstStyle/>
                    <a:p>
                      <a:pPr algn="ctr"/>
                      <a:r>
                        <a:rPr lang="en-GB" sz="2800" dirty="0" smtClean="0">
                          <a:latin typeface="+mj-lt"/>
                        </a:rPr>
                        <a:t>RELATEDNESS</a:t>
                      </a:r>
                      <a:endParaRPr lang="en-GB" sz="2800" dirty="0">
                        <a:latin typeface="+mj-lt"/>
                      </a:endParaRPr>
                    </a:p>
                  </a:txBody>
                  <a:tcPr/>
                </a:tc>
                <a:extLst>
                  <a:ext uri="{0D108BD9-81ED-4DB2-BD59-A6C34878D82A}">
                    <a16:rowId xmlns:a16="http://schemas.microsoft.com/office/drawing/2014/main" val="507380973"/>
                  </a:ext>
                </a:extLst>
              </a:tr>
              <a:tr h="117410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2000" dirty="0" smtClean="0">
                        <a:latin typeface="+mj-l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2000" kern="1200" dirty="0" smtClean="0">
                        <a:solidFill>
                          <a:schemeClr val="dk1"/>
                        </a:solidFill>
                        <a:latin typeface="+mj-lt"/>
                        <a:ea typeface="+mn-ea"/>
                        <a:cs typeface="+mn-cs"/>
                      </a:endParaRPr>
                    </a:p>
                  </a:txBody>
                  <a:tcPr anchor="ctr"/>
                </a:tc>
                <a:tc>
                  <a:txBody>
                    <a:bodyPr/>
                    <a:lstStyle/>
                    <a:p>
                      <a:pPr algn="ctr"/>
                      <a:endParaRPr lang="en-GB" sz="2000" dirty="0">
                        <a:latin typeface="+mj-lt"/>
                      </a:endParaRPr>
                    </a:p>
                  </a:txBody>
                  <a:tcPr anchor="ctr"/>
                </a:tc>
                <a:extLst>
                  <a:ext uri="{0D108BD9-81ED-4DB2-BD59-A6C34878D82A}">
                    <a16:rowId xmlns:a16="http://schemas.microsoft.com/office/drawing/2014/main" val="2828151746"/>
                  </a:ext>
                </a:extLst>
              </a:tr>
            </a:tbl>
          </a:graphicData>
        </a:graphic>
      </p:graphicFrame>
      <p:sp>
        <p:nvSpPr>
          <p:cNvPr id="8" name="TextBox 7"/>
          <p:cNvSpPr txBox="1"/>
          <p:nvPr/>
        </p:nvSpPr>
        <p:spPr>
          <a:xfrm>
            <a:off x="614625" y="4992209"/>
            <a:ext cx="3648500" cy="707886"/>
          </a:xfrm>
          <a:prstGeom prst="rect">
            <a:avLst/>
          </a:prstGeom>
          <a:noFill/>
        </p:spPr>
        <p:txBody>
          <a:bodyPr wrap="square" rtlCol="0">
            <a:spAutoFit/>
          </a:bodyPr>
          <a:lstStyle/>
          <a:p>
            <a:pPr algn="ctr"/>
            <a:r>
              <a:rPr lang="en-GB" sz="2000" dirty="0">
                <a:latin typeface="+mj-lt"/>
              </a:rPr>
              <a:t>enhance the chances for students to learn sport more completely</a:t>
            </a:r>
          </a:p>
        </p:txBody>
      </p:sp>
      <p:sp>
        <p:nvSpPr>
          <p:cNvPr id="9" name="TextBox 8"/>
          <p:cNvSpPr txBox="1"/>
          <p:nvPr/>
        </p:nvSpPr>
        <p:spPr>
          <a:xfrm>
            <a:off x="4271750" y="4864100"/>
            <a:ext cx="3648500" cy="1015663"/>
          </a:xfrm>
          <a:prstGeom prst="rect">
            <a:avLst/>
          </a:prstGeom>
          <a:noFill/>
        </p:spPr>
        <p:txBody>
          <a:bodyPr wrap="square" rtlCol="0">
            <a:spAutoFit/>
          </a:bodyPr>
          <a:lstStyle/>
          <a:p>
            <a:pPr algn="ctr"/>
            <a:r>
              <a:rPr lang="en-GB" sz="2000" dirty="0">
                <a:latin typeface="+mj-lt"/>
              </a:rPr>
              <a:t>provide opportunities for students to engage in sport more authentically</a:t>
            </a:r>
          </a:p>
        </p:txBody>
      </p:sp>
      <p:sp>
        <p:nvSpPr>
          <p:cNvPr id="10" name="TextBox 9"/>
          <p:cNvSpPr txBox="1"/>
          <p:nvPr/>
        </p:nvSpPr>
        <p:spPr>
          <a:xfrm>
            <a:off x="7946125" y="5017988"/>
            <a:ext cx="3648500" cy="707886"/>
          </a:xfrm>
          <a:prstGeom prst="rect">
            <a:avLst/>
          </a:prstGeom>
          <a:noFill/>
        </p:spPr>
        <p:txBody>
          <a:bodyPr wrap="square" rtlCol="0">
            <a:spAutoFit/>
          </a:bodyPr>
          <a:lstStyle/>
          <a:p>
            <a:pPr algn="ctr"/>
            <a:r>
              <a:rPr lang="en-GB" sz="2000" dirty="0">
                <a:latin typeface="+mj-lt"/>
              </a:rPr>
              <a:t>Create more important and relevant experiences for students </a:t>
            </a:r>
          </a:p>
        </p:txBody>
      </p:sp>
    </p:spTree>
    <p:extLst>
      <p:ext uri="{BB962C8B-B14F-4D97-AF65-F5344CB8AC3E}">
        <p14:creationId xmlns:p14="http://schemas.microsoft.com/office/powerpoint/2010/main" val="332344528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009" y="676405"/>
            <a:ext cx="11756570" cy="6050072"/>
          </a:xfrm>
        </p:spPr>
        <p:txBody>
          <a:bodyPr>
            <a:normAutofit/>
          </a:bodyPr>
          <a:lstStyle/>
          <a:p>
            <a:pPr marL="514350" indent="-514350">
              <a:lnSpc>
                <a:spcPct val="150000"/>
              </a:lnSpc>
              <a:buFont typeface="+mj-lt"/>
              <a:buAutoNum type="arabicPeriod"/>
            </a:pPr>
            <a:r>
              <a:rPr lang="en-US" sz="2000" dirty="0" smtClean="0">
                <a:latin typeface="+mj-lt"/>
              </a:rPr>
              <a:t>Develop skills and fitness specific to particular sports.</a:t>
            </a:r>
          </a:p>
          <a:p>
            <a:pPr marL="514350" indent="-514350">
              <a:lnSpc>
                <a:spcPct val="150000"/>
              </a:lnSpc>
              <a:buFont typeface="+mj-lt"/>
              <a:buAutoNum type="arabicPeriod"/>
            </a:pPr>
            <a:r>
              <a:rPr lang="en-US" sz="2000" dirty="0" smtClean="0">
                <a:latin typeface="+mj-lt"/>
              </a:rPr>
              <a:t>Appreciate and be able to execute strategic play in sports.</a:t>
            </a:r>
          </a:p>
          <a:p>
            <a:pPr marL="514350" indent="-514350">
              <a:lnSpc>
                <a:spcPct val="150000"/>
              </a:lnSpc>
              <a:buFont typeface="+mj-lt"/>
              <a:buAutoNum type="arabicPeriod"/>
            </a:pPr>
            <a:r>
              <a:rPr lang="en-US" sz="2000" dirty="0" smtClean="0">
                <a:latin typeface="+mj-lt"/>
              </a:rPr>
              <a:t>Participate at a level appropriate to their stage of development.</a:t>
            </a:r>
          </a:p>
          <a:p>
            <a:pPr marL="514350" indent="-514350">
              <a:lnSpc>
                <a:spcPct val="150000"/>
              </a:lnSpc>
              <a:buFont typeface="+mj-lt"/>
              <a:buAutoNum type="arabicPeriod"/>
            </a:pPr>
            <a:r>
              <a:rPr lang="en-US" sz="2000" dirty="0" smtClean="0">
                <a:latin typeface="+mj-lt"/>
              </a:rPr>
              <a:t>Share in the planning and administration of sport experiences.</a:t>
            </a:r>
          </a:p>
          <a:p>
            <a:pPr marL="514350" indent="-514350">
              <a:lnSpc>
                <a:spcPct val="150000"/>
              </a:lnSpc>
              <a:buFont typeface="+mj-lt"/>
              <a:buAutoNum type="arabicPeriod"/>
            </a:pPr>
            <a:r>
              <a:rPr lang="en-US" sz="2000" dirty="0" smtClean="0">
                <a:latin typeface="+mj-lt"/>
              </a:rPr>
              <a:t>Provide responsible leadership.</a:t>
            </a:r>
          </a:p>
          <a:p>
            <a:pPr marL="514350" indent="-514350">
              <a:lnSpc>
                <a:spcPct val="150000"/>
              </a:lnSpc>
              <a:buFont typeface="+mj-lt"/>
              <a:buAutoNum type="arabicPeriod"/>
            </a:pPr>
            <a:r>
              <a:rPr lang="en-US" sz="2000" dirty="0" smtClean="0">
                <a:latin typeface="+mj-lt"/>
              </a:rPr>
              <a:t>Work effectively within a group toward common goals.</a:t>
            </a:r>
          </a:p>
          <a:p>
            <a:pPr marL="514350" indent="-514350">
              <a:lnSpc>
                <a:spcPct val="150000"/>
              </a:lnSpc>
              <a:buFont typeface="+mj-lt"/>
              <a:buAutoNum type="arabicPeriod"/>
            </a:pPr>
            <a:r>
              <a:rPr lang="en-US" sz="2000" dirty="0" smtClean="0">
                <a:latin typeface="+mj-lt"/>
              </a:rPr>
              <a:t>Appreciate the rituals and conventions that give particular sports their unique meanings.</a:t>
            </a:r>
          </a:p>
          <a:p>
            <a:pPr marL="514350" indent="-514350">
              <a:lnSpc>
                <a:spcPct val="150000"/>
              </a:lnSpc>
              <a:buFont typeface="+mj-lt"/>
              <a:buAutoNum type="arabicPeriod"/>
            </a:pPr>
            <a:r>
              <a:rPr lang="en-US" sz="2000" dirty="0" smtClean="0">
                <a:latin typeface="+mj-lt"/>
              </a:rPr>
              <a:t>Develop the capacity to make reasoned decisions about sport issues.</a:t>
            </a:r>
          </a:p>
          <a:p>
            <a:pPr marL="514350" indent="-514350">
              <a:lnSpc>
                <a:spcPct val="150000"/>
              </a:lnSpc>
              <a:buFont typeface="+mj-lt"/>
              <a:buAutoNum type="arabicPeriod"/>
            </a:pPr>
            <a:r>
              <a:rPr lang="en-US" sz="2000" dirty="0" smtClean="0">
                <a:latin typeface="+mj-lt"/>
              </a:rPr>
              <a:t>Develop and apply knowledge about umpiring, refereeing, and training.</a:t>
            </a:r>
          </a:p>
          <a:p>
            <a:pPr marL="514350" indent="-514350">
              <a:lnSpc>
                <a:spcPct val="150000"/>
              </a:lnSpc>
              <a:buFont typeface="+mj-lt"/>
              <a:buAutoNum type="arabicPeriod"/>
            </a:pPr>
            <a:r>
              <a:rPr lang="en-US" sz="2000" dirty="0" smtClean="0">
                <a:latin typeface="+mj-lt"/>
              </a:rPr>
              <a:t>Decide voluntarily to become involved in after-school sport.</a:t>
            </a:r>
          </a:p>
          <a:p>
            <a:endParaRPr lang="en-GB" dirty="0"/>
          </a:p>
        </p:txBody>
      </p:sp>
      <p:sp>
        <p:nvSpPr>
          <p:cNvPr id="4" name="Content Placeholder 2"/>
          <p:cNvSpPr txBox="1">
            <a:spLocks/>
          </p:cNvSpPr>
          <p:nvPr/>
        </p:nvSpPr>
        <p:spPr>
          <a:xfrm>
            <a:off x="99206" y="152399"/>
            <a:ext cx="12092793" cy="52400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dirty="0" smtClean="0">
                <a:latin typeface="+mj-lt"/>
              </a:rPr>
              <a:t>Siedentop (1994) has identified the following ten objectives of Sport Education</a:t>
            </a:r>
          </a:p>
        </p:txBody>
      </p:sp>
    </p:spTree>
    <p:extLst>
      <p:ext uri="{BB962C8B-B14F-4D97-AF65-F5344CB8AC3E}">
        <p14:creationId xmlns:p14="http://schemas.microsoft.com/office/powerpoint/2010/main" val="2409131333"/>
      </p:ext>
    </p:extLst>
  </p:cSld>
  <p:clrMapOvr>
    <a:masterClrMapping/>
  </p:clrMapOvr>
  <p:transition spd="slow">
    <p:push dir="u"/>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905152045"/>
              </p:ext>
            </p:extLst>
          </p:nvPr>
        </p:nvGraphicFramePr>
        <p:xfrm>
          <a:off x="661507" y="1072897"/>
          <a:ext cx="10980000" cy="5479017"/>
        </p:xfrm>
        <a:graphic>
          <a:graphicData uri="http://schemas.openxmlformats.org/drawingml/2006/table">
            <a:tbl>
              <a:tblPr firstRow="1" bandRow="1">
                <a:tableStyleId>{F5AB1C69-6EDB-4FF4-983F-18BD219EF322}</a:tableStyleId>
              </a:tblPr>
              <a:tblGrid>
                <a:gridCol w="3660000">
                  <a:extLst>
                    <a:ext uri="{9D8B030D-6E8A-4147-A177-3AD203B41FA5}">
                      <a16:colId xmlns:a16="http://schemas.microsoft.com/office/drawing/2014/main" val="3288997864"/>
                    </a:ext>
                  </a:extLst>
                </a:gridCol>
                <a:gridCol w="3660000">
                  <a:extLst>
                    <a:ext uri="{9D8B030D-6E8A-4147-A177-3AD203B41FA5}">
                      <a16:colId xmlns:a16="http://schemas.microsoft.com/office/drawing/2014/main" val="2301836306"/>
                    </a:ext>
                  </a:extLst>
                </a:gridCol>
                <a:gridCol w="3660000">
                  <a:extLst>
                    <a:ext uri="{9D8B030D-6E8A-4147-A177-3AD203B41FA5}">
                      <a16:colId xmlns:a16="http://schemas.microsoft.com/office/drawing/2014/main" val="2216691463"/>
                    </a:ext>
                  </a:extLst>
                </a:gridCol>
              </a:tblGrid>
              <a:tr h="514651">
                <a:tc gridSpan="3">
                  <a:txBody>
                    <a:bodyPr/>
                    <a:lstStyle/>
                    <a:p>
                      <a:pPr algn="ctr"/>
                      <a:r>
                        <a:rPr lang="en-GB" sz="2800" dirty="0" smtClean="0">
                          <a:latin typeface="+mj-lt"/>
                        </a:rPr>
                        <a:t>BASIC</a:t>
                      </a:r>
                      <a:r>
                        <a:rPr lang="en-GB" sz="2800" baseline="0" dirty="0" smtClean="0">
                          <a:latin typeface="+mj-lt"/>
                        </a:rPr>
                        <a:t> PSYCHOLOGICAL HUMAN NEEDS</a:t>
                      </a:r>
                      <a:endParaRPr lang="en-GB" sz="2800" dirty="0">
                        <a:latin typeface="+mj-lt"/>
                      </a:endParaRPr>
                    </a:p>
                  </a:txBody>
                  <a:tcPr/>
                </a:tc>
                <a:tc hMerge="1">
                  <a:txBody>
                    <a:bodyPr/>
                    <a:lstStyle/>
                    <a:p>
                      <a:pPr algn="ctr"/>
                      <a:endParaRPr lang="en-GB" sz="3200" dirty="0">
                        <a:latin typeface="+mj-lt"/>
                      </a:endParaRPr>
                    </a:p>
                  </a:txBody>
                  <a:tcPr/>
                </a:tc>
                <a:tc hMerge="1">
                  <a:txBody>
                    <a:bodyPr/>
                    <a:lstStyle/>
                    <a:p>
                      <a:pPr algn="ctr"/>
                      <a:endParaRPr lang="en-GB" sz="3200" dirty="0">
                        <a:latin typeface="+mj-lt"/>
                      </a:endParaRPr>
                    </a:p>
                  </a:txBody>
                  <a:tcPr/>
                </a:tc>
                <a:extLst>
                  <a:ext uri="{0D108BD9-81ED-4DB2-BD59-A6C34878D82A}">
                    <a16:rowId xmlns:a16="http://schemas.microsoft.com/office/drawing/2014/main" val="1493186451"/>
                  </a:ext>
                </a:extLst>
              </a:tr>
              <a:tr h="514651">
                <a:tc>
                  <a:txBody>
                    <a:bodyPr/>
                    <a:lstStyle/>
                    <a:p>
                      <a:pPr algn="ctr"/>
                      <a:endParaRPr lang="en-GB" sz="2800" dirty="0">
                        <a:latin typeface="+mj-lt"/>
                      </a:endParaRPr>
                    </a:p>
                  </a:txBody>
                  <a:tcPr/>
                </a:tc>
                <a:tc>
                  <a:txBody>
                    <a:bodyPr/>
                    <a:lstStyle/>
                    <a:p>
                      <a:pPr algn="ctr"/>
                      <a:endParaRPr lang="en-GB" sz="2800" dirty="0">
                        <a:latin typeface="+mj-lt"/>
                      </a:endParaRPr>
                    </a:p>
                  </a:txBody>
                  <a:tcPr/>
                </a:tc>
                <a:tc>
                  <a:txBody>
                    <a:bodyPr/>
                    <a:lstStyle/>
                    <a:p>
                      <a:pPr algn="ctr"/>
                      <a:endParaRPr lang="en-GB" sz="2800" dirty="0">
                        <a:latin typeface="+mj-lt"/>
                      </a:endParaRPr>
                    </a:p>
                  </a:txBody>
                  <a:tcPr/>
                </a:tc>
                <a:extLst>
                  <a:ext uri="{0D108BD9-81ED-4DB2-BD59-A6C34878D82A}">
                    <a16:rowId xmlns:a16="http://schemas.microsoft.com/office/drawing/2014/main" val="3256136309"/>
                  </a:ext>
                </a:extLst>
              </a:tr>
              <a:tr h="10313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2000" dirty="0" smtClean="0">
                        <a:latin typeface="+mj-l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2000" kern="1200" dirty="0" smtClean="0">
                        <a:solidFill>
                          <a:schemeClr val="dk1"/>
                        </a:solidFill>
                        <a:latin typeface="+mj-lt"/>
                        <a:ea typeface="+mn-ea"/>
                        <a:cs typeface="+mn-cs"/>
                      </a:endParaRPr>
                    </a:p>
                  </a:txBody>
                  <a:tcPr anchor="ctr"/>
                </a:tc>
                <a:tc>
                  <a:txBody>
                    <a:bodyPr/>
                    <a:lstStyle/>
                    <a:p>
                      <a:pPr algn="ctr"/>
                      <a:endParaRPr lang="en-GB" sz="2000" dirty="0">
                        <a:latin typeface="+mj-lt"/>
                      </a:endParaRPr>
                    </a:p>
                  </a:txBody>
                  <a:tcPr anchor="ctr"/>
                </a:tc>
                <a:extLst>
                  <a:ext uri="{0D108BD9-81ED-4DB2-BD59-A6C34878D82A}">
                    <a16:rowId xmlns:a16="http://schemas.microsoft.com/office/drawing/2014/main" val="2210846349"/>
                  </a:ext>
                </a:extLst>
              </a:tr>
              <a:tr h="10313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2000" dirty="0" smtClean="0">
                        <a:latin typeface="+mj-lt"/>
                      </a:endParaRPr>
                    </a:p>
                  </a:txBody>
                  <a:tcPr anchor="ctr"/>
                </a:tc>
                <a:tc>
                  <a:txBody>
                    <a:bodyPr/>
                    <a:lstStyle/>
                    <a:p>
                      <a:pPr algn="ctr"/>
                      <a:endParaRPr lang="en-GB" sz="2000" dirty="0">
                        <a:latin typeface="+mj-lt"/>
                      </a:endParaRPr>
                    </a:p>
                  </a:txBody>
                  <a:tcPr anchor="ctr"/>
                </a:tc>
                <a:tc>
                  <a:txBody>
                    <a:bodyPr/>
                    <a:lstStyle/>
                    <a:p>
                      <a:pPr algn="ctr"/>
                      <a:endParaRPr lang="en-GB" sz="2000" dirty="0">
                        <a:latin typeface="+mj-lt"/>
                      </a:endParaRPr>
                    </a:p>
                  </a:txBody>
                  <a:tcPr anchor="ctr"/>
                </a:tc>
                <a:extLst>
                  <a:ext uri="{0D108BD9-81ED-4DB2-BD59-A6C34878D82A}">
                    <a16:rowId xmlns:a16="http://schemas.microsoft.com/office/drawing/2014/main" val="2262998669"/>
                  </a:ext>
                </a:extLst>
              </a:tr>
              <a:tr h="1348677">
                <a:tc>
                  <a:txBody>
                    <a:bodyPr/>
                    <a:lstStyle/>
                    <a:p>
                      <a:pPr algn="ctr"/>
                      <a:endParaRPr lang="en-GB" sz="2000" dirty="0">
                        <a:latin typeface="+mj-l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2000" kern="1200" dirty="0" smtClean="0">
                        <a:solidFill>
                          <a:schemeClr val="dk1"/>
                        </a:solidFill>
                        <a:latin typeface="+mj-lt"/>
                        <a:ea typeface="+mn-ea"/>
                        <a:cs typeface="+mn-cs"/>
                      </a:endParaRPr>
                    </a:p>
                  </a:txBody>
                  <a:tcPr anchor="ctr"/>
                </a:tc>
                <a:tc>
                  <a:txBody>
                    <a:bodyPr/>
                    <a:lstStyle/>
                    <a:p>
                      <a:pPr algn="ctr"/>
                      <a:endParaRPr lang="en-GB" sz="2000" dirty="0">
                        <a:latin typeface="+mj-lt"/>
                      </a:endParaRPr>
                    </a:p>
                  </a:txBody>
                  <a:tcPr anchor="ctr"/>
                </a:tc>
                <a:extLst>
                  <a:ext uri="{0D108BD9-81ED-4DB2-BD59-A6C34878D82A}">
                    <a16:rowId xmlns:a16="http://schemas.microsoft.com/office/drawing/2014/main" val="3649181959"/>
                  </a:ext>
                </a:extLst>
              </a:tr>
              <a:tr h="1031340">
                <a:tc>
                  <a:txBody>
                    <a:bodyPr/>
                    <a:lstStyle/>
                    <a:p>
                      <a:pPr algn="ctr"/>
                      <a:endParaRPr lang="en-GB" sz="2000" dirty="0">
                        <a:latin typeface="+mj-lt"/>
                      </a:endParaRPr>
                    </a:p>
                  </a:txBody>
                  <a:tcPr anchor="ctr"/>
                </a:tc>
                <a:tc>
                  <a:txBody>
                    <a:bodyPr/>
                    <a:lstStyle/>
                    <a:p>
                      <a:pPr algn="ctr"/>
                      <a:endParaRPr lang="en-GB" sz="2000" dirty="0">
                        <a:latin typeface="+mj-lt"/>
                      </a:endParaRPr>
                    </a:p>
                  </a:txBody>
                  <a:tcPr anchor="ctr"/>
                </a:tc>
                <a:tc>
                  <a:txBody>
                    <a:bodyPr/>
                    <a:lstStyle/>
                    <a:p>
                      <a:pPr algn="ctr"/>
                      <a:endParaRPr lang="en-GB" sz="2000" dirty="0">
                        <a:latin typeface="+mj-lt"/>
                      </a:endParaRPr>
                    </a:p>
                  </a:txBody>
                  <a:tcPr anchor="ctr"/>
                </a:tc>
                <a:extLst>
                  <a:ext uri="{0D108BD9-81ED-4DB2-BD59-A6C34878D82A}">
                    <a16:rowId xmlns:a16="http://schemas.microsoft.com/office/drawing/2014/main" val="2456702544"/>
                  </a:ext>
                </a:extLst>
              </a:tr>
            </a:tbl>
          </a:graphicData>
        </a:graphic>
      </p:graphicFrame>
      <p:sp>
        <p:nvSpPr>
          <p:cNvPr id="5" name="Title 1">
            <a:extLst>
              <a:ext uri="{FF2B5EF4-FFF2-40B4-BE49-F238E27FC236}">
                <a16:creationId xmlns:a16="http://schemas.microsoft.com/office/drawing/2014/main" id="{12DDDBD7-0243-48A7-B44F-659EFF6F9B4C}"/>
              </a:ext>
            </a:extLst>
          </p:cNvPr>
          <p:cNvSpPr>
            <a:spLocks noGrp="1"/>
          </p:cNvSpPr>
          <p:nvPr>
            <p:ph type="title"/>
          </p:nvPr>
        </p:nvSpPr>
        <p:spPr>
          <a:xfrm>
            <a:off x="0" y="18255"/>
            <a:ext cx="12192000" cy="958775"/>
          </a:xfrm>
        </p:spPr>
        <p:txBody>
          <a:bodyPr>
            <a:normAutofit/>
          </a:bodyPr>
          <a:lstStyle/>
          <a:p>
            <a:pPr algn="ctr"/>
            <a:r>
              <a:rPr lang="en-GB" dirty="0"/>
              <a:t>How </a:t>
            </a:r>
            <a:r>
              <a:rPr lang="en-GB" dirty="0" smtClean="0"/>
              <a:t>the 10 objectives of SEM Link to SDT.</a:t>
            </a:r>
            <a:endParaRPr lang="en-GB" dirty="0"/>
          </a:p>
        </p:txBody>
      </p:sp>
      <p:sp>
        <p:nvSpPr>
          <p:cNvPr id="6" name="TextBox 5"/>
          <p:cNvSpPr txBox="1"/>
          <p:nvPr/>
        </p:nvSpPr>
        <p:spPr>
          <a:xfrm>
            <a:off x="802105" y="2261937"/>
            <a:ext cx="3609473" cy="707886"/>
          </a:xfrm>
          <a:prstGeom prst="rect">
            <a:avLst/>
          </a:prstGeom>
          <a:noFill/>
        </p:spPr>
        <p:txBody>
          <a:bodyPr wrap="square" rtlCol="0">
            <a:spAutoFit/>
          </a:bodyPr>
          <a:lstStyle/>
          <a:p>
            <a:pPr algn="ctr"/>
            <a:r>
              <a:rPr lang="en-US" sz="2000" dirty="0" smtClean="0">
                <a:latin typeface="+mj-lt"/>
              </a:rPr>
              <a:t>1.Develop skills and fitness specific to particular sports.</a:t>
            </a:r>
            <a:endParaRPr lang="en-US" sz="2000" dirty="0">
              <a:latin typeface="+mj-lt"/>
            </a:endParaRPr>
          </a:p>
        </p:txBody>
      </p:sp>
      <p:sp>
        <p:nvSpPr>
          <p:cNvPr id="7" name="TextBox 6"/>
          <p:cNvSpPr txBox="1"/>
          <p:nvPr/>
        </p:nvSpPr>
        <p:spPr>
          <a:xfrm>
            <a:off x="4270979" y="2065338"/>
            <a:ext cx="3609473" cy="1015663"/>
          </a:xfrm>
          <a:prstGeom prst="rect">
            <a:avLst/>
          </a:prstGeom>
          <a:noFill/>
        </p:spPr>
        <p:txBody>
          <a:bodyPr wrap="square" rtlCol="0">
            <a:spAutoFit/>
          </a:bodyPr>
          <a:lstStyle/>
          <a:p>
            <a:pPr algn="ctr"/>
            <a:r>
              <a:rPr lang="en-US" sz="2000" dirty="0" smtClean="0">
                <a:latin typeface="+mj-lt"/>
              </a:rPr>
              <a:t>4. Share </a:t>
            </a:r>
            <a:r>
              <a:rPr lang="en-US" sz="2000" dirty="0">
                <a:latin typeface="+mj-lt"/>
              </a:rPr>
              <a:t>in the planning and administration of sport experiences</a:t>
            </a:r>
            <a:r>
              <a:rPr lang="en-US" sz="2000" dirty="0" smtClean="0">
                <a:latin typeface="+mj-lt"/>
              </a:rPr>
              <a:t>.</a:t>
            </a:r>
            <a:endParaRPr lang="en-US" sz="2000" dirty="0">
              <a:solidFill>
                <a:schemeClr val="dk1"/>
              </a:solidFill>
              <a:latin typeface="+mj-lt"/>
            </a:endParaRPr>
          </a:p>
        </p:txBody>
      </p:sp>
      <p:sp>
        <p:nvSpPr>
          <p:cNvPr id="8" name="TextBox 7"/>
          <p:cNvSpPr txBox="1"/>
          <p:nvPr/>
        </p:nvSpPr>
        <p:spPr>
          <a:xfrm>
            <a:off x="661506" y="4313747"/>
            <a:ext cx="3609473" cy="1015663"/>
          </a:xfrm>
          <a:prstGeom prst="rect">
            <a:avLst/>
          </a:prstGeom>
          <a:noFill/>
        </p:spPr>
        <p:txBody>
          <a:bodyPr wrap="square" rtlCol="0">
            <a:spAutoFit/>
          </a:bodyPr>
          <a:lstStyle/>
          <a:p>
            <a:pPr algn="ctr"/>
            <a:r>
              <a:rPr lang="en-US" sz="2000" dirty="0">
                <a:latin typeface="+mj-lt"/>
              </a:rPr>
              <a:t>3. Participate at a level appropriate to their stage of development</a:t>
            </a:r>
            <a:endParaRPr lang="en-GB" sz="2000" dirty="0">
              <a:latin typeface="+mj-lt"/>
            </a:endParaRPr>
          </a:p>
        </p:txBody>
      </p:sp>
      <p:sp>
        <p:nvSpPr>
          <p:cNvPr id="9" name="TextBox 8"/>
          <p:cNvSpPr txBox="1"/>
          <p:nvPr/>
        </p:nvSpPr>
        <p:spPr>
          <a:xfrm>
            <a:off x="661507" y="3287842"/>
            <a:ext cx="3609473" cy="707886"/>
          </a:xfrm>
          <a:prstGeom prst="rect">
            <a:avLst/>
          </a:prstGeom>
          <a:noFill/>
        </p:spPr>
        <p:txBody>
          <a:bodyPr wrap="square" rtlCol="0">
            <a:spAutoFit/>
          </a:bodyPr>
          <a:lstStyle/>
          <a:p>
            <a:pPr algn="ctr">
              <a:defRPr/>
            </a:pPr>
            <a:r>
              <a:rPr lang="en-GB" sz="2000" dirty="0">
                <a:latin typeface="+mj-lt"/>
              </a:rPr>
              <a:t>2. </a:t>
            </a:r>
            <a:r>
              <a:rPr lang="en-US" sz="2000" dirty="0">
                <a:latin typeface="+mj-lt"/>
              </a:rPr>
              <a:t>Appreciate and be able to execute strategic play in sports.</a:t>
            </a:r>
          </a:p>
        </p:txBody>
      </p:sp>
      <p:sp>
        <p:nvSpPr>
          <p:cNvPr id="10" name="TextBox 9"/>
          <p:cNvSpPr txBox="1"/>
          <p:nvPr/>
        </p:nvSpPr>
        <p:spPr>
          <a:xfrm>
            <a:off x="4411578" y="3081001"/>
            <a:ext cx="3468874" cy="1323439"/>
          </a:xfrm>
          <a:prstGeom prst="rect">
            <a:avLst/>
          </a:prstGeom>
          <a:noFill/>
        </p:spPr>
        <p:txBody>
          <a:bodyPr wrap="square" rtlCol="0">
            <a:spAutoFit/>
          </a:bodyPr>
          <a:lstStyle/>
          <a:p>
            <a:pPr algn="ctr"/>
            <a:r>
              <a:rPr lang="en-US" sz="2000" dirty="0">
                <a:latin typeface="+mj-lt"/>
              </a:rPr>
              <a:t>8. Develop the capacity to make reasoned decisions about sport issues</a:t>
            </a:r>
            <a:endParaRPr lang="en-GB" sz="2000" dirty="0">
              <a:latin typeface="+mj-lt"/>
            </a:endParaRPr>
          </a:p>
          <a:p>
            <a:pPr algn="ctr"/>
            <a:endParaRPr lang="en-GB" sz="2000" dirty="0">
              <a:latin typeface="+mj-lt"/>
            </a:endParaRPr>
          </a:p>
        </p:txBody>
      </p:sp>
      <p:sp>
        <p:nvSpPr>
          <p:cNvPr id="11" name="TextBox 10"/>
          <p:cNvSpPr txBox="1"/>
          <p:nvPr/>
        </p:nvSpPr>
        <p:spPr>
          <a:xfrm>
            <a:off x="4427622" y="4259214"/>
            <a:ext cx="3468874" cy="1015663"/>
          </a:xfrm>
          <a:prstGeom prst="rect">
            <a:avLst/>
          </a:prstGeom>
          <a:noFill/>
        </p:spPr>
        <p:txBody>
          <a:bodyPr wrap="square" rtlCol="0">
            <a:spAutoFit/>
          </a:bodyPr>
          <a:lstStyle/>
          <a:p>
            <a:pPr algn="ctr"/>
            <a:r>
              <a:rPr lang="en-US" sz="2000" dirty="0">
                <a:latin typeface="+mj-lt"/>
              </a:rPr>
              <a:t>9. Develop and apply knowledge about umpiring, refereeing, and training</a:t>
            </a:r>
            <a:r>
              <a:rPr lang="en-US" sz="2000" dirty="0" smtClean="0">
                <a:latin typeface="+mj-lt"/>
              </a:rPr>
              <a:t>.</a:t>
            </a:r>
            <a:endParaRPr lang="en-US" sz="2000" dirty="0">
              <a:solidFill>
                <a:schemeClr val="dk1"/>
              </a:solidFill>
              <a:latin typeface="+mj-lt"/>
            </a:endParaRPr>
          </a:p>
        </p:txBody>
      </p:sp>
      <p:sp>
        <p:nvSpPr>
          <p:cNvPr id="12" name="TextBox 11"/>
          <p:cNvSpPr txBox="1"/>
          <p:nvPr/>
        </p:nvSpPr>
        <p:spPr>
          <a:xfrm>
            <a:off x="4411578" y="5582653"/>
            <a:ext cx="3468874" cy="1015663"/>
          </a:xfrm>
          <a:prstGeom prst="rect">
            <a:avLst/>
          </a:prstGeom>
          <a:noFill/>
        </p:spPr>
        <p:txBody>
          <a:bodyPr wrap="square" rtlCol="0">
            <a:spAutoFit/>
          </a:bodyPr>
          <a:lstStyle/>
          <a:p>
            <a:pPr algn="ctr"/>
            <a:r>
              <a:rPr lang="en-US" sz="2000" dirty="0">
                <a:latin typeface="+mj-lt"/>
              </a:rPr>
              <a:t>10. Decide voluntarily to become involved in </a:t>
            </a:r>
          </a:p>
          <a:p>
            <a:pPr algn="ctr"/>
            <a:r>
              <a:rPr lang="en-US" sz="2000" dirty="0">
                <a:latin typeface="+mj-lt"/>
              </a:rPr>
              <a:t>after-school </a:t>
            </a:r>
            <a:r>
              <a:rPr lang="en-US" sz="2000" dirty="0" smtClean="0">
                <a:latin typeface="+mj-lt"/>
              </a:rPr>
              <a:t>sport</a:t>
            </a:r>
            <a:endParaRPr lang="en-GB" sz="2000" dirty="0">
              <a:latin typeface="+mj-lt"/>
            </a:endParaRPr>
          </a:p>
        </p:txBody>
      </p:sp>
      <p:sp>
        <p:nvSpPr>
          <p:cNvPr id="13" name="TextBox 12"/>
          <p:cNvSpPr txBox="1"/>
          <p:nvPr/>
        </p:nvSpPr>
        <p:spPr>
          <a:xfrm>
            <a:off x="8037095" y="2251937"/>
            <a:ext cx="3529263" cy="707886"/>
          </a:xfrm>
          <a:prstGeom prst="rect">
            <a:avLst/>
          </a:prstGeom>
          <a:noFill/>
        </p:spPr>
        <p:txBody>
          <a:bodyPr wrap="square" rtlCol="0">
            <a:spAutoFit/>
          </a:bodyPr>
          <a:lstStyle/>
          <a:p>
            <a:pPr algn="ctr"/>
            <a:r>
              <a:rPr lang="en-US" sz="2000" dirty="0">
                <a:latin typeface="+mj-lt"/>
              </a:rPr>
              <a:t>5. Provide responsible </a:t>
            </a:r>
            <a:r>
              <a:rPr lang="en-US" sz="2000" dirty="0" smtClean="0">
                <a:latin typeface="+mj-lt"/>
              </a:rPr>
              <a:t>leadership</a:t>
            </a:r>
            <a:endParaRPr lang="en-GB" sz="2000" dirty="0">
              <a:latin typeface="+mj-lt"/>
            </a:endParaRPr>
          </a:p>
        </p:txBody>
      </p:sp>
      <p:sp>
        <p:nvSpPr>
          <p:cNvPr id="14" name="TextBox 13"/>
          <p:cNvSpPr txBox="1"/>
          <p:nvPr/>
        </p:nvSpPr>
        <p:spPr>
          <a:xfrm>
            <a:off x="8021050" y="3287842"/>
            <a:ext cx="3529263" cy="707886"/>
          </a:xfrm>
          <a:prstGeom prst="rect">
            <a:avLst/>
          </a:prstGeom>
          <a:noFill/>
        </p:spPr>
        <p:txBody>
          <a:bodyPr wrap="square" rtlCol="0">
            <a:spAutoFit/>
          </a:bodyPr>
          <a:lstStyle/>
          <a:p>
            <a:pPr algn="ctr"/>
            <a:r>
              <a:rPr lang="en-US" sz="2000" dirty="0">
                <a:latin typeface="+mj-lt"/>
              </a:rPr>
              <a:t>6. Work effectively within a group toward common </a:t>
            </a:r>
            <a:r>
              <a:rPr lang="en-US" sz="2000" dirty="0" smtClean="0">
                <a:latin typeface="+mj-lt"/>
              </a:rPr>
              <a:t>goals</a:t>
            </a:r>
            <a:endParaRPr lang="en-GB" sz="2000" dirty="0">
              <a:latin typeface="+mj-lt"/>
            </a:endParaRPr>
          </a:p>
        </p:txBody>
      </p:sp>
      <p:sp>
        <p:nvSpPr>
          <p:cNvPr id="15" name="TextBox 14"/>
          <p:cNvSpPr txBox="1"/>
          <p:nvPr/>
        </p:nvSpPr>
        <p:spPr>
          <a:xfrm>
            <a:off x="8037095" y="4259214"/>
            <a:ext cx="3529263" cy="1015663"/>
          </a:xfrm>
          <a:prstGeom prst="rect">
            <a:avLst/>
          </a:prstGeom>
          <a:noFill/>
        </p:spPr>
        <p:txBody>
          <a:bodyPr wrap="square" rtlCol="0">
            <a:spAutoFit/>
          </a:bodyPr>
          <a:lstStyle/>
          <a:p>
            <a:pPr algn="ctr"/>
            <a:r>
              <a:rPr lang="en-US" sz="2000" dirty="0">
                <a:latin typeface="+mj-lt"/>
              </a:rPr>
              <a:t>7. Appreciate the rituals and conventions that give particular sports their unique </a:t>
            </a:r>
            <a:r>
              <a:rPr lang="en-US" sz="2000" dirty="0" smtClean="0">
                <a:latin typeface="+mj-lt"/>
              </a:rPr>
              <a:t>meanings</a:t>
            </a:r>
            <a:endParaRPr lang="en-GB" sz="2000" dirty="0">
              <a:latin typeface="+mj-lt"/>
            </a:endParaRPr>
          </a:p>
        </p:txBody>
      </p:sp>
      <p:sp>
        <p:nvSpPr>
          <p:cNvPr id="16" name="TextBox 15"/>
          <p:cNvSpPr txBox="1"/>
          <p:nvPr/>
        </p:nvSpPr>
        <p:spPr>
          <a:xfrm>
            <a:off x="661506" y="1572126"/>
            <a:ext cx="3609473" cy="954107"/>
          </a:xfrm>
          <a:prstGeom prst="rect">
            <a:avLst/>
          </a:prstGeom>
          <a:noFill/>
        </p:spPr>
        <p:txBody>
          <a:bodyPr wrap="square" rtlCol="0">
            <a:spAutoFit/>
          </a:bodyPr>
          <a:lstStyle/>
          <a:p>
            <a:pPr algn="ctr"/>
            <a:r>
              <a:rPr lang="en-GB" sz="2800" b="1" dirty="0">
                <a:solidFill>
                  <a:schemeClr val="bg1"/>
                </a:solidFill>
                <a:latin typeface="+mj-lt"/>
              </a:rPr>
              <a:t>COMPETENCE</a:t>
            </a:r>
          </a:p>
          <a:p>
            <a:pPr algn="ctr"/>
            <a:endParaRPr lang="en-GB" sz="2800" b="1" dirty="0">
              <a:solidFill>
                <a:schemeClr val="bg1"/>
              </a:solidFill>
              <a:latin typeface="+mj-lt"/>
            </a:endParaRPr>
          </a:p>
        </p:txBody>
      </p:sp>
      <p:sp>
        <p:nvSpPr>
          <p:cNvPr id="17" name="TextBox 16"/>
          <p:cNvSpPr txBox="1"/>
          <p:nvPr/>
        </p:nvSpPr>
        <p:spPr>
          <a:xfrm>
            <a:off x="4411578" y="1572126"/>
            <a:ext cx="3609472" cy="954107"/>
          </a:xfrm>
          <a:prstGeom prst="rect">
            <a:avLst/>
          </a:prstGeom>
          <a:noFill/>
        </p:spPr>
        <p:txBody>
          <a:bodyPr wrap="square" rtlCol="0">
            <a:spAutoFit/>
          </a:bodyPr>
          <a:lstStyle/>
          <a:p>
            <a:pPr algn="ctr"/>
            <a:r>
              <a:rPr lang="en-GB" sz="2800" b="1" dirty="0">
                <a:solidFill>
                  <a:schemeClr val="bg1"/>
                </a:solidFill>
                <a:latin typeface="+mj-lt"/>
              </a:rPr>
              <a:t>AUTONOMY</a:t>
            </a:r>
          </a:p>
          <a:p>
            <a:pPr algn="ctr"/>
            <a:endParaRPr lang="en-GB" sz="2800" b="1" dirty="0">
              <a:solidFill>
                <a:schemeClr val="bg1"/>
              </a:solidFill>
              <a:latin typeface="+mj-lt"/>
            </a:endParaRPr>
          </a:p>
        </p:txBody>
      </p:sp>
      <p:sp>
        <p:nvSpPr>
          <p:cNvPr id="18" name="TextBox 17"/>
          <p:cNvSpPr txBox="1"/>
          <p:nvPr/>
        </p:nvSpPr>
        <p:spPr>
          <a:xfrm>
            <a:off x="8037095" y="1572126"/>
            <a:ext cx="3513218" cy="954107"/>
          </a:xfrm>
          <a:prstGeom prst="rect">
            <a:avLst/>
          </a:prstGeom>
          <a:noFill/>
        </p:spPr>
        <p:txBody>
          <a:bodyPr wrap="square" rtlCol="0">
            <a:spAutoFit/>
          </a:bodyPr>
          <a:lstStyle/>
          <a:p>
            <a:pPr algn="ctr"/>
            <a:r>
              <a:rPr lang="en-GB" sz="2800" b="1" dirty="0">
                <a:solidFill>
                  <a:schemeClr val="bg1"/>
                </a:solidFill>
                <a:latin typeface="+mj-lt"/>
              </a:rPr>
              <a:t>RELATEDNESS</a:t>
            </a:r>
          </a:p>
          <a:p>
            <a:pPr algn="ctr"/>
            <a:endParaRPr lang="en-GB" sz="2800" b="1" dirty="0">
              <a:solidFill>
                <a:schemeClr val="bg1"/>
              </a:solidFill>
              <a:latin typeface="+mj-lt"/>
            </a:endParaRPr>
          </a:p>
        </p:txBody>
      </p:sp>
    </p:spTree>
    <p:extLst>
      <p:ext uri="{BB962C8B-B14F-4D97-AF65-F5344CB8AC3E}">
        <p14:creationId xmlns:p14="http://schemas.microsoft.com/office/powerpoint/2010/main" val="425392349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4"/>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P spid="13" grpId="0"/>
      <p:bldP spid="14" grpId="0"/>
      <p:bldP spid="15" grpId="0"/>
      <p:bldP spid="16" grpId="0"/>
      <p:bldP spid="17" grpId="0"/>
      <p:bldP spid="1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7315E-C774-4511-BD0F-1C826ACC9CDC}"/>
              </a:ext>
            </a:extLst>
          </p:cNvPr>
          <p:cNvSpPr>
            <a:spLocks noGrp="1"/>
          </p:cNvSpPr>
          <p:nvPr>
            <p:ph type="title"/>
          </p:nvPr>
        </p:nvSpPr>
        <p:spPr>
          <a:xfrm>
            <a:off x="0" y="0"/>
            <a:ext cx="12192000" cy="1325563"/>
          </a:xfrm>
        </p:spPr>
        <p:txBody>
          <a:bodyPr/>
          <a:lstStyle/>
          <a:p>
            <a:pPr algn="ctr"/>
            <a:r>
              <a:rPr lang="en-GB" dirty="0" smtClean="0"/>
              <a:t>AGT</a:t>
            </a:r>
            <a:r>
              <a:rPr lang="en-GB" dirty="0"/>
              <a:t> </a:t>
            </a:r>
            <a:r>
              <a:rPr lang="en-GB" dirty="0" smtClean="0"/>
              <a:t>Linked to SEM</a:t>
            </a:r>
            <a:endParaRPr lang="en-GB" dirty="0"/>
          </a:p>
        </p:txBody>
      </p:sp>
      <p:sp>
        <p:nvSpPr>
          <p:cNvPr id="3" name="Content Placeholder 2">
            <a:extLst>
              <a:ext uri="{FF2B5EF4-FFF2-40B4-BE49-F238E27FC236}">
                <a16:creationId xmlns:a16="http://schemas.microsoft.com/office/drawing/2014/main" id="{54A58183-F9FA-4527-9123-D0D7E87FF268}"/>
              </a:ext>
            </a:extLst>
          </p:cNvPr>
          <p:cNvSpPr>
            <a:spLocks noGrp="1"/>
          </p:cNvSpPr>
          <p:nvPr>
            <p:ph idx="1"/>
          </p:nvPr>
        </p:nvSpPr>
        <p:spPr>
          <a:xfrm>
            <a:off x="0" y="1219200"/>
            <a:ext cx="12192000" cy="4957763"/>
          </a:xfrm>
        </p:spPr>
        <p:txBody>
          <a:bodyPr>
            <a:normAutofit/>
          </a:bodyPr>
          <a:lstStyle/>
          <a:p>
            <a:pPr marL="0" indent="0">
              <a:buNone/>
            </a:pPr>
            <a:r>
              <a:rPr lang="en-US" sz="2000" dirty="0">
                <a:latin typeface="+mj-lt"/>
              </a:rPr>
              <a:t>Wallhead and Ntoumanis (2004) suggested one of  reasons for the attractiveness of Sport </a:t>
            </a:r>
            <a:r>
              <a:rPr lang="en-US" sz="2000" dirty="0" smtClean="0">
                <a:latin typeface="+mj-lt"/>
              </a:rPr>
              <a:t>Education </a:t>
            </a:r>
            <a:r>
              <a:rPr lang="en-US" sz="2000" dirty="0">
                <a:latin typeface="+mj-lt"/>
              </a:rPr>
              <a:t>is that it provides a task-involving class climate that serves to promote intrinsic motivation.</a:t>
            </a:r>
          </a:p>
          <a:p>
            <a:pPr marL="0" indent="0">
              <a:buNone/>
            </a:pPr>
            <a:endParaRPr lang="en-US" dirty="0"/>
          </a:p>
        </p:txBody>
      </p:sp>
      <p:sp>
        <p:nvSpPr>
          <p:cNvPr id="8" name="TextBox 7">
            <a:extLst>
              <a:ext uri="{FF2B5EF4-FFF2-40B4-BE49-F238E27FC236}">
                <a16:creationId xmlns:a16="http://schemas.microsoft.com/office/drawing/2014/main" id="{157BF2BE-053E-4E41-B0FD-5FFF2A8C6D13}"/>
              </a:ext>
            </a:extLst>
          </p:cNvPr>
          <p:cNvSpPr txBox="1"/>
          <p:nvPr/>
        </p:nvSpPr>
        <p:spPr>
          <a:xfrm>
            <a:off x="305457" y="2167059"/>
            <a:ext cx="11352485" cy="1695208"/>
          </a:xfrm>
          <a:prstGeom prst="rect">
            <a:avLst/>
          </a:prstGeom>
          <a:noFill/>
        </p:spPr>
        <p:txBody>
          <a:bodyPr wrap="square" anchor="ctr">
            <a:spAutoFit/>
          </a:bodyPr>
          <a:lstStyle/>
          <a:p>
            <a:pPr algn="ctr">
              <a:lnSpc>
                <a:spcPct val="200000"/>
              </a:lnSpc>
            </a:pPr>
            <a:r>
              <a:rPr lang="en-GB" sz="2800" b="1" dirty="0" smtClean="0">
                <a:latin typeface="+mj-lt"/>
              </a:rPr>
              <a:t>TASK / MASTERY INVOLVEMENT</a:t>
            </a:r>
          </a:p>
          <a:p>
            <a:pPr algn="ctr">
              <a:lnSpc>
                <a:spcPct val="200000"/>
              </a:lnSpc>
            </a:pPr>
            <a:endParaRPr lang="en-GB" sz="2800" b="1" dirty="0">
              <a:latin typeface="+mj-lt"/>
            </a:endParaRPr>
          </a:p>
        </p:txBody>
      </p:sp>
      <p:sp>
        <p:nvSpPr>
          <p:cNvPr id="5" name="Rectangle 4"/>
          <p:cNvSpPr/>
          <p:nvPr/>
        </p:nvSpPr>
        <p:spPr>
          <a:xfrm>
            <a:off x="177800" y="2989263"/>
            <a:ext cx="11836400" cy="2400657"/>
          </a:xfrm>
          <a:prstGeom prst="rect">
            <a:avLst/>
          </a:prstGeom>
        </p:spPr>
        <p:txBody>
          <a:bodyPr wrap="square">
            <a:spAutoFit/>
          </a:bodyPr>
          <a:lstStyle/>
          <a:p>
            <a:pPr marL="342900" indent="-342900">
              <a:lnSpc>
                <a:spcPct val="150000"/>
              </a:lnSpc>
              <a:buFont typeface="Arial" panose="020B0604020202020204" pitchFamily="34" charset="0"/>
              <a:buChar char="•"/>
            </a:pPr>
            <a:r>
              <a:rPr lang="en-GB" sz="2000" dirty="0" smtClean="0">
                <a:latin typeface="+mj-lt"/>
              </a:rPr>
              <a:t>Children are taking ownership of their own learning, they work at the level they feel comfortable at and design practices to improve themselves</a:t>
            </a:r>
            <a:endParaRPr lang="en-GB" sz="2000" dirty="0">
              <a:latin typeface="+mj-lt"/>
            </a:endParaRPr>
          </a:p>
          <a:p>
            <a:pPr marL="342900" indent="-342900">
              <a:lnSpc>
                <a:spcPct val="150000"/>
              </a:lnSpc>
              <a:buFont typeface="Arial" panose="020B0604020202020204" pitchFamily="34" charset="0"/>
              <a:buChar char="•"/>
            </a:pPr>
            <a:r>
              <a:rPr lang="en-GB" sz="2000" dirty="0" smtClean="0">
                <a:latin typeface="+mj-lt"/>
              </a:rPr>
              <a:t>SEM is Intrinsically motivating for the children.</a:t>
            </a:r>
          </a:p>
          <a:p>
            <a:pPr marL="342900" indent="-342900">
              <a:lnSpc>
                <a:spcPct val="150000"/>
              </a:lnSpc>
              <a:buFont typeface="Arial" panose="020B0604020202020204" pitchFamily="34" charset="0"/>
              <a:buChar char="•"/>
            </a:pPr>
            <a:r>
              <a:rPr lang="en-GB" sz="2000" dirty="0" smtClean="0">
                <a:latin typeface="+mj-lt"/>
              </a:rPr>
              <a:t>Young </a:t>
            </a:r>
            <a:r>
              <a:rPr lang="en-GB" sz="2000" dirty="0">
                <a:latin typeface="+mj-lt"/>
              </a:rPr>
              <a:t>children are likely to learn /improve their skills in a self referenced </a:t>
            </a:r>
            <a:r>
              <a:rPr lang="en-GB" sz="2000" dirty="0" smtClean="0">
                <a:latin typeface="+mj-lt"/>
              </a:rPr>
              <a:t>manner.</a:t>
            </a:r>
          </a:p>
          <a:p>
            <a:pPr marL="342900" indent="-342900">
              <a:lnSpc>
                <a:spcPct val="150000"/>
              </a:lnSpc>
              <a:buFont typeface="Arial" panose="020B0604020202020204" pitchFamily="34" charset="0"/>
              <a:buChar char="•"/>
            </a:pPr>
            <a:r>
              <a:rPr lang="en-GB" sz="2000" dirty="0" smtClean="0">
                <a:latin typeface="+mj-lt"/>
              </a:rPr>
              <a:t>Children are part </a:t>
            </a:r>
            <a:r>
              <a:rPr lang="en-GB" sz="2000" dirty="0">
                <a:latin typeface="+mj-lt"/>
              </a:rPr>
              <a:t>of a team </a:t>
            </a:r>
            <a:r>
              <a:rPr lang="en-GB" sz="2000" dirty="0" smtClean="0">
                <a:latin typeface="+mj-lt"/>
              </a:rPr>
              <a:t>have affiliation</a:t>
            </a:r>
            <a:r>
              <a:rPr lang="en-GB" sz="2000" dirty="0">
                <a:latin typeface="+mj-lt"/>
              </a:rPr>
              <a:t>.</a:t>
            </a:r>
          </a:p>
        </p:txBody>
      </p:sp>
    </p:spTree>
    <p:extLst>
      <p:ext uri="{BB962C8B-B14F-4D97-AF65-F5344CB8AC3E}">
        <p14:creationId xmlns:p14="http://schemas.microsoft.com/office/powerpoint/2010/main" val="238395160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grpId="0"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E364-F080-4824-A018-8C0D9331F73B}"/>
              </a:ext>
            </a:extLst>
          </p:cNvPr>
          <p:cNvSpPr>
            <a:spLocks noGrp="1"/>
          </p:cNvSpPr>
          <p:nvPr>
            <p:ph type="title"/>
          </p:nvPr>
        </p:nvSpPr>
        <p:spPr>
          <a:xfrm>
            <a:off x="0" y="0"/>
            <a:ext cx="12192000" cy="1095153"/>
          </a:xfrm>
        </p:spPr>
        <p:txBody>
          <a:bodyPr/>
          <a:lstStyle/>
          <a:p>
            <a:pPr algn="ctr"/>
            <a:r>
              <a:rPr lang="en-GB" dirty="0" smtClean="0"/>
              <a:t>SAAFE Teaching Principles in relation to SEM</a:t>
            </a:r>
            <a:endParaRPr lang="en-GB" dirty="0"/>
          </a:p>
        </p:txBody>
      </p:sp>
      <p:sp>
        <p:nvSpPr>
          <p:cNvPr id="9" name="Text Box 7"/>
          <p:cNvSpPr txBox="1">
            <a:spLocks noChangeArrowheads="1"/>
          </p:cNvSpPr>
          <p:nvPr/>
        </p:nvSpPr>
        <p:spPr bwMode="auto">
          <a:xfrm>
            <a:off x="341624" y="4014828"/>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Within the SEM we can create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activities that facilitate a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supportive environment.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Children are in charge of their own learning, and can ask for advice off teacher and peers.</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0" name="Text Box 8"/>
          <p:cNvSpPr txBox="1">
            <a:spLocks noChangeArrowheads="1"/>
          </p:cNvSpPr>
          <p:nvPr/>
        </p:nvSpPr>
        <p:spPr bwMode="auto">
          <a:xfrm>
            <a:off x="2669812" y="4014828"/>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Keep the levels of activity up</a:t>
            </a:r>
            <a:r>
              <a:rPr kumimoji="0" lang="en-GB" altLang="en-US" sz="1200" b="0" i="0" u="none" strike="noStrike" cap="none" normalizeH="0" dirty="0" smtClean="0">
                <a:ln>
                  <a:noFill/>
                </a:ln>
                <a:solidFill>
                  <a:srgbClr val="000000"/>
                </a:solidFill>
                <a:effectLst/>
                <a:latin typeface="Calibri Light" panose="020F0302020204030204" pitchFamily="34" charset="0"/>
              </a:rPr>
              <a:t> </a:t>
            </a:r>
            <a:r>
              <a:rPr kumimoji="0" lang="en-GB" altLang="en-US" sz="1200" b="0" i="0" u="none" strike="noStrike" cap="none" normalizeH="0" baseline="0" dirty="0" smtClean="0">
                <a:ln>
                  <a:noFill/>
                </a:ln>
                <a:solidFill>
                  <a:srgbClr val="000000"/>
                </a:solidFill>
                <a:effectLst/>
                <a:latin typeface="Calibri Light" panose="020F0302020204030204" pitchFamily="34" charset="0"/>
              </a:rPr>
              <a:t>during lessons. ‘Coach’ leads warm up , and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children are taking part in all parts of the lesson.</a:t>
            </a:r>
            <a:endParaRPr kumimoji="0" lang="en-US" altLang="en-US" sz="2000" b="0" i="0" u="none" strike="noStrike" cap="none" normalizeH="0" baseline="0" dirty="0" smtClean="0">
              <a:ln>
                <a:noFill/>
              </a:ln>
              <a:solidFill>
                <a:schemeClr val="tx1"/>
              </a:solidFill>
              <a:effectLst/>
              <a:latin typeface="Arial" panose="020B0604020202020204" pitchFamily="34" charset="0"/>
            </a:endParaRPr>
          </a:p>
        </p:txBody>
      </p:sp>
      <p:sp>
        <p:nvSpPr>
          <p:cNvPr id="11" name="Text Box 9"/>
          <p:cNvSpPr txBox="1">
            <a:spLocks noChangeArrowheads="1"/>
          </p:cNvSpPr>
          <p:nvPr/>
        </p:nvSpPr>
        <p:spPr bwMode="auto">
          <a:xfrm>
            <a:off x="4998000" y="4014828"/>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SEM gives the children plenty of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opportunities to make choices around their own learning during</a:t>
            </a:r>
            <a:r>
              <a:rPr kumimoji="0" lang="en-GB" altLang="en-US" sz="1200" b="0" i="0" u="none" strike="noStrike" cap="none" normalizeH="0" dirty="0" smtClean="0">
                <a:ln>
                  <a:noFill/>
                </a:ln>
                <a:solidFill>
                  <a:srgbClr val="000000"/>
                </a:solidFill>
                <a:effectLst/>
                <a:latin typeface="Calibri Light" panose="020F0302020204030204" pitchFamily="34" charset="0"/>
              </a:rPr>
              <a:t> </a:t>
            </a:r>
            <a:r>
              <a:rPr kumimoji="0" lang="en-GB" altLang="en-US" sz="1200" b="0" i="0" u="none" strike="noStrike" cap="none" normalizeH="0" baseline="0" dirty="0" smtClean="0">
                <a:ln>
                  <a:noFill/>
                </a:ln>
                <a:solidFill>
                  <a:srgbClr val="000000"/>
                </a:solidFill>
                <a:effectLst/>
                <a:latin typeface="Calibri Light" panose="020F0302020204030204" pitchFamily="34" charset="0"/>
              </a:rPr>
              <a:t>the ‘season’. The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activities become important to</a:t>
            </a:r>
            <a:r>
              <a:rPr kumimoji="0" lang="en-GB" altLang="en-US" sz="1200" b="0" i="0" u="none" strike="noStrike" cap="none" normalizeH="0" dirty="0" smtClean="0">
                <a:ln>
                  <a:noFill/>
                </a:ln>
                <a:solidFill>
                  <a:srgbClr val="000000"/>
                </a:solidFill>
                <a:effectLst/>
                <a:latin typeface="Calibri Light" panose="020F0302020204030204" pitchFamily="34" charset="0"/>
              </a:rPr>
              <a:t> </a:t>
            </a:r>
            <a:r>
              <a:rPr kumimoji="0" lang="en-GB" altLang="en-US" sz="1200" b="0" i="0" u="none" strike="noStrike" cap="none" normalizeH="0" baseline="0" dirty="0" smtClean="0">
                <a:ln>
                  <a:noFill/>
                </a:ln>
                <a:solidFill>
                  <a:srgbClr val="000000"/>
                </a:solidFill>
                <a:effectLst/>
                <a:latin typeface="Calibri Light" panose="020F0302020204030204" pitchFamily="34" charset="0"/>
              </a:rPr>
              <a:t>them.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Pupils are in charge of their team, and are able tailor their learning  to the needs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of the team</a:t>
            </a:r>
          </a:p>
        </p:txBody>
      </p:sp>
      <p:sp>
        <p:nvSpPr>
          <p:cNvPr id="12" name="Text Box 10"/>
          <p:cNvSpPr txBox="1">
            <a:spLocks noChangeArrowheads="1"/>
          </p:cNvSpPr>
          <p:nvPr/>
        </p:nvSpPr>
        <p:spPr bwMode="auto">
          <a:xfrm>
            <a:off x="7326188" y="4014828"/>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Students all get the chance to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experience success. Not just from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winning a match, but by rewards for </a:t>
            </a:r>
            <a:r>
              <a:rPr kumimoji="0" lang="en-GB" altLang="en-US" sz="1200" b="0" i="0" u="none" strike="noStrike" cap="none" normalizeH="0" dirty="0" smtClean="0">
                <a:ln>
                  <a:noFill/>
                </a:ln>
                <a:solidFill>
                  <a:srgbClr val="000000"/>
                </a:solidFill>
                <a:effectLst/>
                <a:latin typeface="Calibri Light" panose="020F0302020204030204" pitchFamily="34" charset="0"/>
              </a:rPr>
              <a:t> </a:t>
            </a:r>
            <a:r>
              <a:rPr kumimoji="0" lang="en-GB" altLang="en-US" sz="1200" b="0" i="0" u="none" strike="noStrike" cap="none" normalizeH="0" baseline="0" dirty="0" smtClean="0">
                <a:ln>
                  <a:noFill/>
                </a:ln>
                <a:solidFill>
                  <a:srgbClr val="000000"/>
                </a:solidFill>
                <a:effectLst/>
                <a:latin typeface="Calibri Light" panose="020F0302020204030204" pitchFamily="34" charset="0"/>
              </a:rPr>
              <a:t>Sportsmanship, Reporting etc.</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Each child can work on their own skills and progress at their own perceived rate.</a:t>
            </a:r>
            <a:endParaRPr kumimoji="0" lang="en-US" altLang="en-US" sz="1200" b="0" i="0" u="none" strike="noStrike" cap="none" normalizeH="0" baseline="0" dirty="0" smtClean="0">
              <a:ln>
                <a:noFill/>
              </a:ln>
              <a:solidFill>
                <a:schemeClr val="tx1"/>
              </a:solidFill>
              <a:effectLst/>
              <a:latin typeface="Arial" panose="020B0604020202020204" pitchFamily="34" charset="0"/>
            </a:endParaRPr>
          </a:p>
        </p:txBody>
      </p:sp>
      <p:sp>
        <p:nvSpPr>
          <p:cNvPr id="13" name="Text Box 11"/>
          <p:cNvSpPr txBox="1">
            <a:spLocks noChangeArrowheads="1"/>
          </p:cNvSpPr>
          <p:nvPr/>
        </p:nvSpPr>
        <p:spPr bwMode="auto">
          <a:xfrm>
            <a:off x="9654376" y="4014828"/>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Lessons are set out to be enjoyable where the children learnt through doing. When a child see that the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smtClean="0">
                <a:ln>
                  <a:noFill/>
                </a:ln>
                <a:solidFill>
                  <a:srgbClr val="000000"/>
                </a:solidFill>
                <a:effectLst/>
                <a:latin typeface="Calibri Light" panose="020F0302020204030204" pitchFamily="34" charset="0"/>
              </a:rPr>
              <a:t>lesson &amp; environment is fun.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000000"/>
                </a:solidFill>
                <a:effectLst/>
                <a:latin typeface="Calibri Light" panose="020F0302020204030204" pitchFamily="34" charset="0"/>
              </a:rPr>
              <a:t>Students intrinsic motivation was higher when they perceived a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000000"/>
                </a:solidFill>
                <a:effectLst/>
                <a:latin typeface="Calibri Light" panose="020F0302020204030204" pitchFamily="34" charset="0"/>
              </a:rPr>
              <a:t>learning environment to be non-threatening to their self esteem and to be physically challenging.</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rgbClr val="000000"/>
                </a:solidFill>
                <a:effectLst/>
                <a:latin typeface="Calibri Light" panose="020F0302020204030204" pitchFamily="34" charset="0"/>
              </a:rPr>
              <a:t>(Mitchell 1996)</a:t>
            </a:r>
            <a:endParaRPr kumimoji="0" lang="en-US" altLang="en-US" sz="1200" b="0" i="0" u="none" strike="noStrike" cap="none" normalizeH="0" baseline="0" dirty="0" smtClean="0">
              <a:ln>
                <a:noFill/>
              </a:ln>
              <a:solidFill>
                <a:schemeClr val="tx1"/>
              </a:solidFill>
              <a:effectLst/>
              <a:latin typeface="Arial" panose="020B0604020202020204" pitchFamily="34" charset="0"/>
            </a:endParaRPr>
          </a:p>
        </p:txBody>
      </p:sp>
      <p:sp>
        <p:nvSpPr>
          <p:cNvPr id="14" name="Text Box 12"/>
          <p:cNvSpPr txBox="1">
            <a:spLocks noChangeArrowheads="1"/>
          </p:cNvSpPr>
          <p:nvPr/>
        </p:nvSpPr>
        <p:spPr bwMode="auto">
          <a:xfrm>
            <a:off x="3863975" y="-1293813"/>
            <a:ext cx="1055688" cy="42227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
        <p:nvSpPr>
          <p:cNvPr id="18" name="Text Box 7"/>
          <p:cNvSpPr txBox="1">
            <a:spLocks noChangeArrowheads="1"/>
          </p:cNvSpPr>
          <p:nvPr/>
        </p:nvSpPr>
        <p:spPr bwMode="auto">
          <a:xfrm>
            <a:off x="341624" y="1009206"/>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3800" b="1" i="0" u="none" strike="noStrike" cap="none" normalizeH="0" baseline="0" dirty="0" smtClean="0">
                <a:ln>
                  <a:noFill/>
                </a:ln>
                <a:solidFill>
                  <a:schemeClr val="tx2"/>
                </a:solidFill>
                <a:effectLst/>
                <a:latin typeface="Calibri Light" panose="020F0302020204030204" pitchFamily="34" charset="0"/>
              </a:rPr>
              <a:t>S</a:t>
            </a:r>
            <a:endParaRPr kumimoji="0" lang="en-US" altLang="en-US" sz="23900" b="0" i="0" u="none" strike="noStrike" cap="none" normalizeH="0" baseline="0" dirty="0" smtClean="0">
              <a:ln>
                <a:noFill/>
              </a:ln>
              <a:solidFill>
                <a:schemeClr val="tx2"/>
              </a:solidFill>
              <a:effectLst/>
              <a:latin typeface="Arial" panose="020B0604020202020204" pitchFamily="34" charset="0"/>
            </a:endParaRPr>
          </a:p>
        </p:txBody>
      </p:sp>
      <p:sp>
        <p:nvSpPr>
          <p:cNvPr id="19" name="Text Box 8"/>
          <p:cNvSpPr txBox="1">
            <a:spLocks noChangeArrowheads="1"/>
          </p:cNvSpPr>
          <p:nvPr/>
        </p:nvSpPr>
        <p:spPr bwMode="auto">
          <a:xfrm>
            <a:off x="2669812" y="1009206"/>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3800" b="1" i="0" u="none" strike="noStrike" cap="none" normalizeH="0" baseline="0" dirty="0" smtClean="0">
                <a:ln>
                  <a:noFill/>
                </a:ln>
                <a:solidFill>
                  <a:schemeClr val="accent1"/>
                </a:solidFill>
                <a:effectLst/>
                <a:latin typeface="Calibri Light" panose="020F0302020204030204" pitchFamily="34" charset="0"/>
              </a:rPr>
              <a:t>A</a:t>
            </a:r>
            <a:endParaRPr kumimoji="0" lang="en-US" altLang="en-US" sz="28700" b="0" i="0" u="none" strike="noStrike" cap="none" normalizeH="0" baseline="0" dirty="0" smtClean="0">
              <a:ln>
                <a:noFill/>
              </a:ln>
              <a:solidFill>
                <a:schemeClr val="accent1"/>
              </a:solidFill>
              <a:effectLst/>
              <a:latin typeface="Arial" panose="020B0604020202020204" pitchFamily="34" charset="0"/>
            </a:endParaRPr>
          </a:p>
        </p:txBody>
      </p:sp>
      <p:sp>
        <p:nvSpPr>
          <p:cNvPr id="20" name="Text Box 9"/>
          <p:cNvSpPr txBox="1">
            <a:spLocks noChangeArrowheads="1"/>
          </p:cNvSpPr>
          <p:nvPr/>
        </p:nvSpPr>
        <p:spPr bwMode="auto">
          <a:xfrm>
            <a:off x="4998000" y="1009206"/>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3800" b="1" i="0" u="none" strike="noStrike" cap="none" normalizeH="0" baseline="0" dirty="0" smtClean="0">
                <a:ln>
                  <a:noFill/>
                </a:ln>
                <a:solidFill>
                  <a:schemeClr val="accent6"/>
                </a:solidFill>
                <a:effectLst/>
                <a:latin typeface="Calibri Light" panose="020F0302020204030204" pitchFamily="34" charset="0"/>
              </a:rPr>
              <a:t>A</a:t>
            </a:r>
            <a:endParaRPr kumimoji="0" lang="en-GB" altLang="en-US" sz="13800" b="0" i="0" u="none" strike="noStrike" cap="none" normalizeH="0" baseline="0" dirty="0" smtClean="0">
              <a:ln>
                <a:noFill/>
              </a:ln>
              <a:solidFill>
                <a:schemeClr val="accent6"/>
              </a:solidFill>
              <a:effectLst/>
              <a:latin typeface="Calibri Light" panose="020F0302020204030204" pitchFamily="34" charset="0"/>
            </a:endParaRPr>
          </a:p>
        </p:txBody>
      </p:sp>
      <p:sp>
        <p:nvSpPr>
          <p:cNvPr id="21" name="Text Box 10"/>
          <p:cNvSpPr txBox="1">
            <a:spLocks noChangeArrowheads="1"/>
          </p:cNvSpPr>
          <p:nvPr/>
        </p:nvSpPr>
        <p:spPr bwMode="auto">
          <a:xfrm>
            <a:off x="7326188" y="1009206"/>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3800" b="1" i="0" u="none" strike="noStrike" cap="none" normalizeH="0" baseline="0" dirty="0" smtClean="0">
                <a:ln>
                  <a:noFill/>
                </a:ln>
                <a:solidFill>
                  <a:schemeClr val="accent4"/>
                </a:solidFill>
                <a:effectLst/>
                <a:latin typeface="Calibri Light" panose="020F0302020204030204" pitchFamily="34" charset="0"/>
              </a:rPr>
              <a:t>F</a:t>
            </a:r>
            <a:endParaRPr kumimoji="0" lang="en-US" altLang="en-US" sz="13800" b="0" i="0" u="none" strike="noStrike" cap="none" normalizeH="0" baseline="0" dirty="0" smtClean="0">
              <a:ln>
                <a:noFill/>
              </a:ln>
              <a:solidFill>
                <a:schemeClr val="accent4"/>
              </a:solidFill>
              <a:effectLst/>
              <a:latin typeface="Arial" panose="020B0604020202020204" pitchFamily="34" charset="0"/>
            </a:endParaRPr>
          </a:p>
        </p:txBody>
      </p:sp>
      <p:sp>
        <p:nvSpPr>
          <p:cNvPr id="22" name="Text Box 11"/>
          <p:cNvSpPr txBox="1">
            <a:spLocks noChangeArrowheads="1"/>
          </p:cNvSpPr>
          <p:nvPr/>
        </p:nvSpPr>
        <p:spPr bwMode="auto">
          <a:xfrm>
            <a:off x="9654376" y="1009206"/>
            <a:ext cx="2196000" cy="230400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3800" b="1" i="0" u="none" strike="noStrike" cap="none" normalizeH="0" baseline="0" dirty="0" smtClean="0">
                <a:ln>
                  <a:noFill/>
                </a:ln>
                <a:solidFill>
                  <a:srgbClr val="FF0000"/>
                </a:solidFill>
                <a:effectLst/>
                <a:latin typeface="Calibri Light" panose="020F0302020204030204" pitchFamily="34" charset="0"/>
              </a:rPr>
              <a:t>E</a:t>
            </a:r>
            <a:endParaRPr kumimoji="0" lang="en-US" altLang="en-US" sz="13800" b="0" i="0" u="none" strike="noStrike" cap="none" normalizeH="0" baseline="0" dirty="0" smtClean="0">
              <a:ln>
                <a:noFill/>
              </a:ln>
              <a:solidFill>
                <a:srgbClr val="FF0000"/>
              </a:solidFill>
              <a:effectLst/>
              <a:latin typeface="Arial" panose="020B0604020202020204" pitchFamily="34" charset="0"/>
            </a:endParaRPr>
          </a:p>
        </p:txBody>
      </p:sp>
      <p:sp>
        <p:nvSpPr>
          <p:cNvPr id="29" name="Text Box 7"/>
          <p:cNvSpPr txBox="1">
            <a:spLocks noChangeArrowheads="1"/>
          </p:cNvSpPr>
          <p:nvPr/>
        </p:nvSpPr>
        <p:spPr bwMode="auto">
          <a:xfrm>
            <a:off x="341624" y="3454400"/>
            <a:ext cx="2196000" cy="43030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1" i="0" u="none" strike="noStrike" cap="none" normalizeH="0" baseline="0" dirty="0" smtClean="0">
                <a:ln>
                  <a:noFill/>
                </a:ln>
                <a:effectLst/>
                <a:latin typeface="Calibri Light" panose="020F0302020204030204" pitchFamily="34" charset="0"/>
              </a:rPr>
              <a:t>Supportive</a:t>
            </a:r>
            <a:endParaRPr kumimoji="0" lang="en-US" altLang="en-US" sz="4000" b="0" i="0" u="none" strike="noStrike" cap="none" normalizeH="0" baseline="0" dirty="0" smtClean="0">
              <a:ln>
                <a:noFill/>
              </a:ln>
              <a:effectLst/>
              <a:latin typeface="Arial" panose="020B0604020202020204" pitchFamily="34" charset="0"/>
            </a:endParaRPr>
          </a:p>
        </p:txBody>
      </p:sp>
      <p:sp>
        <p:nvSpPr>
          <p:cNvPr id="30" name="Text Box 7"/>
          <p:cNvSpPr txBox="1">
            <a:spLocks noChangeArrowheads="1"/>
          </p:cNvSpPr>
          <p:nvPr/>
        </p:nvSpPr>
        <p:spPr bwMode="auto">
          <a:xfrm>
            <a:off x="2669812" y="3454400"/>
            <a:ext cx="2196000" cy="43030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GB" altLang="en-US" sz="2800" b="1" dirty="0" smtClean="0">
                <a:latin typeface="Calibri Light" panose="020F0302020204030204" pitchFamily="34" charset="0"/>
              </a:rPr>
              <a:t>Active</a:t>
            </a:r>
            <a:endParaRPr kumimoji="0" lang="en-US" altLang="en-US" sz="4000" b="0" i="0" u="none" strike="noStrike" cap="none" normalizeH="0" baseline="0" dirty="0" smtClean="0">
              <a:ln>
                <a:noFill/>
              </a:ln>
              <a:effectLst/>
              <a:latin typeface="Arial" panose="020B0604020202020204" pitchFamily="34" charset="0"/>
            </a:endParaRPr>
          </a:p>
        </p:txBody>
      </p:sp>
      <p:sp>
        <p:nvSpPr>
          <p:cNvPr id="31" name="Text Box 7"/>
          <p:cNvSpPr txBox="1">
            <a:spLocks noChangeArrowheads="1"/>
          </p:cNvSpPr>
          <p:nvPr/>
        </p:nvSpPr>
        <p:spPr bwMode="auto">
          <a:xfrm>
            <a:off x="4995619" y="3448864"/>
            <a:ext cx="2196000" cy="43030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1" i="0" u="none" strike="noStrike" cap="none" normalizeH="0" baseline="0" dirty="0" smtClean="0">
                <a:ln>
                  <a:noFill/>
                </a:ln>
                <a:effectLst/>
                <a:latin typeface="Calibri Light" panose="020F0302020204030204" pitchFamily="34" charset="0"/>
              </a:rPr>
              <a:t>Autonomous</a:t>
            </a:r>
            <a:endParaRPr kumimoji="0" lang="en-US" altLang="en-US" sz="4000" b="0" i="0" u="none" strike="noStrike" cap="none" normalizeH="0" baseline="0" dirty="0" smtClean="0">
              <a:ln>
                <a:noFill/>
              </a:ln>
              <a:effectLst/>
              <a:latin typeface="Arial" panose="020B0604020202020204" pitchFamily="34" charset="0"/>
            </a:endParaRPr>
          </a:p>
        </p:txBody>
      </p:sp>
      <p:sp>
        <p:nvSpPr>
          <p:cNvPr id="32" name="Text Box 7"/>
          <p:cNvSpPr txBox="1">
            <a:spLocks noChangeArrowheads="1"/>
          </p:cNvSpPr>
          <p:nvPr/>
        </p:nvSpPr>
        <p:spPr bwMode="auto">
          <a:xfrm>
            <a:off x="7326188" y="3448864"/>
            <a:ext cx="2196000" cy="43030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800" b="1" i="0" u="none" strike="noStrike" cap="none" normalizeH="0" baseline="0" dirty="0" smtClean="0">
                <a:ln>
                  <a:noFill/>
                </a:ln>
                <a:effectLst/>
                <a:latin typeface="Calibri Light" panose="020F0302020204030204" pitchFamily="34" charset="0"/>
              </a:rPr>
              <a:t>Fair</a:t>
            </a:r>
            <a:endParaRPr kumimoji="0" lang="en-US" altLang="en-US" sz="4000" b="0" i="0" u="none" strike="noStrike" cap="none" normalizeH="0" baseline="0" dirty="0" smtClean="0">
              <a:ln>
                <a:noFill/>
              </a:ln>
              <a:effectLst/>
              <a:latin typeface="Arial" panose="020B0604020202020204" pitchFamily="34" charset="0"/>
            </a:endParaRPr>
          </a:p>
        </p:txBody>
      </p:sp>
      <p:sp>
        <p:nvSpPr>
          <p:cNvPr id="33" name="Text Box 7"/>
          <p:cNvSpPr txBox="1">
            <a:spLocks noChangeArrowheads="1"/>
          </p:cNvSpPr>
          <p:nvPr/>
        </p:nvSpPr>
        <p:spPr bwMode="auto">
          <a:xfrm>
            <a:off x="9656757" y="3448864"/>
            <a:ext cx="2196000" cy="43030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5B9BD5"/>
                </a:solidFill>
              </a14:hiddenFill>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GB" altLang="en-US" sz="2800" b="1" dirty="0" smtClean="0">
                <a:latin typeface="Calibri Light" panose="020F0302020204030204" pitchFamily="34" charset="0"/>
              </a:rPr>
              <a:t>Enjoyable</a:t>
            </a:r>
            <a:endParaRPr kumimoji="0" lang="en-US" altLang="en-US" sz="4000" b="0" i="0" u="none" strike="noStrike" cap="none" normalizeH="0" baseline="0" dirty="0" smtClean="0">
              <a:ln>
                <a:noFill/>
              </a:ln>
              <a:effectLst/>
              <a:latin typeface="Arial" panose="020B0604020202020204" pitchFamily="34" charset="0"/>
            </a:endParaRPr>
          </a:p>
        </p:txBody>
      </p:sp>
    </p:spTree>
    <p:extLst>
      <p:ext uri="{BB962C8B-B14F-4D97-AF65-F5344CB8AC3E}">
        <p14:creationId xmlns:p14="http://schemas.microsoft.com/office/powerpoint/2010/main" val="90031753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500" fill="hold"/>
                                        <p:tgtEl>
                                          <p:spTgt spid="29"/>
                                        </p:tgtEl>
                                        <p:attrNameLst>
                                          <p:attrName>ppt_x</p:attrName>
                                        </p:attrNameLst>
                                      </p:cBhvr>
                                      <p:tavLst>
                                        <p:tav tm="0">
                                          <p:val>
                                            <p:strVal val="0-#ppt_w/2"/>
                                          </p:val>
                                        </p:tav>
                                        <p:tav tm="100000">
                                          <p:val>
                                            <p:strVal val="#ppt_x"/>
                                          </p:val>
                                        </p:tav>
                                      </p:tavLst>
                                    </p:anim>
                                    <p:anim calcmode="lin" valueType="num">
                                      <p:cBhvr additive="base">
                                        <p:cTn id="12"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additive="base">
                                        <p:cTn id="23" dur="500" fill="hold"/>
                                        <p:tgtEl>
                                          <p:spTgt spid="19"/>
                                        </p:tgtEl>
                                        <p:attrNameLst>
                                          <p:attrName>ppt_x</p:attrName>
                                        </p:attrNameLst>
                                      </p:cBhvr>
                                      <p:tavLst>
                                        <p:tav tm="0">
                                          <p:val>
                                            <p:strVal val="#ppt_x"/>
                                          </p:val>
                                        </p:tav>
                                        <p:tav tm="100000">
                                          <p:val>
                                            <p:strVal val="#ppt_x"/>
                                          </p:val>
                                        </p:tav>
                                      </p:tavLst>
                                    </p:anim>
                                    <p:anim calcmode="lin" valueType="num">
                                      <p:cBhvr additive="base">
                                        <p:cTn id="24" dur="500" fill="hold"/>
                                        <p:tgtEl>
                                          <p:spTgt spid="19"/>
                                        </p:tgtEl>
                                        <p:attrNameLst>
                                          <p:attrName>ppt_y</p:attrName>
                                        </p:attrNameLst>
                                      </p:cBhvr>
                                      <p:tavLst>
                                        <p:tav tm="0">
                                          <p:val>
                                            <p:strVal val="1+#ppt_h/2"/>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30"/>
                                        </p:tgtEl>
                                        <p:attrNameLst>
                                          <p:attrName>style.visibility</p:attrName>
                                        </p:attrNameLst>
                                      </p:cBhvr>
                                      <p:to>
                                        <p:strVal val="visible"/>
                                      </p:to>
                                    </p:set>
                                    <p:anim calcmode="lin" valueType="num">
                                      <p:cBhvr additive="base">
                                        <p:cTn id="27" dur="500" fill="hold"/>
                                        <p:tgtEl>
                                          <p:spTgt spid="30"/>
                                        </p:tgtEl>
                                        <p:attrNameLst>
                                          <p:attrName>ppt_x</p:attrName>
                                        </p:attrNameLst>
                                      </p:cBhvr>
                                      <p:tavLst>
                                        <p:tav tm="0">
                                          <p:val>
                                            <p:strVal val="0-#ppt_w/2"/>
                                          </p:val>
                                        </p:tav>
                                        <p:tav tm="100000">
                                          <p:val>
                                            <p:strVal val="#ppt_x"/>
                                          </p:val>
                                        </p:tav>
                                      </p:tavLst>
                                    </p:anim>
                                    <p:anim calcmode="lin" valueType="num">
                                      <p:cBhvr additive="base">
                                        <p:cTn id="28"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1"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anim calcmode="lin" valueType="num">
                                      <p:cBhvr additive="base">
                                        <p:cTn id="39" dur="500" fill="hold"/>
                                        <p:tgtEl>
                                          <p:spTgt spid="20"/>
                                        </p:tgtEl>
                                        <p:attrNameLst>
                                          <p:attrName>ppt_x</p:attrName>
                                        </p:attrNameLst>
                                      </p:cBhvr>
                                      <p:tavLst>
                                        <p:tav tm="0">
                                          <p:val>
                                            <p:strVal val="#ppt_x"/>
                                          </p:val>
                                        </p:tav>
                                        <p:tav tm="100000">
                                          <p:val>
                                            <p:strVal val="#ppt_x"/>
                                          </p:val>
                                        </p:tav>
                                      </p:tavLst>
                                    </p:anim>
                                    <p:anim calcmode="lin" valueType="num">
                                      <p:cBhvr additive="base">
                                        <p:cTn id="40" dur="500" fill="hold"/>
                                        <p:tgtEl>
                                          <p:spTgt spid="20"/>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anim calcmode="lin" valueType="num">
                                      <p:cBhvr additive="base">
                                        <p:cTn id="43" dur="500" fill="hold"/>
                                        <p:tgtEl>
                                          <p:spTgt spid="31"/>
                                        </p:tgtEl>
                                        <p:attrNameLst>
                                          <p:attrName>ppt_x</p:attrName>
                                        </p:attrNameLst>
                                      </p:cBhvr>
                                      <p:tavLst>
                                        <p:tav tm="0">
                                          <p:val>
                                            <p:strVal val="#ppt_x"/>
                                          </p:val>
                                        </p:tav>
                                        <p:tav tm="100000">
                                          <p:val>
                                            <p:strVal val="#ppt_x"/>
                                          </p:val>
                                        </p:tav>
                                      </p:tavLst>
                                    </p:anim>
                                    <p:anim calcmode="lin" valueType="num">
                                      <p:cBhvr additive="base">
                                        <p:cTn id="44"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1"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ppt_x"/>
                                          </p:val>
                                        </p:tav>
                                        <p:tav tm="100000">
                                          <p:val>
                                            <p:strVal val="#ppt_x"/>
                                          </p:val>
                                        </p:tav>
                                      </p:tavLst>
                                    </p:anim>
                                    <p:anim calcmode="lin" valueType="num">
                                      <p:cBhvr additive="base">
                                        <p:cTn id="56" dur="500" fill="hold"/>
                                        <p:tgtEl>
                                          <p:spTgt spid="21"/>
                                        </p:tgtEl>
                                        <p:attrNameLst>
                                          <p:attrName>ppt_y</p:attrName>
                                        </p:attrNameLst>
                                      </p:cBhvr>
                                      <p:tavLst>
                                        <p:tav tm="0">
                                          <p:val>
                                            <p:strVal val="1+#ppt_h/2"/>
                                          </p:val>
                                        </p:tav>
                                        <p:tav tm="100000">
                                          <p:val>
                                            <p:strVal val="#ppt_y"/>
                                          </p:val>
                                        </p:tav>
                                      </p:tavLst>
                                    </p:anim>
                                  </p:childTnLst>
                                </p:cTn>
                              </p:par>
                              <p:par>
                                <p:cTn id="57" presetID="2" presetClass="entr" presetSubtype="2" fill="hold" grpId="0" nodeType="withEffect">
                                  <p:stCondLst>
                                    <p:cond delay="0"/>
                                  </p:stCondLst>
                                  <p:childTnLst>
                                    <p:set>
                                      <p:cBhvr>
                                        <p:cTn id="58" dur="1" fill="hold">
                                          <p:stCondLst>
                                            <p:cond delay="0"/>
                                          </p:stCondLst>
                                        </p:cTn>
                                        <p:tgtEl>
                                          <p:spTgt spid="32"/>
                                        </p:tgtEl>
                                        <p:attrNameLst>
                                          <p:attrName>style.visibility</p:attrName>
                                        </p:attrNameLst>
                                      </p:cBhvr>
                                      <p:to>
                                        <p:strVal val="visible"/>
                                      </p:to>
                                    </p:set>
                                    <p:anim calcmode="lin" valueType="num">
                                      <p:cBhvr additive="base">
                                        <p:cTn id="59" dur="500" fill="hold"/>
                                        <p:tgtEl>
                                          <p:spTgt spid="32"/>
                                        </p:tgtEl>
                                        <p:attrNameLst>
                                          <p:attrName>ppt_x</p:attrName>
                                        </p:attrNameLst>
                                      </p:cBhvr>
                                      <p:tavLst>
                                        <p:tav tm="0">
                                          <p:val>
                                            <p:strVal val="1+#ppt_w/2"/>
                                          </p:val>
                                        </p:tav>
                                        <p:tav tm="100000">
                                          <p:val>
                                            <p:strVal val="#ppt_x"/>
                                          </p:val>
                                        </p:tav>
                                      </p:tavLst>
                                    </p:anim>
                                    <p:anim calcmode="lin" valueType="num">
                                      <p:cBhvr additive="base">
                                        <p:cTn id="60"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1" fill="hold" grpId="0" nodeType="clickEffect">
                                  <p:stCondLst>
                                    <p:cond delay="0"/>
                                  </p:stCondLst>
                                  <p:childTnLst>
                                    <p:set>
                                      <p:cBhvr>
                                        <p:cTn id="64" dur="1" fill="hold">
                                          <p:stCondLst>
                                            <p:cond delay="0"/>
                                          </p:stCondLst>
                                        </p:cTn>
                                        <p:tgtEl>
                                          <p:spTgt spid="12"/>
                                        </p:tgtEl>
                                        <p:attrNameLst>
                                          <p:attrName>style.visibility</p:attrName>
                                        </p:attrNameLst>
                                      </p:cBhvr>
                                      <p:to>
                                        <p:strVal val="visible"/>
                                      </p:to>
                                    </p:set>
                                    <p:anim calcmode="lin" valueType="num">
                                      <p:cBhvr additive="base">
                                        <p:cTn id="65" dur="500" fill="hold"/>
                                        <p:tgtEl>
                                          <p:spTgt spid="12"/>
                                        </p:tgtEl>
                                        <p:attrNameLst>
                                          <p:attrName>ppt_x</p:attrName>
                                        </p:attrNameLst>
                                      </p:cBhvr>
                                      <p:tavLst>
                                        <p:tav tm="0">
                                          <p:val>
                                            <p:strVal val="#ppt_x"/>
                                          </p:val>
                                        </p:tav>
                                        <p:tav tm="100000">
                                          <p:val>
                                            <p:strVal val="#ppt_x"/>
                                          </p:val>
                                        </p:tav>
                                      </p:tavLst>
                                    </p:anim>
                                    <p:anim calcmode="lin" valueType="num">
                                      <p:cBhvr additive="base">
                                        <p:cTn id="66"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22"/>
                                        </p:tgtEl>
                                        <p:attrNameLst>
                                          <p:attrName>style.visibility</p:attrName>
                                        </p:attrNameLst>
                                      </p:cBhvr>
                                      <p:to>
                                        <p:strVal val="visible"/>
                                      </p:to>
                                    </p:set>
                                    <p:anim calcmode="lin" valueType="num">
                                      <p:cBhvr additive="base">
                                        <p:cTn id="71" dur="500" fill="hold"/>
                                        <p:tgtEl>
                                          <p:spTgt spid="22"/>
                                        </p:tgtEl>
                                        <p:attrNameLst>
                                          <p:attrName>ppt_x</p:attrName>
                                        </p:attrNameLst>
                                      </p:cBhvr>
                                      <p:tavLst>
                                        <p:tav tm="0">
                                          <p:val>
                                            <p:strVal val="#ppt_x"/>
                                          </p:val>
                                        </p:tav>
                                        <p:tav tm="100000">
                                          <p:val>
                                            <p:strVal val="#ppt_x"/>
                                          </p:val>
                                        </p:tav>
                                      </p:tavLst>
                                    </p:anim>
                                    <p:anim calcmode="lin" valueType="num">
                                      <p:cBhvr additive="base">
                                        <p:cTn id="72" dur="500" fill="hold"/>
                                        <p:tgtEl>
                                          <p:spTgt spid="22"/>
                                        </p:tgtEl>
                                        <p:attrNameLst>
                                          <p:attrName>ppt_y</p:attrName>
                                        </p:attrNameLst>
                                      </p:cBhvr>
                                      <p:tavLst>
                                        <p:tav tm="0">
                                          <p:val>
                                            <p:strVal val="1+#ppt_h/2"/>
                                          </p:val>
                                        </p:tav>
                                        <p:tav tm="100000">
                                          <p:val>
                                            <p:strVal val="#ppt_y"/>
                                          </p:val>
                                        </p:tav>
                                      </p:tavLst>
                                    </p:anim>
                                  </p:childTnLst>
                                </p:cTn>
                              </p:par>
                              <p:par>
                                <p:cTn id="73" presetID="2" presetClass="entr" presetSubtype="2" fill="hold" grpId="0" nodeType="withEffect">
                                  <p:stCondLst>
                                    <p:cond delay="0"/>
                                  </p:stCondLst>
                                  <p:childTnLst>
                                    <p:set>
                                      <p:cBhvr>
                                        <p:cTn id="74" dur="1" fill="hold">
                                          <p:stCondLst>
                                            <p:cond delay="0"/>
                                          </p:stCondLst>
                                        </p:cTn>
                                        <p:tgtEl>
                                          <p:spTgt spid="33"/>
                                        </p:tgtEl>
                                        <p:attrNameLst>
                                          <p:attrName>style.visibility</p:attrName>
                                        </p:attrNameLst>
                                      </p:cBhvr>
                                      <p:to>
                                        <p:strVal val="visible"/>
                                      </p:to>
                                    </p:set>
                                    <p:anim calcmode="lin" valueType="num">
                                      <p:cBhvr additive="base">
                                        <p:cTn id="75" dur="500" fill="hold"/>
                                        <p:tgtEl>
                                          <p:spTgt spid="33"/>
                                        </p:tgtEl>
                                        <p:attrNameLst>
                                          <p:attrName>ppt_x</p:attrName>
                                        </p:attrNameLst>
                                      </p:cBhvr>
                                      <p:tavLst>
                                        <p:tav tm="0">
                                          <p:val>
                                            <p:strVal val="1+#ppt_w/2"/>
                                          </p:val>
                                        </p:tav>
                                        <p:tav tm="100000">
                                          <p:val>
                                            <p:strVal val="#ppt_x"/>
                                          </p:val>
                                        </p:tav>
                                      </p:tavLst>
                                    </p:anim>
                                    <p:anim calcmode="lin" valueType="num">
                                      <p:cBhvr additive="base">
                                        <p:cTn id="76"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1" fill="hold" grpId="0" nodeType="clickEffect">
                                  <p:stCondLst>
                                    <p:cond delay="0"/>
                                  </p:stCondLst>
                                  <p:childTnLst>
                                    <p:set>
                                      <p:cBhvr>
                                        <p:cTn id="80" dur="1" fill="hold">
                                          <p:stCondLst>
                                            <p:cond delay="0"/>
                                          </p:stCondLst>
                                        </p:cTn>
                                        <p:tgtEl>
                                          <p:spTgt spid="13"/>
                                        </p:tgtEl>
                                        <p:attrNameLst>
                                          <p:attrName>style.visibility</p:attrName>
                                        </p:attrNameLst>
                                      </p:cBhvr>
                                      <p:to>
                                        <p:strVal val="visible"/>
                                      </p:to>
                                    </p:set>
                                    <p:anim calcmode="lin" valueType="num">
                                      <p:cBhvr additive="base">
                                        <p:cTn id="81" dur="500" fill="hold"/>
                                        <p:tgtEl>
                                          <p:spTgt spid="13"/>
                                        </p:tgtEl>
                                        <p:attrNameLst>
                                          <p:attrName>ppt_x</p:attrName>
                                        </p:attrNameLst>
                                      </p:cBhvr>
                                      <p:tavLst>
                                        <p:tav tm="0">
                                          <p:val>
                                            <p:strVal val="#ppt_x"/>
                                          </p:val>
                                        </p:tav>
                                        <p:tav tm="100000">
                                          <p:val>
                                            <p:strVal val="#ppt_x"/>
                                          </p:val>
                                        </p:tav>
                                      </p:tavLst>
                                    </p:anim>
                                    <p:anim calcmode="lin" valueType="num">
                                      <p:cBhvr additive="base">
                                        <p:cTn id="82"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8" grpId="0" animBg="1"/>
      <p:bldP spid="19" grpId="0" animBg="1"/>
      <p:bldP spid="20" grpId="0" animBg="1"/>
      <p:bldP spid="21" grpId="0" animBg="1"/>
      <p:bldP spid="22" grpId="0" animBg="1"/>
      <p:bldP spid="29" grpId="0" animBg="1"/>
      <p:bldP spid="30" grpId="0" animBg="1"/>
      <p:bldP spid="31" grpId="0" animBg="1"/>
      <p:bldP spid="32" grpId="0" animBg="1"/>
      <p:bldP spid="3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 y="2766219"/>
            <a:ext cx="11849100" cy="1325563"/>
          </a:xfrm>
        </p:spPr>
        <p:txBody>
          <a:bodyPr>
            <a:normAutofit/>
          </a:bodyPr>
          <a:lstStyle/>
          <a:p>
            <a:pPr algn="ctr"/>
            <a:r>
              <a:rPr lang="en-GB" sz="8800" dirty="0" smtClean="0"/>
              <a:t>Conclusion</a:t>
            </a:r>
            <a:endParaRPr lang="en-GB" sz="8800" dirty="0"/>
          </a:p>
        </p:txBody>
      </p:sp>
    </p:spTree>
    <p:extLst>
      <p:ext uri="{BB962C8B-B14F-4D97-AF65-F5344CB8AC3E}">
        <p14:creationId xmlns:p14="http://schemas.microsoft.com/office/powerpoint/2010/main" val="4255868503"/>
      </p:ext>
    </p:extLst>
  </p:cSld>
  <p:clrMapOvr>
    <a:masterClrMapping/>
  </p:clrMapOvr>
  <p:transition spd="slow">
    <p:push dir="u"/>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CF58E-3A3F-49B4-8F0F-B9E984E6B93A}"/>
              </a:ext>
            </a:extLst>
          </p:cNvPr>
          <p:cNvSpPr>
            <a:spLocks noGrp="1"/>
          </p:cNvSpPr>
          <p:nvPr>
            <p:ph type="title"/>
          </p:nvPr>
        </p:nvSpPr>
        <p:spPr>
          <a:xfrm>
            <a:off x="0" y="18255"/>
            <a:ext cx="12192000" cy="1325563"/>
          </a:xfrm>
        </p:spPr>
        <p:txBody>
          <a:bodyPr/>
          <a:lstStyle/>
          <a:p>
            <a:pPr algn="ctr"/>
            <a:r>
              <a:rPr lang="en-GB" dirty="0"/>
              <a:t>Conclusion</a:t>
            </a:r>
          </a:p>
        </p:txBody>
      </p:sp>
      <p:sp>
        <p:nvSpPr>
          <p:cNvPr id="3" name="Content Placeholder 2">
            <a:extLst>
              <a:ext uri="{FF2B5EF4-FFF2-40B4-BE49-F238E27FC236}">
                <a16:creationId xmlns:a16="http://schemas.microsoft.com/office/drawing/2014/main" id="{787B6000-C0A9-4793-83F0-CF115926CBAA}"/>
              </a:ext>
            </a:extLst>
          </p:cNvPr>
          <p:cNvSpPr>
            <a:spLocks noGrp="1"/>
          </p:cNvSpPr>
          <p:nvPr>
            <p:ph idx="1"/>
          </p:nvPr>
        </p:nvSpPr>
        <p:spPr>
          <a:xfrm>
            <a:off x="0" y="949324"/>
            <a:ext cx="12192000" cy="5908676"/>
          </a:xfrm>
        </p:spPr>
        <p:txBody>
          <a:bodyPr>
            <a:normAutofit/>
          </a:bodyPr>
          <a:lstStyle/>
          <a:p>
            <a:pPr>
              <a:lnSpc>
                <a:spcPct val="200000"/>
              </a:lnSpc>
            </a:pPr>
            <a:r>
              <a:rPr lang="en-GB" sz="2000" dirty="0">
                <a:latin typeface="+mj-lt"/>
              </a:rPr>
              <a:t>For</a:t>
            </a:r>
            <a:r>
              <a:rPr lang="en-GB" sz="2000" b="0" i="0" dirty="0">
                <a:effectLst/>
                <a:latin typeface="+mj-lt"/>
              </a:rPr>
              <a:t> us to get the best out of students it is beneficial to understand about extrinsic and intrinsic </a:t>
            </a:r>
            <a:r>
              <a:rPr lang="en-GB" sz="2000" b="0" i="0" dirty="0" smtClean="0">
                <a:effectLst/>
                <a:latin typeface="+mj-lt"/>
              </a:rPr>
              <a:t>motivation.</a:t>
            </a:r>
          </a:p>
          <a:p>
            <a:pPr>
              <a:lnSpc>
                <a:spcPct val="200000"/>
              </a:lnSpc>
            </a:pPr>
            <a:r>
              <a:rPr lang="en-GB" sz="2000" b="0" i="0" dirty="0" smtClean="0">
                <a:effectLst/>
                <a:latin typeface="+mj-lt"/>
              </a:rPr>
              <a:t>We </a:t>
            </a:r>
            <a:r>
              <a:rPr lang="en-GB" sz="2000" b="0" i="0" dirty="0">
                <a:effectLst/>
                <a:latin typeface="+mj-lt"/>
              </a:rPr>
              <a:t>can help this by giving them a greater sense of autonomy, flow, purpose and </a:t>
            </a:r>
            <a:r>
              <a:rPr lang="en-GB" sz="2000" b="0" i="0" dirty="0" smtClean="0">
                <a:effectLst/>
                <a:latin typeface="+mj-lt"/>
              </a:rPr>
              <a:t>relatedness.</a:t>
            </a:r>
          </a:p>
          <a:p>
            <a:pPr>
              <a:lnSpc>
                <a:spcPct val="200000"/>
              </a:lnSpc>
            </a:pPr>
            <a:r>
              <a:rPr lang="en-GB" sz="2000" b="0" i="0" dirty="0" smtClean="0">
                <a:effectLst/>
                <a:latin typeface="+mj-lt"/>
              </a:rPr>
              <a:t>In </a:t>
            </a:r>
            <a:r>
              <a:rPr lang="en-GB" sz="2000" b="0" i="0" dirty="0">
                <a:effectLst/>
                <a:latin typeface="+mj-lt"/>
              </a:rPr>
              <a:t>order to achieve that we should aim to create a mastery climate in our lessons using the </a:t>
            </a:r>
            <a:r>
              <a:rPr lang="en-GB" sz="2000" b="0" i="0" dirty="0" smtClean="0">
                <a:effectLst/>
                <a:latin typeface="+mj-lt"/>
              </a:rPr>
              <a:t>Sport Education Model and SAAFE Teaching Principles.</a:t>
            </a:r>
            <a:endParaRPr lang="en-GB" sz="2000" dirty="0">
              <a:latin typeface="+mj-lt"/>
            </a:endParaRPr>
          </a:p>
          <a:p>
            <a:pPr>
              <a:lnSpc>
                <a:spcPct val="200000"/>
              </a:lnSpc>
            </a:pPr>
            <a:r>
              <a:rPr lang="en-US" sz="2000" dirty="0" smtClean="0">
                <a:latin typeface="+mj-lt"/>
              </a:rPr>
              <a:t>Sport </a:t>
            </a:r>
            <a:r>
              <a:rPr lang="en-US" sz="2000" dirty="0">
                <a:latin typeface="+mj-lt"/>
              </a:rPr>
              <a:t>Education Model shows key elements of a well-designed curriculum and positively influenced amotivated students (Hastie and </a:t>
            </a:r>
            <a:r>
              <a:rPr lang="en-US" sz="2000" dirty="0" err="1">
                <a:latin typeface="+mj-lt"/>
              </a:rPr>
              <a:t>Trost</a:t>
            </a:r>
            <a:r>
              <a:rPr lang="en-US" sz="2000" dirty="0">
                <a:latin typeface="+mj-lt"/>
              </a:rPr>
              <a:t>, 2002: </a:t>
            </a:r>
            <a:r>
              <a:rPr lang="en-GB" sz="2000" dirty="0">
                <a:latin typeface="+mj-lt"/>
              </a:rPr>
              <a:t>Siedentop et al., </a:t>
            </a:r>
            <a:r>
              <a:rPr lang="en-GB" sz="2000" dirty="0" smtClean="0">
                <a:latin typeface="+mj-lt"/>
              </a:rPr>
              <a:t>2019)</a:t>
            </a:r>
          </a:p>
          <a:p>
            <a:pPr>
              <a:lnSpc>
                <a:spcPct val="200000"/>
              </a:lnSpc>
            </a:pPr>
            <a:r>
              <a:rPr lang="en-US" sz="2000" dirty="0" err="1" smtClean="0">
                <a:latin typeface="+mj-lt"/>
              </a:rPr>
              <a:t>Chenn</a:t>
            </a:r>
            <a:r>
              <a:rPr lang="en-US" sz="2000" dirty="0" smtClean="0">
                <a:latin typeface="+mj-lt"/>
              </a:rPr>
              <a:t> </a:t>
            </a:r>
            <a:r>
              <a:rPr lang="en-US" sz="2000" dirty="0">
                <a:latin typeface="+mj-lt"/>
              </a:rPr>
              <a:t>and Reeve (2013) propose that the classroom antidote to amotivation is for teachers to offer a motivating style capable of involving, vitalizing, and satisfying students’ psychological needs.</a:t>
            </a:r>
            <a:endParaRPr lang="en-GB" sz="1600" dirty="0">
              <a:latin typeface="+mj-lt"/>
            </a:endParaRPr>
          </a:p>
          <a:p>
            <a:endParaRPr lang="en-GB" sz="2000" dirty="0">
              <a:latin typeface="+mj-lt"/>
            </a:endParaRPr>
          </a:p>
        </p:txBody>
      </p:sp>
    </p:spTree>
    <p:extLst>
      <p:ext uri="{BB962C8B-B14F-4D97-AF65-F5344CB8AC3E}">
        <p14:creationId xmlns:p14="http://schemas.microsoft.com/office/powerpoint/2010/main" val="37080308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CF58E-3A3F-49B4-8F0F-B9E984E6B93A}"/>
              </a:ext>
            </a:extLst>
          </p:cNvPr>
          <p:cNvSpPr>
            <a:spLocks noGrp="1"/>
          </p:cNvSpPr>
          <p:nvPr>
            <p:ph type="title"/>
          </p:nvPr>
        </p:nvSpPr>
        <p:spPr>
          <a:xfrm>
            <a:off x="0" y="18255"/>
            <a:ext cx="12192000" cy="1325563"/>
          </a:xfrm>
        </p:spPr>
        <p:txBody>
          <a:bodyPr/>
          <a:lstStyle/>
          <a:p>
            <a:pPr algn="ctr"/>
            <a:r>
              <a:rPr lang="en-GB" dirty="0"/>
              <a:t>Conclusion</a:t>
            </a:r>
          </a:p>
        </p:txBody>
      </p:sp>
      <p:sp>
        <p:nvSpPr>
          <p:cNvPr id="3" name="Content Placeholder 2">
            <a:extLst>
              <a:ext uri="{FF2B5EF4-FFF2-40B4-BE49-F238E27FC236}">
                <a16:creationId xmlns:a16="http://schemas.microsoft.com/office/drawing/2014/main" id="{787B6000-C0A9-4793-83F0-CF115926CBAA}"/>
              </a:ext>
            </a:extLst>
          </p:cNvPr>
          <p:cNvSpPr>
            <a:spLocks noGrp="1"/>
          </p:cNvSpPr>
          <p:nvPr>
            <p:ph idx="1"/>
          </p:nvPr>
        </p:nvSpPr>
        <p:spPr>
          <a:xfrm>
            <a:off x="0" y="1343818"/>
            <a:ext cx="12192000" cy="4976019"/>
          </a:xfrm>
        </p:spPr>
        <p:txBody>
          <a:bodyPr>
            <a:normAutofit fontScale="85000" lnSpcReduction="10000"/>
          </a:bodyPr>
          <a:lstStyle/>
          <a:p>
            <a:pPr>
              <a:lnSpc>
                <a:spcPct val="150000"/>
              </a:lnSpc>
            </a:pPr>
            <a:r>
              <a:rPr lang="en-GB" sz="2600" dirty="0" smtClean="0">
                <a:latin typeface="+mj-lt"/>
              </a:rPr>
              <a:t>Vallerand 2001 states, providing pupils with an educational environment which supports all three psychological needs is critical for influencing students motivation.</a:t>
            </a:r>
          </a:p>
          <a:p>
            <a:pPr>
              <a:lnSpc>
                <a:spcPct val="150000"/>
              </a:lnSpc>
            </a:pPr>
            <a:r>
              <a:rPr lang="en-US" sz="2600" dirty="0" err="1" smtClean="0">
                <a:latin typeface="+mj-lt"/>
              </a:rPr>
              <a:t>Cheon</a:t>
            </a:r>
            <a:r>
              <a:rPr lang="en-US" sz="2600" dirty="0" smtClean="0">
                <a:latin typeface="+mj-lt"/>
              </a:rPr>
              <a:t> </a:t>
            </a:r>
            <a:r>
              <a:rPr lang="en-US" sz="2600" dirty="0">
                <a:latin typeface="+mj-lt"/>
              </a:rPr>
              <a:t>and Reeve (2013) propose </a:t>
            </a:r>
            <a:r>
              <a:rPr lang="en-US" sz="2600" dirty="0" smtClean="0">
                <a:latin typeface="+mj-lt"/>
              </a:rPr>
              <a:t>that </a:t>
            </a:r>
            <a:r>
              <a:rPr lang="en-US" sz="2600" dirty="0">
                <a:latin typeface="+mj-lt"/>
              </a:rPr>
              <a:t>the classroom antidote to </a:t>
            </a:r>
            <a:r>
              <a:rPr lang="en-US" sz="2600" dirty="0" err="1" smtClean="0">
                <a:latin typeface="+mj-lt"/>
              </a:rPr>
              <a:t>amotivation</a:t>
            </a:r>
            <a:r>
              <a:rPr lang="en-US" sz="2600" dirty="0" smtClean="0">
                <a:latin typeface="+mj-lt"/>
              </a:rPr>
              <a:t> </a:t>
            </a:r>
            <a:r>
              <a:rPr lang="en-US" sz="2600" dirty="0">
                <a:latin typeface="+mj-lt"/>
              </a:rPr>
              <a:t>is for teachers to offer a </a:t>
            </a:r>
            <a:r>
              <a:rPr lang="en-US" sz="2600" dirty="0" smtClean="0">
                <a:latin typeface="+mj-lt"/>
              </a:rPr>
              <a:t>motivating </a:t>
            </a:r>
            <a:r>
              <a:rPr lang="en-US" sz="2600" dirty="0">
                <a:latin typeface="+mj-lt"/>
              </a:rPr>
              <a:t>style capable of involving, </a:t>
            </a:r>
            <a:r>
              <a:rPr lang="en-US" sz="2600" dirty="0" smtClean="0">
                <a:latin typeface="+mj-lt"/>
              </a:rPr>
              <a:t>vitalizing</a:t>
            </a:r>
            <a:r>
              <a:rPr lang="en-US" sz="2600" dirty="0">
                <a:latin typeface="+mj-lt"/>
              </a:rPr>
              <a:t>, and satisfying students’ </a:t>
            </a:r>
            <a:r>
              <a:rPr lang="en-US" sz="2600" dirty="0" smtClean="0">
                <a:latin typeface="+mj-lt"/>
              </a:rPr>
              <a:t>psychological </a:t>
            </a:r>
            <a:r>
              <a:rPr lang="en-US" sz="2600" dirty="0">
                <a:latin typeface="+mj-lt"/>
              </a:rPr>
              <a:t>needs</a:t>
            </a:r>
            <a:r>
              <a:rPr lang="en-US" sz="2600" dirty="0" smtClean="0">
                <a:latin typeface="+mj-lt"/>
              </a:rPr>
              <a:t>.</a:t>
            </a:r>
            <a:r>
              <a:rPr lang="en-US" sz="2600" dirty="0">
                <a:latin typeface="+mj-lt"/>
              </a:rPr>
              <a:t> </a:t>
            </a:r>
            <a:endParaRPr lang="en-US" sz="2600" dirty="0" smtClean="0">
              <a:latin typeface="+mj-lt"/>
            </a:endParaRPr>
          </a:p>
          <a:p>
            <a:pPr>
              <a:lnSpc>
                <a:spcPct val="150000"/>
              </a:lnSpc>
            </a:pPr>
            <a:r>
              <a:rPr lang="en-US" sz="2600" dirty="0" smtClean="0">
                <a:latin typeface="+mj-lt"/>
              </a:rPr>
              <a:t>Sport </a:t>
            </a:r>
            <a:r>
              <a:rPr lang="en-US" sz="2600" dirty="0">
                <a:latin typeface="+mj-lt"/>
              </a:rPr>
              <a:t>Education Model has the ability to targets the 3 psychological needs of Autonomy, Relatedness and Competence through creating more relevant experiences for students. Students are guiding their own learning through a carefully structured curriculum design</a:t>
            </a:r>
            <a:r>
              <a:rPr lang="en-US" sz="2600" dirty="0" smtClean="0">
                <a:latin typeface="+mj-lt"/>
              </a:rPr>
              <a:t>.</a:t>
            </a:r>
          </a:p>
          <a:p>
            <a:pPr>
              <a:lnSpc>
                <a:spcPct val="150000"/>
              </a:lnSpc>
            </a:pPr>
            <a:r>
              <a:rPr lang="en-US" sz="2600" dirty="0" smtClean="0">
                <a:latin typeface="+mj-lt"/>
              </a:rPr>
              <a:t>Finally the Educational Resource will be used within Y6 and is being launched on Wednesday, as we aim to offer Sport Education to our Y6 students.</a:t>
            </a:r>
            <a:endParaRPr lang="en-US" sz="2600" dirty="0">
              <a:latin typeface="+mj-lt"/>
            </a:endParaRPr>
          </a:p>
          <a:p>
            <a:pPr>
              <a:lnSpc>
                <a:spcPct val="150000"/>
              </a:lnSpc>
            </a:pPr>
            <a:endParaRPr lang="en-US" dirty="0"/>
          </a:p>
          <a:p>
            <a:pPr>
              <a:lnSpc>
                <a:spcPct val="150000"/>
              </a:lnSpc>
            </a:pPr>
            <a:endParaRPr lang="en-GB" sz="1600" dirty="0">
              <a:latin typeface="+mj-lt"/>
            </a:endParaRPr>
          </a:p>
          <a:p>
            <a:endParaRPr lang="en-GB" sz="2000" dirty="0">
              <a:latin typeface="+mj-lt"/>
            </a:endParaRPr>
          </a:p>
        </p:txBody>
      </p:sp>
    </p:spTree>
    <p:extLst>
      <p:ext uri="{BB962C8B-B14F-4D97-AF65-F5344CB8AC3E}">
        <p14:creationId xmlns:p14="http://schemas.microsoft.com/office/powerpoint/2010/main" val="12722102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01119"/>
            <a:ext cx="10515600" cy="1325563"/>
          </a:xfrm>
        </p:spPr>
        <p:txBody>
          <a:bodyPr>
            <a:normAutofit/>
          </a:bodyPr>
          <a:lstStyle/>
          <a:p>
            <a:pPr algn="ctr"/>
            <a:r>
              <a:rPr lang="en-GB" sz="8800" dirty="0" smtClean="0"/>
              <a:t>Any Questions?</a:t>
            </a:r>
            <a:endParaRPr lang="en-GB" sz="8800" dirty="0"/>
          </a:p>
        </p:txBody>
      </p:sp>
    </p:spTree>
    <p:extLst>
      <p:ext uri="{BB962C8B-B14F-4D97-AF65-F5344CB8AC3E}">
        <p14:creationId xmlns:p14="http://schemas.microsoft.com/office/powerpoint/2010/main" val="2800630565"/>
      </p:ext>
    </p:extLst>
  </p:cSld>
  <p:clrMapOvr>
    <a:masterClrMapping/>
  </p:clrMapOvr>
  <p:transition spd="slow">
    <p:push dir="u"/>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01119"/>
            <a:ext cx="10515600" cy="1325563"/>
          </a:xfrm>
        </p:spPr>
        <p:txBody>
          <a:bodyPr>
            <a:normAutofit/>
          </a:bodyPr>
          <a:lstStyle/>
          <a:p>
            <a:pPr algn="ctr"/>
            <a:r>
              <a:rPr lang="en-GB" sz="8800" dirty="0" smtClean="0"/>
              <a:t>References</a:t>
            </a:r>
            <a:endParaRPr lang="en-GB" sz="8800" dirty="0"/>
          </a:p>
        </p:txBody>
      </p:sp>
    </p:spTree>
    <p:extLst>
      <p:ext uri="{BB962C8B-B14F-4D97-AF65-F5344CB8AC3E}">
        <p14:creationId xmlns:p14="http://schemas.microsoft.com/office/powerpoint/2010/main" val="3016866382"/>
      </p:ext>
    </p:extLst>
  </p:cSld>
  <p:clrMapOvr>
    <a:masterClrMapping/>
  </p:clrMapOvr>
  <p:transition spd="slow">
    <p:push dir="u"/>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7B6000-C0A9-4793-83F0-CF115926CBAA}"/>
              </a:ext>
            </a:extLst>
          </p:cNvPr>
          <p:cNvSpPr>
            <a:spLocks noGrp="1"/>
          </p:cNvSpPr>
          <p:nvPr>
            <p:ph idx="1"/>
          </p:nvPr>
        </p:nvSpPr>
        <p:spPr>
          <a:xfrm>
            <a:off x="0" y="0"/>
            <a:ext cx="12192001" cy="6858000"/>
          </a:xfrm>
        </p:spPr>
        <p:txBody>
          <a:bodyPr anchor="ctr">
            <a:noAutofit/>
          </a:bodyPr>
          <a:lstStyle/>
          <a:p>
            <a:pPr marL="0" indent="0">
              <a:buNone/>
            </a:pPr>
            <a:r>
              <a:rPr lang="en-GB" sz="1400" dirty="0"/>
              <a:t>Ames, C (1992) Achievement goals, motivational climate, and motivational processes. In: Roberts, GC (ed.) Motivation in Sport and Exercise. Champaign, IL: Human Kinetics, pp. 161–176.</a:t>
            </a:r>
          </a:p>
          <a:p>
            <a:pPr marL="0" indent="0">
              <a:buNone/>
            </a:pPr>
            <a:r>
              <a:rPr lang="en-GB" sz="1400" dirty="0"/>
              <a:t>Baumeister, R.F. and Leary, M.R., 2017. The need to belong: Desire for interpersonal attachments as a fundamental human motivation. </a:t>
            </a:r>
            <a:r>
              <a:rPr lang="en-GB" sz="1400" i="1" dirty="0"/>
              <a:t>Interpersonal development</a:t>
            </a:r>
            <a:r>
              <a:rPr lang="en-GB" sz="1400" dirty="0"/>
              <a:t>, pp.57-89.</a:t>
            </a:r>
          </a:p>
          <a:p>
            <a:pPr marL="0" indent="0">
              <a:buNone/>
            </a:pPr>
            <a:r>
              <a:rPr lang="en-GB" sz="1400" dirty="0"/>
              <a:t>Brophy, J., 2003. Teaching problem students.</a:t>
            </a:r>
          </a:p>
          <a:p>
            <a:pPr marL="0" indent="0">
              <a:buNone/>
            </a:pPr>
            <a:r>
              <a:rPr lang="en-GB" sz="1400" dirty="0"/>
              <a:t>Bryan, C.L. and Solmon, M.A., 2012. Student motivation in physical education and engagement in physical activity. </a:t>
            </a:r>
            <a:r>
              <a:rPr lang="en-GB" sz="1400" i="1" dirty="0"/>
              <a:t>Journal of sport </a:t>
            </a:r>
            <a:r>
              <a:rPr lang="en-GB" sz="1400" i="1" dirty="0" err="1"/>
              <a:t>behavior</a:t>
            </a:r>
            <a:r>
              <a:rPr lang="en-GB" sz="1400" dirty="0"/>
              <a:t>, </a:t>
            </a:r>
            <a:r>
              <a:rPr lang="en-GB" sz="1400" i="1" dirty="0"/>
              <a:t>35</a:t>
            </a:r>
            <a:r>
              <a:rPr lang="en-GB" sz="1400" dirty="0"/>
              <a:t>(3), p.267.</a:t>
            </a:r>
          </a:p>
          <a:p>
            <a:pPr marL="0" indent="0">
              <a:buNone/>
            </a:pPr>
            <a:r>
              <a:rPr lang="en-GB" sz="1400" dirty="0" err="1"/>
              <a:t>Cheon</a:t>
            </a:r>
            <a:r>
              <a:rPr lang="en-GB" sz="1400" dirty="0"/>
              <a:t>, S.H. and Reeve, J., 2013. Do the benefits from autonomy-supportive PE teacher training programs endure?: A one-year follow-up investigation. </a:t>
            </a:r>
            <a:r>
              <a:rPr lang="en-GB" sz="1400" i="1" dirty="0"/>
              <a:t>Psychology of Sport and Exercise</a:t>
            </a:r>
            <a:r>
              <a:rPr lang="en-GB" sz="1400" dirty="0"/>
              <a:t>, </a:t>
            </a:r>
            <a:r>
              <a:rPr lang="en-GB" sz="1400" i="1" dirty="0"/>
              <a:t>14</a:t>
            </a:r>
            <a:r>
              <a:rPr lang="en-GB" sz="1400" dirty="0"/>
              <a:t>(4), pp.508-518.</a:t>
            </a:r>
          </a:p>
          <a:p>
            <a:pPr marL="0" indent="0">
              <a:buNone/>
            </a:pPr>
            <a:r>
              <a:rPr lang="en-GB" sz="1400" dirty="0"/>
              <a:t>Cohen, K.E., Morgan, P.J., </a:t>
            </a:r>
            <a:r>
              <a:rPr lang="en-GB" sz="1400" dirty="0" err="1"/>
              <a:t>Plotnikoff</a:t>
            </a:r>
            <a:r>
              <a:rPr lang="en-GB" sz="1400" dirty="0"/>
              <a:t>, R.C., </a:t>
            </a:r>
            <a:r>
              <a:rPr lang="en-GB" sz="1400" dirty="0" err="1"/>
              <a:t>Callister</a:t>
            </a:r>
            <a:r>
              <a:rPr lang="en-GB" sz="1400" dirty="0"/>
              <a:t>, R. and Lubans, D.R., 2015. Physical activity and skills intervention: SCORES cluster randomized controlled trial. </a:t>
            </a:r>
            <a:r>
              <a:rPr lang="en-GB" sz="1400" i="1" dirty="0"/>
              <a:t>Medicine and science in sports and exercise</a:t>
            </a:r>
            <a:r>
              <a:rPr lang="en-GB" sz="1400" dirty="0"/>
              <a:t>, </a:t>
            </a:r>
            <a:r>
              <a:rPr lang="en-GB" sz="1400" i="1" dirty="0"/>
              <a:t>47</a:t>
            </a:r>
            <a:r>
              <a:rPr lang="en-GB" sz="1400" dirty="0"/>
              <a:t>(4), pp.765-774</a:t>
            </a:r>
            <a:r>
              <a:rPr lang="en-GB" sz="1400" dirty="0" smtClean="0"/>
              <a:t>.</a:t>
            </a:r>
            <a:endParaRPr lang="en-GB" sz="1400" dirty="0"/>
          </a:p>
          <a:p>
            <a:pPr marL="0" indent="0">
              <a:buNone/>
            </a:pPr>
            <a:r>
              <a:rPr lang="en-GB" sz="1400" dirty="0"/>
              <a:t>Cuevas, R., </a:t>
            </a:r>
            <a:r>
              <a:rPr lang="en-GB" sz="1400" dirty="0" err="1"/>
              <a:t>García-López</a:t>
            </a:r>
            <a:r>
              <a:rPr lang="en-GB" sz="1400" dirty="0"/>
              <a:t>, L.M. and Serra-Olivares, J., 2016. Sport education model and self-determination theory: An intervention in secondary school children. </a:t>
            </a:r>
            <a:r>
              <a:rPr lang="en-GB" sz="1400" i="1" dirty="0"/>
              <a:t>Kinesiology</a:t>
            </a:r>
            <a:r>
              <a:rPr lang="en-GB" sz="1400" dirty="0"/>
              <a:t>, </a:t>
            </a:r>
            <a:r>
              <a:rPr lang="en-GB" sz="1400" i="1" dirty="0"/>
              <a:t>48</a:t>
            </a:r>
            <a:r>
              <a:rPr lang="en-GB" sz="1400" dirty="0"/>
              <a:t>(1.), pp.30-38.</a:t>
            </a:r>
          </a:p>
          <a:p>
            <a:pPr marL="0" indent="0">
              <a:buNone/>
            </a:pPr>
            <a:r>
              <a:rPr lang="en-GB" sz="1400" dirty="0" err="1"/>
              <a:t>Duda</a:t>
            </a:r>
            <a:r>
              <a:rPr lang="en-GB" sz="1400" dirty="0"/>
              <a:t>, J.L. and Nicholls, J.G., 1992. Dimensions of achievement motivation in schoolwork and sport. </a:t>
            </a:r>
            <a:r>
              <a:rPr lang="en-GB" sz="1400" i="1" dirty="0"/>
              <a:t>Journal of educational psychology</a:t>
            </a:r>
            <a:r>
              <a:rPr lang="en-GB" sz="1400" dirty="0"/>
              <a:t>, </a:t>
            </a:r>
            <a:r>
              <a:rPr lang="en-GB" sz="1400" i="1" dirty="0"/>
              <a:t>84</a:t>
            </a:r>
            <a:r>
              <a:rPr lang="en-GB" sz="1400" dirty="0"/>
              <a:t>(3), p.290.</a:t>
            </a:r>
          </a:p>
          <a:p>
            <a:pPr marL="0" indent="0">
              <a:buNone/>
            </a:pPr>
            <a:r>
              <a:rPr lang="en-GB" sz="1400" dirty="0" err="1"/>
              <a:t>Duda</a:t>
            </a:r>
            <a:r>
              <a:rPr lang="en-GB" sz="1400" dirty="0"/>
              <a:t>, J.L., 1988. The relationship between goal perspectives, persistence and </a:t>
            </a:r>
            <a:r>
              <a:rPr lang="en-GB" sz="1400" dirty="0" err="1"/>
              <a:t>behavioral</a:t>
            </a:r>
            <a:r>
              <a:rPr lang="en-GB" sz="1400" dirty="0"/>
              <a:t> intensity among male and female recreational sport participants. </a:t>
            </a:r>
            <a:r>
              <a:rPr lang="en-GB" sz="1400" i="1" dirty="0"/>
              <a:t>Leisure Sciences</a:t>
            </a:r>
            <a:r>
              <a:rPr lang="en-GB" sz="1400" dirty="0"/>
              <a:t>, </a:t>
            </a:r>
            <a:r>
              <a:rPr lang="en-GB" sz="1400" i="1" dirty="0"/>
              <a:t>10</a:t>
            </a:r>
            <a:r>
              <a:rPr lang="en-GB" sz="1400" dirty="0"/>
              <a:t>(2), pp.95-106.</a:t>
            </a:r>
          </a:p>
          <a:p>
            <a:pPr marL="0" indent="0">
              <a:buNone/>
            </a:pPr>
            <a:r>
              <a:rPr lang="en-GB" sz="1400" dirty="0"/>
              <a:t>Dweck, C.S., 1986. Motivational processes affecting learning. </a:t>
            </a:r>
            <a:r>
              <a:rPr lang="en-GB" sz="1400" i="1" dirty="0"/>
              <a:t>American psychologist</a:t>
            </a:r>
            <a:r>
              <a:rPr lang="en-GB" sz="1400" dirty="0"/>
              <a:t>, </a:t>
            </a:r>
            <a:r>
              <a:rPr lang="en-GB" sz="1400" i="1" dirty="0"/>
              <a:t>41</a:t>
            </a:r>
            <a:r>
              <a:rPr lang="en-GB" sz="1400" dirty="0"/>
              <a:t>(10), p.1040.</a:t>
            </a:r>
          </a:p>
          <a:p>
            <a:pPr marL="0" indent="0">
              <a:buNone/>
            </a:pPr>
            <a:r>
              <a:rPr lang="en-GB" sz="1400" dirty="0"/>
              <a:t>Eccles JS, Wigfield A. Motivational beliefs, values, and goals. Annual Rev Psychology; 53:109–32 (2002</a:t>
            </a:r>
            <a:r>
              <a:rPr lang="en-GB" sz="1400" dirty="0" smtClean="0"/>
              <a:t>)</a:t>
            </a:r>
            <a:endParaRPr lang="en-GB" sz="1400" dirty="0"/>
          </a:p>
          <a:p>
            <a:pPr marL="0" indent="0">
              <a:buNone/>
            </a:pPr>
            <a:r>
              <a:rPr lang="en-GB" sz="1400" dirty="0"/>
              <a:t>Fraser, B.J. and Walberg, H.J., 1991. Educational environments: evaluation, antecedents and consequences.</a:t>
            </a:r>
          </a:p>
          <a:p>
            <a:pPr marL="0" indent="0">
              <a:buNone/>
            </a:pPr>
            <a:r>
              <a:rPr lang="en-GB" sz="1400" dirty="0"/>
              <a:t>Florence, N. (1998). bell hooks’ engaged pedagogy: A transgressive education for critical consciousness. Westport, CT: Bergin &amp; Garvey</a:t>
            </a:r>
          </a:p>
          <a:p>
            <a:pPr marL="0" indent="0">
              <a:buNone/>
            </a:pPr>
            <a:r>
              <a:rPr lang="en-GB" sz="1400" dirty="0"/>
              <a:t>Harter, S., 1983. Development perspectives on the self-system. </a:t>
            </a:r>
            <a:r>
              <a:rPr lang="en-GB" sz="1400" i="1" dirty="0"/>
              <a:t>Handbook of child psychology: formerly Carmichael's Manual of child psychology/Paul H. </a:t>
            </a:r>
            <a:r>
              <a:rPr lang="en-GB" sz="1400" i="1" dirty="0" err="1"/>
              <a:t>Mussen</a:t>
            </a:r>
            <a:r>
              <a:rPr lang="en-GB" sz="1400" i="1" dirty="0"/>
              <a:t>, editor</a:t>
            </a:r>
            <a:r>
              <a:rPr lang="en-GB" sz="1400" dirty="0"/>
              <a:t>.</a:t>
            </a:r>
          </a:p>
          <a:p>
            <a:pPr marL="0" indent="0">
              <a:buNone/>
            </a:pPr>
            <a:r>
              <a:rPr lang="en-GB" sz="1400" dirty="0"/>
              <a:t>Hastie, P.A. and </a:t>
            </a:r>
            <a:r>
              <a:rPr lang="en-GB" sz="1400" dirty="0" err="1"/>
              <a:t>Trost</a:t>
            </a:r>
            <a:r>
              <a:rPr lang="en-GB" sz="1400" dirty="0"/>
              <a:t>, S.G., 2002. Student physical activity levels during a season of sport education. </a:t>
            </a:r>
            <a:r>
              <a:rPr lang="en-GB" sz="1400" i="1" dirty="0" err="1"/>
              <a:t>Pediatric</a:t>
            </a:r>
            <a:r>
              <a:rPr lang="en-GB" sz="1400" i="1" dirty="0"/>
              <a:t> exercise science</a:t>
            </a:r>
            <a:r>
              <a:rPr lang="en-GB" sz="1400" dirty="0"/>
              <a:t>, </a:t>
            </a:r>
            <a:r>
              <a:rPr lang="en-GB" sz="1400" i="1" dirty="0"/>
              <a:t>14</a:t>
            </a:r>
            <a:r>
              <a:rPr lang="en-GB" sz="1400" dirty="0"/>
              <a:t>(1), pp.64-74.</a:t>
            </a:r>
          </a:p>
          <a:p>
            <a:pPr marL="0" indent="0">
              <a:buNone/>
            </a:pPr>
            <a:r>
              <a:rPr lang="en-GB" sz="1400" dirty="0"/>
              <a:t>Kirk, D., 2005. Physical education, youth sport and lifelong participation: the importance of early learning experiences. </a:t>
            </a:r>
            <a:r>
              <a:rPr lang="en-GB" sz="1400" i="1" dirty="0"/>
              <a:t>European physical education review</a:t>
            </a:r>
            <a:r>
              <a:rPr lang="en-GB" sz="1400" dirty="0"/>
              <a:t>, </a:t>
            </a:r>
            <a:r>
              <a:rPr lang="en-GB" sz="1400" i="1" dirty="0"/>
              <a:t>11</a:t>
            </a:r>
            <a:r>
              <a:rPr lang="en-GB" sz="1400" dirty="0"/>
              <a:t>(3), pp.239-255</a:t>
            </a:r>
            <a:r>
              <a:rPr lang="en-GB" sz="1400" dirty="0" smtClean="0"/>
              <a:t>.</a:t>
            </a:r>
            <a:endParaRPr lang="en-GB" sz="1400" dirty="0"/>
          </a:p>
        </p:txBody>
      </p:sp>
    </p:spTree>
    <p:extLst>
      <p:ext uri="{BB962C8B-B14F-4D97-AF65-F5344CB8AC3E}">
        <p14:creationId xmlns:p14="http://schemas.microsoft.com/office/powerpoint/2010/main" val="1648029894"/>
      </p:ext>
    </p:extLst>
  </p:cSld>
  <p:clrMapOvr>
    <a:masterClrMapping/>
  </p:clrMapOvr>
  <p:transition spd="slow">
    <p:push dir="u"/>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7B6000-C0A9-4793-83F0-CF115926CBAA}"/>
              </a:ext>
            </a:extLst>
          </p:cNvPr>
          <p:cNvSpPr>
            <a:spLocks noGrp="1"/>
          </p:cNvSpPr>
          <p:nvPr>
            <p:ph idx="1"/>
          </p:nvPr>
        </p:nvSpPr>
        <p:spPr>
          <a:xfrm>
            <a:off x="0" y="0"/>
            <a:ext cx="12192001" cy="6858000"/>
          </a:xfrm>
        </p:spPr>
        <p:txBody>
          <a:bodyPr anchor="ctr">
            <a:noAutofit/>
          </a:bodyPr>
          <a:lstStyle/>
          <a:p>
            <a:pPr marL="0" indent="0">
              <a:buNone/>
            </a:pPr>
            <a:r>
              <a:rPr lang="en-GB" sz="1400" dirty="0" err="1"/>
              <a:t>Legault</a:t>
            </a:r>
            <a:r>
              <a:rPr lang="en-GB" sz="1400" dirty="0"/>
              <a:t>, L., Green-Demers, I. and Pelletier, L., 2006. Why do high school students lack motivation in the classroom? Toward an understanding of academic </a:t>
            </a:r>
            <a:r>
              <a:rPr lang="en-GB" sz="1400" dirty="0" err="1"/>
              <a:t>amotivation</a:t>
            </a:r>
            <a:r>
              <a:rPr lang="en-GB" sz="1400" dirty="0"/>
              <a:t> and the role of social support. </a:t>
            </a:r>
            <a:r>
              <a:rPr lang="en-GB" sz="1400" i="1" dirty="0"/>
              <a:t>Journal of educational psychology</a:t>
            </a:r>
            <a:r>
              <a:rPr lang="en-GB" sz="1400" dirty="0"/>
              <a:t>, </a:t>
            </a:r>
            <a:r>
              <a:rPr lang="en-GB" sz="1400" i="1" dirty="0"/>
              <a:t>98</a:t>
            </a:r>
            <a:r>
              <a:rPr lang="en-GB" sz="1400" dirty="0"/>
              <a:t>(3), p.567.</a:t>
            </a:r>
          </a:p>
          <a:p>
            <a:pPr marL="0" indent="0">
              <a:buNone/>
            </a:pPr>
            <a:r>
              <a:rPr lang="en-GB" sz="1400" dirty="0" smtClean="0"/>
              <a:t>Lubans</a:t>
            </a:r>
            <a:r>
              <a:rPr lang="en-GB" sz="1400" dirty="0"/>
              <a:t>, D.R., Lonsdale, C., Cohen, K. </a:t>
            </a:r>
            <a:r>
              <a:rPr lang="en-GB" sz="1400" i="1" dirty="0"/>
              <a:t>et al.</a:t>
            </a:r>
            <a:r>
              <a:rPr lang="en-GB" sz="1400" dirty="0"/>
              <a:t> 2017. Framework for the design and delivery of organized physical activity sessions for children and adolescents: rationale and description of the ‘SAAFE’ teaching principles.</a:t>
            </a:r>
          </a:p>
          <a:p>
            <a:pPr marL="0" indent="0">
              <a:buNone/>
            </a:pPr>
            <a:r>
              <a:rPr lang="en-GB" sz="1400" dirty="0" smtClean="0"/>
              <a:t>Mitchell</a:t>
            </a:r>
            <a:r>
              <a:rPr lang="en-GB" sz="1400" dirty="0"/>
              <a:t>, S.A., 1996. Relationships between perceived learning environment and intrinsic motivation in middle school physical education. </a:t>
            </a:r>
            <a:r>
              <a:rPr lang="en-GB" sz="1400" i="1" dirty="0"/>
              <a:t>Journal of teaching in physical education</a:t>
            </a:r>
            <a:r>
              <a:rPr lang="en-GB" sz="1400" dirty="0"/>
              <a:t>, </a:t>
            </a:r>
            <a:r>
              <a:rPr lang="en-GB" sz="1400" i="1" dirty="0"/>
              <a:t>15</a:t>
            </a:r>
            <a:r>
              <a:rPr lang="en-GB" sz="1400" dirty="0"/>
              <a:t>(3), pp.369-383.</a:t>
            </a:r>
          </a:p>
          <a:p>
            <a:pPr marL="0" indent="0">
              <a:buNone/>
            </a:pPr>
            <a:r>
              <a:rPr lang="en-GB" sz="1400" dirty="0"/>
              <a:t>Nicholls, JG 1984 Achievement motivation: Conceptions of ability, subjective experience, task choice, and performance. Psychological Review 91(3): 328–346</a:t>
            </a:r>
          </a:p>
          <a:p>
            <a:pPr marL="0" indent="0">
              <a:buNone/>
            </a:pPr>
            <a:r>
              <a:rPr lang="en-GB" sz="1400" dirty="0"/>
              <a:t>Perlman, D. and Goc Karp, G., 2010. A self-determined perspective of the sport education model. </a:t>
            </a:r>
            <a:r>
              <a:rPr lang="en-GB" sz="1400" i="1" dirty="0"/>
              <a:t>Physical Education and Sport Pedagogy</a:t>
            </a:r>
            <a:r>
              <a:rPr lang="en-GB" sz="1400" dirty="0"/>
              <a:t>, </a:t>
            </a:r>
            <a:r>
              <a:rPr lang="en-GB" sz="1400" i="1" dirty="0"/>
              <a:t>15</a:t>
            </a:r>
            <a:r>
              <a:rPr lang="en-GB" sz="1400" dirty="0"/>
              <a:t>(4), pp.401-418.</a:t>
            </a:r>
          </a:p>
          <a:p>
            <a:pPr marL="0" indent="0">
              <a:buNone/>
            </a:pPr>
            <a:r>
              <a:rPr lang="en-GB" sz="1400" dirty="0"/>
              <a:t>Perlman, D.J., 2011. Examination of self-determination within the sport education model. </a:t>
            </a:r>
            <a:r>
              <a:rPr lang="en-GB" sz="1400" i="1" dirty="0"/>
              <a:t>Asia-Pacific Journal of Health, Sport and Physical Education</a:t>
            </a:r>
            <a:r>
              <a:rPr lang="en-GB" sz="1400" dirty="0"/>
              <a:t>, </a:t>
            </a:r>
            <a:r>
              <a:rPr lang="en-GB" sz="1400" i="1" dirty="0"/>
              <a:t>2</a:t>
            </a:r>
            <a:r>
              <a:rPr lang="en-GB" sz="1400" dirty="0"/>
              <a:t>(1), pp.79-92.</a:t>
            </a:r>
          </a:p>
          <a:p>
            <a:pPr marL="0" indent="0">
              <a:buNone/>
            </a:pPr>
            <a:r>
              <a:rPr lang="en-GB" sz="1400" dirty="0"/>
              <a:t>Popovich, S.V., 2021. Motivation theories and ways to improve it in your workplace.</a:t>
            </a:r>
          </a:p>
          <a:p>
            <a:pPr marL="0" indent="0">
              <a:buNone/>
            </a:pPr>
            <a:r>
              <a:rPr lang="en-GB" sz="1400" dirty="0"/>
              <a:t>Reeve, J., Ryan, R.M., </a:t>
            </a:r>
            <a:r>
              <a:rPr lang="en-GB" sz="1400" dirty="0" err="1"/>
              <a:t>Cheon</a:t>
            </a:r>
            <a:r>
              <a:rPr lang="en-GB" sz="1400" dirty="0"/>
              <a:t>, S.H., Matos, L. and Kaplan, H., 2022. Supporting Students' Motivation: Strategies for Success.</a:t>
            </a:r>
          </a:p>
          <a:p>
            <a:pPr marL="0" indent="0">
              <a:buNone/>
            </a:pPr>
            <a:r>
              <a:rPr lang="en-GB" sz="1400" dirty="0"/>
              <a:t>Ryan, R.M. and Deci, E.L., 2000. Intrinsic and extrinsic motivations: Classic definitions and new directions. </a:t>
            </a:r>
            <a:r>
              <a:rPr lang="en-GB" sz="1400" i="1" dirty="0"/>
              <a:t>Contemporary educational psychology</a:t>
            </a:r>
            <a:r>
              <a:rPr lang="en-GB" sz="1400" dirty="0"/>
              <a:t>, </a:t>
            </a:r>
            <a:r>
              <a:rPr lang="en-GB" sz="1400" i="1" dirty="0"/>
              <a:t>25</a:t>
            </a:r>
            <a:r>
              <a:rPr lang="en-GB" sz="1400" dirty="0"/>
              <a:t>(1), pp.54-67.</a:t>
            </a:r>
          </a:p>
          <a:p>
            <a:pPr marL="0" indent="0">
              <a:buNone/>
            </a:pPr>
            <a:r>
              <a:rPr lang="en-GB" sz="1400" dirty="0"/>
              <a:t>Ryan, R.M. and Deci, E.L., 2017. Self-determination theory. </a:t>
            </a:r>
            <a:r>
              <a:rPr lang="en-GB" sz="1400" i="1" dirty="0"/>
              <a:t>Basic psychological needs in motivation, development, and wellness</a:t>
            </a:r>
            <a:r>
              <a:rPr lang="en-GB" sz="1400" dirty="0"/>
              <a:t>.</a:t>
            </a:r>
          </a:p>
          <a:p>
            <a:pPr marL="0" indent="0">
              <a:buNone/>
            </a:pPr>
            <a:r>
              <a:rPr lang="en-GB" sz="1400" dirty="0"/>
              <a:t>Siedentop, D., 1994. Sport education: Quality PE through positive sport experiences.</a:t>
            </a:r>
          </a:p>
          <a:p>
            <a:pPr marL="0" indent="0">
              <a:buNone/>
            </a:pPr>
            <a:r>
              <a:rPr lang="en-GB" sz="1400" dirty="0"/>
              <a:t>Siedentop, D., Hastie, P. and Van der Mars, H., 2019. Complete guide to sport education.</a:t>
            </a:r>
          </a:p>
          <a:p>
            <a:pPr marL="0" indent="0">
              <a:buNone/>
            </a:pPr>
            <a:r>
              <a:rPr lang="en-US" sz="1400" dirty="0"/>
              <a:t>USDHHS (2010) Strategies to Improve the Quality of Physical Education. Washington, DC: US Department of Health and Human Services.</a:t>
            </a:r>
            <a:endParaRPr lang="en-GB" sz="1400" dirty="0"/>
          </a:p>
          <a:p>
            <a:pPr marL="0" indent="0">
              <a:buNone/>
            </a:pPr>
            <a:r>
              <a:rPr lang="en-GB" sz="1400" dirty="0"/>
              <a:t>Vallerand, R.J., 2001. A hierarchical model of intrinsic and extrinsic motivation in sport and exercise. </a:t>
            </a:r>
            <a:r>
              <a:rPr lang="en-GB" sz="1400" i="1" dirty="0"/>
              <a:t>Advances in motivation in sport and exercise</a:t>
            </a:r>
            <a:r>
              <a:rPr lang="en-GB" sz="1400" dirty="0"/>
              <a:t>, </a:t>
            </a:r>
            <a:r>
              <a:rPr lang="en-GB" sz="1400" i="1" dirty="0"/>
              <a:t>2</a:t>
            </a:r>
            <a:r>
              <a:rPr lang="en-GB" sz="1400" dirty="0"/>
              <a:t>, pp.263-319.</a:t>
            </a:r>
          </a:p>
          <a:p>
            <a:pPr marL="0" indent="0">
              <a:buNone/>
            </a:pPr>
            <a:r>
              <a:rPr lang="en-GB" sz="1400" dirty="0"/>
              <a:t>Van der Mars, H. and Tannehill, D., 2010. Sport education: Authentic sport experiences. </a:t>
            </a:r>
            <a:r>
              <a:rPr lang="en-GB" sz="1400" i="1" dirty="0"/>
              <a:t>Standards-based physical education curriculum development</a:t>
            </a:r>
            <a:r>
              <a:rPr lang="en-GB" sz="1400" dirty="0"/>
              <a:t>, </a:t>
            </a:r>
            <a:r>
              <a:rPr lang="en-GB" sz="1400" i="1" dirty="0"/>
              <a:t>2</a:t>
            </a:r>
            <a:r>
              <a:rPr lang="en-GB" sz="1400" dirty="0"/>
              <a:t>, pp.297-331.</a:t>
            </a:r>
          </a:p>
          <a:p>
            <a:pPr marL="0" indent="0">
              <a:buNone/>
            </a:pPr>
            <a:r>
              <a:rPr lang="en-GB" sz="1400" dirty="0"/>
              <a:t>Wallhead, T. L. and Ntoumanis, N. 2004. Effects of a sport education intervention on students' motivational responses in physical education. </a:t>
            </a:r>
            <a:r>
              <a:rPr lang="en-GB" sz="1400" i="1" dirty="0"/>
              <a:t>Journal of Teaching in Physical Education</a:t>
            </a:r>
            <a:r>
              <a:rPr lang="en-GB" sz="1400" dirty="0"/>
              <a:t>, 23(1): 4–18.</a:t>
            </a:r>
          </a:p>
          <a:p>
            <a:pPr marL="0" indent="0">
              <a:buNone/>
            </a:pPr>
            <a:r>
              <a:rPr lang="en-GB" sz="1400" dirty="0"/>
              <a:t>White, S.A. and </a:t>
            </a:r>
            <a:r>
              <a:rPr lang="en-GB" sz="1400" dirty="0" err="1"/>
              <a:t>Duda</a:t>
            </a:r>
            <a:r>
              <a:rPr lang="en-GB" sz="1400" dirty="0"/>
              <a:t>, J.L., 1994. The relationship of gender, level of sport involvement, and participation motivation to task and ego orientation. </a:t>
            </a:r>
            <a:r>
              <a:rPr lang="en-GB" sz="1400" i="1" dirty="0"/>
              <a:t>International Journal of Sport Psychology</a:t>
            </a:r>
            <a:r>
              <a:rPr lang="en-GB" sz="1400" dirty="0"/>
              <a:t>.</a:t>
            </a:r>
          </a:p>
          <a:p>
            <a:pPr marL="0" indent="0">
              <a:buNone/>
            </a:pPr>
            <a:endParaRPr lang="en-GB" sz="1400" dirty="0">
              <a:latin typeface="+mj-lt"/>
            </a:endParaRPr>
          </a:p>
        </p:txBody>
      </p:sp>
    </p:spTree>
    <p:extLst>
      <p:ext uri="{BB962C8B-B14F-4D97-AF65-F5344CB8AC3E}">
        <p14:creationId xmlns:p14="http://schemas.microsoft.com/office/powerpoint/2010/main" val="2594937684"/>
      </p:ext>
    </p:extLst>
  </p:cSld>
  <p:clrMapOvr>
    <a:masterClrMapping/>
  </p:clrMapOvr>
  <p:transition spd="slow">
    <p:push dir="u"/>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7B6000-C0A9-4793-83F0-CF115926CBAA}"/>
              </a:ext>
            </a:extLst>
          </p:cNvPr>
          <p:cNvSpPr>
            <a:spLocks noGrp="1"/>
          </p:cNvSpPr>
          <p:nvPr>
            <p:ph idx="1"/>
          </p:nvPr>
        </p:nvSpPr>
        <p:spPr>
          <a:xfrm>
            <a:off x="91439" y="1135803"/>
            <a:ext cx="12192001" cy="4586394"/>
          </a:xfrm>
        </p:spPr>
        <p:txBody>
          <a:bodyPr>
            <a:normAutofit/>
          </a:bodyPr>
          <a:lstStyle/>
          <a:p>
            <a:pPr marL="0" indent="0">
              <a:buNone/>
            </a:pPr>
            <a:r>
              <a:rPr lang="en-GB" sz="1400" dirty="0" smtClean="0">
                <a:latin typeface="+mj-lt"/>
              </a:rPr>
              <a:t>Ntoumanis</a:t>
            </a:r>
            <a:r>
              <a:rPr lang="en-GB" sz="1400" dirty="0">
                <a:latin typeface="+mj-lt"/>
              </a:rPr>
              <a:t>, N., 2001. A self‐determination approach to the understanding of motivation in physical education. </a:t>
            </a:r>
            <a:r>
              <a:rPr lang="en-GB" sz="1400" i="1" dirty="0">
                <a:latin typeface="+mj-lt"/>
              </a:rPr>
              <a:t>British journal of educational psychology</a:t>
            </a:r>
            <a:r>
              <a:rPr lang="en-GB" sz="1400" dirty="0">
                <a:latin typeface="+mj-lt"/>
              </a:rPr>
              <a:t>, </a:t>
            </a:r>
            <a:r>
              <a:rPr lang="en-GB" sz="1400" i="1" dirty="0">
                <a:latin typeface="+mj-lt"/>
              </a:rPr>
              <a:t>71</a:t>
            </a:r>
            <a:r>
              <a:rPr lang="en-GB" sz="1400" dirty="0">
                <a:latin typeface="+mj-lt"/>
              </a:rPr>
              <a:t>(2), pp.225-242.</a:t>
            </a:r>
          </a:p>
          <a:p>
            <a:pPr marL="0" indent="0">
              <a:buNone/>
            </a:pPr>
            <a:r>
              <a:rPr lang="en-GB" sz="1400" dirty="0">
                <a:latin typeface="+mj-lt"/>
              </a:rPr>
              <a:t>Ntoumanis, N., 2001. Empirical links between achievement goal theory and self-determination theory in sport. </a:t>
            </a:r>
            <a:r>
              <a:rPr lang="en-GB" sz="1400" i="1" dirty="0">
                <a:latin typeface="+mj-lt"/>
              </a:rPr>
              <a:t>Journal of sports sciences</a:t>
            </a:r>
            <a:r>
              <a:rPr lang="en-GB" sz="1400" dirty="0">
                <a:latin typeface="+mj-lt"/>
              </a:rPr>
              <a:t>, </a:t>
            </a:r>
            <a:r>
              <a:rPr lang="en-GB" sz="1400" i="1" dirty="0">
                <a:latin typeface="+mj-lt"/>
              </a:rPr>
              <a:t>19</a:t>
            </a:r>
            <a:r>
              <a:rPr lang="en-GB" sz="1400" dirty="0">
                <a:latin typeface="+mj-lt"/>
              </a:rPr>
              <a:t>(6), pp.397-409.</a:t>
            </a:r>
          </a:p>
          <a:p>
            <a:pPr marL="0" indent="0">
              <a:buNone/>
            </a:pPr>
            <a:r>
              <a:rPr lang="en-GB" sz="1400" dirty="0">
                <a:latin typeface="+mj-lt"/>
              </a:rPr>
              <a:t>Owen, K.B., Smith, J., Lubans, D.R., Ng, J.Y. and Lonsdale, C., 2014. Self-determined motivation and physical activity in children and adolescents: A systematic review and meta-analysis. </a:t>
            </a:r>
            <a:r>
              <a:rPr lang="en-GB" sz="1400" i="1" dirty="0">
                <a:latin typeface="+mj-lt"/>
              </a:rPr>
              <a:t>Preventive medicine</a:t>
            </a:r>
            <a:r>
              <a:rPr lang="en-GB" sz="1400" dirty="0">
                <a:latin typeface="+mj-lt"/>
              </a:rPr>
              <a:t>, </a:t>
            </a:r>
            <a:r>
              <a:rPr lang="en-GB" sz="1400" i="1" dirty="0">
                <a:latin typeface="+mj-lt"/>
              </a:rPr>
              <a:t>67</a:t>
            </a:r>
            <a:r>
              <a:rPr lang="en-GB" sz="1400" dirty="0">
                <a:latin typeface="+mj-lt"/>
              </a:rPr>
              <a:t>, pp.270-279.</a:t>
            </a:r>
          </a:p>
          <a:p>
            <a:pPr marL="0" indent="0">
              <a:buNone/>
            </a:pPr>
            <a:r>
              <a:rPr lang="en-GB" sz="1400" dirty="0">
                <a:latin typeface="+mj-lt"/>
              </a:rPr>
              <a:t>Pelletier, L.G., </a:t>
            </a:r>
            <a:r>
              <a:rPr lang="en-GB" sz="1400" dirty="0" err="1">
                <a:latin typeface="+mj-lt"/>
              </a:rPr>
              <a:t>Tuson</a:t>
            </a:r>
            <a:r>
              <a:rPr lang="en-GB" sz="1400" dirty="0">
                <a:latin typeface="+mj-lt"/>
              </a:rPr>
              <a:t>, K.M., Fortier, M.S., Vallerand, R.J., </a:t>
            </a:r>
            <a:r>
              <a:rPr lang="en-GB" sz="1400" dirty="0" err="1">
                <a:latin typeface="+mj-lt"/>
              </a:rPr>
              <a:t>Briere</a:t>
            </a:r>
            <a:r>
              <a:rPr lang="en-GB" sz="1400" dirty="0">
                <a:latin typeface="+mj-lt"/>
              </a:rPr>
              <a:t>, N.M. and </a:t>
            </a:r>
            <a:r>
              <a:rPr lang="en-GB" sz="1400" dirty="0" err="1">
                <a:latin typeface="+mj-lt"/>
              </a:rPr>
              <a:t>Blais</a:t>
            </a:r>
            <a:r>
              <a:rPr lang="en-GB" sz="1400" dirty="0">
                <a:latin typeface="+mj-lt"/>
              </a:rPr>
              <a:t>, M.R., 1995. Toward a new measure of intrinsic motivation, extrinsic motivation, and </a:t>
            </a:r>
            <a:r>
              <a:rPr lang="en-GB" sz="1400" dirty="0" err="1">
                <a:latin typeface="+mj-lt"/>
              </a:rPr>
              <a:t>amotivation</a:t>
            </a:r>
            <a:r>
              <a:rPr lang="en-GB" sz="1400" dirty="0">
                <a:latin typeface="+mj-lt"/>
              </a:rPr>
              <a:t> in sports: The Sport Motivation Scale (SMS). </a:t>
            </a:r>
            <a:r>
              <a:rPr lang="en-GB" sz="1400" i="1" dirty="0">
                <a:latin typeface="+mj-lt"/>
              </a:rPr>
              <a:t>Journal of sport and Exercise Psychology</a:t>
            </a:r>
            <a:r>
              <a:rPr lang="en-GB" sz="1400" dirty="0">
                <a:latin typeface="+mj-lt"/>
              </a:rPr>
              <a:t>, </a:t>
            </a:r>
            <a:r>
              <a:rPr lang="en-GB" sz="1400" i="1" dirty="0">
                <a:latin typeface="+mj-lt"/>
              </a:rPr>
              <a:t>17</a:t>
            </a:r>
            <a:r>
              <a:rPr lang="en-GB" sz="1400" dirty="0">
                <a:latin typeface="+mj-lt"/>
              </a:rPr>
              <a:t>(1), pp.35-53.</a:t>
            </a:r>
          </a:p>
          <a:p>
            <a:pPr marL="0" indent="0">
              <a:buNone/>
            </a:pPr>
            <a:r>
              <a:rPr lang="en-GB" sz="1400" dirty="0">
                <a:latin typeface="+mj-lt"/>
              </a:rPr>
              <a:t>Perlman, D. and Goc Karp, G., 2010. A self-determined perspective of the sport education model. </a:t>
            </a:r>
            <a:r>
              <a:rPr lang="en-GB" sz="1400" i="1" dirty="0">
                <a:latin typeface="+mj-lt"/>
              </a:rPr>
              <a:t>Physical Education and Sport Pedagogy</a:t>
            </a:r>
            <a:r>
              <a:rPr lang="en-GB" sz="1400" dirty="0">
                <a:latin typeface="+mj-lt"/>
              </a:rPr>
              <a:t>, </a:t>
            </a:r>
            <a:r>
              <a:rPr lang="en-GB" sz="1400" i="1" dirty="0">
                <a:latin typeface="+mj-lt"/>
              </a:rPr>
              <a:t>15</a:t>
            </a:r>
            <a:r>
              <a:rPr lang="en-GB" sz="1400" dirty="0">
                <a:latin typeface="+mj-lt"/>
              </a:rPr>
              <a:t>(4), pp.401-418.</a:t>
            </a:r>
          </a:p>
          <a:p>
            <a:pPr marL="0" indent="0">
              <a:buNone/>
            </a:pPr>
            <a:r>
              <a:rPr lang="en-GB" sz="1400" dirty="0">
                <a:latin typeface="+mj-lt"/>
              </a:rPr>
              <a:t>Perlman, D.J., 2011. Examination of self-determination within the sport education model. </a:t>
            </a:r>
            <a:r>
              <a:rPr lang="en-GB" sz="1400" i="1" dirty="0">
                <a:latin typeface="+mj-lt"/>
              </a:rPr>
              <a:t>Asia-Pacific Journal of Health, Sport and Physical Education</a:t>
            </a:r>
            <a:r>
              <a:rPr lang="en-GB" sz="1400" dirty="0">
                <a:latin typeface="+mj-lt"/>
              </a:rPr>
              <a:t>, </a:t>
            </a:r>
            <a:r>
              <a:rPr lang="en-GB" sz="1400" i="1" dirty="0">
                <a:latin typeface="+mj-lt"/>
              </a:rPr>
              <a:t>2</a:t>
            </a:r>
            <a:r>
              <a:rPr lang="en-GB" sz="1400" dirty="0">
                <a:latin typeface="+mj-lt"/>
              </a:rPr>
              <a:t>(1), pp.79-92.</a:t>
            </a:r>
          </a:p>
          <a:p>
            <a:pPr marL="0" indent="0">
              <a:buNone/>
            </a:pPr>
            <a:r>
              <a:rPr lang="en-GB" sz="1400" dirty="0">
                <a:latin typeface="+mj-lt"/>
              </a:rPr>
              <a:t>Popovich, S.V., 2021. Motivation theories and ways to improve it in your workplace.</a:t>
            </a:r>
          </a:p>
          <a:p>
            <a:pPr marL="0" indent="0">
              <a:buNone/>
            </a:pPr>
            <a:r>
              <a:rPr lang="en-GB" sz="1400" dirty="0">
                <a:latin typeface="+mj-lt"/>
              </a:rPr>
              <a:t>Reeve, J., Ryan, R.M., </a:t>
            </a:r>
            <a:r>
              <a:rPr lang="en-GB" sz="1400" dirty="0" err="1">
                <a:latin typeface="+mj-lt"/>
              </a:rPr>
              <a:t>Cheon</a:t>
            </a:r>
            <a:r>
              <a:rPr lang="en-GB" sz="1400" dirty="0">
                <a:latin typeface="+mj-lt"/>
              </a:rPr>
              <a:t>, S.H., Matos, L. and Kaplan, H., 2022. Supporting Students' Motivation: Strategies for Success.</a:t>
            </a:r>
          </a:p>
          <a:p>
            <a:pPr marL="0" indent="0">
              <a:buNone/>
            </a:pPr>
            <a:r>
              <a:rPr lang="en-GB" sz="1400" dirty="0">
                <a:latin typeface="+mj-lt"/>
              </a:rPr>
              <a:t>Ryan, R.M. and Deci, E.L., 2000. Intrinsic and extrinsic motivations: Classic definitions and new directions. </a:t>
            </a:r>
            <a:r>
              <a:rPr lang="en-GB" sz="1400" i="1" dirty="0">
                <a:latin typeface="+mj-lt"/>
              </a:rPr>
              <a:t>Contemporary educational psychology</a:t>
            </a:r>
            <a:r>
              <a:rPr lang="en-GB" sz="1400" dirty="0">
                <a:latin typeface="+mj-lt"/>
              </a:rPr>
              <a:t>, </a:t>
            </a:r>
            <a:r>
              <a:rPr lang="en-GB" sz="1400" i="1" dirty="0">
                <a:latin typeface="+mj-lt"/>
              </a:rPr>
              <a:t>25</a:t>
            </a:r>
            <a:r>
              <a:rPr lang="en-GB" sz="1400" dirty="0">
                <a:latin typeface="+mj-lt"/>
              </a:rPr>
              <a:t>(1), pp.54-67.</a:t>
            </a:r>
          </a:p>
          <a:p>
            <a:pPr marL="0" indent="0">
              <a:buNone/>
            </a:pPr>
            <a:r>
              <a:rPr lang="en-GB" sz="1400" dirty="0">
                <a:latin typeface="+mj-lt"/>
              </a:rPr>
              <a:t>Ryan, R.M. and Deci, E.L., 2017. Self-determination theory. </a:t>
            </a:r>
            <a:r>
              <a:rPr lang="en-GB" sz="1400" i="1" dirty="0">
                <a:latin typeface="+mj-lt"/>
              </a:rPr>
              <a:t>Basic psychological needs in motivation, development, and wellness</a:t>
            </a:r>
            <a:r>
              <a:rPr lang="en-GB" sz="1400" dirty="0">
                <a:latin typeface="+mj-lt"/>
              </a:rPr>
              <a:t>.</a:t>
            </a:r>
          </a:p>
          <a:p>
            <a:pPr marL="0" indent="0">
              <a:buNone/>
            </a:pPr>
            <a:r>
              <a:rPr lang="en-GB" sz="1400" dirty="0">
                <a:latin typeface="+mj-lt"/>
              </a:rPr>
              <a:t>Siedentop, D., 1994. Sport education: Quality PE through positive sport experiences.</a:t>
            </a:r>
          </a:p>
          <a:p>
            <a:pPr marL="0" indent="0">
              <a:buNone/>
            </a:pPr>
            <a:r>
              <a:rPr lang="en-GB" sz="1400" dirty="0">
                <a:latin typeface="+mj-lt"/>
              </a:rPr>
              <a:t>Siedentop, D., 1998. What is sport education and how does it work?. </a:t>
            </a:r>
            <a:r>
              <a:rPr lang="en-GB" sz="1400" i="1" dirty="0">
                <a:latin typeface="+mj-lt"/>
              </a:rPr>
              <a:t>Journal of physical education, recreation &amp; dance</a:t>
            </a:r>
            <a:r>
              <a:rPr lang="en-GB" sz="1400" dirty="0">
                <a:latin typeface="+mj-lt"/>
              </a:rPr>
              <a:t>, </a:t>
            </a:r>
            <a:r>
              <a:rPr lang="en-GB" sz="1400" i="1" dirty="0">
                <a:latin typeface="+mj-lt"/>
              </a:rPr>
              <a:t>69</a:t>
            </a:r>
            <a:r>
              <a:rPr lang="en-GB" sz="1400" dirty="0">
                <a:latin typeface="+mj-lt"/>
              </a:rPr>
              <a:t>(4), pp.18-20</a:t>
            </a:r>
            <a:r>
              <a:rPr lang="en-GB" sz="1400" dirty="0" smtClean="0">
                <a:latin typeface="+mj-lt"/>
              </a:rPr>
              <a:t>.</a:t>
            </a:r>
            <a:endParaRPr lang="en-GB" sz="1400" dirty="0">
              <a:latin typeface="+mj-lt"/>
            </a:endParaRPr>
          </a:p>
        </p:txBody>
      </p:sp>
    </p:spTree>
    <p:extLst>
      <p:ext uri="{BB962C8B-B14F-4D97-AF65-F5344CB8AC3E}">
        <p14:creationId xmlns:p14="http://schemas.microsoft.com/office/powerpoint/2010/main" val="235944774"/>
      </p:ext>
    </p:extLst>
  </p:cSld>
  <p:clrMapOvr>
    <a:masterClrMapping/>
  </p:clrMapOvr>
  <p:transition spd="slow">
    <p:push dir="u"/>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7B6000-C0A9-4793-83F0-CF115926CBAA}"/>
              </a:ext>
            </a:extLst>
          </p:cNvPr>
          <p:cNvSpPr>
            <a:spLocks noGrp="1"/>
          </p:cNvSpPr>
          <p:nvPr>
            <p:ph idx="1"/>
          </p:nvPr>
        </p:nvSpPr>
        <p:spPr>
          <a:xfrm>
            <a:off x="91439" y="1056016"/>
            <a:ext cx="12192001" cy="4745968"/>
          </a:xfrm>
        </p:spPr>
        <p:txBody>
          <a:bodyPr>
            <a:normAutofit/>
          </a:bodyPr>
          <a:lstStyle/>
          <a:p>
            <a:pPr marL="0" indent="0">
              <a:buNone/>
            </a:pPr>
            <a:r>
              <a:rPr lang="en-GB" sz="1400" dirty="0" smtClean="0">
                <a:latin typeface="+mj-lt"/>
              </a:rPr>
              <a:t>Siedentop</a:t>
            </a:r>
            <a:r>
              <a:rPr lang="en-GB" sz="1400" dirty="0">
                <a:latin typeface="+mj-lt"/>
              </a:rPr>
              <a:t>, D., Hastie, P. and Van der Mars, H., 2019. Complete guide to sport education.</a:t>
            </a:r>
          </a:p>
          <a:p>
            <a:pPr marL="0" indent="0">
              <a:buNone/>
            </a:pPr>
            <a:r>
              <a:rPr lang="en-GB" sz="1400" dirty="0">
                <a:latin typeface="+mj-lt"/>
              </a:rPr>
              <a:t>Spittle, M. and Byrne, K., 2009. The influence of sport education on student motivation in physical education. </a:t>
            </a:r>
            <a:r>
              <a:rPr lang="en-GB" sz="1400" i="1" dirty="0">
                <a:latin typeface="+mj-lt"/>
              </a:rPr>
              <a:t>Physical education and sport pedagogy</a:t>
            </a:r>
            <a:r>
              <a:rPr lang="en-GB" sz="1400" dirty="0">
                <a:latin typeface="+mj-lt"/>
              </a:rPr>
              <a:t>, </a:t>
            </a:r>
            <a:r>
              <a:rPr lang="en-GB" sz="1400" i="1" dirty="0">
                <a:latin typeface="+mj-lt"/>
              </a:rPr>
              <a:t>14</a:t>
            </a:r>
            <a:r>
              <a:rPr lang="en-GB" sz="1400" dirty="0">
                <a:latin typeface="+mj-lt"/>
              </a:rPr>
              <a:t>(3), pp.253-266.</a:t>
            </a:r>
          </a:p>
          <a:p>
            <a:pPr marL="0" indent="0">
              <a:buNone/>
            </a:pPr>
            <a:r>
              <a:rPr lang="en-GB" sz="1400" dirty="0">
                <a:latin typeface="+mj-lt"/>
              </a:rPr>
              <a:t>Su, J., Pu, X., Yadav, K. and </a:t>
            </a:r>
            <a:r>
              <a:rPr lang="en-GB" sz="1400" dirty="0" err="1">
                <a:latin typeface="+mj-lt"/>
              </a:rPr>
              <a:t>Subramnaiyan</a:t>
            </a:r>
            <a:r>
              <a:rPr lang="en-GB" sz="1400" dirty="0">
                <a:latin typeface="+mj-lt"/>
              </a:rPr>
              <a:t>, M., 2022. A physical education teacher motivation from the self-evaluation framework. </a:t>
            </a:r>
            <a:r>
              <a:rPr lang="en-GB" sz="1400" i="1" dirty="0">
                <a:latin typeface="+mj-lt"/>
              </a:rPr>
              <a:t>Computers &amp; Electrical Engineering</a:t>
            </a:r>
            <a:r>
              <a:rPr lang="en-GB" sz="1400" dirty="0">
                <a:latin typeface="+mj-lt"/>
              </a:rPr>
              <a:t>, </a:t>
            </a:r>
            <a:r>
              <a:rPr lang="en-GB" sz="1400" i="1" dirty="0">
                <a:latin typeface="+mj-lt"/>
              </a:rPr>
              <a:t>98</a:t>
            </a:r>
            <a:r>
              <a:rPr lang="en-GB" sz="1400" dirty="0">
                <a:latin typeface="+mj-lt"/>
              </a:rPr>
              <a:t>, p.107772.</a:t>
            </a:r>
          </a:p>
          <a:p>
            <a:pPr marL="0" indent="0">
              <a:buNone/>
            </a:pPr>
            <a:r>
              <a:rPr lang="en-US" sz="1400" dirty="0">
                <a:latin typeface="+mj-lt"/>
              </a:rPr>
              <a:t>USDHHS (2010) Strategies to Improve the Quality of Physical Education. Washington, DC: US Department of Health and Human Services.</a:t>
            </a:r>
            <a:endParaRPr lang="en-GB" sz="1400" dirty="0">
              <a:latin typeface="+mj-lt"/>
            </a:endParaRPr>
          </a:p>
          <a:p>
            <a:pPr marL="0" indent="0">
              <a:buNone/>
            </a:pPr>
            <a:r>
              <a:rPr lang="en-GB" sz="1400" dirty="0">
                <a:latin typeface="+mj-lt"/>
              </a:rPr>
              <a:t>Vallerand, R.J., 2001. A hierarchical model of intrinsic and extrinsic motivation in sport and exercise. </a:t>
            </a:r>
            <a:r>
              <a:rPr lang="en-GB" sz="1400" i="1" dirty="0">
                <a:latin typeface="+mj-lt"/>
              </a:rPr>
              <a:t>Advances in motivation in sport and exercise</a:t>
            </a:r>
            <a:r>
              <a:rPr lang="en-GB" sz="1400" dirty="0">
                <a:latin typeface="+mj-lt"/>
              </a:rPr>
              <a:t>, </a:t>
            </a:r>
            <a:r>
              <a:rPr lang="en-GB" sz="1400" i="1" dirty="0">
                <a:latin typeface="+mj-lt"/>
              </a:rPr>
              <a:t>2</a:t>
            </a:r>
            <a:r>
              <a:rPr lang="en-GB" sz="1400" dirty="0">
                <a:latin typeface="+mj-lt"/>
              </a:rPr>
              <a:t>, pp.263-319.</a:t>
            </a:r>
          </a:p>
          <a:p>
            <a:pPr marL="0" indent="0">
              <a:buNone/>
            </a:pPr>
            <a:r>
              <a:rPr lang="en-GB" sz="1400" dirty="0">
                <a:latin typeface="+mj-lt"/>
              </a:rPr>
              <a:t>Van der Mars, H. and Tannehill, D., 2010. Sport education: Authentic sport experiences. </a:t>
            </a:r>
            <a:r>
              <a:rPr lang="en-GB" sz="1400" i="1" dirty="0">
                <a:latin typeface="+mj-lt"/>
              </a:rPr>
              <a:t>Standards-based physical education curriculum development</a:t>
            </a:r>
            <a:r>
              <a:rPr lang="en-GB" sz="1400" dirty="0">
                <a:latin typeface="+mj-lt"/>
              </a:rPr>
              <a:t>, </a:t>
            </a:r>
            <a:r>
              <a:rPr lang="en-GB" sz="1400" i="1" dirty="0">
                <a:latin typeface="+mj-lt"/>
              </a:rPr>
              <a:t>2</a:t>
            </a:r>
            <a:r>
              <a:rPr lang="en-GB" sz="1400" dirty="0">
                <a:latin typeface="+mj-lt"/>
              </a:rPr>
              <a:t>, pp.297-331.</a:t>
            </a:r>
          </a:p>
          <a:p>
            <a:pPr marL="0" indent="0">
              <a:buNone/>
            </a:pPr>
            <a:r>
              <a:rPr lang="en-GB" sz="1400" dirty="0" err="1">
                <a:latin typeface="+mj-lt"/>
              </a:rPr>
              <a:t>Vasconcellos</a:t>
            </a:r>
            <a:r>
              <a:rPr lang="en-GB" sz="1400" dirty="0">
                <a:latin typeface="+mj-lt"/>
              </a:rPr>
              <a:t>, D., Parker, P.D., </a:t>
            </a:r>
            <a:r>
              <a:rPr lang="en-GB" sz="1400" dirty="0" err="1">
                <a:latin typeface="+mj-lt"/>
              </a:rPr>
              <a:t>Hilland</a:t>
            </a:r>
            <a:r>
              <a:rPr lang="en-GB" sz="1400" dirty="0">
                <a:latin typeface="+mj-lt"/>
              </a:rPr>
              <a:t>, T., Cinelli, R., Owen, K.B., </a:t>
            </a:r>
            <a:r>
              <a:rPr lang="en-GB" sz="1400" dirty="0" err="1">
                <a:latin typeface="+mj-lt"/>
              </a:rPr>
              <a:t>Kapsal</a:t>
            </a:r>
            <a:r>
              <a:rPr lang="en-GB" sz="1400" dirty="0">
                <a:latin typeface="+mj-lt"/>
              </a:rPr>
              <a:t>, N., Lee, J., </a:t>
            </a:r>
            <a:r>
              <a:rPr lang="en-GB" sz="1400" dirty="0" err="1">
                <a:latin typeface="+mj-lt"/>
              </a:rPr>
              <a:t>Antczak</a:t>
            </a:r>
            <a:r>
              <a:rPr lang="en-GB" sz="1400" dirty="0">
                <a:latin typeface="+mj-lt"/>
              </a:rPr>
              <a:t>, D., Ntoumanis, N., Ryan, R.M. and Lonsdale, C., 2020. Self-determination theory applied to physical education: A systematic review and meta-analysis. </a:t>
            </a:r>
            <a:r>
              <a:rPr lang="en-GB" sz="1400" i="1" dirty="0">
                <a:latin typeface="+mj-lt"/>
              </a:rPr>
              <a:t>Journal of Educational Psychology</a:t>
            </a:r>
            <a:r>
              <a:rPr lang="en-GB" sz="1400" dirty="0">
                <a:latin typeface="+mj-lt"/>
              </a:rPr>
              <a:t>, </a:t>
            </a:r>
            <a:r>
              <a:rPr lang="en-GB" sz="1400" i="1" dirty="0">
                <a:latin typeface="+mj-lt"/>
              </a:rPr>
              <a:t>112</a:t>
            </a:r>
            <a:r>
              <a:rPr lang="en-GB" sz="1400" dirty="0">
                <a:latin typeface="+mj-lt"/>
              </a:rPr>
              <a:t>(7), p.1444.</a:t>
            </a:r>
          </a:p>
          <a:p>
            <a:pPr marL="0" indent="0">
              <a:buNone/>
            </a:pPr>
            <a:r>
              <a:rPr lang="en-GB" sz="1400" dirty="0">
                <a:latin typeface="+mj-lt"/>
              </a:rPr>
              <a:t>Wallhead, T.L., Garn, A.C. and </a:t>
            </a:r>
            <a:r>
              <a:rPr lang="en-GB" sz="1400" dirty="0" err="1">
                <a:latin typeface="+mj-lt"/>
              </a:rPr>
              <a:t>Vidoni</a:t>
            </a:r>
            <a:r>
              <a:rPr lang="en-GB" sz="1400" dirty="0">
                <a:latin typeface="+mj-lt"/>
              </a:rPr>
              <a:t>, C., 2014. Effect of a sport education program on motivation for physical education and leisure-time physical activity. </a:t>
            </a:r>
            <a:r>
              <a:rPr lang="en-GB" sz="1400" i="1" dirty="0">
                <a:latin typeface="+mj-lt"/>
              </a:rPr>
              <a:t>Research quarterly for exercise and sport</a:t>
            </a:r>
            <a:r>
              <a:rPr lang="en-GB" sz="1400" dirty="0">
                <a:latin typeface="+mj-lt"/>
              </a:rPr>
              <a:t>, </a:t>
            </a:r>
            <a:r>
              <a:rPr lang="en-GB" sz="1400" i="1" dirty="0">
                <a:latin typeface="+mj-lt"/>
              </a:rPr>
              <a:t>85</a:t>
            </a:r>
            <a:r>
              <a:rPr lang="en-GB" sz="1400" dirty="0">
                <a:latin typeface="+mj-lt"/>
              </a:rPr>
              <a:t>(4), pp.478-487.</a:t>
            </a:r>
          </a:p>
          <a:p>
            <a:pPr marL="0" indent="0">
              <a:buNone/>
            </a:pPr>
            <a:r>
              <a:rPr lang="en-GB" sz="1400" dirty="0">
                <a:latin typeface="+mj-lt"/>
              </a:rPr>
              <a:t>Wallhead, T. L. and Ntoumanis, N. 2004. Effects of a sport education intervention on students' motivational responses in physical education. </a:t>
            </a:r>
            <a:r>
              <a:rPr lang="en-GB" sz="1400" i="1" dirty="0">
                <a:latin typeface="+mj-lt"/>
              </a:rPr>
              <a:t>Journal of Teaching in Physical Education</a:t>
            </a:r>
            <a:r>
              <a:rPr lang="en-GB" sz="1400" dirty="0">
                <a:latin typeface="+mj-lt"/>
              </a:rPr>
              <a:t>, 23(1): 4–18.</a:t>
            </a:r>
          </a:p>
          <a:p>
            <a:pPr marL="0" indent="0">
              <a:buNone/>
            </a:pPr>
            <a:r>
              <a:rPr lang="en-GB" sz="1400" dirty="0">
                <a:latin typeface="+mj-lt"/>
              </a:rPr>
              <a:t>White, R.L., Bennie, A., </a:t>
            </a:r>
            <a:r>
              <a:rPr lang="en-GB" sz="1400" dirty="0" err="1">
                <a:latin typeface="+mj-lt"/>
              </a:rPr>
              <a:t>Vasconcellos</a:t>
            </a:r>
            <a:r>
              <a:rPr lang="en-GB" sz="1400" dirty="0">
                <a:latin typeface="+mj-lt"/>
              </a:rPr>
              <a:t>, D., Cinelli, R., </a:t>
            </a:r>
            <a:r>
              <a:rPr lang="en-GB" sz="1400" dirty="0" err="1">
                <a:latin typeface="+mj-lt"/>
              </a:rPr>
              <a:t>Hilland</a:t>
            </a:r>
            <a:r>
              <a:rPr lang="en-GB" sz="1400" dirty="0">
                <a:latin typeface="+mj-lt"/>
              </a:rPr>
              <a:t>, T., Owen, K.B. and Lonsdale, C., 2021. Self-determination theory in physical education: A systematic review of qualitative studies. </a:t>
            </a:r>
            <a:r>
              <a:rPr lang="en-GB" sz="1400" i="1" dirty="0">
                <a:latin typeface="+mj-lt"/>
              </a:rPr>
              <a:t>Teaching and Teacher Education</a:t>
            </a:r>
            <a:r>
              <a:rPr lang="en-GB" sz="1400" dirty="0">
                <a:latin typeface="+mj-lt"/>
              </a:rPr>
              <a:t>, </a:t>
            </a:r>
            <a:r>
              <a:rPr lang="en-GB" sz="1400" i="1" dirty="0">
                <a:latin typeface="+mj-lt"/>
              </a:rPr>
              <a:t>99</a:t>
            </a:r>
            <a:r>
              <a:rPr lang="en-GB" sz="1400" dirty="0">
                <a:latin typeface="+mj-lt"/>
              </a:rPr>
              <a:t>, p.103247.</a:t>
            </a:r>
          </a:p>
          <a:p>
            <a:pPr marL="0" indent="0">
              <a:buNone/>
            </a:pPr>
            <a:r>
              <a:rPr lang="en-GB" sz="1400" dirty="0">
                <a:latin typeface="+mj-lt"/>
              </a:rPr>
              <a:t>White, S.A. and </a:t>
            </a:r>
            <a:r>
              <a:rPr lang="en-GB" sz="1400" dirty="0" err="1">
                <a:latin typeface="+mj-lt"/>
              </a:rPr>
              <a:t>Duda</a:t>
            </a:r>
            <a:r>
              <a:rPr lang="en-GB" sz="1400" dirty="0">
                <a:latin typeface="+mj-lt"/>
              </a:rPr>
              <a:t>, J.L., 1994. The relationship of gender, level of sport involvement, and participation motivation to task and ego orientation. </a:t>
            </a:r>
            <a:r>
              <a:rPr lang="en-GB" sz="1400" i="1" dirty="0">
                <a:latin typeface="+mj-lt"/>
              </a:rPr>
              <a:t>International Journal of Sport Psychology</a:t>
            </a:r>
            <a:r>
              <a:rPr lang="en-GB" sz="1400" dirty="0" smtClean="0">
                <a:latin typeface="+mj-lt"/>
              </a:rPr>
              <a:t>.</a:t>
            </a:r>
            <a:endParaRPr lang="en-GB" sz="1400" dirty="0">
              <a:latin typeface="+mj-lt"/>
            </a:endParaRPr>
          </a:p>
        </p:txBody>
      </p:sp>
    </p:spTree>
    <p:extLst>
      <p:ext uri="{BB962C8B-B14F-4D97-AF65-F5344CB8AC3E}">
        <p14:creationId xmlns:p14="http://schemas.microsoft.com/office/powerpoint/2010/main" val="3231219407"/>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1868</TotalTime>
  <Words>3658</Words>
  <Application>Microsoft Office PowerPoint</Application>
  <PresentationFormat>Widescreen</PresentationFormat>
  <Paragraphs>390</Paragraphs>
  <Slides>42</Slides>
  <Notes>42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Arabic Typesetting</vt:lpstr>
      <vt:lpstr>Arial</vt:lpstr>
      <vt:lpstr>Calibri</vt:lpstr>
      <vt:lpstr>Calibri Light</vt:lpstr>
      <vt:lpstr>Open Sans</vt:lpstr>
      <vt:lpstr>Times New Roman</vt:lpstr>
      <vt:lpstr>Office Theme</vt:lpstr>
      <vt:lpstr>Tom Feighan</vt:lpstr>
      <vt:lpstr>Aims</vt:lpstr>
      <vt:lpstr>What is Motivation?</vt:lpstr>
      <vt:lpstr>What is Motivation?</vt:lpstr>
      <vt:lpstr>Motivation Theories</vt:lpstr>
      <vt:lpstr>Motivational Theories </vt:lpstr>
      <vt:lpstr>What is Sport Education Model?</vt:lpstr>
      <vt:lpstr>What is the Sport Education Model?</vt:lpstr>
      <vt:lpstr>PowerPoint Presentation</vt:lpstr>
      <vt:lpstr>Motivation</vt:lpstr>
      <vt:lpstr>Types of Motivation</vt:lpstr>
      <vt:lpstr>Intrinsic Motivation</vt:lpstr>
      <vt:lpstr>Intrinsic Motivation</vt:lpstr>
      <vt:lpstr>Motivational Theories</vt:lpstr>
      <vt:lpstr>Self Determination Theory (SDT)</vt:lpstr>
      <vt:lpstr>Self Determination Theory (SDT)</vt:lpstr>
      <vt:lpstr>Achievement Goal Theory (AGT)</vt:lpstr>
      <vt:lpstr>SAAFE Teaching Principles</vt:lpstr>
      <vt:lpstr>SAAFE Teaching Principles</vt:lpstr>
      <vt:lpstr>Observation</vt:lpstr>
      <vt:lpstr>Background</vt:lpstr>
      <vt:lpstr>Lesson</vt:lpstr>
      <vt:lpstr>Links to motivation.</vt:lpstr>
      <vt:lpstr>PowerPoint Presentation</vt:lpstr>
      <vt:lpstr>Educational Resource</vt:lpstr>
      <vt:lpstr>Educational Resource</vt:lpstr>
      <vt:lpstr>PowerPoint Presentation</vt:lpstr>
      <vt:lpstr>The Learning Environment and Sport Education</vt:lpstr>
      <vt:lpstr>Sport Education and links to SDT</vt:lpstr>
      <vt:lpstr>PowerPoint Presentation</vt:lpstr>
      <vt:lpstr>How the 10 objectives of SEM Link to SDT.</vt:lpstr>
      <vt:lpstr>AGT Linked to SEM</vt:lpstr>
      <vt:lpstr>SAAFE Teaching Principles in relation to SEM</vt:lpstr>
      <vt:lpstr>Conclusion</vt:lpstr>
      <vt:lpstr>Conclusion</vt:lpstr>
      <vt:lpstr>Conclusion</vt:lpstr>
      <vt:lpstr>Any Questions?</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Tom Feighan</dc:title>
  <dc:creator>Tom Feighan</dc:creator>
  <cp:lastModifiedBy>Tom Feighan</cp:lastModifiedBy>
  <cp:revision>78</cp:revision>
  <cp:lastPrinted>2022-03-11T15:26:25Z</cp:lastPrinted>
  <dcterms:created xsi:type="dcterms:W3CDTF">2022-02-21T10:31:45Z</dcterms:created>
  <dcterms:modified xsi:type="dcterms:W3CDTF">2022-03-11T15:26:29Z</dcterms:modified>
</cp:coreProperties>
</file>