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8" r:id="rId3"/>
    <p:sldId id="270" r:id="rId4"/>
    <p:sldId id="261" r:id="rId5"/>
    <p:sldId id="271" r:id="rId6"/>
    <p:sldId id="272" r:id="rId7"/>
    <p:sldId id="273" r:id="rId8"/>
    <p:sldId id="274" r:id="rId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A7857B9-08A2-45DE-AC0B-BE39AF57617E}">
  <a:tblStyle styleId="{9A7857B9-08A2-45DE-AC0B-BE39AF57617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>
  <p:normalViewPr>
    <p:restoredLeft sz="15593"/>
    <p:restoredTop sz="92969"/>
  </p:normalViewPr>
  <p:slideViewPr>
    <p:cSldViewPr snapToGrid="0">
      <p:cViewPr>
        <p:scale>
          <a:sx n="121" d="100"/>
          <a:sy n="121" d="100"/>
        </p:scale>
        <p:origin x="-552" y="-11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212526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658f8f99a0_0_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g658f8f99a0_0_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51881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658f8f99a0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658f8f99a0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6206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6ad2920892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6ad2920892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22585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658f8f99a0_0_1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658f8f99a0_0_1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0904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658f8f99a0_0_1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658f8f99a0_0_1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815005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6ad2920892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6ad2920892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227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6ad2920892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6ad2920892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440550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658f8f99a0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658f8f99a0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5167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3429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304800" y="309350"/>
            <a:ext cx="8537700" cy="74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4"/>
        </a:solidFill>
        <a:effectLst/>
      </p:bgPr>
    </p:bg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8" name="Google Shape;3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2857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9" name="Google Shape;39;p9"/>
          <p:cNvSpPr txBox="1">
            <a:spLocks noGrp="1"/>
          </p:cNvSpPr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ubTitle" idx="1"/>
          </p:nvPr>
        </p:nvSpPr>
        <p:spPr>
          <a:xfrm>
            <a:off x="265500" y="2845223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1" name="Google Shape;41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matic SC"/>
              <a:buNone/>
              <a:defRPr sz="24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</a:lstStyle>
          <a:p>
            <a:endParaRPr/>
          </a:p>
        </p:txBody>
      </p:sp>
      <p:sp>
        <p:nvSpPr>
          <p:cNvPr id="45" name="Google Shape;45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40275"/>
            <a:ext cx="8520600" cy="198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>
            <a:spLocks noGrp="1"/>
          </p:cNvSpPr>
          <p:nvPr>
            <p:ph type="body" idx="1"/>
          </p:nvPr>
        </p:nvSpPr>
        <p:spPr>
          <a:xfrm>
            <a:off x="311700" y="33046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9pPr>
          </a:lstStyle>
          <a:p>
            <a:endParaRPr/>
          </a:p>
        </p:txBody>
      </p:sp>
      <p:sp>
        <p:nvSpPr>
          <p:cNvPr id="49" name="Google Shape;49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beach-day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sz="4200" b="1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ource Code Pro"/>
              <a:buChar char="●"/>
              <a:defRPr sz="18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W0bSen8Qjg" TargetMode="External"/><Relationship Id="rId4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5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/>
          <p:nvPr/>
        </p:nvSpPr>
        <p:spPr>
          <a:xfrm>
            <a:off x="735150" y="1558325"/>
            <a:ext cx="1987500" cy="333600"/>
          </a:xfrm>
          <a:prstGeom prst="rect">
            <a:avLst/>
          </a:prstGeom>
          <a:solidFill>
            <a:srgbClr val="FFFF00">
              <a:alpha val="2538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3"/>
          <p:cNvSpPr/>
          <p:nvPr/>
        </p:nvSpPr>
        <p:spPr>
          <a:xfrm>
            <a:off x="3675025" y="2455850"/>
            <a:ext cx="487500" cy="333600"/>
          </a:xfrm>
          <a:prstGeom prst="rect">
            <a:avLst/>
          </a:prstGeom>
          <a:solidFill>
            <a:srgbClr val="FFFF00">
              <a:alpha val="2538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13"/>
          <p:cNvSpPr/>
          <p:nvPr/>
        </p:nvSpPr>
        <p:spPr>
          <a:xfrm>
            <a:off x="6491625" y="3734250"/>
            <a:ext cx="1428300" cy="333600"/>
          </a:xfrm>
          <a:prstGeom prst="rect">
            <a:avLst/>
          </a:prstGeom>
          <a:solidFill>
            <a:srgbClr val="FFFF00">
              <a:alpha val="25380"/>
            </a:srgbClr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/>
        </p:nvSpPr>
        <p:spPr>
          <a:xfrm>
            <a:off x="1332550" y="2780550"/>
            <a:ext cx="5318400" cy="80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Exploring and using your Welsh vocabulary </a:t>
            </a:r>
            <a:endParaRPr sz="1800" b="1" dirty="0">
              <a:solidFill>
                <a:srgbClr val="999999"/>
              </a:solidFill>
              <a:highlight>
                <a:srgbClr val="FFFFFF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15"/>
          <p:cNvSpPr txBox="1"/>
          <p:nvPr/>
        </p:nvSpPr>
        <p:spPr>
          <a:xfrm>
            <a:off x="1382475" y="1713350"/>
            <a:ext cx="5318400" cy="80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Able to use the ‘Welsh Language’ in a performance piece</a:t>
            </a:r>
            <a:endParaRPr sz="1800" dirty="0">
              <a:solidFill>
                <a:srgbClr val="999999"/>
              </a:solidFill>
              <a:highlight>
                <a:srgbClr val="FFFFFF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15"/>
          <p:cNvSpPr txBox="1"/>
          <p:nvPr/>
        </p:nvSpPr>
        <p:spPr>
          <a:xfrm>
            <a:off x="1292600" y="3584250"/>
            <a:ext cx="5528700" cy="97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Performing in front of the class for 30 seconds to 1 minute only using Welsh</a:t>
            </a:r>
            <a:endParaRPr dirty="0"/>
          </a:p>
        </p:txBody>
      </p:sp>
      <p:sp>
        <p:nvSpPr>
          <p:cNvPr id="2" name="Rectangle 1"/>
          <p:cNvSpPr/>
          <p:nvPr/>
        </p:nvSpPr>
        <p:spPr>
          <a:xfrm>
            <a:off x="1513723" y="1496573"/>
            <a:ext cx="48029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Today we will be…/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Heddiw</a:t>
            </a:r>
            <a:r>
              <a:rPr lang="en-GB" sz="1800" i="1" dirty="0">
                <a:latin typeface="American Typewriter" charset="0"/>
                <a:ea typeface="American Typewriter" charset="0"/>
                <a:cs typeface="American Typewriter" charset="0"/>
              </a:rPr>
              <a:t>, 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byddwn</a:t>
            </a:r>
            <a:r>
              <a:rPr lang="en-GB" sz="1800" i="1" dirty="0">
                <a:latin typeface="American Typewriter" charset="0"/>
                <a:ea typeface="American Typewriter" charset="0"/>
                <a:cs typeface="American Typewriter" charset="0"/>
              </a:rPr>
              <a:t> 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ni’n</a:t>
            </a:r>
            <a:endParaRPr lang="en-GB" sz="1800" i="1" dirty="0">
              <a:latin typeface="American Typewriter" charset="0"/>
              <a:ea typeface="American Typewriter" charset="0"/>
              <a:cs typeface="American Typewriter" charset="0"/>
              <a:sym typeface="Amatic S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/>
        </p:nvSpPr>
        <p:spPr>
          <a:xfrm>
            <a:off x="366236" y="1362577"/>
            <a:ext cx="3722288" cy="13490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Tx/>
              <a:buChar char="-"/>
            </a:pPr>
            <a:r>
              <a:rPr lang="en-US" sz="2400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Diolch</a:t>
            </a:r>
            <a:endParaRPr lang="en-US" sz="2400" dirty="0" smtClean="0">
              <a:latin typeface="American Typewriter" charset="0"/>
              <a:ea typeface="American Typewriter" charset="0"/>
              <a:cs typeface="American Typewriter" charset="0"/>
            </a:endParaRPr>
          </a:p>
          <a:p>
            <a:pPr marL="285750" lvl="0" indent="-285750">
              <a:buFontTx/>
              <a:buChar char="-"/>
            </a:pPr>
            <a:r>
              <a:rPr lang="en-US" sz="2400" dirty="0">
                <a:latin typeface="American Typewriter" charset="0"/>
                <a:ea typeface="American Typewriter" charset="0"/>
                <a:cs typeface="American Typewriter" charset="0"/>
              </a:rPr>
              <a:t>Miss Richards </a:t>
            </a:r>
            <a:r>
              <a:rPr lang="en-US" sz="2400" dirty="0" err="1">
                <a:latin typeface="American Typewriter" charset="0"/>
                <a:ea typeface="American Typewriter" charset="0"/>
                <a:cs typeface="American Typewriter" charset="0"/>
              </a:rPr>
              <a:t>ywdi</a:t>
            </a:r>
            <a:r>
              <a:rPr lang="en-US" sz="2400" dirty="0">
                <a:latin typeface="American Typewriter" charset="0"/>
                <a:ea typeface="American Typewriter" charset="0"/>
                <a:cs typeface="American Typewriter" charset="0"/>
              </a:rPr>
              <a:t>  </a:t>
            </a:r>
            <a:endParaRPr lang="en-US" sz="2400" dirty="0">
              <a:latin typeface="American Typewriter" charset="0"/>
              <a:ea typeface="American Typewriter" charset="0"/>
              <a:cs typeface="American Typewriter" charset="0"/>
              <a:sym typeface="Source Code Pro"/>
            </a:endParaRPr>
          </a:p>
          <a:p>
            <a:pPr marL="285750" lvl="0" indent="-285750">
              <a:buFontTx/>
              <a:buChar char="-"/>
            </a:pPr>
            <a:r>
              <a:rPr lang="en-US" sz="2400" dirty="0">
                <a:latin typeface="American Typewriter" charset="0"/>
                <a:ea typeface="American Typewriter" charset="0"/>
                <a:cs typeface="American Typewriter" charset="0"/>
              </a:rPr>
              <a:t>Tri, </a:t>
            </a:r>
            <a:r>
              <a:rPr lang="en-US" sz="2400" dirty="0" err="1">
                <a:latin typeface="American Typewriter" charset="0"/>
                <a:ea typeface="American Typewriter" charset="0"/>
                <a:cs typeface="American Typewriter" charset="0"/>
              </a:rPr>
              <a:t>dau</a:t>
            </a:r>
            <a:r>
              <a:rPr lang="en-US" sz="2400" dirty="0">
                <a:latin typeface="American Typewriter" charset="0"/>
                <a:ea typeface="American Typewriter" charset="0"/>
                <a:cs typeface="American Typewriter" charset="0"/>
              </a:rPr>
              <a:t>, </a:t>
            </a:r>
            <a:r>
              <a:rPr lang="en-US" sz="2400" dirty="0" smtClean="0">
                <a:latin typeface="American Typewriter" charset="0"/>
                <a:ea typeface="American Typewriter" charset="0"/>
                <a:cs typeface="American Typewriter" charset="0"/>
              </a:rPr>
              <a:t>un</a:t>
            </a:r>
          </a:p>
          <a:p>
            <a:pPr marL="285750" indent="-285750">
              <a:buFontTx/>
              <a:buChar char="-"/>
            </a:pPr>
            <a:r>
              <a:rPr lang="en-US" sz="2400" dirty="0" smtClean="0">
                <a:latin typeface="American Typewriter" charset="0"/>
                <a:ea typeface="American Typewriter" charset="0"/>
                <a:cs typeface="American Typewriter" charset="0"/>
              </a:rPr>
              <a:t>Un, </a:t>
            </a:r>
            <a:r>
              <a:rPr lang="en-US" sz="2400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dau</a:t>
            </a:r>
            <a:r>
              <a:rPr lang="en-US" sz="2400" dirty="0" smtClean="0">
                <a:latin typeface="American Typewriter" charset="0"/>
                <a:ea typeface="American Typewriter" charset="0"/>
                <a:cs typeface="American Typewriter" charset="0"/>
              </a:rPr>
              <a:t>, tri </a:t>
            </a:r>
          </a:p>
          <a:p>
            <a:pPr marL="285750" indent="-285750">
              <a:buFontTx/>
              <a:buChar char="-"/>
            </a:pPr>
            <a:r>
              <a:rPr lang="en-US" sz="2400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Shwmae</a:t>
            </a:r>
            <a:endParaRPr lang="en-US" sz="2400" dirty="0">
              <a:latin typeface="American Typewriter" charset="0"/>
              <a:ea typeface="American Typewriter" charset="0"/>
              <a:cs typeface="American Typewriter" charset="0"/>
            </a:endParaRPr>
          </a:p>
          <a:p>
            <a:pPr marL="285750" lvl="0" indent="-285750">
              <a:buFontTx/>
              <a:buChar char="-"/>
            </a:pPr>
            <a:endParaRPr lang="en-US" dirty="0" smtClean="0"/>
          </a:p>
          <a:p>
            <a:pPr marL="285750" lvl="0" indent="-285750">
              <a:buFontTx/>
              <a:buChar char="-"/>
            </a:pPr>
            <a:endParaRPr lang="en-US" dirty="0" smtClean="0"/>
          </a:p>
        </p:txBody>
      </p:sp>
      <p:sp>
        <p:nvSpPr>
          <p:cNvPr id="83" name="Google Shape;83;p17"/>
          <p:cNvSpPr txBox="1"/>
          <p:nvPr/>
        </p:nvSpPr>
        <p:spPr>
          <a:xfrm>
            <a:off x="872359" y="235775"/>
            <a:ext cx="8532000" cy="11268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3600" dirty="0" smtClean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Warm up/</a:t>
            </a:r>
            <a:r>
              <a:rPr lang="cy-GB" sz="3600" i="1" dirty="0" smtClean="0">
                <a:latin typeface="American Typewriter" charset="0"/>
                <a:ea typeface="American Typewriter" charset="0"/>
                <a:cs typeface="American Typewriter" charset="0"/>
              </a:rPr>
              <a:t>Cynhesu</a:t>
            </a:r>
            <a:r>
              <a:rPr lang="cy-GB" sz="3600" dirty="0" smtClean="0">
                <a:latin typeface="American Typewriter" charset="0"/>
                <a:ea typeface="American Typewriter" charset="0"/>
                <a:cs typeface="American Typewriter" charset="0"/>
              </a:rPr>
              <a:t> – </a:t>
            </a:r>
            <a:r>
              <a:rPr lang="en-US" sz="3600" dirty="0" smtClean="0">
                <a:latin typeface="American Typewriter" charset="0"/>
                <a:ea typeface="American Typewriter" charset="0"/>
                <a:cs typeface="American Typewriter" charset="0"/>
              </a:rPr>
              <a:t>Singing/</a:t>
            </a:r>
            <a:r>
              <a:rPr lang="en-US" sz="3600" i="1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Canu</a:t>
            </a:r>
            <a:endParaRPr lang="en-US" sz="3600" i="1" dirty="0">
              <a:latin typeface="American Typewriter" charset="0"/>
              <a:ea typeface="American Typewriter" charset="0"/>
              <a:cs typeface="American Typewriter" charset="0"/>
            </a:endParaRPr>
          </a:p>
          <a:p>
            <a:pPr lvl="0"/>
            <a:endParaRPr sz="3600" dirty="0">
              <a:latin typeface="American Typewriter" charset="0"/>
              <a:ea typeface="American Typewriter" charset="0"/>
              <a:cs typeface="American Typewriter" charset="0"/>
              <a:sym typeface="Amatic SC"/>
            </a:endParaRPr>
          </a:p>
        </p:txBody>
      </p:sp>
      <p:pic>
        <p:nvPicPr>
          <p:cNvPr id="1032" name="Picture 8" descr="hildren Choir Illustrations, Royalty-Free Vector Graphics &amp; Clip 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021" y="938076"/>
            <a:ext cx="4172608" cy="246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356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ctrTitle"/>
          </p:nvPr>
        </p:nvSpPr>
        <p:spPr>
          <a:xfrm>
            <a:off x="311700" y="307550"/>
            <a:ext cx="8520600" cy="9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 smtClean="0"/>
              <a:t>Words</a:t>
            </a:r>
            <a:r>
              <a:rPr lang="en-GB" sz="4800" dirty="0"/>
              <a:t>/ </a:t>
            </a:r>
            <a:r>
              <a:rPr lang="en-GB" sz="4800" dirty="0" smtClean="0"/>
              <a:t>Phrases to use? </a:t>
            </a:r>
            <a:endParaRPr sz="4800" dirty="0"/>
          </a:p>
        </p:txBody>
      </p:sp>
      <p:pic>
        <p:nvPicPr>
          <p:cNvPr id="93" name="Google Shape;93;p18" descr="This timer counts down silently until it reaches 0:00, then a police siren sounds to alert you that time is up." title="5 Minute Timer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27282" y="1450428"/>
            <a:ext cx="2827283" cy="20324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ctrTitle"/>
          </p:nvPr>
        </p:nvSpPr>
        <p:spPr>
          <a:xfrm>
            <a:off x="311700" y="307550"/>
            <a:ext cx="8520600" cy="9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 smtClean="0"/>
              <a:t>Words</a:t>
            </a:r>
            <a:r>
              <a:rPr lang="en-GB" sz="4800" dirty="0"/>
              <a:t>/ </a:t>
            </a:r>
            <a:r>
              <a:rPr lang="en-GB" sz="4800" dirty="0" smtClean="0"/>
              <a:t>Phrases to use… </a:t>
            </a:r>
            <a:endParaRPr sz="4800" dirty="0"/>
          </a:p>
        </p:txBody>
      </p:sp>
      <p:sp>
        <p:nvSpPr>
          <p:cNvPr id="2" name="TextBox 1"/>
          <p:cNvSpPr txBox="1"/>
          <p:nvPr/>
        </p:nvSpPr>
        <p:spPr>
          <a:xfrm>
            <a:off x="767255" y="1629103"/>
            <a:ext cx="55809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Insert class involvement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81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/>
        </p:nvSpPr>
        <p:spPr>
          <a:xfrm>
            <a:off x="1512678" y="1388147"/>
            <a:ext cx="8599088" cy="29046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514350" lvl="0" indent="-514350">
              <a:buAutoNum type="arabicPeriod"/>
            </a:pPr>
            <a:r>
              <a:rPr lang="en-US" sz="2800" b="1" dirty="0" smtClean="0">
                <a:solidFill>
                  <a:schemeClr val="accent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Get into pairs</a:t>
            </a:r>
          </a:p>
          <a:p>
            <a:pPr marL="514350" lvl="0" indent="-514350">
              <a:buAutoNum type="arabicPeriod"/>
            </a:pPr>
            <a:endParaRPr lang="en-US" sz="2800" b="1" dirty="0">
              <a:solidFill>
                <a:schemeClr val="accent1"/>
              </a:solidFill>
              <a:highlight>
                <a:srgbClr val="FFFFFF"/>
              </a:highlight>
              <a:latin typeface="American Typewriter" charset="0"/>
              <a:ea typeface="American Typewriter" charset="0"/>
              <a:cs typeface="American Typewriter" charset="0"/>
            </a:endParaRPr>
          </a:p>
          <a:p>
            <a:pPr marL="514350" lvl="0" indent="-514350">
              <a:buAutoNum type="arabicPeriod"/>
            </a:pPr>
            <a:r>
              <a:rPr lang="en-US" sz="2800" b="1" dirty="0" smtClean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</a:rPr>
              <a:t>Create a </a:t>
            </a:r>
            <a:r>
              <a:rPr lang="en-US" sz="2800" b="1" dirty="0" smtClean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  <a:sym typeface="Calibri"/>
              </a:rPr>
              <a:t>30 </a:t>
            </a:r>
            <a:r>
              <a:rPr lang="en-US" sz="2800" b="1" dirty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  <a:sym typeface="Calibri"/>
              </a:rPr>
              <a:t>seconds to 1 </a:t>
            </a:r>
            <a:r>
              <a:rPr lang="en-US" sz="2800" b="1" dirty="0" smtClean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  <a:sym typeface="Calibri"/>
              </a:rPr>
              <a:t>minute         performance </a:t>
            </a:r>
            <a:r>
              <a:rPr lang="en-US" sz="2800" b="1" dirty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  <a:sym typeface="Calibri"/>
              </a:rPr>
              <a:t>only using </a:t>
            </a:r>
            <a:r>
              <a:rPr lang="en-US" sz="2800" b="1" dirty="0" smtClean="0">
                <a:solidFill>
                  <a:schemeClr val="accent1"/>
                </a:solidFill>
                <a:highlight>
                  <a:srgbClr val="FFFFFF"/>
                </a:highlight>
                <a:latin typeface="American Typewriter" charset="0"/>
                <a:ea typeface="American Typewriter" charset="0"/>
                <a:cs typeface="American Typewriter" charset="0"/>
                <a:sym typeface="Calibri"/>
              </a:rPr>
              <a:t>Welsh</a:t>
            </a:r>
          </a:p>
          <a:p>
            <a:pPr marL="514350" lvl="0" indent="-514350">
              <a:buAutoNum type="arabicPeriod"/>
            </a:pPr>
            <a:endParaRPr lang="en-US" sz="2800" b="1" dirty="0">
              <a:solidFill>
                <a:schemeClr val="accent1"/>
              </a:solidFill>
              <a:highlight>
                <a:srgbClr val="FFFFFF"/>
              </a:highlight>
              <a:latin typeface="American Typewriter" charset="0"/>
              <a:ea typeface="American Typewriter" charset="0"/>
              <a:cs typeface="American Typewriter" charset="0"/>
              <a:sym typeface="Calibri"/>
            </a:endParaRPr>
          </a:p>
          <a:p>
            <a:pPr marL="514350" lvl="0" indent="-514350">
              <a:buAutoNum type="arabicPeriod"/>
            </a:pPr>
            <a:r>
              <a:rPr lang="en-US" sz="2800" b="1" dirty="0" smtClean="0">
                <a:solidFill>
                  <a:schemeClr val="accent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Use any performance style you like</a:t>
            </a:r>
            <a:endParaRPr lang="en-US" sz="2800" b="1" dirty="0">
              <a:solidFill>
                <a:schemeClr val="accent1"/>
              </a:solidFill>
              <a:latin typeface="American Typewriter" charset="0"/>
              <a:ea typeface="American Typewriter" charset="0"/>
              <a:cs typeface="American Typewriter" charset="0"/>
            </a:endParaRPr>
          </a:p>
          <a:p>
            <a:pPr marL="285750" lvl="0" indent="-285750">
              <a:buFontTx/>
              <a:buChar char="-"/>
            </a:pPr>
            <a:endParaRPr lang="en-US" dirty="0" smtClean="0"/>
          </a:p>
          <a:p>
            <a:pPr lvl="0"/>
            <a:endParaRPr lang="en-US" dirty="0" smtClean="0"/>
          </a:p>
          <a:p>
            <a:pPr marL="285750" lvl="0" indent="-285750">
              <a:buFontTx/>
              <a:buChar char="-"/>
            </a:pPr>
            <a:endParaRPr lang="en-US" dirty="0" smtClean="0"/>
          </a:p>
        </p:txBody>
      </p:sp>
      <p:sp>
        <p:nvSpPr>
          <p:cNvPr id="83" name="Google Shape;83;p17"/>
          <p:cNvSpPr txBox="1"/>
          <p:nvPr/>
        </p:nvSpPr>
        <p:spPr>
          <a:xfrm>
            <a:off x="1" y="130672"/>
            <a:ext cx="9144000" cy="11268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3600" dirty="0" smtClean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Task/</a:t>
            </a:r>
            <a:r>
              <a:rPr lang="cy-GB" sz="3600" i="1" dirty="0" smtClean="0">
                <a:latin typeface="American Typewriter" charset="0"/>
                <a:ea typeface="American Typewriter" charset="0"/>
                <a:cs typeface="American Typewriter" charset="0"/>
              </a:rPr>
              <a:t>Dasg</a:t>
            </a:r>
            <a:endParaRPr sz="3600" i="1" dirty="0">
              <a:latin typeface="American Typewriter" charset="0"/>
              <a:ea typeface="American Typewriter" charset="0"/>
              <a:cs typeface="American Typewriter" charset="0"/>
              <a:sym typeface="Amatic SC"/>
            </a:endParaRPr>
          </a:p>
        </p:txBody>
      </p:sp>
      <p:pic>
        <p:nvPicPr>
          <p:cNvPr id="2052" name="Picture 4" descr="9 Situation Clipart performing art Free Clip Art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731" y="0"/>
            <a:ext cx="1661042" cy="146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arles County High schools plan fall productions | Southern ..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196662" cy="1524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194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/>
        </p:nvSpPr>
        <p:spPr>
          <a:xfrm>
            <a:off x="0" y="118622"/>
            <a:ext cx="9144000" cy="11268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3600" dirty="0" smtClean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Feedback/</a:t>
            </a:r>
            <a:r>
              <a:rPr lang="cy-GB" sz="3600" i="1" dirty="0" smtClean="0">
                <a:latin typeface="American Typewriter" charset="0"/>
                <a:ea typeface="American Typewriter" charset="0"/>
                <a:cs typeface="American Typewriter" charset="0"/>
              </a:rPr>
              <a:t>Adborth</a:t>
            </a:r>
            <a:r>
              <a:rPr lang="en-GB" sz="3600" dirty="0" smtClean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 </a:t>
            </a:r>
            <a:endParaRPr sz="3600" dirty="0">
              <a:latin typeface="American Typewriter" charset="0"/>
              <a:ea typeface="American Typewriter" charset="0"/>
              <a:cs typeface="American Typewriter" charset="0"/>
              <a:sym typeface="Amatic SC"/>
            </a:endParaRPr>
          </a:p>
        </p:txBody>
      </p:sp>
      <p:pic>
        <p:nvPicPr>
          <p:cNvPr id="2052" name="Picture 4" descr="9 Situation Clipart performing art Free Clip Art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731" y="0"/>
            <a:ext cx="1661042" cy="146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arles County High schools plan fall productions | Southern ..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902372" cy="1320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Google Shape;117;p22"/>
          <p:cNvSpPr txBox="1"/>
          <p:nvPr/>
        </p:nvSpPr>
        <p:spPr>
          <a:xfrm>
            <a:off x="236481" y="1099624"/>
            <a:ext cx="8344500" cy="32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dirty="0">
                <a:latin typeface="Lexend Deca"/>
                <a:ea typeface="Lexend Deca"/>
                <a:cs typeface="Lexend Deca"/>
                <a:sym typeface="Lexend Deca"/>
              </a:rPr>
              <a:t>When you are evaluating somebody else’s work:</a:t>
            </a:r>
            <a:endParaRPr sz="3000" dirty="0">
              <a:latin typeface="Lexend Deca"/>
              <a:ea typeface="Lexend Deca"/>
              <a:cs typeface="Lexend Deca"/>
              <a:sym typeface="Lexend Deca"/>
            </a:endParaRPr>
          </a:p>
          <a:p>
            <a:pPr marL="457200" lvl="0" indent="-419100" algn="l" rtl="0">
              <a:spcBef>
                <a:spcPts val="0"/>
              </a:spcBef>
              <a:spcAft>
                <a:spcPts val="0"/>
              </a:spcAft>
              <a:buSzPts val="3000"/>
              <a:buFont typeface="Lexend Deca"/>
              <a:buChar char="●"/>
            </a:pPr>
            <a:r>
              <a:rPr lang="en-GB" sz="3000" dirty="0">
                <a:latin typeface="Lexend Deca"/>
                <a:ea typeface="Lexend Deca"/>
                <a:cs typeface="Lexend Deca"/>
                <a:sym typeface="Lexend Deca"/>
              </a:rPr>
              <a:t>Be fair</a:t>
            </a:r>
            <a:endParaRPr sz="3000" dirty="0">
              <a:latin typeface="Lexend Deca"/>
              <a:ea typeface="Lexend Deca"/>
              <a:cs typeface="Lexend Deca"/>
              <a:sym typeface="Lexend Deca"/>
            </a:endParaRPr>
          </a:p>
          <a:p>
            <a:pPr marL="457200" lvl="0" indent="-419100" algn="l" rtl="0">
              <a:spcBef>
                <a:spcPts val="0"/>
              </a:spcBef>
              <a:spcAft>
                <a:spcPts val="0"/>
              </a:spcAft>
              <a:buSzPts val="3000"/>
              <a:buFont typeface="Lexend Deca"/>
              <a:buChar char="●"/>
            </a:pPr>
            <a:r>
              <a:rPr lang="en-GB" sz="3000" dirty="0">
                <a:latin typeface="Lexend Deca"/>
                <a:ea typeface="Lexend Deca"/>
                <a:cs typeface="Lexend Deca"/>
                <a:sym typeface="Lexend Deca"/>
              </a:rPr>
              <a:t>Be kind</a:t>
            </a:r>
            <a:endParaRPr sz="3000" dirty="0">
              <a:latin typeface="Lexend Deca"/>
              <a:ea typeface="Lexend Deca"/>
              <a:cs typeface="Lexend Deca"/>
              <a:sym typeface="Lexend Deca"/>
            </a:endParaRPr>
          </a:p>
          <a:p>
            <a:pPr marL="457200" lvl="0" indent="-419100" algn="l" rtl="0">
              <a:spcBef>
                <a:spcPts val="0"/>
              </a:spcBef>
              <a:spcAft>
                <a:spcPts val="0"/>
              </a:spcAft>
              <a:buSzPts val="3000"/>
              <a:buFont typeface="Lexend Deca"/>
              <a:buChar char="●"/>
            </a:pPr>
            <a:r>
              <a:rPr lang="en-GB" sz="3000" dirty="0">
                <a:latin typeface="Lexend Deca"/>
                <a:ea typeface="Lexend Deca"/>
                <a:cs typeface="Lexend Deca"/>
                <a:sym typeface="Lexend Deca"/>
              </a:rPr>
              <a:t>Be helpful</a:t>
            </a:r>
            <a:endParaRPr sz="3000" dirty="0">
              <a:latin typeface="Lexend Deca"/>
              <a:ea typeface="Lexend Deca"/>
              <a:cs typeface="Lexend Deca"/>
              <a:sym typeface="Lexend Deca"/>
            </a:endParaRPr>
          </a:p>
          <a:p>
            <a:pPr marL="457200" lvl="0" indent="-419100" algn="l" rtl="0">
              <a:spcBef>
                <a:spcPts val="0"/>
              </a:spcBef>
              <a:spcAft>
                <a:spcPts val="0"/>
              </a:spcAft>
              <a:buSzPts val="3000"/>
              <a:buFont typeface="Lexend Deca"/>
              <a:buChar char="●"/>
            </a:pPr>
            <a:r>
              <a:rPr lang="en-GB" sz="3000" dirty="0">
                <a:latin typeface="Lexend Deca"/>
                <a:ea typeface="Lexend Deca"/>
                <a:cs typeface="Lexend Deca"/>
                <a:sym typeface="Lexend Deca"/>
              </a:rPr>
              <a:t>Be a critical </a:t>
            </a:r>
            <a:r>
              <a:rPr lang="en-GB" sz="3000" dirty="0" smtClean="0">
                <a:latin typeface="Lexend Deca"/>
                <a:ea typeface="Lexend Deca"/>
                <a:cs typeface="Lexend Deca"/>
                <a:sym typeface="Lexend Deca"/>
              </a:rPr>
              <a:t>friend</a:t>
            </a:r>
          </a:p>
        </p:txBody>
      </p:sp>
      <p:pic>
        <p:nvPicPr>
          <p:cNvPr id="10" name="Google Shape;118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84177" y="2150399"/>
            <a:ext cx="3310200" cy="22054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5126" y="4120054"/>
            <a:ext cx="6605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American Typewriter" charset="0"/>
                <a:ea typeface="American Typewriter" charset="0"/>
                <a:cs typeface="American Typewriter" charset="0"/>
              </a:rPr>
              <a:t>Challenge/</a:t>
            </a:r>
            <a:r>
              <a:rPr lang="en-US" sz="2400" b="1" i="1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S</a:t>
            </a:r>
            <a:r>
              <a:rPr lang="en-US" sz="2400" b="1" i="1" dirty="0" err="1" smtClean="0">
                <a:latin typeface="American Typewriter" charset="0"/>
                <a:ea typeface="American Typewriter" charset="0"/>
                <a:cs typeface="American Typewriter" charset="0"/>
              </a:rPr>
              <a:t>ialens</a:t>
            </a:r>
            <a:r>
              <a:rPr lang="en-US" sz="2400" b="1" i="1" smtClean="0">
                <a:latin typeface="American Typewriter" charset="0"/>
                <a:ea typeface="American Typewriter" charset="0"/>
                <a:cs typeface="American Typewriter" charset="0"/>
              </a:rPr>
              <a:t> </a:t>
            </a:r>
            <a:r>
              <a:rPr lang="en-US" sz="2400" b="1" smtClean="0">
                <a:latin typeface="American Typewriter" charset="0"/>
                <a:ea typeface="American Typewriter" charset="0"/>
                <a:cs typeface="American Typewriter" charset="0"/>
              </a:rPr>
              <a:t>:</a:t>
            </a:r>
            <a:endParaRPr lang="en-US" sz="2400" b="1" dirty="0" smtClean="0">
              <a:latin typeface="American Typewriter" charset="0"/>
              <a:ea typeface="American Typewriter" charset="0"/>
              <a:cs typeface="American Typewriter" charset="0"/>
            </a:endParaRPr>
          </a:p>
          <a:p>
            <a:r>
              <a:rPr lang="en-US" sz="2400" dirty="0" smtClean="0">
                <a:solidFill>
                  <a:srgbClr val="FFFF00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Try and feedback using Welsh vocabulary </a:t>
            </a:r>
            <a:endParaRPr lang="en-US" sz="2400" dirty="0">
              <a:solidFill>
                <a:srgbClr val="FFFF00"/>
              </a:solidFill>
              <a:latin typeface="American Typewriter" charset="0"/>
              <a:ea typeface="American Typewriter" charset="0"/>
              <a:cs typeface="American Typewri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08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/>
        </p:nvSpPr>
        <p:spPr>
          <a:xfrm>
            <a:off x="1332550" y="2780550"/>
            <a:ext cx="5318400" cy="80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Exploring and using your Welsh vocabulary </a:t>
            </a:r>
            <a:endParaRPr sz="1800" b="1" dirty="0">
              <a:solidFill>
                <a:srgbClr val="999999"/>
              </a:solidFill>
              <a:highlight>
                <a:srgbClr val="FFFFFF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15"/>
          <p:cNvSpPr txBox="1"/>
          <p:nvPr/>
        </p:nvSpPr>
        <p:spPr>
          <a:xfrm>
            <a:off x="1382475" y="1713350"/>
            <a:ext cx="5318400" cy="80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Able to use the ‘Welsh Language’ in a performance piece</a:t>
            </a:r>
            <a:endParaRPr sz="1800" dirty="0">
              <a:solidFill>
                <a:srgbClr val="999999"/>
              </a:solidFill>
              <a:highlight>
                <a:srgbClr val="FFFFFF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15"/>
          <p:cNvSpPr txBox="1"/>
          <p:nvPr/>
        </p:nvSpPr>
        <p:spPr>
          <a:xfrm>
            <a:off x="1292600" y="3584250"/>
            <a:ext cx="5528700" cy="97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 smtClean="0">
                <a:solidFill>
                  <a:srgbClr val="999999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Performing in front of the class for 30 seconds to 1 minute only using Welsh</a:t>
            </a:r>
            <a:endParaRPr dirty="0"/>
          </a:p>
        </p:txBody>
      </p:sp>
      <p:sp>
        <p:nvSpPr>
          <p:cNvPr id="2" name="Rectangle 1"/>
          <p:cNvSpPr/>
          <p:nvPr/>
        </p:nvSpPr>
        <p:spPr>
          <a:xfrm>
            <a:off x="1513723" y="1496573"/>
            <a:ext cx="48029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merican Typewriter" charset="0"/>
                <a:ea typeface="American Typewriter" charset="0"/>
                <a:cs typeface="American Typewriter" charset="0"/>
                <a:sym typeface="Amatic SC"/>
              </a:rPr>
              <a:t>Today we will be…/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Heddiw</a:t>
            </a:r>
            <a:r>
              <a:rPr lang="en-GB" sz="1800" i="1" dirty="0">
                <a:latin typeface="American Typewriter" charset="0"/>
                <a:ea typeface="American Typewriter" charset="0"/>
                <a:cs typeface="American Typewriter" charset="0"/>
              </a:rPr>
              <a:t>, 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byddwn</a:t>
            </a:r>
            <a:r>
              <a:rPr lang="en-GB" sz="1800" i="1" dirty="0">
                <a:latin typeface="American Typewriter" charset="0"/>
                <a:ea typeface="American Typewriter" charset="0"/>
                <a:cs typeface="American Typewriter" charset="0"/>
              </a:rPr>
              <a:t> </a:t>
            </a:r>
            <a:r>
              <a:rPr lang="en-GB" sz="1800" i="1" dirty="0" err="1">
                <a:latin typeface="American Typewriter" charset="0"/>
                <a:ea typeface="American Typewriter" charset="0"/>
                <a:cs typeface="American Typewriter" charset="0"/>
              </a:rPr>
              <a:t>ni’n</a:t>
            </a:r>
            <a:endParaRPr lang="en-GB" sz="1800" i="1" dirty="0">
              <a:latin typeface="American Typewriter" charset="0"/>
              <a:ea typeface="American Typewriter" charset="0"/>
              <a:cs typeface="American Typewriter" charset="0"/>
              <a:sym typeface="Amatic SC"/>
            </a:endParaRPr>
          </a:p>
        </p:txBody>
      </p:sp>
    </p:spTree>
    <p:extLst>
      <p:ext uri="{BB962C8B-B14F-4D97-AF65-F5344CB8AC3E}">
        <p14:creationId xmlns:p14="http://schemas.microsoft.com/office/powerpoint/2010/main" val="1267593440"/>
      </p:ext>
    </p:extLst>
  </p:cSld>
  <p:clrMapOvr>
    <a:masterClrMapping/>
  </p:clrMapOvr>
</p:sld>
</file>

<file path=ppt/theme/theme1.xml><?xml version="1.0" encoding="utf-8"?>
<a:theme xmlns:a="http://schemas.openxmlformats.org/drawingml/2006/main" name="Beach Day">
  <a:themeElements>
    <a:clrScheme name="Beach Day">
      <a:dk1>
        <a:srgbClr val="00FDC8"/>
      </a:dk1>
      <a:lt1>
        <a:srgbClr val="FFFFFF"/>
      </a:lt1>
      <a:dk2>
        <a:srgbClr val="666666"/>
      </a:dk2>
      <a:lt2>
        <a:srgbClr val="EEEEEE"/>
      </a:lt2>
      <a:accent1>
        <a:srgbClr val="212121"/>
      </a:accent1>
      <a:accent2>
        <a:srgbClr val="455A64"/>
      </a:accent2>
      <a:accent3>
        <a:srgbClr val="78909C"/>
      </a:accent3>
      <a:accent4>
        <a:srgbClr val="7C7CE0"/>
      </a:accent4>
      <a:accent5>
        <a:srgbClr val="DB4437"/>
      </a:accent5>
      <a:accent6>
        <a:srgbClr val="F6CD4C"/>
      </a:accent6>
      <a:hlink>
        <a:srgbClr val="DB4437"/>
      </a:hlink>
      <a:folHlink>
        <a:srgbClr val="DB443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154</Words>
  <Application>Microsoft Macintosh PowerPoint</Application>
  <PresentationFormat>On-screen Show (16:9)</PresentationFormat>
  <Paragraphs>32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Amatic SC</vt:lpstr>
      <vt:lpstr>American Typewriter</vt:lpstr>
      <vt:lpstr>Calibri</vt:lpstr>
      <vt:lpstr>Lexend Deca</vt:lpstr>
      <vt:lpstr>Source Code Pro</vt:lpstr>
      <vt:lpstr>Arial</vt:lpstr>
      <vt:lpstr>Beach Day</vt:lpstr>
      <vt:lpstr>PowerPoint Presentation</vt:lpstr>
      <vt:lpstr>PowerPoint Presentation</vt:lpstr>
      <vt:lpstr>PowerPoint Presentation</vt:lpstr>
      <vt:lpstr>Words/ Phrases to use? </vt:lpstr>
      <vt:lpstr>Words/ Phrases to use…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Michael richards</cp:lastModifiedBy>
  <cp:revision>12</cp:revision>
  <dcterms:modified xsi:type="dcterms:W3CDTF">2020-04-29T19:01:24Z</dcterms:modified>
</cp:coreProperties>
</file>