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391" r:id="rId3"/>
    <p:sldId id="376" r:id="rId4"/>
    <p:sldId id="394" r:id="rId5"/>
    <p:sldId id="262" r:id="rId6"/>
    <p:sldId id="392" r:id="rId7"/>
    <p:sldId id="274" r:id="rId8"/>
    <p:sldId id="296" r:id="rId9"/>
    <p:sldId id="295" r:id="rId10"/>
    <p:sldId id="275" r:id="rId11"/>
    <p:sldId id="276" r:id="rId12"/>
    <p:sldId id="398" r:id="rId13"/>
    <p:sldId id="395" r:id="rId14"/>
    <p:sldId id="265" r:id="rId15"/>
    <p:sldId id="393" r:id="rId16"/>
    <p:sldId id="380" r:id="rId17"/>
    <p:sldId id="362" r:id="rId18"/>
    <p:sldId id="383" r:id="rId19"/>
    <p:sldId id="259" r:id="rId20"/>
    <p:sldId id="364" r:id="rId21"/>
    <p:sldId id="257" r:id="rId22"/>
    <p:sldId id="258" r:id="rId23"/>
    <p:sldId id="400" r:id="rId24"/>
    <p:sldId id="266" r:id="rId25"/>
    <p:sldId id="267" r:id="rId26"/>
    <p:sldId id="268" r:id="rId27"/>
    <p:sldId id="270" r:id="rId28"/>
    <p:sldId id="401" r:id="rId29"/>
    <p:sldId id="272" r:id="rId30"/>
    <p:sldId id="273" r:id="rId31"/>
    <p:sldId id="271" r:id="rId32"/>
    <p:sldId id="302" r:id="rId33"/>
    <p:sldId id="386" r:id="rId34"/>
    <p:sldId id="399" r:id="rId35"/>
    <p:sldId id="365" r:id="rId36"/>
    <p:sldId id="382" r:id="rId37"/>
    <p:sldId id="338" r:id="rId38"/>
    <p:sldId id="372" r:id="rId39"/>
    <p:sldId id="373" r:id="rId40"/>
    <p:sldId id="384" r:id="rId41"/>
    <p:sldId id="387" r:id="rId42"/>
    <p:sldId id="371" r:id="rId43"/>
    <p:sldId id="37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08F30-29F4-4CBB-9325-FF0293826596}" v="5" dt="2023-02-15T20:03:1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50" autoAdjust="0"/>
    <p:restoredTop sz="94249" autoAdjust="0"/>
  </p:normalViewPr>
  <p:slideViewPr>
    <p:cSldViewPr snapToGrid="0">
      <p:cViewPr varScale="1">
        <p:scale>
          <a:sx n="59" d="100"/>
          <a:sy n="59" d="100"/>
        </p:scale>
        <p:origin x="8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31DBEB-7EC6-4152-9CAF-4273F5A0F7A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35A7E99-0D9D-4E3D-9861-5F3712C56DAF}">
      <dgm:prSet/>
      <dgm:spPr/>
      <dgm:t>
        <a:bodyPr/>
        <a:lstStyle/>
        <a:p>
          <a:r>
            <a:rPr lang="en-US"/>
            <a:t>Allows the criminal justice system to succeed</a:t>
          </a:r>
        </a:p>
      </dgm:t>
    </dgm:pt>
    <dgm:pt modelId="{07F1AE1B-1CE9-48A2-8985-AEEA703694BF}" type="parTrans" cxnId="{7C3D3140-C8CC-4771-B36D-C1E1874378BF}">
      <dgm:prSet/>
      <dgm:spPr/>
      <dgm:t>
        <a:bodyPr/>
        <a:lstStyle/>
        <a:p>
          <a:endParaRPr lang="en-US"/>
        </a:p>
      </dgm:t>
    </dgm:pt>
    <dgm:pt modelId="{076E2C73-F7C6-471C-A431-9F669A0FBB2D}" type="sibTrans" cxnId="{7C3D3140-C8CC-4771-B36D-C1E1874378BF}">
      <dgm:prSet/>
      <dgm:spPr/>
      <dgm:t>
        <a:bodyPr/>
        <a:lstStyle/>
        <a:p>
          <a:endParaRPr lang="en-US"/>
        </a:p>
      </dgm:t>
    </dgm:pt>
    <dgm:pt modelId="{07B6BA69-32CE-4D77-B280-EE1C2BA57B56}">
      <dgm:prSet/>
      <dgm:spPr/>
      <dgm:t>
        <a:bodyPr/>
        <a:lstStyle/>
        <a:p>
          <a:r>
            <a:rPr lang="en-US"/>
            <a:t>Narrows the justice gap</a:t>
          </a:r>
        </a:p>
      </dgm:t>
    </dgm:pt>
    <dgm:pt modelId="{ADAB6BDB-3193-45C5-A242-89515B058D86}" type="parTrans" cxnId="{C025E441-3CD6-44DE-8E2A-2A6642EC170B}">
      <dgm:prSet/>
      <dgm:spPr/>
      <dgm:t>
        <a:bodyPr/>
        <a:lstStyle/>
        <a:p>
          <a:endParaRPr lang="en-US"/>
        </a:p>
      </dgm:t>
    </dgm:pt>
    <dgm:pt modelId="{63088049-D7E1-4924-AF54-AA41891A087C}" type="sibTrans" cxnId="{C025E441-3CD6-44DE-8E2A-2A6642EC170B}">
      <dgm:prSet/>
      <dgm:spPr/>
      <dgm:t>
        <a:bodyPr/>
        <a:lstStyle/>
        <a:p>
          <a:endParaRPr lang="en-US"/>
        </a:p>
      </dgm:t>
    </dgm:pt>
    <dgm:pt modelId="{34F21905-A8D8-40D6-B4D4-8502CC0EE8A8}">
      <dgm:prSet/>
      <dgm:spPr/>
      <dgm:t>
        <a:bodyPr/>
        <a:lstStyle/>
        <a:p>
          <a:r>
            <a:rPr lang="en-US"/>
            <a:t>Helps avoid ineffective trials</a:t>
          </a:r>
        </a:p>
      </dgm:t>
    </dgm:pt>
    <dgm:pt modelId="{A5FD48B9-1700-442A-B8A3-6488672CD736}" type="parTrans" cxnId="{28ACA655-36BF-4FB9-94DA-AB98D80CA6EC}">
      <dgm:prSet/>
      <dgm:spPr/>
      <dgm:t>
        <a:bodyPr/>
        <a:lstStyle/>
        <a:p>
          <a:endParaRPr lang="en-US"/>
        </a:p>
      </dgm:t>
    </dgm:pt>
    <dgm:pt modelId="{1ED26E1B-264F-4EE4-AF53-B08EB356C90A}" type="sibTrans" cxnId="{28ACA655-36BF-4FB9-94DA-AB98D80CA6EC}">
      <dgm:prSet/>
      <dgm:spPr/>
      <dgm:t>
        <a:bodyPr/>
        <a:lstStyle/>
        <a:p>
          <a:endParaRPr lang="en-US"/>
        </a:p>
      </dgm:t>
    </dgm:pt>
    <dgm:pt modelId="{C5CB7D14-2C85-47EB-A6F4-0905A91E8201}">
      <dgm:prSet/>
      <dgm:spPr/>
      <dgm:t>
        <a:bodyPr/>
        <a:lstStyle/>
        <a:p>
          <a:r>
            <a:rPr lang="en-US"/>
            <a:t>Government initiated changes</a:t>
          </a:r>
        </a:p>
      </dgm:t>
    </dgm:pt>
    <dgm:pt modelId="{D0EDB9B8-B774-4F24-B694-6949AB535A65}" type="parTrans" cxnId="{9AED9614-3E10-4825-9205-71C9F6F02578}">
      <dgm:prSet/>
      <dgm:spPr/>
      <dgm:t>
        <a:bodyPr/>
        <a:lstStyle/>
        <a:p>
          <a:endParaRPr lang="en-US"/>
        </a:p>
      </dgm:t>
    </dgm:pt>
    <dgm:pt modelId="{4E043959-B3A6-4D45-9B90-2784AA27E17F}" type="sibTrans" cxnId="{9AED9614-3E10-4825-9205-71C9F6F02578}">
      <dgm:prSet/>
      <dgm:spPr/>
      <dgm:t>
        <a:bodyPr/>
        <a:lstStyle/>
        <a:p>
          <a:endParaRPr lang="en-US"/>
        </a:p>
      </dgm:t>
    </dgm:pt>
    <dgm:pt modelId="{23128EDC-E3AA-464B-96E5-F1E28B4F3641}" type="pres">
      <dgm:prSet presAssocID="{2631DBEB-7EC6-4152-9CAF-4273F5A0F7A3}" presName="hierChild1" presStyleCnt="0">
        <dgm:presLayoutVars>
          <dgm:chPref val="1"/>
          <dgm:dir/>
          <dgm:animOne val="branch"/>
          <dgm:animLvl val="lvl"/>
          <dgm:resizeHandles/>
        </dgm:presLayoutVars>
      </dgm:prSet>
      <dgm:spPr/>
    </dgm:pt>
    <dgm:pt modelId="{FF2DAC30-D6B0-4F80-8CBC-9B0B71F902E8}" type="pres">
      <dgm:prSet presAssocID="{235A7E99-0D9D-4E3D-9861-5F3712C56DAF}" presName="hierRoot1" presStyleCnt="0"/>
      <dgm:spPr/>
    </dgm:pt>
    <dgm:pt modelId="{BCC634B9-D0B2-49CA-824F-28A8D272CC4C}" type="pres">
      <dgm:prSet presAssocID="{235A7E99-0D9D-4E3D-9861-5F3712C56DAF}" presName="composite" presStyleCnt="0"/>
      <dgm:spPr/>
    </dgm:pt>
    <dgm:pt modelId="{1523D10C-7B3E-49DF-8C35-DF2B5CFB2BC2}" type="pres">
      <dgm:prSet presAssocID="{235A7E99-0D9D-4E3D-9861-5F3712C56DAF}" presName="background" presStyleLbl="node0" presStyleIdx="0" presStyleCnt="4"/>
      <dgm:spPr/>
    </dgm:pt>
    <dgm:pt modelId="{F9D3345B-6628-46A3-90F8-AEC8D97F1430}" type="pres">
      <dgm:prSet presAssocID="{235A7E99-0D9D-4E3D-9861-5F3712C56DAF}" presName="text" presStyleLbl="fgAcc0" presStyleIdx="0" presStyleCnt="4">
        <dgm:presLayoutVars>
          <dgm:chPref val="3"/>
        </dgm:presLayoutVars>
      </dgm:prSet>
      <dgm:spPr/>
    </dgm:pt>
    <dgm:pt modelId="{964A43F6-1EA5-4DD4-BE1D-2F085C7C233E}" type="pres">
      <dgm:prSet presAssocID="{235A7E99-0D9D-4E3D-9861-5F3712C56DAF}" presName="hierChild2" presStyleCnt="0"/>
      <dgm:spPr/>
    </dgm:pt>
    <dgm:pt modelId="{D16D3390-F5D3-4171-BDAE-363541B603A2}" type="pres">
      <dgm:prSet presAssocID="{07B6BA69-32CE-4D77-B280-EE1C2BA57B56}" presName="hierRoot1" presStyleCnt="0"/>
      <dgm:spPr/>
    </dgm:pt>
    <dgm:pt modelId="{BD833CCB-2CBA-4FF2-ABA0-72C5DF16828A}" type="pres">
      <dgm:prSet presAssocID="{07B6BA69-32CE-4D77-B280-EE1C2BA57B56}" presName="composite" presStyleCnt="0"/>
      <dgm:spPr/>
    </dgm:pt>
    <dgm:pt modelId="{4FA836C8-EA5E-4E99-93A1-C1BD0A2DDC83}" type="pres">
      <dgm:prSet presAssocID="{07B6BA69-32CE-4D77-B280-EE1C2BA57B56}" presName="background" presStyleLbl="node0" presStyleIdx="1" presStyleCnt="4"/>
      <dgm:spPr/>
    </dgm:pt>
    <dgm:pt modelId="{8790E787-BB36-4E67-A29D-D66FC6623518}" type="pres">
      <dgm:prSet presAssocID="{07B6BA69-32CE-4D77-B280-EE1C2BA57B56}" presName="text" presStyleLbl="fgAcc0" presStyleIdx="1" presStyleCnt="4">
        <dgm:presLayoutVars>
          <dgm:chPref val="3"/>
        </dgm:presLayoutVars>
      </dgm:prSet>
      <dgm:spPr/>
    </dgm:pt>
    <dgm:pt modelId="{8D385AD0-78CC-4218-BECE-9F71544F4967}" type="pres">
      <dgm:prSet presAssocID="{07B6BA69-32CE-4D77-B280-EE1C2BA57B56}" presName="hierChild2" presStyleCnt="0"/>
      <dgm:spPr/>
    </dgm:pt>
    <dgm:pt modelId="{9C477D94-D4BD-4EEA-B663-65B10BA2C9EA}" type="pres">
      <dgm:prSet presAssocID="{34F21905-A8D8-40D6-B4D4-8502CC0EE8A8}" presName="hierRoot1" presStyleCnt="0"/>
      <dgm:spPr/>
    </dgm:pt>
    <dgm:pt modelId="{639EAF85-74D2-404B-9302-7D60D853C744}" type="pres">
      <dgm:prSet presAssocID="{34F21905-A8D8-40D6-B4D4-8502CC0EE8A8}" presName="composite" presStyleCnt="0"/>
      <dgm:spPr/>
    </dgm:pt>
    <dgm:pt modelId="{DCB419A3-B5BE-4AAF-A22C-EB208399DF49}" type="pres">
      <dgm:prSet presAssocID="{34F21905-A8D8-40D6-B4D4-8502CC0EE8A8}" presName="background" presStyleLbl="node0" presStyleIdx="2" presStyleCnt="4"/>
      <dgm:spPr/>
    </dgm:pt>
    <dgm:pt modelId="{758C999C-B856-442E-B9F3-6D608F8F34A3}" type="pres">
      <dgm:prSet presAssocID="{34F21905-A8D8-40D6-B4D4-8502CC0EE8A8}" presName="text" presStyleLbl="fgAcc0" presStyleIdx="2" presStyleCnt="4">
        <dgm:presLayoutVars>
          <dgm:chPref val="3"/>
        </dgm:presLayoutVars>
      </dgm:prSet>
      <dgm:spPr/>
    </dgm:pt>
    <dgm:pt modelId="{81CF52FB-832F-48A8-9B2A-C8568232195E}" type="pres">
      <dgm:prSet presAssocID="{34F21905-A8D8-40D6-B4D4-8502CC0EE8A8}" presName="hierChild2" presStyleCnt="0"/>
      <dgm:spPr/>
    </dgm:pt>
    <dgm:pt modelId="{0F229C97-5196-4EE1-9799-CDD3FA9BAF0B}" type="pres">
      <dgm:prSet presAssocID="{C5CB7D14-2C85-47EB-A6F4-0905A91E8201}" presName="hierRoot1" presStyleCnt="0"/>
      <dgm:spPr/>
    </dgm:pt>
    <dgm:pt modelId="{3EFC3DD3-AF05-4217-B410-F110F7F78C4D}" type="pres">
      <dgm:prSet presAssocID="{C5CB7D14-2C85-47EB-A6F4-0905A91E8201}" presName="composite" presStyleCnt="0"/>
      <dgm:spPr/>
    </dgm:pt>
    <dgm:pt modelId="{6CFD0F2D-4869-4B4A-87C3-13EFAE071223}" type="pres">
      <dgm:prSet presAssocID="{C5CB7D14-2C85-47EB-A6F4-0905A91E8201}" presName="background" presStyleLbl="node0" presStyleIdx="3" presStyleCnt="4"/>
      <dgm:spPr/>
    </dgm:pt>
    <dgm:pt modelId="{F6869B94-33B8-4775-9D95-972F28D583E6}" type="pres">
      <dgm:prSet presAssocID="{C5CB7D14-2C85-47EB-A6F4-0905A91E8201}" presName="text" presStyleLbl="fgAcc0" presStyleIdx="3" presStyleCnt="4">
        <dgm:presLayoutVars>
          <dgm:chPref val="3"/>
        </dgm:presLayoutVars>
      </dgm:prSet>
      <dgm:spPr/>
    </dgm:pt>
    <dgm:pt modelId="{AF934DBE-1DC0-425C-BEC0-C4CA422FB4CD}" type="pres">
      <dgm:prSet presAssocID="{C5CB7D14-2C85-47EB-A6F4-0905A91E8201}" presName="hierChild2" presStyleCnt="0"/>
      <dgm:spPr/>
    </dgm:pt>
  </dgm:ptLst>
  <dgm:cxnLst>
    <dgm:cxn modelId="{9AED9614-3E10-4825-9205-71C9F6F02578}" srcId="{2631DBEB-7EC6-4152-9CAF-4273F5A0F7A3}" destId="{C5CB7D14-2C85-47EB-A6F4-0905A91E8201}" srcOrd="3" destOrd="0" parTransId="{D0EDB9B8-B774-4F24-B694-6949AB535A65}" sibTransId="{4E043959-B3A6-4D45-9B90-2784AA27E17F}"/>
    <dgm:cxn modelId="{89E5DE22-50CE-405C-ACCE-89E73A36E2FB}" type="presOf" srcId="{235A7E99-0D9D-4E3D-9861-5F3712C56DAF}" destId="{F9D3345B-6628-46A3-90F8-AEC8D97F1430}" srcOrd="0" destOrd="0" presId="urn:microsoft.com/office/officeart/2005/8/layout/hierarchy1"/>
    <dgm:cxn modelId="{E0251B32-FCB4-4DB2-BD61-A18408181814}" type="presOf" srcId="{07B6BA69-32CE-4D77-B280-EE1C2BA57B56}" destId="{8790E787-BB36-4E67-A29D-D66FC6623518}" srcOrd="0" destOrd="0" presId="urn:microsoft.com/office/officeart/2005/8/layout/hierarchy1"/>
    <dgm:cxn modelId="{7C3D3140-C8CC-4771-B36D-C1E1874378BF}" srcId="{2631DBEB-7EC6-4152-9CAF-4273F5A0F7A3}" destId="{235A7E99-0D9D-4E3D-9861-5F3712C56DAF}" srcOrd="0" destOrd="0" parTransId="{07F1AE1B-1CE9-48A2-8985-AEEA703694BF}" sibTransId="{076E2C73-F7C6-471C-A431-9F669A0FBB2D}"/>
    <dgm:cxn modelId="{C025E441-3CD6-44DE-8E2A-2A6642EC170B}" srcId="{2631DBEB-7EC6-4152-9CAF-4273F5A0F7A3}" destId="{07B6BA69-32CE-4D77-B280-EE1C2BA57B56}" srcOrd="1" destOrd="0" parTransId="{ADAB6BDB-3193-45C5-A242-89515B058D86}" sibTransId="{63088049-D7E1-4924-AF54-AA41891A087C}"/>
    <dgm:cxn modelId="{28ACA655-36BF-4FB9-94DA-AB98D80CA6EC}" srcId="{2631DBEB-7EC6-4152-9CAF-4273F5A0F7A3}" destId="{34F21905-A8D8-40D6-B4D4-8502CC0EE8A8}" srcOrd="2" destOrd="0" parTransId="{A5FD48B9-1700-442A-B8A3-6488672CD736}" sibTransId="{1ED26E1B-264F-4EE4-AF53-B08EB356C90A}"/>
    <dgm:cxn modelId="{A761F794-7C28-45D7-8AD0-3E66D79CF92F}" type="presOf" srcId="{2631DBEB-7EC6-4152-9CAF-4273F5A0F7A3}" destId="{23128EDC-E3AA-464B-96E5-F1E28B4F3641}" srcOrd="0" destOrd="0" presId="urn:microsoft.com/office/officeart/2005/8/layout/hierarchy1"/>
    <dgm:cxn modelId="{BF7A09C5-52B2-40E5-A6E7-9FAA89BAF97B}" type="presOf" srcId="{34F21905-A8D8-40D6-B4D4-8502CC0EE8A8}" destId="{758C999C-B856-442E-B9F3-6D608F8F34A3}" srcOrd="0" destOrd="0" presId="urn:microsoft.com/office/officeart/2005/8/layout/hierarchy1"/>
    <dgm:cxn modelId="{F9753DDA-95DD-42B4-A110-74B37B30D24F}" type="presOf" srcId="{C5CB7D14-2C85-47EB-A6F4-0905A91E8201}" destId="{F6869B94-33B8-4775-9D95-972F28D583E6}" srcOrd="0" destOrd="0" presId="urn:microsoft.com/office/officeart/2005/8/layout/hierarchy1"/>
    <dgm:cxn modelId="{6827E270-FEAF-4136-AEF2-9BFA5A93CBE9}" type="presParOf" srcId="{23128EDC-E3AA-464B-96E5-F1E28B4F3641}" destId="{FF2DAC30-D6B0-4F80-8CBC-9B0B71F902E8}" srcOrd="0" destOrd="0" presId="urn:microsoft.com/office/officeart/2005/8/layout/hierarchy1"/>
    <dgm:cxn modelId="{A81AC722-B981-491A-A7EF-4802CAFE012B}" type="presParOf" srcId="{FF2DAC30-D6B0-4F80-8CBC-9B0B71F902E8}" destId="{BCC634B9-D0B2-49CA-824F-28A8D272CC4C}" srcOrd="0" destOrd="0" presId="urn:microsoft.com/office/officeart/2005/8/layout/hierarchy1"/>
    <dgm:cxn modelId="{955C23CC-F136-459A-AECC-4A10F180AFD8}" type="presParOf" srcId="{BCC634B9-D0B2-49CA-824F-28A8D272CC4C}" destId="{1523D10C-7B3E-49DF-8C35-DF2B5CFB2BC2}" srcOrd="0" destOrd="0" presId="urn:microsoft.com/office/officeart/2005/8/layout/hierarchy1"/>
    <dgm:cxn modelId="{424CB04B-F597-4BFD-B7BD-0ECA02093026}" type="presParOf" srcId="{BCC634B9-D0B2-49CA-824F-28A8D272CC4C}" destId="{F9D3345B-6628-46A3-90F8-AEC8D97F1430}" srcOrd="1" destOrd="0" presId="urn:microsoft.com/office/officeart/2005/8/layout/hierarchy1"/>
    <dgm:cxn modelId="{1F1D42BB-2FB7-4C26-8D5E-70A6A28194F6}" type="presParOf" srcId="{FF2DAC30-D6B0-4F80-8CBC-9B0B71F902E8}" destId="{964A43F6-1EA5-4DD4-BE1D-2F085C7C233E}" srcOrd="1" destOrd="0" presId="urn:microsoft.com/office/officeart/2005/8/layout/hierarchy1"/>
    <dgm:cxn modelId="{A9604381-7A54-44EF-BCD8-5D5069BF10E4}" type="presParOf" srcId="{23128EDC-E3AA-464B-96E5-F1E28B4F3641}" destId="{D16D3390-F5D3-4171-BDAE-363541B603A2}" srcOrd="1" destOrd="0" presId="urn:microsoft.com/office/officeart/2005/8/layout/hierarchy1"/>
    <dgm:cxn modelId="{29F399A5-7366-451E-8A2C-876678DC18ED}" type="presParOf" srcId="{D16D3390-F5D3-4171-BDAE-363541B603A2}" destId="{BD833CCB-2CBA-4FF2-ABA0-72C5DF16828A}" srcOrd="0" destOrd="0" presId="urn:microsoft.com/office/officeart/2005/8/layout/hierarchy1"/>
    <dgm:cxn modelId="{B3E12B50-CF27-4510-A6C4-F4D126996B7D}" type="presParOf" srcId="{BD833CCB-2CBA-4FF2-ABA0-72C5DF16828A}" destId="{4FA836C8-EA5E-4E99-93A1-C1BD0A2DDC83}" srcOrd="0" destOrd="0" presId="urn:microsoft.com/office/officeart/2005/8/layout/hierarchy1"/>
    <dgm:cxn modelId="{8F13157D-73D6-4348-B389-BD2AD8126358}" type="presParOf" srcId="{BD833CCB-2CBA-4FF2-ABA0-72C5DF16828A}" destId="{8790E787-BB36-4E67-A29D-D66FC6623518}" srcOrd="1" destOrd="0" presId="urn:microsoft.com/office/officeart/2005/8/layout/hierarchy1"/>
    <dgm:cxn modelId="{BFE166B8-F648-45AF-A192-F62B1887BFD2}" type="presParOf" srcId="{D16D3390-F5D3-4171-BDAE-363541B603A2}" destId="{8D385AD0-78CC-4218-BECE-9F71544F4967}" srcOrd="1" destOrd="0" presId="urn:microsoft.com/office/officeart/2005/8/layout/hierarchy1"/>
    <dgm:cxn modelId="{821DB870-15D5-43FF-9AD4-3E7E91ED3804}" type="presParOf" srcId="{23128EDC-E3AA-464B-96E5-F1E28B4F3641}" destId="{9C477D94-D4BD-4EEA-B663-65B10BA2C9EA}" srcOrd="2" destOrd="0" presId="urn:microsoft.com/office/officeart/2005/8/layout/hierarchy1"/>
    <dgm:cxn modelId="{CC4775F4-CFE7-40C5-A5D4-CAB0335DD0D3}" type="presParOf" srcId="{9C477D94-D4BD-4EEA-B663-65B10BA2C9EA}" destId="{639EAF85-74D2-404B-9302-7D60D853C744}" srcOrd="0" destOrd="0" presId="urn:microsoft.com/office/officeart/2005/8/layout/hierarchy1"/>
    <dgm:cxn modelId="{11A6E1E1-1BB7-4767-A432-2F18DA9896DC}" type="presParOf" srcId="{639EAF85-74D2-404B-9302-7D60D853C744}" destId="{DCB419A3-B5BE-4AAF-A22C-EB208399DF49}" srcOrd="0" destOrd="0" presId="urn:microsoft.com/office/officeart/2005/8/layout/hierarchy1"/>
    <dgm:cxn modelId="{5F71129A-2F3C-4C9D-856C-ED702EC7EC95}" type="presParOf" srcId="{639EAF85-74D2-404B-9302-7D60D853C744}" destId="{758C999C-B856-442E-B9F3-6D608F8F34A3}" srcOrd="1" destOrd="0" presId="urn:microsoft.com/office/officeart/2005/8/layout/hierarchy1"/>
    <dgm:cxn modelId="{479C7527-9EAD-4F46-B6AC-382897EDE3F2}" type="presParOf" srcId="{9C477D94-D4BD-4EEA-B663-65B10BA2C9EA}" destId="{81CF52FB-832F-48A8-9B2A-C8568232195E}" srcOrd="1" destOrd="0" presId="urn:microsoft.com/office/officeart/2005/8/layout/hierarchy1"/>
    <dgm:cxn modelId="{2F7186A5-813C-4407-BEF6-7523CB0D7887}" type="presParOf" srcId="{23128EDC-E3AA-464B-96E5-F1E28B4F3641}" destId="{0F229C97-5196-4EE1-9799-CDD3FA9BAF0B}" srcOrd="3" destOrd="0" presId="urn:microsoft.com/office/officeart/2005/8/layout/hierarchy1"/>
    <dgm:cxn modelId="{C1E3C38B-5C17-4C43-B785-55FBBD996718}" type="presParOf" srcId="{0F229C97-5196-4EE1-9799-CDD3FA9BAF0B}" destId="{3EFC3DD3-AF05-4217-B410-F110F7F78C4D}" srcOrd="0" destOrd="0" presId="urn:microsoft.com/office/officeart/2005/8/layout/hierarchy1"/>
    <dgm:cxn modelId="{1FCFAEC9-38E9-4E3B-9344-B34112845F5C}" type="presParOf" srcId="{3EFC3DD3-AF05-4217-B410-F110F7F78C4D}" destId="{6CFD0F2D-4869-4B4A-87C3-13EFAE071223}" srcOrd="0" destOrd="0" presId="urn:microsoft.com/office/officeart/2005/8/layout/hierarchy1"/>
    <dgm:cxn modelId="{502756EF-B8EE-4F35-9C7F-449BFEBA312C}" type="presParOf" srcId="{3EFC3DD3-AF05-4217-B410-F110F7F78C4D}" destId="{F6869B94-33B8-4775-9D95-972F28D583E6}" srcOrd="1" destOrd="0" presId="urn:microsoft.com/office/officeart/2005/8/layout/hierarchy1"/>
    <dgm:cxn modelId="{1576EDCD-AB98-4C73-8363-0BA85CD11D98}" type="presParOf" srcId="{0F229C97-5196-4EE1-9799-CDD3FA9BAF0B}" destId="{AF934DBE-1DC0-425C-BEC0-C4CA422FB4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dirty="0"/>
            <a:t>Suffer short term &amp; long-term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a:t>The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3D10C-7B3E-49DF-8C35-DF2B5CFB2BC2}">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3345B-6628-46A3-90F8-AEC8D97F1430}">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Allows the criminal justice system to succeed</a:t>
          </a:r>
        </a:p>
      </dsp:txBody>
      <dsp:txXfrm>
        <a:off x="284635" y="1070626"/>
        <a:ext cx="2090204" cy="1297804"/>
      </dsp:txXfrm>
    </dsp:sp>
    <dsp:sp modelId="{4FA836C8-EA5E-4E99-93A1-C1BD0A2DDC83}">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0E787-BB36-4E67-A29D-D66FC6623518}">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Narrows the justice gap</a:t>
          </a:r>
        </a:p>
      </dsp:txBody>
      <dsp:txXfrm>
        <a:off x="2938029" y="1070626"/>
        <a:ext cx="2090204" cy="1297804"/>
      </dsp:txXfrm>
    </dsp:sp>
    <dsp:sp modelId="{DCB419A3-B5BE-4AAF-A22C-EB208399DF49}">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C999C-B856-442E-B9F3-6D608F8F34A3}">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Helps avoid ineffective trials</a:t>
          </a:r>
        </a:p>
      </dsp:txBody>
      <dsp:txXfrm>
        <a:off x="5591423" y="1070626"/>
        <a:ext cx="2090204" cy="1297804"/>
      </dsp:txXfrm>
    </dsp:sp>
    <dsp:sp modelId="{6CFD0F2D-4869-4B4A-87C3-13EFAE071223}">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69B94-33B8-4775-9D95-972F28D583E6}">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Government initiated changes</a:t>
          </a:r>
        </a:p>
      </dsp:txBody>
      <dsp:txXfrm>
        <a:off x="8244817" y="1070626"/>
        <a:ext cx="2090204" cy="1297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Suffer short term &amp; long-term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BEDAE-FFEE-4428-AEB9-FEA7423E204A}" type="datetimeFigureOut">
              <a:rPr lang="en-GB" smtClean="0"/>
              <a:t>16/02/2023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A52B3B-D358-4351-B0E0-C86AA0D2A63E}" type="slidenum">
              <a:rPr lang="en-GB" smtClean="0"/>
              <a:t>‹#›</a:t>
            </a:fld>
            <a:endParaRPr lang="en-GB"/>
          </a:p>
        </p:txBody>
      </p:sp>
    </p:spTree>
    <p:extLst>
      <p:ext uri="{BB962C8B-B14F-4D97-AF65-F5344CB8AC3E}">
        <p14:creationId xmlns:p14="http://schemas.microsoft.com/office/powerpoint/2010/main" val="1195832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46930/victim-strategy.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hampshiresab.org.uk/wp-content/uploads/2009-Fiona-Pilkington-Leicestershire.pdf"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476900/code-of-practice-for-victims-of-crime.PDF"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46930/victim-strategy.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4</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Victims Strategy (publishing.service.gov.uk)</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a:t>
            </a:fld>
            <a:endParaRPr lang="en-GB"/>
          </a:p>
        </p:txBody>
      </p:sp>
    </p:spTree>
    <p:extLst>
      <p:ext uri="{BB962C8B-B14F-4D97-AF65-F5344CB8AC3E}">
        <p14:creationId xmlns:p14="http://schemas.microsoft.com/office/powerpoint/2010/main" val="456263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do you think the impact of crime and ASB has on victims and witnesses? –</a:t>
            </a:r>
            <a:endParaRPr lang="en-US"/>
          </a:p>
          <a:p>
            <a:r>
              <a:rPr lang="en-US"/>
              <a:t>Crime and ASB can affect people in many different ways. Although a crime may take only a relatively short time to commit, the effects on the victim can be long-lasting; in some cases for the rest of the victim’s life.</a:t>
            </a:r>
            <a:endParaRPr lang="en-US">
              <a:cs typeface="Calibri"/>
            </a:endParaRPr>
          </a:p>
          <a:p>
            <a:r>
              <a:rPr lang="en-US"/>
              <a:t>Individual reactions may depend on: </a:t>
            </a:r>
          </a:p>
          <a:p>
            <a:r>
              <a:rPr lang="en-US"/>
              <a:t>•The type of offence </a:t>
            </a:r>
            <a:endParaRPr lang="en-US">
              <a:cs typeface="Calibri"/>
            </a:endParaRPr>
          </a:p>
          <a:p>
            <a:r>
              <a:rPr lang="en-US"/>
              <a:t>•Whether they knew the perpetrator </a:t>
            </a:r>
            <a:endParaRPr lang="en-US">
              <a:cs typeface="Calibri"/>
            </a:endParaRPr>
          </a:p>
          <a:p>
            <a:r>
              <a:rPr lang="en-US"/>
              <a:t>•The support they get from their family, friends, the police and other people they come in contact with </a:t>
            </a:r>
            <a:endParaRPr lang="en-US">
              <a:cs typeface="Calibri"/>
            </a:endParaRPr>
          </a:p>
          <a:p>
            <a:r>
              <a:rPr lang="en-US"/>
              <a:t>•Their vulnerability </a:t>
            </a:r>
            <a:endParaRPr lang="en-US">
              <a:cs typeface="Calibri"/>
            </a:endParaRPr>
          </a:p>
          <a:p>
            <a:r>
              <a:rPr lang="en-US"/>
              <a:t>•Their past experiences.</a:t>
            </a:r>
            <a:endParaRPr lang="en-US">
              <a:cs typeface="Calibri"/>
            </a:endParaRPr>
          </a:p>
          <a:p>
            <a:endParaRPr lang="en-US"/>
          </a:p>
        </p:txBody>
      </p:sp>
      <p:sp>
        <p:nvSpPr>
          <p:cNvPr id="4" name="Slide Number Placeholder 3"/>
          <p:cNvSpPr>
            <a:spLocks noGrp="1"/>
          </p:cNvSpPr>
          <p:nvPr>
            <p:ph type="sldNum" sz="quarter" idx="5"/>
          </p:nvPr>
        </p:nvSpPr>
        <p:spPr/>
        <p:txBody>
          <a:bodyPr/>
          <a:lstStyle/>
          <a:p>
            <a:fld id="{ADDDE0D5-A8D5-4FFA-BA8D-DFD6D4E04E2C}" type="slidenum">
              <a:t>7</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10</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11</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Ministry of Justice (2022)</a:t>
            </a:r>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14</a:t>
            </a:fld>
            <a:endParaRPr lang="en-GB"/>
          </a:p>
        </p:txBody>
      </p:sp>
    </p:spTree>
    <p:extLst>
      <p:ext uri="{BB962C8B-B14F-4D97-AF65-F5344CB8AC3E}">
        <p14:creationId xmlns:p14="http://schemas.microsoft.com/office/powerpoint/2010/main" val="217851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16</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18</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19</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22</a:t>
            </a:fld>
            <a:endParaRPr lang="en-GB"/>
          </a:p>
        </p:txBody>
      </p:sp>
    </p:spTree>
    <p:extLst>
      <p:ext uri="{BB962C8B-B14F-4D97-AF65-F5344CB8AC3E}">
        <p14:creationId xmlns:p14="http://schemas.microsoft.com/office/powerpoint/2010/main" val="3478491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Royal Borough of Kensington &amp; Chelsea RBKC one</a:t>
            </a:r>
            <a:r>
              <a:rPr lang="en-GB" baseline="0" dirty="0"/>
              <a:t> of the wealthiest in the area</a:t>
            </a:r>
          </a:p>
          <a:p>
            <a:r>
              <a:rPr lang="en-GB" baseline="0" dirty="0" err="1"/>
              <a:t>Rescuse</a:t>
            </a:r>
            <a:r>
              <a:rPr lang="en-GB" baseline="0" dirty="0"/>
              <a:t> centre – leisure centre with little sleeping bags, pillows etc.</a:t>
            </a:r>
            <a:endParaRPr lang="en-GB" dirty="0"/>
          </a:p>
        </p:txBody>
      </p:sp>
      <p:sp>
        <p:nvSpPr>
          <p:cNvPr id="4" name="Slide Number Placeholder 3"/>
          <p:cNvSpPr>
            <a:spLocks noGrp="1"/>
          </p:cNvSpPr>
          <p:nvPr>
            <p:ph type="sldNum" sz="quarter" idx="10"/>
          </p:nvPr>
        </p:nvSpPr>
        <p:spPr/>
        <p:txBody>
          <a:bodyPr/>
          <a:lstStyle/>
          <a:p>
            <a:fld id="{C6026FBE-6B9E-419C-8B68-E84F71133FB0}" type="slidenum">
              <a:rPr lang="en-GB" smtClean="0"/>
              <a:pPr/>
              <a:t>26</a:t>
            </a:fld>
            <a:endParaRPr lang="en-GB"/>
          </a:p>
        </p:txBody>
      </p:sp>
    </p:spTree>
    <p:extLst>
      <p:ext uri="{BB962C8B-B14F-4D97-AF65-F5344CB8AC3E}">
        <p14:creationId xmlns:p14="http://schemas.microsoft.com/office/powerpoint/2010/main" val="2446119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32</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2009-Fiona-Pilkington-Leicestershire.pdf (hampshiresab.org.uk)</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34</a:t>
            </a:fld>
            <a:endParaRPr lang="en-GB"/>
          </a:p>
        </p:txBody>
      </p:sp>
    </p:spTree>
    <p:extLst>
      <p:ext uri="{BB962C8B-B14F-4D97-AF65-F5344CB8AC3E}">
        <p14:creationId xmlns:p14="http://schemas.microsoft.com/office/powerpoint/2010/main" val="19606011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36</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https://assets.publishing.service.gov.uk/government/uploads/system/uploads/attachment_data/file/831968/victims-code-poster.pdf</a:t>
            </a:r>
            <a:endParaRPr lang="en-GB" dirty="0"/>
          </a:p>
          <a:p>
            <a:r>
              <a:rPr lang="en-GB" dirty="0">
                <a:hlinkClick r:id="rId4"/>
              </a:rPr>
              <a:t>https://assets.publishing.service.gov.uk/government/uploads/system/uploads/attachment_data/file/476900/code-of-practice-for-victims-of-crime.PDF</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40</a:t>
            </a:fld>
            <a:endParaRPr lang="en-GB"/>
          </a:p>
        </p:txBody>
      </p:sp>
    </p:spTree>
    <p:extLst>
      <p:ext uri="{BB962C8B-B14F-4D97-AF65-F5344CB8AC3E}">
        <p14:creationId xmlns:p14="http://schemas.microsoft.com/office/powerpoint/2010/main" val="3400987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Victims Strategy (publishing.service.gov.uk)</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41</a:t>
            </a:fld>
            <a:endParaRPr lang="en-GB"/>
          </a:p>
        </p:txBody>
      </p:sp>
    </p:spTree>
    <p:extLst>
      <p:ext uri="{BB962C8B-B14F-4D97-AF65-F5344CB8AC3E}">
        <p14:creationId xmlns:p14="http://schemas.microsoft.com/office/powerpoint/2010/main" val="3622823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Nabi </a:t>
            </a:r>
            <a:endParaRPr lang="en-GB" dirty="0"/>
          </a:p>
        </p:txBody>
      </p:sp>
      <p:sp>
        <p:nvSpPr>
          <p:cNvPr id="4" name="Slide Number Placeholder 3"/>
          <p:cNvSpPr>
            <a:spLocks noGrp="1"/>
          </p:cNvSpPr>
          <p:nvPr>
            <p:ph type="sldNum" sz="quarter" idx="5"/>
          </p:nvPr>
        </p:nvSpPr>
        <p:spPr/>
        <p:txBody>
          <a:bodyPr/>
          <a:lstStyle/>
          <a:p>
            <a:fld id="{9A82655A-BBDB-4FDD-A245-3C9941E0D2B2}" type="slidenum">
              <a:rPr lang="en-GB" smtClean="0"/>
              <a:t>42</a:t>
            </a:fld>
            <a:endParaRPr lang="en-GB"/>
          </a:p>
        </p:txBody>
      </p:sp>
    </p:spTree>
    <p:extLst>
      <p:ext uri="{BB962C8B-B14F-4D97-AF65-F5344CB8AC3E}">
        <p14:creationId xmlns:p14="http://schemas.microsoft.com/office/powerpoint/2010/main" val="2410676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16/02/2023</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16/02/2023</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ictimsupport.org.uk/help-and-support/your-rights/victims-code/#:~:text=Your%20key%20rights%20under%20the%20Code&amp;text=To%20be%20able%20to%20understand,support%20tailored%20to%20your%20needs" TargetMode="External"/><Relationship Id="rId2" Type="http://schemas.openxmlformats.org/officeDocument/2006/relationships/hyperlink" Target="https://assets.publishing.service.gov.uk/government/uploads/system/uploads/attachment_data/file/936239/victims-code-2020.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independent.co.uk/voices/stanford-rape-case-why-a-victim-of-sexual-assault-speaking-out-shouldn-t-be-a-shocking-viral-news-a7072491.html"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theguardian.com/uk-news/2019/jul/10/parents-victim-statement-edited-to-spare-feelings-of-driver-who-killed-child"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67E2-E1BD-4BEB-A9D2-D38136AC258B}"/>
              </a:ext>
            </a:extLst>
          </p:cNvPr>
          <p:cNvSpPr>
            <a:spLocks noGrp="1"/>
          </p:cNvSpPr>
          <p:nvPr>
            <p:ph type="ctrTitle"/>
          </p:nvPr>
        </p:nvSpPr>
        <p:spPr>
          <a:xfrm>
            <a:off x="6746628" y="1783959"/>
            <a:ext cx="4645250" cy="2889114"/>
          </a:xfrm>
        </p:spPr>
        <p:txBody>
          <a:bodyPr anchor="b">
            <a:normAutofit/>
          </a:bodyPr>
          <a:lstStyle/>
          <a:p>
            <a:pPr algn="l"/>
            <a:r>
              <a:rPr lang="en-GB" dirty="0"/>
              <a:t>Week 4</a:t>
            </a:r>
          </a:p>
        </p:txBody>
      </p:sp>
      <p:sp>
        <p:nvSpPr>
          <p:cNvPr id="3" name="Subtitle 2">
            <a:extLst>
              <a:ext uri="{FF2B5EF4-FFF2-40B4-BE49-F238E27FC236}">
                <a16:creationId xmlns:a16="http://schemas.microsoft.com/office/drawing/2014/main" id="{D252BC84-F14E-4124-AA8C-37DD4C86CE6A}"/>
              </a:ext>
            </a:extLst>
          </p:cNvPr>
          <p:cNvSpPr>
            <a:spLocks noGrp="1"/>
          </p:cNvSpPr>
          <p:nvPr>
            <p:ph type="subTitle" idx="1"/>
          </p:nvPr>
        </p:nvSpPr>
        <p:spPr>
          <a:xfrm>
            <a:off x="6746627" y="4750893"/>
            <a:ext cx="4645250" cy="1147863"/>
          </a:xfrm>
        </p:spPr>
        <p:txBody>
          <a:bodyPr anchor="t">
            <a:normAutofit/>
          </a:bodyPr>
          <a:lstStyle/>
          <a:p>
            <a:pPr algn="l"/>
            <a:r>
              <a:rPr lang="en-GB" sz="2000" dirty="0"/>
              <a:t>2023</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cat&#10;&#10;Description automatically generated">
            <a:extLst>
              <a:ext uri="{FF2B5EF4-FFF2-40B4-BE49-F238E27FC236}">
                <a16:creationId xmlns:a16="http://schemas.microsoft.com/office/drawing/2014/main" id="{B5183BD0-D552-40B2-A554-276172AC99AD}"/>
              </a:ext>
            </a:extLst>
          </p:cNvPr>
          <p:cNvPicPr>
            <a:picLocks noChangeAspect="1"/>
          </p:cNvPicPr>
          <p:nvPr/>
        </p:nvPicPr>
        <p:blipFill rotWithShape="1">
          <a:blip r:embed="rId2"/>
          <a:srcRect r="41365"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8446815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B9C9-41BF-BA3E-648B-D2A1C5992B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EBAF3C-7D44-F800-62C1-D590776E05AC}"/>
              </a:ext>
            </a:extLst>
          </p:cNvPr>
          <p:cNvSpPr>
            <a:spLocks noGrp="1"/>
          </p:cNvSpPr>
          <p:nvPr>
            <p:ph idx="1"/>
          </p:nvPr>
        </p:nvSpPr>
        <p:spPr/>
        <p:txBody>
          <a:bodyPr/>
          <a:lstStyle/>
          <a:p>
            <a:r>
              <a:rPr lang="en-GB" sz="3600" b="0" dirty="0">
                <a:effectLst/>
                <a:latin typeface="Calibri" panose="020F0502020204030204" pitchFamily="34" charset="0"/>
                <a:ea typeface="MS Gothic" panose="020B0609070205080204" pitchFamily="49" charset="-128"/>
                <a:cs typeface="Times New Roman" panose="02020603050405020304" pitchFamily="18" charset="0"/>
              </a:rPr>
              <a:t>Critically explore the needs of victims of crime and the services that are available to them in England and Wales.</a:t>
            </a:r>
          </a:p>
          <a:p>
            <a:endParaRPr lang="en-GB" sz="3600" dirty="0">
              <a:latin typeface="Calibri" panose="020F0502020204030204" pitchFamily="34" charset="0"/>
              <a:ea typeface="MS Gothic" panose="020B0609070205080204" pitchFamily="49" charset="-128"/>
              <a:cs typeface="Times New Roman" panose="02020603050405020304" pitchFamily="18" charset="0"/>
            </a:endParaRPr>
          </a:p>
          <a:p>
            <a:pPr marL="0" indent="0">
              <a:buNone/>
            </a:pPr>
            <a:r>
              <a:rPr lang="en-GB" sz="3600" b="1" dirty="0">
                <a:effectLst/>
                <a:latin typeface="Calibri" panose="020F0502020204030204" pitchFamily="34" charset="0"/>
                <a:ea typeface="MS Gothic" panose="020B0609070205080204" pitchFamily="49" charset="-128"/>
                <a:cs typeface="Times New Roman" panose="02020603050405020304" pitchFamily="18" charset="0"/>
              </a:rPr>
              <a:t>Recap – Victim </a:t>
            </a:r>
            <a:r>
              <a:rPr lang="en-GB" sz="3600" b="1" dirty="0">
                <a:latin typeface="Calibri" panose="020F0502020204030204" pitchFamily="34" charset="0"/>
                <a:ea typeface="MS Gothic" panose="020B0609070205080204" pitchFamily="49" charset="-128"/>
                <a:cs typeface="Times New Roman" panose="02020603050405020304" pitchFamily="18" charset="0"/>
              </a:rPr>
              <a:t>of crime mean / </a:t>
            </a:r>
            <a:r>
              <a:rPr lang="en-GB" sz="3600" b="1" dirty="0">
                <a:effectLst/>
                <a:latin typeface="Calibri" panose="020F0502020204030204" pitchFamily="34" charset="0"/>
                <a:ea typeface="MS Gothic" panose="020B0609070205080204" pitchFamily="49" charset="-128"/>
                <a:cs typeface="Times New Roman" panose="02020603050405020304" pitchFamily="18" charset="0"/>
              </a:rPr>
              <a:t>victims rights </a:t>
            </a:r>
          </a:p>
          <a:p>
            <a:pPr marL="0" indent="0">
              <a:buNone/>
            </a:pPr>
            <a:endParaRPr lang="en-GB" sz="3600" b="1" dirty="0">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1329796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8007-E636-4731-B4DF-30B30331B4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5E3D9A-EE95-4F9E-A82E-C25826DE71ED}"/>
              </a:ext>
            </a:extLst>
          </p:cNvPr>
          <p:cNvSpPr>
            <a:spLocks noGrp="1"/>
          </p:cNvSpPr>
          <p:nvPr>
            <p:ph idx="1"/>
          </p:nvPr>
        </p:nvSpPr>
        <p:spPr/>
        <p:txBody>
          <a:bodyPr/>
          <a:lstStyle/>
          <a:p>
            <a:endParaRPr lang="en-GB"/>
          </a:p>
        </p:txBody>
      </p:sp>
      <p:pic>
        <p:nvPicPr>
          <p:cNvPr id="4098" name="Picture 2">
            <a:extLst>
              <a:ext uri="{FF2B5EF4-FFF2-40B4-BE49-F238E27FC236}">
                <a16:creationId xmlns:a16="http://schemas.microsoft.com/office/drawing/2014/main" id="{A0AAF5DF-6432-4985-AE7D-984F0BAB6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65125"/>
            <a:ext cx="10515600" cy="602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549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1043631" y="809898"/>
            <a:ext cx="10173010" cy="1554480"/>
          </a:xfrm>
        </p:spPr>
        <p:txBody>
          <a:bodyPr anchor="ctr">
            <a:normAutofit/>
          </a:bodyPr>
          <a:lstStyle/>
          <a:p>
            <a:br>
              <a:rPr lang="en-US" sz="3400">
                <a:ea typeface="+mj-lt"/>
                <a:cs typeface="+mj-lt"/>
              </a:rPr>
            </a:br>
            <a:r>
              <a:rPr lang="en-US" sz="3400">
                <a:ea typeface="+mj-lt"/>
                <a:cs typeface="+mj-lt"/>
              </a:rPr>
              <a:t>The Importance of Victims &amp; Witnesses in the Criminal Justice System</a:t>
            </a:r>
          </a:p>
          <a:p>
            <a:endParaRPr lang="en-US" sz="3400">
              <a:cs typeface="Calibri Light"/>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E20FB89-8130-C203-ABA9-67D914E8F8A3}"/>
              </a:ext>
            </a:extLst>
          </p:cNvPr>
          <p:cNvGraphicFramePr>
            <a:graphicFrameLocks noGrp="1"/>
          </p:cNvGraphicFramePr>
          <p:nvPr>
            <p:ph idx="1"/>
            <p:extLst>
              <p:ext uri="{D42A27DB-BD31-4B8C-83A1-F6EECF244321}">
                <p14:modId xmlns:p14="http://schemas.microsoft.com/office/powerpoint/2010/main" val="71198662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332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dirty="0">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Progress made:</a:t>
            </a:r>
            <a:endParaRPr lang="en-GB" dirty="0">
              <a:cs typeface="Calibri" panose="020F0502020204030204"/>
            </a:endParaRPr>
          </a:p>
          <a:p>
            <a:r>
              <a:rPr lang="en-GB" dirty="0"/>
              <a:t>2006 Code of Practice for Victims </a:t>
            </a:r>
            <a:endParaRPr lang="en-GB" dirty="0">
              <a:cs typeface="Calibri"/>
            </a:endParaRPr>
          </a:p>
          <a:p>
            <a:pPr lvl="1"/>
            <a:r>
              <a:rPr lang="en-GB" dirty="0"/>
              <a:t>What victims are entitles too.</a:t>
            </a:r>
            <a:endParaRPr lang="en-GB" dirty="0">
              <a:cs typeface="Calibri" panose="020F0502020204030204"/>
            </a:endParaRPr>
          </a:p>
          <a:p>
            <a:r>
              <a:rPr lang="en-GB" dirty="0"/>
              <a:t>2010 first Victims Commissioner appointed</a:t>
            </a:r>
            <a:endParaRPr lang="en-GB" dirty="0">
              <a:cs typeface="Calibri"/>
            </a:endParaRPr>
          </a:p>
          <a:p>
            <a:r>
              <a:rPr lang="en-GB" dirty="0"/>
              <a:t>2012 ‘Get it Right for Victims &amp; Witnesses’ paper by Govt. makes sure victims get support</a:t>
            </a:r>
            <a:endParaRPr lang="en-GB" dirty="0">
              <a:cs typeface="Calibri"/>
            </a:endParaRPr>
          </a:p>
        </p:txBody>
      </p:sp>
    </p:spTree>
    <p:extLst>
      <p:ext uri="{BB962C8B-B14F-4D97-AF65-F5344CB8AC3E}">
        <p14:creationId xmlns:p14="http://schemas.microsoft.com/office/powerpoint/2010/main" val="782395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F017-5130-A335-9E0D-64C1643EA31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Victims Code</a:t>
            </a:r>
            <a:br>
              <a:rPr lang="en-GB" b="1" dirty="0">
                <a:solidFill>
                  <a:srgbClr val="FFFFFF"/>
                </a:solidFill>
              </a:rPr>
            </a:br>
            <a:br>
              <a:rPr lang="en-GB" b="1" dirty="0">
                <a:solidFill>
                  <a:srgbClr val="FFFFFF"/>
                </a:solidFill>
              </a:rPr>
            </a:br>
            <a:r>
              <a:rPr lang="en-GB" sz="1400" b="0" i="0" dirty="0">
                <a:solidFill>
                  <a:srgbClr val="4A4A4A"/>
                </a:solidFill>
                <a:effectLst/>
                <a:latin typeface="Trebuchet MS" panose="020B0603020202020204" pitchFamily="34" charset="0"/>
              </a:rPr>
              <a:t>The Code was most recently updated in April 2021</a:t>
            </a:r>
            <a:endParaRPr lang="en-GB" sz="1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387E64-A858-78E4-48F4-8FB590423B3A}"/>
              </a:ext>
            </a:extLst>
          </p:cNvPr>
          <p:cNvSpPr>
            <a:spLocks noGrp="1"/>
          </p:cNvSpPr>
          <p:nvPr>
            <p:ph idx="1"/>
          </p:nvPr>
        </p:nvSpPr>
        <p:spPr>
          <a:xfrm>
            <a:off x="4447308" y="319088"/>
            <a:ext cx="6906491" cy="6049055"/>
          </a:xfrm>
        </p:spPr>
        <p:txBody>
          <a:bodyPr anchor="ctr">
            <a:normAutofit/>
          </a:bodyPr>
          <a:lstStyle/>
          <a:p>
            <a:r>
              <a:rPr lang="en-GB" b="0" i="0" dirty="0">
                <a:effectLst/>
                <a:latin typeface="Trebuchet MS" panose="020B0603020202020204" pitchFamily="34" charset="0"/>
              </a:rPr>
              <a:t>The code of practice for Victims of Crime /the Victims’ Code is the statutory code - sets out the minimum level of service that victims should receive from the criminal justice system</a:t>
            </a:r>
          </a:p>
          <a:p>
            <a:r>
              <a:rPr lang="en-GB" b="0" i="0" dirty="0">
                <a:effectLst/>
                <a:latin typeface="Trebuchet MS" panose="020B0603020202020204" pitchFamily="34" charset="0"/>
              </a:rPr>
              <a:t>The Victims’ Code applies to all criminal justice agencies</a:t>
            </a:r>
          </a:p>
          <a:p>
            <a:r>
              <a:rPr lang="en-GB" dirty="0">
                <a:latin typeface="Trebuchet MS" panose="020B0603020202020204" pitchFamily="34" charset="0"/>
              </a:rPr>
              <a:t>E</a:t>
            </a:r>
            <a:r>
              <a:rPr lang="en-GB" b="0" i="0" dirty="0">
                <a:effectLst/>
                <a:latin typeface="Trebuchet MS" panose="020B0603020202020204" pitchFamily="34" charset="0"/>
              </a:rPr>
              <a:t>stablished by the Domestic Violence, Crime and Victims Act 2004 &amp; came into effect in 2006. </a:t>
            </a:r>
          </a:p>
          <a:p>
            <a:r>
              <a:rPr lang="en-GB" b="0" i="0" dirty="0">
                <a:effectLst/>
                <a:latin typeface="Trebuchet MS" panose="020B0603020202020204" pitchFamily="34" charset="0"/>
              </a:rPr>
              <a:t>The Code sets out what each criminal justice agency must do for victims and the timeframe in which they must do it.</a:t>
            </a:r>
          </a:p>
          <a:p>
            <a:endParaRPr lang="en-GB" dirty="0"/>
          </a:p>
        </p:txBody>
      </p:sp>
    </p:spTree>
    <p:extLst>
      <p:ext uri="{BB962C8B-B14F-4D97-AF65-F5344CB8AC3E}">
        <p14:creationId xmlns:p14="http://schemas.microsoft.com/office/powerpoint/2010/main" val="1014344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Impact of Crime and ASB</a:t>
            </a:r>
            <a:endParaRPr lang="en-US" sz="5400"/>
          </a:p>
          <a:p>
            <a:endParaRPr lang="en-US" sz="5400">
              <a:cs typeface="Calibri Light"/>
            </a:endParaRPr>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221167201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2240D-9770-48AE-AE11-ED330E811E84}"/>
              </a:ext>
            </a:extLst>
          </p:cNvPr>
          <p:cNvSpPr txBox="1"/>
          <p:nvPr/>
        </p:nvSpPr>
        <p:spPr>
          <a:xfrm>
            <a:off x="339848" y="1925252"/>
            <a:ext cx="6238505" cy="4431983"/>
          </a:xfrm>
          <a:prstGeom prst="rect">
            <a:avLst/>
          </a:prstGeom>
          <a:noFill/>
        </p:spPr>
        <p:txBody>
          <a:bodyPr wrap="square" lIns="91440" tIns="45720" rIns="91440" bIns="45720" rtlCol="0" anchor="t">
            <a:spAutoFit/>
          </a:bodyPr>
          <a:lstStyle/>
          <a:p>
            <a:pPr algn="just"/>
            <a:r>
              <a:rPr lang="en-GB" sz="2400" b="1" i="1" dirty="0"/>
              <a:t>‘By definition a victim is someone who has suffered (suffering that in itself can be multi-dimensional and multi-faceted), sometimes willingly, sometimes not, as a result of forces more powerful than themselves. Thus suffering, power relations, and choice are central to how we understand who is, and who is not, given the label victim and, as a consequence, who acquires or does not acquire victim status. Victimhood is therefore highly contested.’</a:t>
            </a:r>
            <a:endParaRPr lang="en-GB" sz="2400" b="1" i="1" dirty="0">
              <a:cs typeface="Calibri"/>
            </a:endParaRPr>
          </a:p>
          <a:p>
            <a:pPr algn="just"/>
            <a:r>
              <a:rPr lang="en-GB" sz="2400" b="1" i="1" dirty="0"/>
              <a:t>McGarry &amp; </a:t>
            </a:r>
            <a:r>
              <a:rPr lang="en-GB" sz="2400" b="1" i="1" dirty="0" err="1"/>
              <a:t>Walklate</a:t>
            </a:r>
            <a:r>
              <a:rPr lang="en-GB" sz="2400" b="1" i="1" dirty="0"/>
              <a:t> 2015:7)</a:t>
            </a:r>
            <a:endParaRPr lang="en-GB" sz="2400" b="1" i="1" dirty="0">
              <a:cs typeface="Calibri"/>
            </a:endParaRPr>
          </a:p>
          <a:p>
            <a:endParaRPr lang="en-GB" dirty="0"/>
          </a:p>
        </p:txBody>
      </p:sp>
      <p:pic>
        <p:nvPicPr>
          <p:cNvPr id="5" name="Picture 4" descr="A dog standing on grass&#10;&#10;Description automatically generated">
            <a:extLst>
              <a:ext uri="{FF2B5EF4-FFF2-40B4-BE49-F238E27FC236}">
                <a16:creationId xmlns:a16="http://schemas.microsoft.com/office/drawing/2014/main" id="{95973B3F-EDDD-4CE4-A3BC-5BEB0365B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5717" y="504825"/>
            <a:ext cx="4797658" cy="5730536"/>
          </a:xfrm>
          <a:prstGeom prst="rect">
            <a:avLst/>
          </a:prstGeom>
        </p:spPr>
      </p:pic>
    </p:spTree>
    <p:extLst>
      <p:ext uri="{BB962C8B-B14F-4D97-AF65-F5344CB8AC3E}">
        <p14:creationId xmlns:p14="http://schemas.microsoft.com/office/powerpoint/2010/main" val="3528257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6BC4AB-85BE-4708-8B6D-49AB6623E9D5}"/>
              </a:ext>
            </a:extLst>
          </p:cNvPr>
          <p:cNvSpPr/>
          <p:nvPr/>
        </p:nvSpPr>
        <p:spPr>
          <a:xfrm>
            <a:off x="524256" y="4767072"/>
            <a:ext cx="6594189"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a:solidFill>
                  <a:srgbClr val="FFFFFF"/>
                </a:solidFill>
                <a:latin typeface="+mj-lt"/>
                <a:ea typeface="+mj-ea"/>
                <a:cs typeface="+mj-cs"/>
              </a:rPr>
              <a:t>How do we measure harms?</a:t>
            </a:r>
          </a:p>
        </p:txBody>
      </p:sp>
      <p:pic>
        <p:nvPicPr>
          <p:cNvPr id="5" name="Picture 4">
            <a:extLst>
              <a:ext uri="{FF2B5EF4-FFF2-40B4-BE49-F238E27FC236}">
                <a16:creationId xmlns:a16="http://schemas.microsoft.com/office/drawing/2014/main" id="{9F32DDE0-A1DB-4282-A1D2-80013E9EBA05}"/>
              </a:ext>
            </a:extLst>
          </p:cNvPr>
          <p:cNvPicPr>
            <a:picLocks noChangeAspect="1"/>
          </p:cNvPicPr>
          <p:nvPr/>
        </p:nvPicPr>
        <p:blipFill rotWithShape="1">
          <a:blip r:embed="rId2">
            <a:extLst>
              <a:ext uri="{28A0092B-C50C-407E-A947-70E740481C1C}">
                <a14:useLocalDpi xmlns:a14="http://schemas.microsoft.com/office/drawing/2010/main" val="0"/>
              </a:ext>
            </a:extLst>
          </a:blip>
          <a:srcRect l="1918" r="1419"/>
          <a:stretch/>
        </p:blipFill>
        <p:spPr>
          <a:xfrm>
            <a:off x="327547" y="321733"/>
            <a:ext cx="7058306" cy="4107392"/>
          </a:xfrm>
          <a:prstGeom prst="rect">
            <a:avLst/>
          </a:prstGeom>
        </p:spPr>
      </p:pic>
      <p:sp>
        <p:nvSpPr>
          <p:cNvPr id="3" name="TextBox 2">
            <a:extLst>
              <a:ext uri="{FF2B5EF4-FFF2-40B4-BE49-F238E27FC236}">
                <a16:creationId xmlns:a16="http://schemas.microsoft.com/office/drawing/2014/main" id="{648F9435-23F6-47F7-ABB5-ADFF46E35C1F}"/>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For example: the impact of a </a:t>
            </a:r>
            <a:r>
              <a:rPr lang="en-US" sz="2000" dirty="0"/>
              <a:t>punch? </a:t>
            </a:r>
          </a:p>
          <a:p>
            <a:pPr indent="-228600">
              <a:lnSpc>
                <a:spcPct val="90000"/>
              </a:lnSpc>
              <a:spcAft>
                <a:spcPts val="600"/>
              </a:spcAft>
              <a:buFont typeface="Arial" panose="020B0604020202020204" pitchFamily="34" charset="0"/>
              <a:buChar char="•"/>
            </a:pPr>
            <a:r>
              <a:rPr lang="en-US" sz="2000" dirty="0"/>
              <a:t>“…can mean totally different things in different circumstances: it can be the punch between two adolescent boys – of absolutely no significance on the level of victimisation. It can be the punch of a policeman on a picket line or the punch of the picket against the police. It can be the drawn-out aggression of a violent man against his wife. It can be the sickening violence of a parent against a small child.” (Young, 1988:174)</a:t>
            </a:r>
          </a:p>
        </p:txBody>
      </p:sp>
    </p:spTree>
    <p:extLst>
      <p:ext uri="{BB962C8B-B14F-4D97-AF65-F5344CB8AC3E}">
        <p14:creationId xmlns:p14="http://schemas.microsoft.com/office/powerpoint/2010/main" val="1693669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Short Term Impact of Crime</a:t>
            </a:r>
            <a:endParaRPr lang="en-US" sz="5400"/>
          </a:p>
          <a:p>
            <a:endParaRPr lang="en-US" sz="5400">
              <a:cs typeface="Calibri Light"/>
            </a:endParaRPr>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56D6-0E94-5C8B-88D0-43DF412DAAFC}"/>
              </a:ext>
            </a:extLst>
          </p:cNvPr>
          <p:cNvSpPr>
            <a:spLocks noGrp="1"/>
          </p:cNvSpPr>
          <p:nvPr>
            <p:ph type="title"/>
          </p:nvPr>
        </p:nvSpPr>
        <p:spPr>
          <a:xfrm>
            <a:off x="838200" y="365126"/>
            <a:ext cx="10515600" cy="564022"/>
          </a:xfrm>
        </p:spPr>
        <p:txBody>
          <a:bodyPr>
            <a:normAutofit/>
          </a:bodyPr>
          <a:lstStyle/>
          <a:p>
            <a:r>
              <a:rPr lang="en-US" sz="2400" dirty="0"/>
              <a:t>Victims’ Rights </a:t>
            </a:r>
            <a:endParaRPr lang="en-GB" sz="2400" dirty="0"/>
          </a:p>
        </p:txBody>
      </p:sp>
      <p:sp>
        <p:nvSpPr>
          <p:cNvPr id="3" name="Content Placeholder 2">
            <a:extLst>
              <a:ext uri="{FF2B5EF4-FFF2-40B4-BE49-F238E27FC236}">
                <a16:creationId xmlns:a16="http://schemas.microsoft.com/office/drawing/2014/main" id="{D380FABD-E180-32C0-15C3-D2116A078E05}"/>
              </a:ext>
            </a:extLst>
          </p:cNvPr>
          <p:cNvSpPr>
            <a:spLocks noGrp="1"/>
          </p:cNvSpPr>
          <p:nvPr>
            <p:ph idx="1"/>
          </p:nvPr>
        </p:nvSpPr>
        <p:spPr>
          <a:xfrm>
            <a:off x="838200" y="1179872"/>
            <a:ext cx="10515600" cy="4997092"/>
          </a:xfrm>
        </p:spPr>
        <p:txBody>
          <a:bodyPr>
            <a:normAutofit fontScale="32500" lnSpcReduction="20000"/>
          </a:bodyPr>
          <a:lstStyle/>
          <a:p>
            <a:pPr marL="0" indent="0">
              <a:buNone/>
            </a:pPr>
            <a:r>
              <a:rPr lang="en-GB" sz="6200" i="0" u="none" strike="noStrike" dirty="0">
                <a:solidFill>
                  <a:srgbClr val="0B0C0C"/>
                </a:solidFill>
                <a:effectLst/>
              </a:rPr>
              <a:t>1</a:t>
            </a:r>
            <a:r>
              <a:rPr lang="en-GB" sz="6500" i="0" u="none" strike="noStrike" dirty="0">
                <a:solidFill>
                  <a:srgbClr val="0B0C0C"/>
                </a:solidFill>
                <a:effectLst/>
              </a:rPr>
              <a:t>. </a:t>
            </a:r>
            <a:r>
              <a:rPr lang="en-GB" sz="6500" b="1" i="0" u="none" strike="noStrike" dirty="0">
                <a:solidFill>
                  <a:srgbClr val="0B0C0C"/>
                </a:solidFill>
                <a:effectLst/>
              </a:rPr>
              <a:t>To be able to understand and to be understood</a:t>
            </a:r>
          </a:p>
          <a:p>
            <a:pPr lvl="1"/>
            <a:r>
              <a:rPr lang="en-GB" sz="6500" dirty="0"/>
              <a:t>The right to be given information in a way that is easy for that individual can understand.</a:t>
            </a:r>
          </a:p>
          <a:p>
            <a:pPr lvl="1"/>
            <a:r>
              <a:rPr lang="en-GB" sz="6500" dirty="0"/>
              <a:t>Includes interpretation and translation services</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2. </a:t>
            </a:r>
            <a:r>
              <a:rPr lang="en-GB" sz="6500" b="1" i="0" u="none" strike="noStrike" dirty="0">
                <a:solidFill>
                  <a:srgbClr val="0B0C0C"/>
                </a:solidFill>
                <a:effectLst/>
              </a:rPr>
              <a:t>To have the details of the crime recorded without unjustified delay</a:t>
            </a:r>
          </a:p>
          <a:p>
            <a:pPr lvl="1"/>
            <a:r>
              <a:rPr lang="en-GB" sz="6500" dirty="0"/>
              <a:t>Victims want details of the crime recorded by the police as soon as possible after the incident. </a:t>
            </a:r>
          </a:p>
          <a:p>
            <a:pPr lvl="1"/>
            <a:r>
              <a:rPr lang="en-GB" sz="6500" dirty="0"/>
              <a:t>Have the right to additional support if you are providing a witness statement /interviewed</a:t>
            </a:r>
          </a:p>
          <a:p>
            <a:pPr marL="0" indent="0">
              <a:buNone/>
            </a:pPr>
            <a:r>
              <a:rPr lang="en-GB" sz="6500" dirty="0"/>
              <a:t>3. </a:t>
            </a:r>
            <a:r>
              <a:rPr lang="en-GB" sz="6500" b="1" i="0" u="none" strike="noStrike" dirty="0">
                <a:solidFill>
                  <a:srgbClr val="0B0C0C"/>
                </a:solidFill>
                <a:effectLst/>
              </a:rPr>
              <a:t>To be provided with information when reporting the crime</a:t>
            </a:r>
          </a:p>
          <a:p>
            <a:pPr lvl="1"/>
            <a:r>
              <a:rPr lang="en-GB" sz="6500" dirty="0"/>
              <a:t>Victims need written confirmation when reporting a crime. That information includes information about the criminal justice process, info about programmes or services for victims. </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4.</a:t>
            </a:r>
            <a:r>
              <a:rPr lang="en-GB" sz="6500" b="1" i="0" u="none" strike="noStrike" dirty="0">
                <a:solidFill>
                  <a:srgbClr val="0B0C0C"/>
                </a:solidFill>
                <a:effectLst/>
              </a:rPr>
              <a:t> To be referred to services that support victims and have services and support tailored to victims needs</a:t>
            </a:r>
          </a:p>
          <a:p>
            <a:pPr lvl="1"/>
            <a:r>
              <a:rPr lang="en-GB" sz="6100" dirty="0"/>
              <a:t>referred to services that support / contact them directly, and  have needs assessed so services and support are tailored to meet that victim. Specialist support also </a:t>
            </a:r>
          </a:p>
          <a:p>
            <a:endParaRPr lang="en-GB" dirty="0"/>
          </a:p>
        </p:txBody>
      </p:sp>
    </p:spTree>
    <p:extLst>
      <p:ext uri="{BB962C8B-B14F-4D97-AF65-F5344CB8AC3E}">
        <p14:creationId xmlns:p14="http://schemas.microsoft.com/office/powerpoint/2010/main" val="4155937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72502-CB29-7F0A-A754-575EA834325D}"/>
              </a:ext>
            </a:extLst>
          </p:cNvPr>
          <p:cNvSpPr>
            <a:spLocks noGrp="1"/>
          </p:cNvSpPr>
          <p:nvPr>
            <p:ph type="title"/>
          </p:nvPr>
        </p:nvSpPr>
        <p:spPr>
          <a:xfrm>
            <a:off x="838200" y="365125"/>
            <a:ext cx="10515600" cy="478937"/>
          </a:xfrm>
        </p:spPr>
        <p:txBody>
          <a:bodyPr>
            <a:normAutofit/>
          </a:bodyPr>
          <a:lstStyle/>
          <a:p>
            <a:r>
              <a:rPr lang="en-US" sz="2000" dirty="0"/>
              <a:t>Victims’ Rights </a:t>
            </a:r>
            <a:endParaRPr lang="en-GB" sz="2000" dirty="0"/>
          </a:p>
        </p:txBody>
      </p:sp>
      <p:sp>
        <p:nvSpPr>
          <p:cNvPr id="3" name="Content Placeholder 2">
            <a:extLst>
              <a:ext uri="{FF2B5EF4-FFF2-40B4-BE49-F238E27FC236}">
                <a16:creationId xmlns:a16="http://schemas.microsoft.com/office/drawing/2014/main" id="{ABC7314C-D535-9193-B22B-F12582494A98}"/>
              </a:ext>
            </a:extLst>
          </p:cNvPr>
          <p:cNvSpPr>
            <a:spLocks noGrp="1"/>
          </p:cNvSpPr>
          <p:nvPr>
            <p:ph idx="1"/>
          </p:nvPr>
        </p:nvSpPr>
        <p:spPr>
          <a:xfrm>
            <a:off x="838200" y="1350498"/>
            <a:ext cx="10515600" cy="4826465"/>
          </a:xfrm>
        </p:spPr>
        <p:txBody>
          <a:bodyPr>
            <a:normAutofit lnSpcReduction="10000"/>
          </a:bodyPr>
          <a:lstStyle/>
          <a:p>
            <a:pPr marL="0" indent="0">
              <a:buNone/>
            </a:pPr>
            <a:r>
              <a:rPr lang="en-GB" sz="2800" i="0" u="none" strike="noStrike" dirty="0">
                <a:solidFill>
                  <a:srgbClr val="0B0C0C"/>
                </a:solidFill>
                <a:effectLst/>
              </a:rPr>
              <a:t>5. </a:t>
            </a:r>
            <a:r>
              <a:rPr lang="en-GB" sz="2800" b="1" i="0" u="none" strike="noStrike" dirty="0">
                <a:solidFill>
                  <a:srgbClr val="0B0C0C"/>
                </a:solidFill>
                <a:effectLst/>
              </a:rPr>
              <a:t>To be provided with information about compensation</a:t>
            </a:r>
          </a:p>
          <a:p>
            <a:pPr marL="0" indent="0">
              <a:buNone/>
            </a:pPr>
            <a:r>
              <a:rPr lang="en-GB" dirty="0">
                <a:solidFill>
                  <a:srgbClr val="0B0C0C"/>
                </a:solidFill>
              </a:rPr>
              <a:t>	</a:t>
            </a:r>
            <a:r>
              <a:rPr lang="en-GB" dirty="0"/>
              <a:t>Where eligible, be told about how to claim compensation for any 	loss, damage or injury caused as a result of crime</a:t>
            </a:r>
            <a:endParaRPr lang="en-GB" sz="2800" i="0" u="none" strike="noStrike" dirty="0">
              <a:solidFill>
                <a:srgbClr val="0B0C0C"/>
              </a:solidFill>
              <a:effectLst/>
            </a:endParaRPr>
          </a:p>
          <a:p>
            <a:pPr marL="0" indent="0">
              <a:buNone/>
            </a:pPr>
            <a:r>
              <a:rPr lang="en-GB" sz="2800" i="0" u="none" strike="noStrike" dirty="0">
                <a:solidFill>
                  <a:srgbClr val="0B0C0C"/>
                </a:solidFill>
                <a:effectLst/>
              </a:rPr>
              <a:t>6</a:t>
            </a:r>
            <a:r>
              <a:rPr lang="en-GB" sz="2800" b="1" i="0" u="none" strike="noStrike" dirty="0">
                <a:solidFill>
                  <a:srgbClr val="0B0C0C"/>
                </a:solidFill>
                <a:effectLst/>
              </a:rPr>
              <a:t>. To be provided with information about the investigation and prosecution</a:t>
            </a:r>
          </a:p>
          <a:p>
            <a:pPr marL="0" indent="0">
              <a:buNone/>
            </a:pPr>
            <a:r>
              <a:rPr lang="en-GB" b="1" dirty="0">
                <a:solidFill>
                  <a:srgbClr val="0B0C0C"/>
                </a:solidFill>
              </a:rPr>
              <a:t>	</a:t>
            </a:r>
            <a:r>
              <a:rPr lang="en-GB" dirty="0">
                <a:solidFill>
                  <a:srgbClr val="0B0C0C"/>
                </a:solidFill>
              </a:rPr>
              <a:t>updates on cases or when decisions are being made. Details of the justice process.</a:t>
            </a:r>
            <a:endParaRPr lang="en-GB" sz="2800" i="0" u="none" strike="noStrike" dirty="0">
              <a:solidFill>
                <a:srgbClr val="0B0C0C"/>
              </a:solidFill>
              <a:effectLst/>
            </a:endParaRPr>
          </a:p>
          <a:p>
            <a:pPr marL="0" indent="0">
              <a:buNone/>
            </a:pPr>
            <a:r>
              <a:rPr lang="en-GB" dirty="0">
                <a:solidFill>
                  <a:srgbClr val="0B0C0C"/>
                </a:solidFill>
              </a:rPr>
              <a:t>7. </a:t>
            </a:r>
            <a:r>
              <a:rPr lang="en-GB" sz="2800" b="1" i="0" u="none" strike="noStrike" dirty="0">
                <a:solidFill>
                  <a:srgbClr val="0B0C0C"/>
                </a:solidFill>
                <a:effectLst/>
              </a:rPr>
              <a:t>To make a Victim Personal Statement</a:t>
            </a:r>
          </a:p>
          <a:p>
            <a:pPr marL="0" indent="0">
              <a:buNone/>
            </a:pPr>
            <a:r>
              <a:rPr lang="en-GB" b="1" dirty="0">
                <a:solidFill>
                  <a:srgbClr val="0B0C0C"/>
                </a:solidFill>
              </a:rPr>
              <a:t>	</a:t>
            </a:r>
            <a:r>
              <a:rPr lang="en-GB" dirty="0">
                <a:solidFill>
                  <a:srgbClr val="0B0C0C"/>
                </a:solidFill>
              </a:rPr>
              <a:t>VPS</a:t>
            </a:r>
            <a:r>
              <a:rPr lang="en-GB" dirty="0"/>
              <a:t> tells the court how the crime has affected victims and is used to when considering sentencing offenders. </a:t>
            </a:r>
            <a:endParaRPr lang="en-GB" sz="2800" b="1" i="0" u="none" strike="noStrike" dirty="0">
              <a:solidFill>
                <a:srgbClr val="0B0C0C"/>
              </a:solidFill>
              <a:effectLst/>
            </a:endParaRPr>
          </a:p>
          <a:p>
            <a:pPr marL="0" indent="0">
              <a:buNone/>
            </a:pPr>
            <a:r>
              <a:rPr lang="en-GB" dirty="0">
                <a:solidFill>
                  <a:srgbClr val="0B0C0C"/>
                </a:solidFill>
              </a:rPr>
              <a:t>	</a:t>
            </a:r>
            <a:endParaRPr lang="en-GB" sz="2800" i="0" u="none" strike="noStrike" dirty="0">
              <a:solidFill>
                <a:srgbClr val="0B0C0C"/>
              </a:solidFill>
              <a:effectLst/>
            </a:endParaRPr>
          </a:p>
          <a:p>
            <a:endParaRPr lang="en-GB" dirty="0"/>
          </a:p>
        </p:txBody>
      </p:sp>
    </p:spTree>
    <p:extLst>
      <p:ext uri="{BB962C8B-B14F-4D97-AF65-F5344CB8AC3E}">
        <p14:creationId xmlns:p14="http://schemas.microsoft.com/office/powerpoint/2010/main" val="2986845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05EF-98D2-2E3E-56FF-7EC65578ED57}"/>
              </a:ext>
            </a:extLst>
          </p:cNvPr>
          <p:cNvSpPr>
            <a:spLocks noGrp="1"/>
          </p:cNvSpPr>
          <p:nvPr>
            <p:ph type="title"/>
          </p:nvPr>
        </p:nvSpPr>
        <p:spPr>
          <a:xfrm>
            <a:off x="838200" y="365125"/>
            <a:ext cx="10515600" cy="564023"/>
          </a:xfrm>
        </p:spPr>
        <p:txBody>
          <a:bodyPr>
            <a:normAutofit/>
          </a:bodyPr>
          <a:lstStyle/>
          <a:p>
            <a:r>
              <a:rPr lang="en-US" sz="2400" dirty="0"/>
              <a:t>Victims Rights’</a:t>
            </a:r>
          </a:p>
        </p:txBody>
      </p:sp>
      <p:sp>
        <p:nvSpPr>
          <p:cNvPr id="3" name="Content Placeholder 2">
            <a:extLst>
              <a:ext uri="{FF2B5EF4-FFF2-40B4-BE49-F238E27FC236}">
                <a16:creationId xmlns:a16="http://schemas.microsoft.com/office/drawing/2014/main" id="{904826C2-A179-3E53-A4C7-21E32CE47694}"/>
              </a:ext>
            </a:extLst>
          </p:cNvPr>
          <p:cNvSpPr>
            <a:spLocks noGrp="1"/>
          </p:cNvSpPr>
          <p:nvPr>
            <p:ph idx="1"/>
          </p:nvPr>
        </p:nvSpPr>
        <p:spPr>
          <a:xfrm>
            <a:off x="838200" y="1252025"/>
            <a:ext cx="10515600" cy="4924938"/>
          </a:xfrm>
        </p:spPr>
        <p:txBody>
          <a:bodyPr>
            <a:normAutofit fontScale="85000" lnSpcReduction="10000"/>
          </a:bodyPr>
          <a:lstStyle/>
          <a:p>
            <a:pPr marL="0" indent="0">
              <a:buNone/>
            </a:pPr>
            <a:r>
              <a:rPr lang="en-GB" sz="3200" i="0" u="none" strike="noStrike" dirty="0">
                <a:solidFill>
                  <a:srgbClr val="0B0C0C"/>
                </a:solidFill>
                <a:effectLst/>
              </a:rPr>
              <a:t>8. To be given information about the trial, trial process and your role as a witness</a:t>
            </a:r>
          </a:p>
          <a:p>
            <a:pPr lvl="1"/>
            <a:r>
              <a:rPr lang="en-GB" sz="1600" dirty="0"/>
              <a:t>Court – details of date/time/location/outcome/required to give evidence  </a:t>
            </a:r>
          </a:p>
          <a:p>
            <a:pPr marL="0" indent="0">
              <a:buNone/>
            </a:pPr>
            <a:r>
              <a:rPr lang="en-GB" sz="3200" i="0" u="none" strike="noStrike" dirty="0">
                <a:solidFill>
                  <a:srgbClr val="0B0C0C"/>
                </a:solidFill>
                <a:effectLst/>
              </a:rPr>
              <a:t>9. To be paid expenses and have property returned</a:t>
            </a:r>
          </a:p>
          <a:p>
            <a:pPr lvl="1"/>
            <a:r>
              <a:rPr lang="en-GB" sz="2800" i="0" u="none" strike="noStrike" dirty="0">
                <a:solidFill>
                  <a:srgbClr val="0B0C0C"/>
                </a:solidFill>
                <a:effectLst/>
              </a:rPr>
              <a:t>As above</a:t>
            </a:r>
          </a:p>
          <a:p>
            <a:pPr marL="0" indent="0">
              <a:buNone/>
            </a:pPr>
            <a:r>
              <a:rPr lang="en-GB" sz="3200" i="0" u="none" strike="noStrike" dirty="0">
                <a:solidFill>
                  <a:srgbClr val="0B0C0C"/>
                </a:solidFill>
                <a:effectLst/>
              </a:rPr>
              <a:t>10. To be given information about the outcome of the case and any appeals</a:t>
            </a:r>
          </a:p>
          <a:p>
            <a:pPr lvl="1"/>
            <a:r>
              <a:rPr lang="en-GB" sz="2000" dirty="0"/>
              <a:t>Outcome of the case. Explain about the sentence or details about appeals.</a:t>
            </a:r>
          </a:p>
          <a:p>
            <a:pPr marL="0" indent="0">
              <a:buNone/>
            </a:pPr>
            <a:r>
              <a:rPr lang="en-GB" sz="3200" i="0" u="none" strike="noStrike" dirty="0">
                <a:solidFill>
                  <a:srgbClr val="0B0C0C"/>
                </a:solidFill>
                <a:effectLst/>
              </a:rPr>
              <a:t>11. To be given information about the offender following a conviction</a:t>
            </a:r>
          </a:p>
          <a:p>
            <a:pPr lvl="1"/>
            <a:r>
              <a:rPr lang="en-GB" sz="2000" dirty="0"/>
              <a:t>Referred to the Victim Contact Scheme, which provide details of offender and their progress in prison / when they are eligible for consideration of release. Right to make a new Victim Personal Statement, in which you can say how the crime continues to affect you</a:t>
            </a:r>
            <a:endParaRPr lang="en-GB" sz="2800" i="0" u="none" strike="noStrike" dirty="0">
              <a:solidFill>
                <a:srgbClr val="0B0C0C"/>
              </a:solidFill>
              <a:effectLst/>
            </a:endParaRPr>
          </a:p>
          <a:p>
            <a:pPr marL="0" indent="0">
              <a:buNone/>
            </a:pPr>
            <a:r>
              <a:rPr lang="en-GB" sz="3200" dirty="0">
                <a:solidFill>
                  <a:srgbClr val="0B0C0C"/>
                </a:solidFill>
              </a:rPr>
              <a:t>12. T</a:t>
            </a:r>
            <a:r>
              <a:rPr lang="en-GB" sz="3200" i="0" u="none" strike="noStrike" dirty="0">
                <a:solidFill>
                  <a:srgbClr val="0B0C0C"/>
                </a:solidFill>
                <a:effectLst/>
              </a:rPr>
              <a:t>o make a complaint about your Rights not being met</a:t>
            </a:r>
          </a:p>
          <a:p>
            <a:pPr marL="0" indent="0">
              <a:buNone/>
            </a:pPr>
            <a:r>
              <a:rPr lang="en-GB" sz="3200" dirty="0">
                <a:solidFill>
                  <a:srgbClr val="0B0C0C"/>
                </a:solidFill>
              </a:rPr>
              <a:t>	</a:t>
            </a:r>
            <a:r>
              <a:rPr lang="en-GB" sz="2000" dirty="0"/>
              <a:t>Parliamentary and Health Service Ombudsman</a:t>
            </a:r>
            <a:endParaRPr lang="en-GB" sz="3200" i="0" u="none" strike="noStrike" dirty="0">
              <a:solidFill>
                <a:srgbClr val="0B0C0C"/>
              </a:solidFill>
              <a:effectLst/>
            </a:endParaRPr>
          </a:p>
          <a:p>
            <a:endParaRPr lang="en-US" dirty="0"/>
          </a:p>
        </p:txBody>
      </p:sp>
    </p:spTree>
    <p:extLst>
      <p:ext uri="{BB962C8B-B14F-4D97-AF65-F5344CB8AC3E}">
        <p14:creationId xmlns:p14="http://schemas.microsoft.com/office/powerpoint/2010/main" val="4065847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8F7B-9BB2-C6A7-C398-1B82181B2B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4FA326-7949-58F1-991E-F5CDE7F76EA7}"/>
              </a:ext>
            </a:extLst>
          </p:cNvPr>
          <p:cNvSpPr>
            <a:spLocks noGrp="1"/>
          </p:cNvSpPr>
          <p:nvPr>
            <p:ph idx="1"/>
          </p:nvPr>
        </p:nvSpPr>
        <p:spPr/>
        <p:txBody>
          <a:bodyPr/>
          <a:lstStyle/>
          <a:p>
            <a:r>
              <a:rPr lang="en-GB" dirty="0" err="1">
                <a:hlinkClick r:id="rId2"/>
              </a:rPr>
              <a:t>MoJ</a:t>
            </a:r>
            <a:r>
              <a:rPr lang="en-GB" dirty="0">
                <a:hlinkClick r:id="rId2"/>
              </a:rPr>
              <a:t> Victims Code 2020 (publishing.service.gov.uk)</a:t>
            </a:r>
            <a:endParaRPr lang="en-GB" dirty="0"/>
          </a:p>
          <a:p>
            <a:endParaRPr lang="en-GB" dirty="0"/>
          </a:p>
          <a:p>
            <a:r>
              <a:rPr lang="en-GB" dirty="0">
                <a:hlinkClick r:id="rId3"/>
              </a:rPr>
              <a:t>Victims' Code - Victim Support</a:t>
            </a:r>
            <a:endParaRPr lang="en-GB" dirty="0"/>
          </a:p>
        </p:txBody>
      </p:sp>
    </p:spTree>
    <p:extLst>
      <p:ext uri="{BB962C8B-B14F-4D97-AF65-F5344CB8AC3E}">
        <p14:creationId xmlns:p14="http://schemas.microsoft.com/office/powerpoint/2010/main" val="4142016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6"/>
            <a:ext cx="10515600" cy="814745"/>
          </a:xfrm>
        </p:spPr>
        <p:txBody>
          <a:bodyPr>
            <a:normAutofit/>
          </a:bodyPr>
          <a:lstStyle/>
          <a:p>
            <a:r>
              <a:rPr lang="en-GB" sz="3200" dirty="0"/>
              <a:t>Victim Impact Statements</a:t>
            </a:r>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354668"/>
            <a:ext cx="10515600" cy="4822295"/>
          </a:xfrm>
        </p:spPr>
        <p:txBody>
          <a:bodyPr>
            <a:normAutofit fontScale="92500" lnSpcReduction="10000"/>
          </a:bodyPr>
          <a:lstStyle/>
          <a:p>
            <a:r>
              <a:rPr lang="en-GB" dirty="0"/>
              <a:t>Victims choice to make one</a:t>
            </a:r>
          </a:p>
          <a:p>
            <a:r>
              <a:rPr lang="en-GB" dirty="0"/>
              <a:t>Explain how the crime has effected individuals</a:t>
            </a:r>
          </a:p>
          <a:p>
            <a:r>
              <a:rPr lang="en-GB" dirty="0"/>
              <a:t>Will be taken into account when a Judge is making decision on sentencing</a:t>
            </a:r>
          </a:p>
          <a:p>
            <a:r>
              <a:rPr lang="en-GB" dirty="0"/>
              <a:t>There are some rules</a:t>
            </a:r>
          </a:p>
          <a:p>
            <a:r>
              <a:rPr lang="en-GB" dirty="0"/>
              <a:t>'VIS can work, do work (for those who bother to make them)’ Chalmers </a:t>
            </a:r>
            <a:r>
              <a:rPr lang="en-GB" i="1" dirty="0"/>
              <a:t>et al</a:t>
            </a:r>
            <a:r>
              <a:rPr lang="en-GB" dirty="0"/>
              <a:t>., 2007</a:t>
            </a:r>
          </a:p>
          <a:p>
            <a:r>
              <a:rPr lang="en-GB" dirty="0"/>
              <a:t>Evidence that giving VIS help towards the healing and recovery of victims. Anger and anxiety decrease for some victim's</a:t>
            </a:r>
          </a:p>
          <a:p>
            <a:r>
              <a:rPr lang="en-GB" dirty="0"/>
              <a:t>Effectiveness to ease emotional recovery is widely debated</a:t>
            </a:r>
          </a:p>
          <a:p>
            <a:r>
              <a:rPr lang="en-GB" dirty="0"/>
              <a:t>VIS can failing to meet victims' expectations may lead to dissatisfaction (Ashworth, 2000; Edwards, 2001; Sanders et al., 2001) </a:t>
            </a:r>
          </a:p>
          <a:p>
            <a:endParaRPr lang="en-GB" dirty="0"/>
          </a:p>
        </p:txBody>
      </p:sp>
    </p:spTree>
    <p:extLst>
      <p:ext uri="{BB962C8B-B14F-4D97-AF65-F5344CB8AC3E}">
        <p14:creationId xmlns:p14="http://schemas.microsoft.com/office/powerpoint/2010/main" val="4009551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3588"/>
          </a:xfrm>
        </p:spPr>
        <p:txBody>
          <a:bodyPr/>
          <a:lstStyle/>
          <a:p>
            <a:r>
              <a:rPr lang="en-GB" dirty="0"/>
              <a:t>VPS</a:t>
            </a:r>
          </a:p>
        </p:txBody>
      </p:sp>
      <p:pic>
        <p:nvPicPr>
          <p:cNvPr id="5" name="Content Placeholder 4" descr="VPS%20diagram.jpg"/>
          <p:cNvPicPr>
            <a:picLocks noGrp="1" noChangeAspect="1"/>
          </p:cNvPicPr>
          <p:nvPr>
            <p:ph idx="1"/>
          </p:nvPr>
        </p:nvPicPr>
        <p:blipFill>
          <a:blip r:embed="rId2" cstate="print"/>
          <a:stretch>
            <a:fillRect/>
          </a:stretch>
        </p:blipFill>
        <p:spPr>
          <a:xfrm>
            <a:off x="600075" y="1114425"/>
            <a:ext cx="11229975" cy="5273977"/>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 out sooner?</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290411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VPS - The defendant would find it “too upsetting”</a:t>
            </a:r>
          </a:p>
          <a:p>
            <a:r>
              <a:rPr lang="en-GB" dirty="0"/>
              <a:t>CPS barrister highlighted parts of the impact statement which they could not read out</a:t>
            </a:r>
          </a:p>
          <a:p>
            <a:r>
              <a:rPr lang="en-GB" dirty="0"/>
              <a:t>The whole purpose of the victim impact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2850439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 offender can be released from prison or moved to an open prison. Certain victims will be able to write a VPS telling the Parole Board what impact releasing the offender or changing their custodial conditions will have on them.</a:t>
            </a:r>
          </a:p>
          <a:p>
            <a:r>
              <a:rPr lang="en-GB" dirty="0"/>
              <a:t>VPS can help the Parole Board to set appropriate licence on offenders upon release, such as exclusion zones and preventing the offender from contacting the victim.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a:lstStyle/>
          <a:p>
            <a:r>
              <a:rPr lang="en-GB" dirty="0"/>
              <a:t>The Victim: Chanel Miller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3249011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3323799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What victims want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2017 Grenfell Tower</a:t>
            </a:r>
          </a:p>
          <a:p>
            <a:r>
              <a:rPr lang="en-GB" dirty="0"/>
              <a:t>Terrorist attacks Manchester and London </a:t>
            </a:r>
          </a:p>
          <a:p>
            <a:r>
              <a:rPr lang="en-GB" dirty="0"/>
              <a:t>Both brought focus on how victims are treated within the CJS</a:t>
            </a:r>
          </a:p>
          <a:p>
            <a:r>
              <a:rPr lang="en-GB" dirty="0"/>
              <a:t>Treated fairly, with proper dignity, with clear, timely &amp; accurate information.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a:normAutofit/>
          </a:bodyPr>
          <a:lstStyle/>
          <a:p>
            <a:r>
              <a:rPr lang="en-GB" dirty="0"/>
              <a:t> Grenfell Tower </a:t>
            </a:r>
          </a:p>
        </p:txBody>
      </p:sp>
      <p:sp>
        <p:nvSpPr>
          <p:cNvPr id="3" name="Content Placeholder 2"/>
          <p:cNvSpPr>
            <a:spLocks noGrp="1"/>
          </p:cNvSpPr>
          <p:nvPr>
            <p:ph idx="1"/>
          </p:nvPr>
        </p:nvSpPr>
        <p:spPr>
          <a:xfrm>
            <a:off x="648931" y="2438400"/>
            <a:ext cx="3505494" cy="3785419"/>
          </a:xfrm>
        </p:spPr>
        <p:txBody>
          <a:bodyPr>
            <a:normAutofit/>
          </a:bodyPr>
          <a:lstStyle/>
          <a:p>
            <a:r>
              <a:rPr lang="en-GB" sz="2000"/>
              <a:t>Deaths were the result of policies of previous government parties – social housing/safe housing </a:t>
            </a:r>
          </a:p>
          <a:p>
            <a:r>
              <a:rPr lang="en-GB" sz="2000"/>
              <a:t>4 days after no visit from local authority of Government personnel</a:t>
            </a:r>
          </a:p>
          <a:p>
            <a:r>
              <a:rPr lang="en-GB" sz="2000"/>
              <a:t>PM 30 min visit but kept away from public  	‘safety concerns’</a:t>
            </a:r>
          </a:p>
        </p:txBody>
      </p:sp>
      <p:sp>
        <p:nvSpPr>
          <p:cNvPr id="1031" name="Rectangle 103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Grenfell Tower fire - Wikipedia">
            <a:extLst>
              <a:ext uri="{FF2B5EF4-FFF2-40B4-BE49-F238E27FC236}">
                <a16:creationId xmlns:a16="http://schemas.microsoft.com/office/drawing/2014/main" id="{BC8C3806-7A43-93EF-E9E3-A15F70B930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3033"/>
            <a:ext cx="6019331" cy="4508688"/>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87502" cy="1325563"/>
          </a:xfrm>
        </p:spPr>
        <p:txBody>
          <a:bodyPr>
            <a:normAutofit/>
          </a:bodyPr>
          <a:lstStyle/>
          <a:p>
            <a:r>
              <a:rPr lang="en-GB" dirty="0"/>
              <a:t>Grenfell Tower </a:t>
            </a:r>
          </a:p>
        </p:txBody>
      </p:sp>
      <p:sp>
        <p:nvSpPr>
          <p:cNvPr id="3" name="Content Placeholder 2"/>
          <p:cNvSpPr>
            <a:spLocks noGrp="1"/>
          </p:cNvSpPr>
          <p:nvPr>
            <p:ph idx="1"/>
          </p:nvPr>
        </p:nvSpPr>
        <p:spPr>
          <a:xfrm>
            <a:off x="838200" y="1825625"/>
            <a:ext cx="5387502" cy="4351338"/>
          </a:xfrm>
        </p:spPr>
        <p:txBody>
          <a:bodyPr>
            <a:normAutofit/>
          </a:bodyPr>
          <a:lstStyle/>
          <a:p>
            <a:r>
              <a:rPr lang="en-GB" sz="2000"/>
              <a:t>Public donations raised £3 million</a:t>
            </a:r>
          </a:p>
          <a:p>
            <a:r>
              <a:rPr lang="en-GB" sz="2000"/>
              <a:t>“Grenfell Tower Residents’ Fund”  - £5 million</a:t>
            </a:r>
          </a:p>
          <a:p>
            <a:r>
              <a:rPr lang="en-GB" sz="2000"/>
              <a:t>£500 payment to residents </a:t>
            </a:r>
          </a:p>
          <a:p>
            <a:r>
              <a:rPr lang="en-GB" sz="2000"/>
              <a:t>£5,000 if all their possessions went up in flames</a:t>
            </a:r>
          </a:p>
          <a:p>
            <a:r>
              <a:rPr lang="en-GB" sz="2000"/>
              <a:t>End 2017 £330,000 had been paid out to victims</a:t>
            </a:r>
          </a:p>
          <a:p>
            <a:r>
              <a:rPr lang="en-GB" sz="2000"/>
              <a:t>This was half of the amount spend on the refurbishment of the deadly cladding</a:t>
            </a:r>
          </a:p>
          <a:p>
            <a:r>
              <a:rPr lang="en-GB" sz="2000"/>
              <a:t>£369 Million public money allocated to refurbish Buckingham Palace </a:t>
            </a:r>
          </a:p>
          <a:p>
            <a:endParaRPr lang="en-GB" sz="2000"/>
          </a:p>
        </p:txBody>
      </p:sp>
      <p:pic>
        <p:nvPicPr>
          <p:cNvPr id="2050" name="Picture 2" descr="Grenfell Tower fire - Wikipedia">
            <a:extLst>
              <a:ext uri="{FF2B5EF4-FFF2-40B4-BE49-F238E27FC236}">
                <a16:creationId xmlns:a16="http://schemas.microsoft.com/office/drawing/2014/main" id="{6FE0B2A2-A407-5988-E3E8-9997F8FEE9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10" r="12777"/>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5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dirty="0"/>
              <a:t>Concerns</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Content Placeholder 2"/>
          <p:cNvSpPr>
            <a:spLocks noGrp="1"/>
          </p:cNvSpPr>
          <p:nvPr>
            <p:ph idx="1"/>
          </p:nvPr>
        </p:nvSpPr>
        <p:spPr>
          <a:xfrm>
            <a:off x="838200" y="1825625"/>
            <a:ext cx="5558489" cy="4351338"/>
          </a:xfrm>
        </p:spPr>
        <p:txBody>
          <a:bodyPr>
            <a:normAutofit/>
          </a:bodyPr>
          <a:lstStyle/>
          <a:p>
            <a:r>
              <a:rPr lang="en-GB" sz="2600"/>
              <a:t>No co-ordinated emergency response by local authority </a:t>
            </a:r>
          </a:p>
          <a:p>
            <a:r>
              <a:rPr lang="en-GB" sz="2600"/>
              <a:t>No emergency respite including food/shelters</a:t>
            </a:r>
          </a:p>
          <a:p>
            <a:r>
              <a:rPr lang="en-GB" sz="2600"/>
              <a:t>No proper alternative accommodation</a:t>
            </a:r>
          </a:p>
          <a:p>
            <a:r>
              <a:rPr lang="en-GB" sz="2600"/>
              <a:t>Dumped at ‘official rescue centre’ </a:t>
            </a:r>
          </a:p>
          <a:p>
            <a:r>
              <a:rPr lang="en-GB" sz="2600"/>
              <a:t>Public who came to help with clothes, food and accommodation</a:t>
            </a:r>
          </a:p>
          <a:p>
            <a:r>
              <a:rPr lang="en-GB" sz="2600"/>
              <a:t>Victims moved out of County and London</a:t>
            </a:r>
          </a:p>
        </p:txBody>
      </p:sp>
      <p:sp>
        <p:nvSpPr>
          <p:cNvPr id="21"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Criminal Charges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Scotland Yard Id two organisations:</a:t>
            </a:r>
          </a:p>
          <a:p>
            <a:r>
              <a:rPr lang="en-GB" dirty="0"/>
              <a:t>Royal Borough of Kensington &amp; Chelsea</a:t>
            </a:r>
          </a:p>
          <a:p>
            <a:r>
              <a:rPr lang="en-GB" dirty="0"/>
              <a:t>Kensington &amp; Chelsea Tenant Management Organisation </a:t>
            </a:r>
          </a:p>
          <a:p>
            <a:pPr lvl="1"/>
            <a:r>
              <a:rPr lang="en-GB" dirty="0"/>
              <a:t>Potential charges of Corporate Manslaughter</a:t>
            </a:r>
          </a:p>
          <a:p>
            <a:pPr lvl="1"/>
            <a:r>
              <a:rPr lang="en-GB" b="1" dirty="0"/>
              <a:t>Corporate Manslaughter &amp; Corporate Homicide Act 2007</a:t>
            </a:r>
            <a:r>
              <a:rPr lang="en-GB" dirty="0"/>
              <a:t> serious management failings resulting in gross breach of duty of care.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Grenfell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Met Police also viewing London Fire Brigade on their ‘stay put’ policy to remain in their homes.</a:t>
            </a:r>
          </a:p>
          <a:p>
            <a:r>
              <a:rPr lang="en-GB" dirty="0"/>
              <a:t>Fraud investigations after falsely claiming to been survivors</a:t>
            </a:r>
          </a:p>
          <a:p>
            <a:r>
              <a:rPr lang="en-GB" dirty="0"/>
              <a:t>Failings by NHS for mental health support</a:t>
            </a:r>
          </a:p>
          <a:p>
            <a:r>
              <a:rPr lang="en-GB" dirty="0"/>
              <a:t>Public Enquiry to run until 2020</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Manchester Bombing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Lisa &amp; Saffie Roussos</a:t>
            </a:r>
          </a:p>
          <a:p>
            <a:r>
              <a:rPr lang="en-GB" dirty="0"/>
              <a:t>Saffie (8) was killed &amp; was the youngest person to die that night</a:t>
            </a:r>
          </a:p>
          <a:p>
            <a:r>
              <a:rPr lang="en-GB" dirty="0"/>
              <a:t>Lisa seriously injured spending 6 weeks in a coma – has had to learn to walk, nerve damage, numbness</a:t>
            </a:r>
          </a:p>
          <a:p>
            <a:r>
              <a:rPr lang="en-GB" dirty="0"/>
              <a:t>Lisa &amp; Andrew £11,000 compensation</a:t>
            </a:r>
          </a:p>
          <a:p>
            <a:r>
              <a:rPr lang="en-GB" dirty="0"/>
              <a:t>‘complete insult’; ‘no help’ from the whole system </a:t>
            </a:r>
          </a:p>
          <a:p>
            <a:r>
              <a:rPr lang="en-GB" dirty="0"/>
              <a:t>Call for a review of the Criminal Injuries Compensation Scheme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a:t>
            </a:r>
          </a:p>
        </p:txBody>
      </p:sp>
      <p:sp>
        <p:nvSpPr>
          <p:cNvPr id="3" name="Content Placeholder 2"/>
          <p:cNvSpPr>
            <a:spLocks noGrp="1"/>
          </p:cNvSpPr>
          <p:nvPr>
            <p:ph idx="1"/>
          </p:nvPr>
        </p:nvSpPr>
        <p:spPr>
          <a:xfrm>
            <a:off x="838200" y="1358537"/>
            <a:ext cx="10515600" cy="4818426"/>
          </a:xfrm>
        </p:spPr>
        <p:txBody>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over lap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19893389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297"/>
            <a:ext cx="10515600" cy="1249124"/>
          </a:xfrm>
        </p:spPr>
        <p:txBody>
          <a:bodyPr>
            <a:normAutofit fontScale="90000"/>
          </a:bodyPr>
          <a:lstStyle/>
          <a:p>
            <a:br>
              <a:rPr lang="en-GB" sz="2700" i="1" dirty="0">
                <a:solidFill>
                  <a:schemeClr val="tx1">
                    <a:lumMod val="95000"/>
                    <a:lumOff val="5000"/>
                  </a:schemeClr>
                </a:solidFill>
              </a:rPr>
            </a:br>
            <a:br>
              <a:rPr lang="en-GB" sz="2700" i="1" dirty="0">
                <a:solidFill>
                  <a:schemeClr val="tx1">
                    <a:lumMod val="95000"/>
                    <a:lumOff val="5000"/>
                  </a:schemeClr>
                </a:solidFill>
              </a:rPr>
            </a:br>
            <a:r>
              <a:rPr lang="en-GB" sz="3100" b="1" dirty="0">
                <a:solidFill>
                  <a:schemeClr val="tx1">
                    <a:lumMod val="95000"/>
                    <a:lumOff val="5000"/>
                  </a:schemeClr>
                </a:solidFill>
              </a:rPr>
              <a:t>Distinct ‘cohorts’ </a:t>
            </a:r>
            <a:br>
              <a:rPr lang="en-GB" sz="3100" b="1" dirty="0">
                <a:solidFill>
                  <a:schemeClr val="tx1">
                    <a:lumMod val="95000"/>
                    <a:lumOff val="5000"/>
                  </a:schemeClr>
                </a:solidFill>
              </a:rPr>
            </a:br>
            <a:r>
              <a:rPr lang="en-GB" sz="3100" b="1" dirty="0"/>
              <a:t>Victims of the most serious crime </a:t>
            </a:r>
            <a:br>
              <a:rPr lang="en-GB" sz="3100" b="1" dirty="0"/>
            </a:br>
            <a:br>
              <a:rPr lang="en-GB" sz="3100" b="1" dirty="0">
                <a:solidFill>
                  <a:schemeClr val="tx1">
                    <a:lumMod val="95000"/>
                    <a:lumOff val="5000"/>
                  </a:schemeClr>
                </a:solidFill>
              </a:rPr>
            </a:br>
            <a:endParaRPr lang="en-GB" sz="3100" b="1" dirty="0"/>
          </a:p>
        </p:txBody>
      </p:sp>
      <p:sp>
        <p:nvSpPr>
          <p:cNvPr id="3" name="Content Placeholder 2"/>
          <p:cNvSpPr>
            <a:spLocks noGrp="1"/>
          </p:cNvSpPr>
          <p:nvPr>
            <p:ph idx="1"/>
          </p:nvPr>
        </p:nvSpPr>
        <p:spPr>
          <a:xfrm>
            <a:off x="838200" y="1689463"/>
            <a:ext cx="10515600" cy="4487500"/>
          </a:xfrm>
        </p:spPr>
        <p:txBody>
          <a:bodyPr>
            <a:normAutofit fontScale="92500" lnSpcReduction="10000"/>
          </a:bodyPr>
          <a:lstStyle/>
          <a:p>
            <a:pPr fontAlgn="ctr"/>
            <a:r>
              <a:rPr lang="en-GB" dirty="0"/>
              <a:t>Domestic abuse </a:t>
            </a:r>
          </a:p>
          <a:p>
            <a:pPr fontAlgn="ctr"/>
            <a:r>
              <a:rPr lang="en-GB" dirty="0"/>
              <a:t>Sexual offences </a:t>
            </a:r>
          </a:p>
          <a:p>
            <a:pPr fontAlgn="ctr"/>
            <a:r>
              <a:rPr lang="en-GB" dirty="0"/>
              <a:t>Terrorism</a:t>
            </a:r>
          </a:p>
          <a:p>
            <a:pPr fontAlgn="ctr"/>
            <a:r>
              <a:rPr lang="en-GB" dirty="0"/>
              <a:t>Hate crime </a:t>
            </a:r>
          </a:p>
          <a:p>
            <a:pPr fontAlgn="ctr"/>
            <a:r>
              <a:rPr lang="en-GB" dirty="0"/>
              <a:t>Human trafficking </a:t>
            </a:r>
          </a:p>
          <a:p>
            <a:pPr fontAlgn="ctr"/>
            <a:r>
              <a:rPr lang="en-GB" dirty="0"/>
              <a:t>Attempted murder</a:t>
            </a:r>
          </a:p>
          <a:p>
            <a:pPr fontAlgn="ctr"/>
            <a:r>
              <a:rPr lang="en-GB" dirty="0"/>
              <a:t>Wounding / causing grievous bodily harm with intent</a:t>
            </a:r>
          </a:p>
          <a:p>
            <a:pPr fontAlgn="ctr"/>
            <a:r>
              <a:rPr lang="en-GB" dirty="0"/>
              <a:t>False imprisonment</a:t>
            </a:r>
          </a:p>
          <a:p>
            <a:pPr fontAlgn="ctr"/>
            <a:r>
              <a:rPr lang="en-GB" dirty="0"/>
              <a:t>Arson with intent to endanger life </a:t>
            </a:r>
          </a:p>
          <a:p>
            <a:pPr fontAlgn="ctr"/>
            <a:r>
              <a:rPr lang="en-GB" dirty="0"/>
              <a:t>Kidnap</a:t>
            </a:r>
          </a:p>
          <a:p>
            <a:endParaRPr lang="en-GB" dirty="0"/>
          </a:p>
        </p:txBody>
      </p:sp>
    </p:spTree>
    <p:extLst>
      <p:ext uri="{BB962C8B-B14F-4D97-AF65-F5344CB8AC3E}">
        <p14:creationId xmlns:p14="http://schemas.microsoft.com/office/powerpoint/2010/main" val="19766393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1785779177"/>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9ECDE-1A2E-4108-BDDD-E6AB169F0B6C}"/>
              </a:ext>
            </a:extLst>
          </p:cNvPr>
          <p:cNvSpPr>
            <a:spLocks noGrp="1"/>
          </p:cNvSpPr>
          <p:nvPr>
            <p:ph type="title"/>
          </p:nvPr>
        </p:nvSpPr>
        <p:spPr>
          <a:xfrm>
            <a:off x="686834" y="1153572"/>
            <a:ext cx="3200400" cy="4461163"/>
          </a:xfrm>
        </p:spPr>
        <p:txBody>
          <a:bodyPr>
            <a:normAutofit/>
          </a:bodyPr>
          <a:lstStyle/>
          <a:p>
            <a:r>
              <a:rPr lang="en-GB">
                <a:solidFill>
                  <a:srgbClr val="FFFFFF"/>
                </a:solidFill>
              </a:rPr>
              <a:t>Special Measures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9CF9CA-330A-43A2-8EC4-80F6BACEA65D}"/>
              </a:ext>
            </a:extLst>
          </p:cNvPr>
          <p:cNvSpPr>
            <a:spLocks noGrp="1"/>
          </p:cNvSpPr>
          <p:nvPr>
            <p:ph idx="1"/>
          </p:nvPr>
        </p:nvSpPr>
        <p:spPr>
          <a:xfrm>
            <a:off x="4447308" y="591344"/>
            <a:ext cx="6906491" cy="5134207"/>
          </a:xfrm>
        </p:spPr>
        <p:txBody>
          <a:bodyPr anchor="ctr">
            <a:normAutofit/>
          </a:bodyPr>
          <a:lstStyle/>
          <a:p>
            <a:endParaRPr lang="en-GB" sz="2200" dirty="0"/>
          </a:p>
          <a:p>
            <a:r>
              <a:rPr lang="en-GB" sz="2200" dirty="0"/>
              <a:t>The measures a court can order to assist vulnerable or intimidated witnesses to give their best evidence in court. </a:t>
            </a:r>
          </a:p>
          <a:p>
            <a:r>
              <a:rPr lang="en-GB" sz="2200" dirty="0"/>
              <a:t>Screens in court; wigs off; video links; video recorded statements/interviews; public gallery cleared; assist the victim </a:t>
            </a:r>
          </a:p>
          <a:p>
            <a:r>
              <a:rPr lang="en-GB" sz="2200" i="0" dirty="0">
                <a:solidFill>
                  <a:srgbClr val="444444"/>
                </a:solidFill>
                <a:effectLst/>
              </a:rPr>
              <a:t>evidence given in private</a:t>
            </a:r>
          </a:p>
          <a:p>
            <a:r>
              <a:rPr lang="en-GB" sz="2200" i="0" dirty="0">
                <a:solidFill>
                  <a:srgbClr val="444444"/>
                </a:solidFill>
                <a:effectLst/>
              </a:rPr>
              <a:t>pre-trial visual recorded</a:t>
            </a:r>
            <a:endParaRPr lang="en-GB" sz="2200" dirty="0">
              <a:solidFill>
                <a:srgbClr val="444444"/>
              </a:solidFill>
            </a:endParaRPr>
          </a:p>
          <a:p>
            <a:r>
              <a:rPr lang="en-GB" sz="2200" i="0" dirty="0">
                <a:solidFill>
                  <a:srgbClr val="444444"/>
                </a:solidFill>
                <a:effectLst/>
              </a:rPr>
              <a:t>examination of the witness through an intermediary </a:t>
            </a:r>
          </a:p>
          <a:p>
            <a:r>
              <a:rPr lang="en-GB" sz="2200" i="0" dirty="0">
                <a:solidFill>
                  <a:srgbClr val="444444"/>
                </a:solidFill>
                <a:effectLst/>
              </a:rPr>
              <a:t>aids to communication  </a:t>
            </a:r>
            <a:r>
              <a:rPr lang="en-GB" sz="2200" dirty="0"/>
              <a:t> </a:t>
            </a:r>
          </a:p>
          <a:p>
            <a:pPr marL="0" indent="0">
              <a:buNone/>
            </a:pPr>
            <a:endParaRPr lang="en-GB" dirty="0"/>
          </a:p>
        </p:txBody>
      </p:sp>
    </p:spTree>
    <p:extLst>
      <p:ext uri="{BB962C8B-B14F-4D97-AF65-F5344CB8AC3E}">
        <p14:creationId xmlns:p14="http://schemas.microsoft.com/office/powerpoint/2010/main" val="12749083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2CFB389-1301-5407-E557-2E6741F63974}"/>
              </a:ext>
            </a:extLst>
          </p:cNvPr>
          <p:cNvSpPr>
            <a:spLocks noGrp="1"/>
          </p:cNvSpPr>
          <p:nvPr>
            <p:ph type="title"/>
          </p:nvPr>
        </p:nvSpPr>
        <p:spPr>
          <a:xfrm>
            <a:off x="838201" y="365126"/>
            <a:ext cx="5393360" cy="532946"/>
          </a:xfrm>
        </p:spPr>
        <p:txBody>
          <a:bodyPr>
            <a:normAutofit/>
          </a:bodyPr>
          <a:lstStyle/>
          <a:p>
            <a:r>
              <a:rPr lang="en-GB" sz="2800" b="0" i="0" dirty="0">
                <a:effectLst/>
                <a:latin typeface="Lato" panose="020F0502020204030203" pitchFamily="34" charset="0"/>
              </a:rPr>
              <a:t>Fiona Pilkington 2007</a:t>
            </a:r>
            <a:endParaRPr lang="en-GB" sz="2800" dirty="0"/>
          </a:p>
        </p:txBody>
      </p:sp>
      <p:sp>
        <p:nvSpPr>
          <p:cNvPr id="1033" name="Freeform: Shape 103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390833E-898A-5153-21F1-9300C9D70CB0}"/>
              </a:ext>
            </a:extLst>
          </p:cNvPr>
          <p:cNvSpPr>
            <a:spLocks noGrp="1"/>
          </p:cNvSpPr>
          <p:nvPr>
            <p:ph idx="1"/>
          </p:nvPr>
        </p:nvSpPr>
        <p:spPr>
          <a:xfrm>
            <a:off x="838200" y="1027906"/>
            <a:ext cx="5393361" cy="5464968"/>
          </a:xfrm>
        </p:spPr>
        <p:txBody>
          <a:bodyPr>
            <a:normAutofit lnSpcReduction="10000"/>
          </a:bodyPr>
          <a:lstStyle/>
          <a:p>
            <a:r>
              <a:rPr lang="en-GB" sz="2000" dirty="0">
                <a:latin typeface="Lato" panose="020F0502020204030203" pitchFamily="34" charset="0"/>
              </a:rPr>
              <a:t>K</a:t>
            </a:r>
            <a:r>
              <a:rPr lang="en-GB" sz="2000" b="0" i="0" dirty="0">
                <a:effectLst/>
                <a:latin typeface="Lato" panose="020F0502020204030203" pitchFamily="34" charset="0"/>
              </a:rPr>
              <a:t>illed herself and her severely disabled daughter Franky after 10 years of torment by local youths.  </a:t>
            </a:r>
          </a:p>
          <a:p>
            <a:r>
              <a:rPr lang="en-GB" sz="2000" b="0" i="0" dirty="0">
                <a:effectLst/>
                <a:latin typeface="Lato" panose="020F0502020204030203" pitchFamily="34" charset="0"/>
              </a:rPr>
              <a:t>2011 The Independent Police Complaints Commission (IPCC) investigated -  police failed to identify that Fiona, her son and daughter as </a:t>
            </a:r>
            <a:r>
              <a:rPr lang="en-GB" sz="2000" dirty="0">
                <a:latin typeface="Lato" panose="020F0502020204030203" pitchFamily="34" charset="0"/>
              </a:rPr>
              <a:t>vulnerable.</a:t>
            </a:r>
          </a:p>
          <a:p>
            <a:r>
              <a:rPr lang="en-GB" sz="2000" b="0" i="0" dirty="0">
                <a:effectLst/>
                <a:latin typeface="Lato" panose="020F0502020204030203" pitchFamily="34" charset="0"/>
              </a:rPr>
              <a:t>Leicestershire Constabulary’s failure to implement a cohesive, structured and effective approach to the harassment/anti-social behaviour from which they were suffering. </a:t>
            </a:r>
          </a:p>
          <a:p>
            <a:r>
              <a:rPr lang="en-GB" sz="2000" b="0" i="0" dirty="0">
                <a:effectLst/>
                <a:latin typeface="Lato" panose="020F0502020204030203" pitchFamily="34" charset="0"/>
              </a:rPr>
              <a:t>33 police recorded incidents between November 1997 and October 2007 </a:t>
            </a:r>
          </a:p>
          <a:p>
            <a:r>
              <a:rPr lang="en-GB" sz="2000" b="0" i="0" dirty="0">
                <a:effectLst/>
                <a:latin typeface="Lato" panose="020F0502020204030203" pitchFamily="34" charset="0"/>
              </a:rPr>
              <a:t>Incidents were often dealt with in isolation and with an unstructured approach which prevented a true picture of the level of harassment suffered by family</a:t>
            </a:r>
            <a:r>
              <a:rPr lang="en-GB" sz="1500" b="0" i="0" dirty="0">
                <a:effectLst/>
                <a:latin typeface="Lato" panose="020F0502020204030203" pitchFamily="34" charset="0"/>
              </a:rPr>
              <a:t>. </a:t>
            </a:r>
            <a:endParaRPr lang="en-GB" sz="1500" dirty="0"/>
          </a:p>
        </p:txBody>
      </p:sp>
      <p:sp>
        <p:nvSpPr>
          <p:cNvPr id="1035" name="Oval 103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1026" name="Picture 2" descr="Pilkington (left) and her daughter Frankie. No officers were disciplined for their deaths">
            <a:extLst>
              <a:ext uri="{FF2B5EF4-FFF2-40B4-BE49-F238E27FC236}">
                <a16:creationId xmlns:a16="http://schemas.microsoft.com/office/drawing/2014/main" id="{F2E64463-4E4C-B815-ADF5-60C6DEE694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93" r="8507"/>
          <a:stretch/>
        </p:blipFill>
        <p:spPr bwMode="auto">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9" name="Freeform: Shape 103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041" name="Straight Connector 104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43" name="Freeform: Shape 104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5" name="Freeform: Shape 104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031100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 Scheme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 funding</a:t>
            </a:r>
          </a:p>
          <a:p>
            <a:r>
              <a:rPr lang="en-GB" dirty="0"/>
              <a:t>Needs of victims </a:t>
            </a:r>
          </a:p>
          <a:p>
            <a:r>
              <a:rPr lang="en-GB" dirty="0"/>
              <a:t>Improves victim satisfaction</a:t>
            </a:r>
          </a:p>
          <a:p>
            <a:r>
              <a:rPr lang="en-GB" dirty="0"/>
              <a:t>Reduces the frequency of reoffending – offenders understand the impact on victims </a:t>
            </a:r>
          </a:p>
        </p:txBody>
      </p:sp>
    </p:spTree>
    <p:extLst>
      <p:ext uri="{BB962C8B-B14F-4D97-AF65-F5344CB8AC3E}">
        <p14:creationId xmlns:p14="http://schemas.microsoft.com/office/powerpoint/2010/main" val="38666649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5050"/>
          </a:xfrm>
        </p:spPr>
        <p:txBody>
          <a:bodyPr>
            <a:normAutofit fontScale="90000"/>
          </a:bodyPr>
          <a:lstStyle/>
          <a:p>
            <a:br>
              <a:rPr lang="en-GB" dirty="0"/>
            </a:br>
            <a:r>
              <a:rPr lang="en-GB" dirty="0"/>
              <a:t>Nirbhaya Movement - ‘The Fearless One’</a:t>
            </a:r>
            <a:br>
              <a:rPr lang="en-GB" dirty="0"/>
            </a:br>
            <a:endParaRPr lang="en-GB" dirty="0"/>
          </a:p>
        </p:txBody>
      </p:sp>
      <p:sp>
        <p:nvSpPr>
          <p:cNvPr id="3" name="Content Placeholder 2"/>
          <p:cNvSpPr>
            <a:spLocks noGrp="1"/>
          </p:cNvSpPr>
          <p:nvPr>
            <p:ph idx="1"/>
          </p:nvPr>
        </p:nvSpPr>
        <p:spPr>
          <a:xfrm>
            <a:off x="838200" y="1343025"/>
            <a:ext cx="10515600" cy="4833938"/>
          </a:xfrm>
        </p:spPr>
        <p:txBody>
          <a:bodyPr>
            <a:normAutofit lnSpcReduction="10000"/>
          </a:bodyPr>
          <a:lstStyle/>
          <a:p>
            <a:r>
              <a:rPr lang="en-GB" dirty="0"/>
              <a:t>Jyoti Singh medical student with friend caught a bus home South Delhi Dec 2012</a:t>
            </a:r>
          </a:p>
          <a:p>
            <a:r>
              <a:rPr lang="en-GB" dirty="0"/>
              <a:t>They were both attacked by 4 men on the bus</a:t>
            </a:r>
          </a:p>
          <a:p>
            <a:r>
              <a:rPr lang="en-GB" dirty="0"/>
              <a:t>Singh was brutally gang-raped, beaten, thrown off bus  </a:t>
            </a:r>
          </a:p>
          <a:p>
            <a:r>
              <a:rPr lang="en-GB" dirty="0"/>
              <a:t>Caused an outrage and number of rapes started being reported</a:t>
            </a:r>
          </a:p>
          <a:p>
            <a:pPr>
              <a:buNone/>
            </a:pPr>
            <a:r>
              <a:rPr lang="en-GB" dirty="0"/>
              <a:t>2011 - 572 rapes	2012 – 706 rapes	2013 - 1,813 rapes</a:t>
            </a:r>
          </a:p>
          <a:p>
            <a:r>
              <a:rPr lang="en-GB" dirty="0"/>
              <a:t>80,000 suggestions to change rape laws</a:t>
            </a:r>
          </a:p>
          <a:p>
            <a:r>
              <a:rPr lang="en-GB" dirty="0"/>
              <a:t>Quicker investigations &amp; prosecution of offenders</a:t>
            </a:r>
          </a:p>
          <a:p>
            <a:r>
              <a:rPr lang="en-GB" dirty="0"/>
              <a:t>6 new fast track courts</a:t>
            </a:r>
          </a:p>
          <a:p>
            <a:r>
              <a:rPr lang="en-GB" dirty="0"/>
              <a:t>BUT:</a:t>
            </a:r>
          </a:p>
        </p:txBody>
      </p:sp>
    </p:spTree>
    <p:extLst>
      <p:ext uri="{BB962C8B-B14F-4D97-AF65-F5344CB8AC3E}">
        <p14:creationId xmlns:p14="http://schemas.microsoft.com/office/powerpoint/2010/main" val="1564746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C3F0A-2804-469F-B2A8-D39881D7F91B}"/>
              </a:ext>
            </a:extLst>
          </p:cNvPr>
          <p:cNvSpPr>
            <a:spLocks noGrp="1"/>
          </p:cNvSpPr>
          <p:nvPr>
            <p:ph type="title"/>
          </p:nvPr>
        </p:nvSpPr>
        <p:spPr>
          <a:xfrm>
            <a:off x="838200" y="365126"/>
            <a:ext cx="10515600" cy="887942"/>
          </a:xfrm>
        </p:spPr>
        <p:txBody>
          <a:bodyPr/>
          <a:lstStyle/>
          <a:p>
            <a:r>
              <a:rPr lang="en-GB" dirty="0"/>
              <a:t>India &amp; 2020</a:t>
            </a:r>
          </a:p>
        </p:txBody>
      </p:sp>
      <p:sp>
        <p:nvSpPr>
          <p:cNvPr id="3" name="Content Placeholder 2">
            <a:extLst>
              <a:ext uri="{FF2B5EF4-FFF2-40B4-BE49-F238E27FC236}">
                <a16:creationId xmlns:a16="http://schemas.microsoft.com/office/drawing/2014/main" id="{FA6FA697-C950-4449-B998-2E39AF60794D}"/>
              </a:ext>
            </a:extLst>
          </p:cNvPr>
          <p:cNvSpPr>
            <a:spLocks noGrp="1"/>
          </p:cNvSpPr>
          <p:nvPr>
            <p:ph idx="1"/>
          </p:nvPr>
        </p:nvSpPr>
        <p:spPr>
          <a:xfrm>
            <a:off x="838200" y="1253068"/>
            <a:ext cx="10515600" cy="4923895"/>
          </a:xfrm>
        </p:spPr>
        <p:txBody>
          <a:bodyPr/>
          <a:lstStyle/>
          <a:p>
            <a:r>
              <a:rPr lang="en-GB" dirty="0"/>
              <a:t>Rape reporting over 32,000</a:t>
            </a:r>
          </a:p>
          <a:p>
            <a:r>
              <a:rPr lang="en-GB" dirty="0"/>
              <a:t>September 2020 - 2 rape cases </a:t>
            </a:r>
          </a:p>
          <a:p>
            <a:r>
              <a:rPr lang="en-GB" dirty="0"/>
              <a:t>A 19-year-old Dalit woman died after she was gang raped by four upper-caste men.</a:t>
            </a:r>
          </a:p>
          <a:p>
            <a:pPr lvl="1"/>
            <a:r>
              <a:rPr lang="en-GB" dirty="0"/>
              <a:t>Body was cremated by police without family consent.</a:t>
            </a:r>
          </a:p>
          <a:p>
            <a:r>
              <a:rPr lang="en-GB" dirty="0"/>
              <a:t>Same week - </a:t>
            </a:r>
          </a:p>
          <a:p>
            <a:r>
              <a:rPr lang="en-GB" dirty="0"/>
              <a:t>22-year-old Dalit woman died after gang rape same circumstances as above. </a:t>
            </a:r>
          </a:p>
          <a:p>
            <a:pPr lvl="1"/>
            <a:r>
              <a:rPr lang="en-GB" dirty="0"/>
              <a:t>Police did not believe she was raped</a:t>
            </a:r>
          </a:p>
        </p:txBody>
      </p:sp>
    </p:spTree>
    <p:extLst>
      <p:ext uri="{BB962C8B-B14F-4D97-AF65-F5344CB8AC3E}">
        <p14:creationId xmlns:p14="http://schemas.microsoft.com/office/powerpoint/2010/main" val="4180273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F4E7-C1E7-4135-A36B-F8D90EB41831}"/>
              </a:ext>
            </a:extLst>
          </p:cNvPr>
          <p:cNvSpPr>
            <a:spLocks noGrp="1"/>
          </p:cNvSpPr>
          <p:nvPr>
            <p:ph type="title"/>
          </p:nvPr>
        </p:nvSpPr>
        <p:spPr>
          <a:xfrm>
            <a:off x="838200" y="365126"/>
            <a:ext cx="10515600" cy="315912"/>
          </a:xfrm>
        </p:spPr>
        <p:txBody>
          <a:bodyPr>
            <a:normAutofit/>
          </a:bodyPr>
          <a:lstStyle/>
          <a:p>
            <a:endParaRPr lang="en-GB" sz="800" dirty="0"/>
          </a:p>
        </p:txBody>
      </p:sp>
      <p:pic>
        <p:nvPicPr>
          <p:cNvPr id="4" name="Content Placeholder 3">
            <a:extLst>
              <a:ext uri="{FF2B5EF4-FFF2-40B4-BE49-F238E27FC236}">
                <a16:creationId xmlns:a16="http://schemas.microsoft.com/office/drawing/2014/main" id="{C99F1195-A854-4437-A944-267C32306ADB}"/>
              </a:ext>
            </a:extLst>
          </p:cNvPr>
          <p:cNvPicPr>
            <a:picLocks noGrp="1" noChangeAspect="1"/>
          </p:cNvPicPr>
          <p:nvPr>
            <p:ph idx="1"/>
          </p:nvPr>
        </p:nvPicPr>
        <p:blipFill>
          <a:blip r:embed="rId2"/>
          <a:stretch>
            <a:fillRect/>
          </a:stretch>
        </p:blipFill>
        <p:spPr>
          <a:xfrm>
            <a:off x="838200" y="265482"/>
            <a:ext cx="9939867" cy="6227392"/>
          </a:xfrm>
          <a:prstGeom prst="rect">
            <a:avLst/>
          </a:prstGeom>
        </p:spPr>
      </p:pic>
    </p:spTree>
    <p:extLst>
      <p:ext uri="{BB962C8B-B14F-4D97-AF65-F5344CB8AC3E}">
        <p14:creationId xmlns:p14="http://schemas.microsoft.com/office/powerpoint/2010/main" val="1215756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DD641BD-25F4-4DC2-BB9E-311218BD84C5}"/>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Question </a:t>
            </a:r>
          </a:p>
        </p:txBody>
      </p:sp>
      <p:sp>
        <p:nvSpPr>
          <p:cNvPr id="3" name="Content Placeholder 2">
            <a:extLst>
              <a:ext uri="{FF2B5EF4-FFF2-40B4-BE49-F238E27FC236}">
                <a16:creationId xmlns:a16="http://schemas.microsoft.com/office/drawing/2014/main" id="{4EF1187B-877D-44B1-8075-2C8F387142EE}"/>
              </a:ext>
            </a:extLst>
          </p:cNvPr>
          <p:cNvSpPr>
            <a:spLocks noGrp="1"/>
          </p:cNvSpPr>
          <p:nvPr>
            <p:ph idx="1"/>
          </p:nvPr>
        </p:nvSpPr>
        <p:spPr>
          <a:xfrm>
            <a:off x="4071068" y="841247"/>
            <a:ext cx="6877878" cy="5120640"/>
          </a:xfrm>
        </p:spPr>
        <p:txBody>
          <a:bodyPr anchor="ctr">
            <a:normAutofit/>
          </a:bodyPr>
          <a:lstStyle/>
          <a:p>
            <a:endParaRPr lang="en-GB" sz="1800" dirty="0">
              <a:solidFill>
                <a:schemeClr val="tx2"/>
              </a:solidFill>
            </a:endParaRPr>
          </a:p>
          <a:p>
            <a:r>
              <a:rPr lang="en-GB" sz="1800" b="0" dirty="0">
                <a:effectLst/>
                <a:latin typeface="Calibri" panose="020F0502020204030204" pitchFamily="34" charset="0"/>
                <a:ea typeface="MS Gothic" panose="020B0609070205080204" pitchFamily="49" charset="-128"/>
                <a:cs typeface="Times New Roman" panose="02020603050405020304" pitchFamily="18" charset="0"/>
              </a:rPr>
              <a:t>Critically explore the needs of victims of crime and the services that are available to them in England and Wales.</a:t>
            </a:r>
          </a:p>
          <a:p>
            <a:endParaRPr lang="en-GB" sz="1800" dirty="0">
              <a:latin typeface="Calibri" panose="020F0502020204030204" pitchFamily="34" charset="0"/>
              <a:ea typeface="MS Gothic" panose="020B0609070205080204" pitchFamily="49" charset="-128"/>
              <a:cs typeface="Times New Roman" panose="02020603050405020304" pitchFamily="18" charset="0"/>
            </a:endParaRPr>
          </a:p>
          <a:p>
            <a:pPr marL="0" indent="0">
              <a:buNone/>
            </a:pPr>
            <a:endParaRPr lang="en-GB" sz="1800" b="0" dirty="0">
              <a:effectLst/>
              <a:latin typeface="Calibri" panose="020F0502020204030204" pitchFamily="34" charset="0"/>
              <a:ea typeface="MS Gothic" panose="020B0609070205080204" pitchFamily="49" charset="-128"/>
              <a:cs typeface="Times New Roman" panose="02020603050405020304" pitchFamily="18" charset="0"/>
            </a:endParaRPr>
          </a:p>
          <a:p>
            <a:r>
              <a:rPr lang="en-GB" sz="1800" dirty="0">
                <a:solidFill>
                  <a:schemeClr val="tx2"/>
                </a:solidFill>
              </a:rPr>
              <a:t>Special measures</a:t>
            </a:r>
          </a:p>
          <a:p>
            <a:r>
              <a:rPr lang="en-GB" sz="1800" dirty="0">
                <a:solidFill>
                  <a:schemeClr val="tx2"/>
                </a:solidFill>
              </a:rPr>
              <a:t>Victims Rights (some)</a:t>
            </a:r>
          </a:p>
          <a:p>
            <a:r>
              <a:rPr lang="en-GB" sz="1800" dirty="0">
                <a:solidFill>
                  <a:schemeClr val="tx2"/>
                </a:solidFill>
              </a:rPr>
              <a:t>Victim Personal Statements – are they taken?</a:t>
            </a:r>
          </a:p>
          <a:p>
            <a:r>
              <a:rPr lang="en-GB" sz="1800" dirty="0">
                <a:solidFill>
                  <a:schemeClr val="tx2"/>
                </a:solidFill>
              </a:rPr>
              <a:t>Are special measures enough for vulnerable people?</a:t>
            </a:r>
          </a:p>
          <a:p>
            <a:r>
              <a:rPr lang="en-GB" sz="1800" dirty="0">
                <a:solidFill>
                  <a:schemeClr val="tx2"/>
                </a:solidFill>
              </a:rPr>
              <a:t>Time </a:t>
            </a:r>
          </a:p>
          <a:p>
            <a:r>
              <a:rPr lang="en-GB" sz="1800" dirty="0">
                <a:solidFill>
                  <a:schemeClr val="tx2"/>
                </a:solidFill>
              </a:rPr>
              <a:t>Don’t want to be </a:t>
            </a:r>
            <a:r>
              <a:rPr lang="en-GB" sz="1800" dirty="0" err="1">
                <a:solidFill>
                  <a:schemeClr val="tx2"/>
                </a:solidFill>
              </a:rPr>
              <a:t>revictimised</a:t>
            </a:r>
            <a:r>
              <a:rPr lang="en-GB" sz="1800" dirty="0">
                <a:solidFill>
                  <a:schemeClr val="tx2"/>
                </a:solidFill>
              </a:rPr>
              <a:t>. </a:t>
            </a:r>
          </a:p>
        </p:txBody>
      </p:sp>
    </p:spTree>
    <p:extLst>
      <p:ext uri="{BB962C8B-B14F-4D97-AF65-F5344CB8AC3E}">
        <p14:creationId xmlns:p14="http://schemas.microsoft.com/office/powerpoint/2010/main" val="3877926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3C464-9951-44EB-A51B-6143A439EC68}"/>
              </a:ext>
            </a:extLst>
          </p:cNvPr>
          <p:cNvSpPr>
            <a:spLocks noGrp="1"/>
          </p:cNvSpPr>
          <p:nvPr>
            <p:ph type="title"/>
          </p:nvPr>
        </p:nvSpPr>
        <p:spPr/>
        <p:txBody>
          <a:bodyPr/>
          <a:lstStyle/>
          <a:p>
            <a:r>
              <a:rPr lang="en-GB" dirty="0"/>
              <a:t>Is there more?</a:t>
            </a:r>
          </a:p>
        </p:txBody>
      </p:sp>
      <p:sp>
        <p:nvSpPr>
          <p:cNvPr id="3" name="Content Placeholder 2">
            <a:extLst>
              <a:ext uri="{FF2B5EF4-FFF2-40B4-BE49-F238E27FC236}">
                <a16:creationId xmlns:a16="http://schemas.microsoft.com/office/drawing/2014/main" id="{7DF25F8E-08D9-4112-BA37-22E3E4653C06}"/>
              </a:ext>
            </a:extLst>
          </p:cNvPr>
          <p:cNvSpPr>
            <a:spLocks noGrp="1"/>
          </p:cNvSpPr>
          <p:nvPr>
            <p:ph idx="1"/>
          </p:nvPr>
        </p:nvSpPr>
        <p:spPr/>
        <p:txBody>
          <a:bodyPr/>
          <a:lstStyle/>
          <a:p>
            <a:r>
              <a:rPr lang="en-GB" dirty="0"/>
              <a:t>What do victims what?</a:t>
            </a:r>
          </a:p>
          <a:p>
            <a:r>
              <a:rPr lang="en-GB" dirty="0"/>
              <a:t>Why are some victims not satisfied?</a:t>
            </a:r>
          </a:p>
          <a:p>
            <a:r>
              <a:rPr lang="en-GB" dirty="0"/>
              <a:t>Public see victims of crime?</a:t>
            </a:r>
          </a:p>
          <a:p>
            <a:r>
              <a:rPr lang="en-GB" dirty="0"/>
              <a:t>Victims journey through the criminal justice system can be a frustrating experience?</a:t>
            </a:r>
          </a:p>
          <a:p>
            <a:r>
              <a:rPr lang="en-GB" dirty="0"/>
              <a:t>More  consultation need with Victims / CJS?</a:t>
            </a:r>
          </a:p>
          <a:p>
            <a:endParaRPr lang="en-GB" dirty="0"/>
          </a:p>
          <a:p>
            <a:r>
              <a:rPr lang="en-GB" dirty="0"/>
              <a:t>Victims’ Strategy – to follow but sets out improvements for victims of crime.</a:t>
            </a:r>
          </a:p>
        </p:txBody>
      </p:sp>
    </p:spTree>
    <p:extLst>
      <p:ext uri="{BB962C8B-B14F-4D97-AF65-F5344CB8AC3E}">
        <p14:creationId xmlns:p14="http://schemas.microsoft.com/office/powerpoint/2010/main" val="29393642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1E72C-B17F-41D2-92F0-ABB27C1C2C26}"/>
              </a:ext>
            </a:extLst>
          </p:cNvPr>
          <p:cNvSpPr>
            <a:spLocks noGrp="1"/>
          </p:cNvSpPr>
          <p:nvPr>
            <p:ph type="title"/>
          </p:nvPr>
        </p:nvSpPr>
        <p:spPr>
          <a:xfrm>
            <a:off x="838200" y="365125"/>
            <a:ext cx="10515600" cy="746223"/>
          </a:xfrm>
        </p:spPr>
        <p:txBody>
          <a:bodyPr/>
          <a:lstStyle/>
          <a:p>
            <a:r>
              <a:rPr lang="en-GB" dirty="0"/>
              <a:t>Task</a:t>
            </a:r>
          </a:p>
        </p:txBody>
      </p:sp>
      <p:sp>
        <p:nvSpPr>
          <p:cNvPr id="3" name="Content Placeholder 2">
            <a:extLst>
              <a:ext uri="{FF2B5EF4-FFF2-40B4-BE49-F238E27FC236}">
                <a16:creationId xmlns:a16="http://schemas.microsoft.com/office/drawing/2014/main" id="{47D397B7-A633-4721-98DF-E58B2DBAA85E}"/>
              </a:ext>
            </a:extLst>
          </p:cNvPr>
          <p:cNvSpPr>
            <a:spLocks noGrp="1"/>
          </p:cNvSpPr>
          <p:nvPr>
            <p:ph idx="1"/>
          </p:nvPr>
        </p:nvSpPr>
        <p:spPr>
          <a:xfrm>
            <a:off x="838200" y="1111348"/>
            <a:ext cx="10515600" cy="5065615"/>
          </a:xfrm>
        </p:spPr>
        <p:txBody>
          <a:bodyPr>
            <a:normAutofit lnSpcReduction="10000"/>
          </a:bodyPr>
          <a:lstStyle/>
          <a:p>
            <a:r>
              <a:rPr lang="en-GB" dirty="0"/>
              <a:t>For Tutorial:</a:t>
            </a:r>
          </a:p>
          <a:p>
            <a:pPr lvl="0"/>
            <a:r>
              <a:rPr lang="en-GB" dirty="0"/>
              <a:t>Please read and be prepared to discuss the following cases:</a:t>
            </a:r>
          </a:p>
          <a:p>
            <a:pPr lvl="0"/>
            <a:r>
              <a:rPr lang="en-GB" dirty="0" err="1"/>
              <a:t>Standford</a:t>
            </a:r>
            <a:r>
              <a:rPr lang="en-GB" dirty="0"/>
              <a:t> Rape case see link below:</a:t>
            </a:r>
          </a:p>
          <a:p>
            <a:pPr lvl="1"/>
            <a:r>
              <a:rPr lang="en-GB" u="sng" dirty="0">
                <a:hlinkClick r:id="rId3"/>
              </a:rPr>
              <a:t>https://www.independent.co.uk/voices/stanford-rape-case-why-a-victim-of-sexual-assault-speaking-out-shouldn-t-be-a-shocking-viral-news-a7072491.html</a:t>
            </a:r>
            <a:endParaRPr lang="en-GB" dirty="0"/>
          </a:p>
          <a:p>
            <a:pPr lvl="0"/>
            <a:r>
              <a:rPr lang="en-GB" dirty="0"/>
              <a:t>Victims parents have impact statement edited see link below:</a:t>
            </a:r>
          </a:p>
          <a:p>
            <a:pPr lvl="1"/>
            <a:r>
              <a:rPr lang="en-GB" dirty="0"/>
              <a:t> </a:t>
            </a:r>
            <a:r>
              <a:rPr lang="en-GB" u="sng" dirty="0">
                <a:hlinkClick r:id="rId4"/>
              </a:rPr>
              <a:t>https://www.theguardian.com/uk-news/2019/jul/10/parents-victim-statement-edited-to-spare-feelings-of-driver-who-killed-child</a:t>
            </a:r>
            <a:endParaRPr lang="en-GB" dirty="0"/>
          </a:p>
          <a:p>
            <a:r>
              <a:rPr lang="en-GB" dirty="0"/>
              <a:t>Google the Christchurch, New Zealand 2019 terror attack victim statements.</a:t>
            </a:r>
          </a:p>
          <a:p>
            <a:r>
              <a:rPr lang="en-GB" dirty="0"/>
              <a:t>Netflix – </a:t>
            </a:r>
            <a:r>
              <a:rPr lang="en-GB" b="1" dirty="0"/>
              <a:t>Athlete A </a:t>
            </a:r>
            <a:r>
              <a:rPr lang="en-GB" dirty="0"/>
              <a:t>USA Gymnastic team abuse by </a:t>
            </a:r>
            <a:r>
              <a:rPr lang="en-GB" dirty="0" err="1"/>
              <a:t>Dr.</a:t>
            </a:r>
            <a:r>
              <a:rPr lang="en-GB" dirty="0"/>
              <a:t> Larry Nassar. </a:t>
            </a:r>
            <a:endParaRPr lang="en-GB" b="1" dirty="0"/>
          </a:p>
          <a:p>
            <a:endParaRPr lang="en-GB" dirty="0"/>
          </a:p>
          <a:p>
            <a:endParaRPr lang="en-GB" dirty="0"/>
          </a:p>
        </p:txBody>
      </p:sp>
    </p:spTree>
    <p:extLst>
      <p:ext uri="{BB962C8B-B14F-4D97-AF65-F5344CB8AC3E}">
        <p14:creationId xmlns:p14="http://schemas.microsoft.com/office/powerpoint/2010/main" val="11495208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33486450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2410</TotalTime>
  <Words>3757</Words>
  <Application>Microsoft Office PowerPoint</Application>
  <PresentationFormat>Widescreen</PresentationFormat>
  <Paragraphs>357</Paragraphs>
  <Slides>43</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Calibri Light</vt:lpstr>
      <vt:lpstr>Lato</vt:lpstr>
      <vt:lpstr>Times New Roman</vt:lpstr>
      <vt:lpstr>Trebuchet MS</vt:lpstr>
      <vt:lpstr>Wingdings</vt:lpstr>
      <vt:lpstr>Office Theme</vt:lpstr>
      <vt:lpstr>Week 4</vt:lpstr>
      <vt:lpstr>PowerPoint Presentation</vt:lpstr>
      <vt:lpstr>PowerPoint Presentation</vt:lpstr>
      <vt:lpstr> The Importance of Victims &amp; Witnesses in the Criminal Justice System </vt:lpstr>
      <vt:lpstr>Victim Strategy </vt:lpstr>
      <vt:lpstr>Victims Code  The Code was most recently updated in April 2021</vt:lpstr>
      <vt:lpstr>Impact of Crime and ASB </vt:lpstr>
      <vt:lpstr>PowerPoint Presentation</vt:lpstr>
      <vt:lpstr>PowerPoint Presentation</vt:lpstr>
      <vt:lpstr>Short Term Impact of Crime </vt:lpstr>
      <vt:lpstr>Longer Term Impact of Crime </vt:lpstr>
      <vt:lpstr>Victims’ Rights </vt:lpstr>
      <vt:lpstr>Victims’ Rights </vt:lpstr>
      <vt:lpstr>Victims Rights’</vt:lpstr>
      <vt:lpstr>PowerPoint Presentation</vt:lpstr>
      <vt:lpstr>Victim Impact Statements</vt:lpstr>
      <vt:lpstr>VPS</vt:lpstr>
      <vt:lpstr>Violet-Grace 83 MPH in a 30 MPH road Went on the run to Amsterdam Death by DD = Section 1 of the Road Traffic Act 1988, carries a maximum penalty of 14 years in prison Received 9.5 years – out sooner? Sentenced increased due to social media in prison </vt:lpstr>
      <vt:lpstr>Violet-Grace</vt:lpstr>
      <vt:lpstr>VPS &amp; Parole</vt:lpstr>
      <vt:lpstr>Standford Rape Case</vt:lpstr>
      <vt:lpstr>Standford Rape Case</vt:lpstr>
      <vt:lpstr>What victims want</vt:lpstr>
      <vt:lpstr> Grenfell Tower </vt:lpstr>
      <vt:lpstr>Grenfell Tower </vt:lpstr>
      <vt:lpstr>Concerns</vt:lpstr>
      <vt:lpstr>Criminal Charges</vt:lpstr>
      <vt:lpstr>Grenfell </vt:lpstr>
      <vt:lpstr>Manchester Bombing</vt:lpstr>
      <vt:lpstr>Enhanced / Special Service</vt:lpstr>
      <vt:lpstr>  Distinct ‘cohorts’  Victims of the most serious crime   </vt:lpstr>
      <vt:lpstr>Who we should be focusing on</vt:lpstr>
      <vt:lpstr>Special Measures</vt:lpstr>
      <vt:lpstr>Fiona Pilkington 2007</vt:lpstr>
      <vt:lpstr>Restorative Justice Scheme</vt:lpstr>
      <vt:lpstr>Restorative Approach / Justice</vt:lpstr>
      <vt:lpstr> Nirbhaya Movement - ‘The Fearless One’ </vt:lpstr>
      <vt:lpstr>India &amp; 2020</vt:lpstr>
      <vt:lpstr>PowerPoint Presentation</vt:lpstr>
      <vt:lpstr>Question </vt:lpstr>
      <vt:lpstr>Is there more?</vt:lpstr>
      <vt:lpstr>Task</vt:lpstr>
      <vt:lpstr>Webpages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2</dc:title>
  <dc:creator>Jane Thomas</dc:creator>
  <cp:lastModifiedBy>Jane Davies</cp:lastModifiedBy>
  <cp:revision>10</cp:revision>
  <dcterms:created xsi:type="dcterms:W3CDTF">2020-10-06T10:57:05Z</dcterms:created>
  <dcterms:modified xsi:type="dcterms:W3CDTF">2023-02-16T13:09:48Z</dcterms:modified>
</cp:coreProperties>
</file>