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4" r:id="rId11"/>
    <p:sldId id="265" r:id="rId12"/>
    <p:sldId id="266" r:id="rId13"/>
    <p:sldId id="267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101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0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roberts" userId="84181d4c658d0b91" providerId="LiveId" clId="{C47F0DAE-5BCE-4814-97F4-36A3AC8532D2}"/>
    <pc:docChg chg="custSel modSld">
      <pc:chgData name="scott roberts" userId="84181d4c658d0b91" providerId="LiveId" clId="{C47F0DAE-5BCE-4814-97F4-36A3AC8532D2}" dt="2026-10-08T18:05:39.233" v="58" actId="6549"/>
      <pc:docMkLst>
        <pc:docMk/>
      </pc:docMkLst>
      <pc:sldChg chg="modSp mod modNotesTx">
        <pc:chgData name="scott roberts" userId="84181d4c658d0b91" providerId="LiveId" clId="{C47F0DAE-5BCE-4814-97F4-36A3AC8532D2}" dt="2026-09-23T09:19:22.149" v="36" actId="20577"/>
        <pc:sldMkLst>
          <pc:docMk/>
          <pc:sldMk cId="0" sldId="256"/>
        </pc:sldMkLst>
        <pc:spChg chg="mod">
          <ac:chgData name="scott roberts" userId="84181d4c658d0b91" providerId="LiveId" clId="{C47F0DAE-5BCE-4814-97F4-36A3AC8532D2}" dt="2026-09-23T09:19:22.149" v="36" actId="20577"/>
          <ac:spMkLst>
            <pc:docMk/>
            <pc:sldMk cId="0" sldId="256"/>
            <ac:spMk id="3" creationId="{00000000-0000-0000-0000-000000000000}"/>
          </ac:spMkLst>
        </pc:spChg>
      </pc:sldChg>
      <pc:sldChg chg="delSp modSp mod modNotesTx">
        <pc:chgData name="scott roberts" userId="84181d4c658d0b91" providerId="LiveId" clId="{C47F0DAE-5BCE-4814-97F4-36A3AC8532D2}" dt="2026-09-23T09:22:00.654" v="38" actId="27636"/>
        <pc:sldMkLst>
          <pc:docMk/>
          <pc:sldMk cId="0" sldId="257"/>
        </pc:sldMkLst>
        <pc:spChg chg="mod">
          <ac:chgData name="scott roberts" userId="84181d4c658d0b91" providerId="LiveId" clId="{C47F0DAE-5BCE-4814-97F4-36A3AC8532D2}" dt="2026-09-23T09:22:00.654" v="38" actId="27636"/>
          <ac:spMkLst>
            <pc:docMk/>
            <pc:sldMk cId="0" sldId="257"/>
            <ac:spMk id="15" creationId="{00000000-0000-0000-0000-000000000000}"/>
          </ac:spMkLst>
        </pc:spChg>
      </pc:sldChg>
      <pc:sldChg chg="delSp modSp mod">
        <pc:chgData name="scott roberts" userId="84181d4c658d0b91" providerId="LiveId" clId="{C47F0DAE-5BCE-4814-97F4-36A3AC8532D2}" dt="2026-09-18T09:02:47.138" v="4" actId="478"/>
        <pc:sldMkLst>
          <pc:docMk/>
          <pc:sldMk cId="0" sldId="258"/>
        </pc:sldMkLst>
      </pc:sldChg>
      <pc:sldChg chg="modSp mod modNotesTx">
        <pc:chgData name="scott roberts" userId="84181d4c658d0b91" providerId="LiveId" clId="{C47F0DAE-5BCE-4814-97F4-36A3AC8532D2}" dt="2026-10-08T18:05:39.233" v="58" actId="6549"/>
        <pc:sldMkLst>
          <pc:docMk/>
          <pc:sldMk cId="0" sldId="259"/>
        </pc:sldMkLst>
        <pc:spChg chg="mod">
          <ac:chgData name="scott roberts" userId="84181d4c658d0b91" providerId="LiveId" clId="{C47F0DAE-5BCE-4814-97F4-36A3AC8532D2}" dt="2026-10-08T18:05:39.233" v="58" actId="6549"/>
          <ac:spMkLst>
            <pc:docMk/>
            <pc:sldMk cId="0" sldId="259"/>
            <ac:spMk id="5" creationId="{00000000-0000-0000-0000-000000000000}"/>
          </ac:spMkLst>
        </pc:spChg>
      </pc:sldChg>
      <pc:sldChg chg="delSp modSp mod modNotesTx">
        <pc:chgData name="scott roberts" userId="84181d4c658d0b91" providerId="LiveId" clId="{C47F0DAE-5BCE-4814-97F4-36A3AC8532D2}" dt="2026-09-18T19:39:02.916" v="34"/>
        <pc:sldMkLst>
          <pc:docMk/>
          <pc:sldMk cId="0" sldId="260"/>
        </pc:sldMkLst>
      </pc:sldChg>
      <pc:sldChg chg="delSp modSp mod modNotesTx">
        <pc:chgData name="scott roberts" userId="84181d4c658d0b91" providerId="LiveId" clId="{C47F0DAE-5BCE-4814-97F4-36A3AC8532D2}" dt="2026-09-18T19:38:28.275" v="33" actId="6549"/>
        <pc:sldMkLst>
          <pc:docMk/>
          <pc:sldMk cId="0" sldId="261"/>
        </pc:sldMkLst>
      </pc:sldChg>
      <pc:sldChg chg="delSp modSp mod modNotesTx">
        <pc:chgData name="scott roberts" userId="84181d4c658d0b91" providerId="LiveId" clId="{C47F0DAE-5BCE-4814-97F4-36A3AC8532D2}" dt="2026-09-23T10:18:57.773" v="54" actId="20577"/>
        <pc:sldMkLst>
          <pc:docMk/>
          <pc:sldMk cId="0" sldId="262"/>
        </pc:sldMkLst>
        <pc:spChg chg="mod">
          <ac:chgData name="scott roberts" userId="84181d4c658d0b91" providerId="LiveId" clId="{C47F0DAE-5BCE-4814-97F4-36A3AC8532D2}" dt="2026-09-23T10:18:53.153" v="53" actId="20577"/>
          <ac:spMkLst>
            <pc:docMk/>
            <pc:sldMk cId="0" sldId="262"/>
            <ac:spMk id="2" creationId="{00000000-0000-0000-0000-000000000000}"/>
          </ac:spMkLst>
        </pc:spChg>
        <pc:spChg chg="mod">
          <ac:chgData name="scott roberts" userId="84181d4c658d0b91" providerId="LiveId" clId="{C47F0DAE-5BCE-4814-97F4-36A3AC8532D2}" dt="2026-09-23T10:18:57.773" v="54" actId="20577"/>
          <ac:spMkLst>
            <pc:docMk/>
            <pc:sldMk cId="0" sldId="262"/>
            <ac:spMk id="8" creationId="{00000000-0000-0000-0000-000000000000}"/>
          </ac:spMkLst>
        </pc:spChg>
      </pc:sldChg>
      <pc:sldChg chg="delSp mod modNotesTx">
        <pc:chgData name="scott roberts" userId="84181d4c658d0b91" providerId="LiveId" clId="{C47F0DAE-5BCE-4814-97F4-36A3AC8532D2}" dt="2026-09-18T19:38:07.908" v="31" actId="6549"/>
        <pc:sldMkLst>
          <pc:docMk/>
          <pc:sldMk cId="0" sldId="263"/>
        </pc:sldMkLst>
      </pc:sldChg>
      <pc:sldChg chg="delSp modSp mod modNotesTx">
        <pc:chgData name="scott roberts" userId="84181d4c658d0b91" providerId="LiveId" clId="{C47F0DAE-5BCE-4814-97F4-36A3AC8532D2}" dt="2026-09-23T10:11:10.382" v="52" actId="6549"/>
        <pc:sldMkLst>
          <pc:docMk/>
          <pc:sldMk cId="0" sldId="264"/>
        </pc:sldMkLst>
        <pc:spChg chg="mod">
          <ac:chgData name="scott roberts" userId="84181d4c658d0b91" providerId="LiveId" clId="{C47F0DAE-5BCE-4814-97F4-36A3AC8532D2}" dt="2026-09-23T10:11:10.382" v="52" actId="6549"/>
          <ac:spMkLst>
            <pc:docMk/>
            <pc:sldMk cId="0" sldId="264"/>
            <ac:spMk id="8" creationId="{00000000-0000-0000-0000-000000000000}"/>
          </ac:spMkLst>
        </pc:spChg>
      </pc:sldChg>
      <pc:sldChg chg="delSp modSp mod modNotesTx">
        <pc:chgData name="scott roberts" userId="84181d4c658d0b91" providerId="LiveId" clId="{C47F0DAE-5BCE-4814-97F4-36A3AC8532D2}" dt="2026-09-23T10:10:46.663" v="51" actId="20577"/>
        <pc:sldMkLst>
          <pc:docMk/>
          <pc:sldMk cId="0" sldId="265"/>
        </pc:sldMkLst>
        <pc:spChg chg="mod">
          <ac:chgData name="scott roberts" userId="84181d4c658d0b91" providerId="LiveId" clId="{C47F0DAE-5BCE-4814-97F4-36A3AC8532D2}" dt="2026-09-23T10:10:46.663" v="51" actId="20577"/>
          <ac:spMkLst>
            <pc:docMk/>
            <pc:sldMk cId="0" sldId="265"/>
            <ac:spMk id="8" creationId="{00000000-0000-0000-0000-000000000000}"/>
          </ac:spMkLst>
        </pc:spChg>
      </pc:sldChg>
      <pc:sldChg chg="delSp modSp mod modNotesTx">
        <pc:chgData name="scott roberts" userId="84181d4c658d0b91" providerId="LiveId" clId="{C47F0DAE-5BCE-4814-97F4-36A3AC8532D2}" dt="2026-09-18T19:34:51.823" v="26" actId="6549"/>
        <pc:sldMkLst>
          <pc:docMk/>
          <pc:sldMk cId="0" sldId="266"/>
        </pc:sldMkLst>
      </pc:sldChg>
      <pc:sldChg chg="delSp mod modNotesTx">
        <pc:chgData name="scott roberts" userId="84181d4c658d0b91" providerId="LiveId" clId="{C47F0DAE-5BCE-4814-97F4-36A3AC8532D2}" dt="2026-09-18T19:35:15.606" v="28" actId="478"/>
        <pc:sldMkLst>
          <pc:docMk/>
          <pc:sldMk cId="0" sldId="267"/>
        </pc:sldMkLst>
      </pc:sldChg>
      <pc:sldChg chg="delSp modSp mod modNotesTx">
        <pc:chgData name="scott roberts" userId="84181d4c658d0b91" providerId="LiveId" clId="{C47F0DAE-5BCE-4814-97F4-36A3AC8532D2}" dt="2026-09-18T09:07:36.946" v="14" actId="478"/>
        <pc:sldMkLst>
          <pc:docMk/>
          <pc:sldMk cId="0" sldId="268"/>
        </pc:sldMkLst>
      </pc:sldChg>
      <pc:sldChg chg="delSp modSp mod modNotesTx">
        <pc:chgData name="scott roberts" userId="84181d4c658d0b91" providerId="LiveId" clId="{C47F0DAE-5BCE-4814-97F4-36A3AC8532D2}" dt="2026-09-23T09:23:06.571" v="39" actId="20577"/>
        <pc:sldMkLst>
          <pc:docMk/>
          <pc:sldMk cId="0" sldId="269"/>
        </pc:sldMkLst>
        <pc:spChg chg="mod">
          <ac:chgData name="scott roberts" userId="84181d4c658d0b91" providerId="LiveId" clId="{C47F0DAE-5BCE-4814-97F4-36A3AC8532D2}" dt="2026-09-23T09:23:06.571" v="39" actId="20577"/>
          <ac:spMkLst>
            <pc:docMk/>
            <pc:sldMk cId="0" sldId="269"/>
            <ac:spMk id="1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585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it is fine to understand this without chemical symbols. Keep language simple: powder, water, paste, set, cast.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learners: Which of these uses do you recognise?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651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ppt_assets/title_setup.png"/>
          <p:cNvPicPr>
            <a:picLocks noChangeAspect="1"/>
          </p:cNvPicPr>
          <p:nvPr/>
        </p:nvPicPr>
        <p:blipFill>
          <a:blip r:embed="rId3"/>
          <a:srcRect l="10114" r="10114"/>
          <a:stretch/>
        </p:blipFill>
        <p:spPr>
          <a:xfrm>
            <a:off x="6355080" y="493776"/>
            <a:ext cx="5349240" cy="54864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0080" y="749807"/>
            <a:ext cx="5029200" cy="267918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Plaster of Paris</a:t>
            </a:r>
            <a:endParaRPr lang="en-US" sz="5400" dirty="0"/>
          </a:p>
          <a:p>
            <a:pPr marL="0" indent="0" algn="ctr">
              <a:buNone/>
            </a:pPr>
            <a:r>
              <a:rPr lang="en-US" sz="54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Molding</a:t>
            </a:r>
            <a:endParaRPr lang="en-US" sz="5400" dirty="0"/>
          </a:p>
        </p:txBody>
      </p:sp>
      <p:sp>
        <p:nvSpPr>
          <p:cNvPr id="4" name="Shape 1"/>
          <p:cNvSpPr/>
          <p:nvPr/>
        </p:nvSpPr>
        <p:spPr>
          <a:xfrm>
            <a:off x="559514" y="3939087"/>
            <a:ext cx="2423160" cy="0"/>
          </a:xfrm>
          <a:prstGeom prst="line">
            <a:avLst/>
          </a:prstGeom>
          <a:noFill/>
          <a:ln w="381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07705" y="4125673"/>
            <a:ext cx="4480560" cy="637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4643E"/>
                </a:solidFill>
              </a:rPr>
              <a:t>Beginner craft lesson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244417" y="5799025"/>
            <a:ext cx="5212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85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E039-AB33-138E-9E1D-406EB688FFE1}"/>
              </a:ext>
            </a:extLst>
          </p:cNvPr>
          <p:cNvSpPr txBox="1"/>
          <p:nvPr/>
        </p:nvSpPr>
        <p:spPr>
          <a:xfrm>
            <a:off x="481915" y="6135130"/>
            <a:ext cx="324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Scott Roberts (2318299)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we will do today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A short theory section, a tutor demonstration, then a simple practical cast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6" name="Image 0" descr="/mnt/data/a_bright_cozy_craft_workspace_still_life_on_a_woo.png"/>
          <p:cNvPicPr>
            <a:picLocks noChangeAspect="1"/>
          </p:cNvPicPr>
          <p:nvPr/>
        </p:nvPicPr>
        <p:blipFill>
          <a:blip r:embed="rId3"/>
          <a:srcRect l="20760" r="20760"/>
          <a:stretch/>
        </p:blipFill>
        <p:spPr>
          <a:xfrm>
            <a:off x="6629400" y="1353312"/>
            <a:ext cx="4617720" cy="444398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85800" y="1444752"/>
            <a:ext cx="3200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Lesson flow</a:t>
            </a:r>
            <a:endParaRPr lang="en-US" sz="2400" dirty="0"/>
          </a:p>
        </p:txBody>
      </p:sp>
      <p:sp>
        <p:nvSpPr>
          <p:cNvPr id="8" name="Shape 5"/>
          <p:cNvSpPr/>
          <p:nvPr/>
        </p:nvSpPr>
        <p:spPr>
          <a:xfrm>
            <a:off x="777240" y="1938528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77240" y="201168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1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1344168" y="1901952"/>
            <a:ext cx="4416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Understand the material</a:t>
            </a:r>
            <a:endParaRPr lang="en-US" sz="1850" dirty="0"/>
          </a:p>
        </p:txBody>
      </p:sp>
      <p:sp>
        <p:nvSpPr>
          <p:cNvPr id="11" name="Text 8"/>
          <p:cNvSpPr/>
          <p:nvPr/>
        </p:nvSpPr>
        <p:spPr>
          <a:xfrm>
            <a:off x="1344168" y="2221992"/>
            <a:ext cx="4416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What Plaster of Paris is and where people use it.</a:t>
            </a:r>
            <a:endParaRPr lang="en-US" sz="1480" dirty="0"/>
          </a:p>
        </p:txBody>
      </p:sp>
      <p:sp>
        <p:nvSpPr>
          <p:cNvPr id="12" name="Shape 9"/>
          <p:cNvSpPr/>
          <p:nvPr/>
        </p:nvSpPr>
        <p:spPr>
          <a:xfrm>
            <a:off x="777240" y="2852928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7240" y="292608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2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1344168" y="2816352"/>
            <a:ext cx="4416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Learn what affects quality</a:t>
            </a:r>
            <a:endParaRPr lang="en-US" sz="1850" dirty="0"/>
          </a:p>
        </p:txBody>
      </p:sp>
      <p:sp>
        <p:nvSpPr>
          <p:cNvPr id="15" name="Text 12"/>
          <p:cNvSpPr/>
          <p:nvPr/>
        </p:nvSpPr>
        <p:spPr>
          <a:xfrm>
            <a:off x="1344168" y="3136392"/>
            <a:ext cx="4416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Consistency, bubbles, mold detail, setting and drying.</a:t>
            </a:r>
            <a:endParaRPr lang="en-US" sz="1480" dirty="0"/>
          </a:p>
        </p:txBody>
      </p:sp>
      <p:sp>
        <p:nvSpPr>
          <p:cNvPr id="16" name="Shape 13"/>
          <p:cNvSpPr/>
          <p:nvPr/>
        </p:nvSpPr>
        <p:spPr>
          <a:xfrm>
            <a:off x="777240" y="3767328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77240" y="384048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3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1344168" y="3730752"/>
            <a:ext cx="4416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Work safely</a:t>
            </a:r>
            <a:endParaRPr lang="en-US" sz="1850" dirty="0"/>
          </a:p>
        </p:txBody>
      </p:sp>
      <p:sp>
        <p:nvSpPr>
          <p:cNvPr id="19" name="Text 16"/>
          <p:cNvSpPr/>
          <p:nvPr/>
        </p:nvSpPr>
        <p:spPr>
          <a:xfrm>
            <a:off x="1344168" y="4050792"/>
            <a:ext cx="4416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Dust, heat, tidy working, and correct waste disposal.</a:t>
            </a:r>
            <a:endParaRPr lang="en-US" sz="1480" dirty="0"/>
          </a:p>
        </p:txBody>
      </p:sp>
      <p:sp>
        <p:nvSpPr>
          <p:cNvPr id="20" name="Shape 17"/>
          <p:cNvSpPr/>
          <p:nvPr/>
        </p:nvSpPr>
        <p:spPr>
          <a:xfrm>
            <a:off x="777240" y="4681728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77240" y="4754880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4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1344168" y="4645152"/>
            <a:ext cx="4416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Make a cast</a:t>
            </a:r>
            <a:endParaRPr lang="en-US" sz="1850" dirty="0"/>
          </a:p>
        </p:txBody>
      </p:sp>
      <p:sp>
        <p:nvSpPr>
          <p:cNvPr id="23" name="Text 20"/>
          <p:cNvSpPr/>
          <p:nvPr/>
        </p:nvSpPr>
        <p:spPr>
          <a:xfrm>
            <a:off x="1344168" y="4965192"/>
            <a:ext cx="4416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Mix, pour, tap the mould, then leave it to set.</a:t>
            </a:r>
            <a:endParaRPr lang="en-US" sz="1480" dirty="0"/>
          </a:p>
        </p:txBody>
      </p:sp>
      <p:sp>
        <p:nvSpPr>
          <p:cNvPr id="24" name="Shape 21"/>
          <p:cNvSpPr/>
          <p:nvPr/>
        </p:nvSpPr>
        <p:spPr>
          <a:xfrm>
            <a:off x="841248" y="5696712"/>
            <a:ext cx="5074920" cy="502920"/>
          </a:xfrm>
          <a:prstGeom prst="roundRect">
            <a:avLst>
              <a:gd name="adj" fmla="val 25455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1042416" y="5824728"/>
            <a:ext cx="4672584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3F7355"/>
                </a:solidFill>
              </a:rPr>
              <a:t>Aim: make a simple plaster cast and explain the basic process.</a:t>
            </a:r>
            <a:endParaRPr lang="en-US" sz="21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Plaster of Paris?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A fine powder that turns into a hard, moulded object when mixed with water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a_clean_well_lit_tabletop_still_life_educationa.png"/>
          <p:cNvPicPr>
            <a:picLocks noChangeAspect="1"/>
          </p:cNvPicPr>
          <p:nvPr/>
        </p:nvPicPr>
        <p:blipFill>
          <a:blip r:embed="rId3"/>
          <a:srcRect l="20155" r="20155"/>
          <a:stretch/>
        </p:blipFill>
        <p:spPr>
          <a:xfrm>
            <a:off x="6446520" y="1325880"/>
            <a:ext cx="4800600" cy="45262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58368" y="144475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General knowledge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804672" y="1901952"/>
            <a:ext cx="5257800" cy="24231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91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starts as a dry, fine, white powder</a:t>
            </a:r>
            <a:endParaRPr lang="en-US" sz="1910" dirty="0"/>
          </a:p>
          <a:p>
            <a:r>
              <a:rPr lang="en-US" sz="191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is made from a natural mineral called gypsum</a:t>
            </a:r>
            <a:endParaRPr lang="en-US" sz="1910" dirty="0"/>
          </a:p>
          <a:p>
            <a:r>
              <a:rPr lang="en-US" sz="191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When mixed with water, it becomes a smooth paste</a:t>
            </a:r>
            <a:endParaRPr lang="en-US" sz="1910" dirty="0"/>
          </a:p>
          <a:p>
            <a:r>
              <a:rPr lang="en-US" sz="191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then sets hard and keeps the shape of the mould</a:t>
            </a:r>
            <a:endParaRPr lang="en-US" sz="1910" dirty="0"/>
          </a:p>
          <a:p>
            <a:r>
              <a:rPr lang="en-US" sz="191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is popular because it is affordable and easy to use</a:t>
            </a:r>
            <a:endParaRPr lang="en-US" sz="1910" dirty="0"/>
          </a:p>
        </p:txBody>
      </p:sp>
      <p:sp>
        <p:nvSpPr>
          <p:cNvPr id="9" name="Shape 6"/>
          <p:cNvSpPr/>
          <p:nvPr/>
        </p:nvSpPr>
        <p:spPr>
          <a:xfrm>
            <a:off x="822960" y="4983480"/>
            <a:ext cx="5120640" cy="658368"/>
          </a:xfrm>
          <a:prstGeom prst="roundRect">
            <a:avLst>
              <a:gd name="adj" fmla="val 19444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24128" y="5111496"/>
            <a:ext cx="4718304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94643E"/>
                </a:solidFill>
              </a:rPr>
              <a:t>Simple idea: powder + water → paste → hard cast</a:t>
            </a:r>
            <a:endParaRPr lang="en-US" sz="2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 bit of background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Plaster of Paris has been used for practical and creative work for a long time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6473952"/>
            <a:ext cx="44805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pic>
        <p:nvPicPr>
          <p:cNvPr id="6" name="Image 0" descr="/mnt/data/a_bright_cozy_craft_workspace_still_life_on_a_woo.png"/>
          <p:cNvPicPr>
            <a:picLocks noChangeAspect="1"/>
          </p:cNvPicPr>
          <p:nvPr/>
        </p:nvPicPr>
        <p:blipFill>
          <a:blip r:embed="rId3"/>
          <a:srcRect l="21233" r="21233"/>
          <a:stretch/>
        </p:blipFill>
        <p:spPr>
          <a:xfrm>
            <a:off x="640080" y="1335024"/>
            <a:ext cx="4617720" cy="451713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080760" y="1444752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Useful to know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6217920" y="1901952"/>
            <a:ext cx="4800600" cy="2697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lnSpcReduction="10000"/>
          </a:bodyPr>
          <a:lstStyle/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The name is linked to historic gypsum deposits around Paris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has been used in art, decoration, building, model making and casts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can capture small details from a mould or surface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Once dry, it can be sanded carefully, painted or sealed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It is not very flexible, so thin pieces can break easily</a:t>
            </a:r>
            <a:endParaRPr lang="en-US" sz="1820" dirty="0"/>
          </a:p>
        </p:txBody>
      </p:sp>
      <p:sp>
        <p:nvSpPr>
          <p:cNvPr id="9" name="Shape 6"/>
          <p:cNvSpPr/>
          <p:nvPr/>
        </p:nvSpPr>
        <p:spPr>
          <a:xfrm>
            <a:off x="6236208" y="5230368"/>
            <a:ext cx="4709160" cy="658368"/>
          </a:xfrm>
          <a:prstGeom prst="roundRect">
            <a:avLst>
              <a:gd name="adj" fmla="val 19444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437376" y="5358384"/>
            <a:ext cx="4306824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94643E"/>
                </a:solidFill>
              </a:rPr>
              <a:t>Key point: it is easy to shape while wet, but firm and brittle once set.</a:t>
            </a:r>
            <a:endParaRPr lang="en-US" sz="2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Where might you see it used?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The same material idea appears in lots of creative and practical settings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a_bright_craft_painting_workspace_scene_on_a_table.png"/>
          <p:cNvPicPr>
            <a:picLocks noChangeAspect="1"/>
          </p:cNvPicPr>
          <p:nvPr/>
        </p:nvPicPr>
        <p:blipFill>
          <a:blip r:embed="rId3"/>
          <a:srcRect l="20373" r="20373"/>
          <a:stretch/>
        </p:blipFill>
        <p:spPr>
          <a:xfrm>
            <a:off x="6510528" y="1353312"/>
            <a:ext cx="4736592" cy="44988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85800" y="1444752"/>
            <a:ext cx="28346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Common uses</a:t>
            </a:r>
            <a:endParaRPr lang="en-US" sz="2400" dirty="0"/>
          </a:p>
        </p:txBody>
      </p:sp>
      <p:sp>
        <p:nvSpPr>
          <p:cNvPr id="8" name="Shape 5"/>
          <p:cNvSpPr/>
          <p:nvPr/>
        </p:nvSpPr>
        <p:spPr>
          <a:xfrm>
            <a:off x="777240" y="1901952"/>
            <a:ext cx="2240280" cy="566928"/>
          </a:xfrm>
          <a:prstGeom prst="roundRect">
            <a:avLst>
              <a:gd name="adj" fmla="val 19355"/>
            </a:avLst>
          </a:prstGeom>
          <a:solidFill>
            <a:srgbClr val="FFFFFF"/>
          </a:solidFill>
          <a:ln w="12700">
            <a:solidFill>
              <a:srgbClr val="E7D4BA">
                <a:alpha val="9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914400" y="1975104"/>
            <a:ext cx="19659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4303A"/>
                </a:solidFill>
              </a:rPr>
              <a:t>Art and sculpture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3246120" y="1901952"/>
            <a:ext cx="2697480" cy="566928"/>
          </a:xfrm>
          <a:prstGeom prst="roundRect">
            <a:avLst>
              <a:gd name="adj" fmla="val 19355"/>
            </a:avLst>
          </a:prstGeom>
          <a:solidFill>
            <a:srgbClr val="FFFFFF"/>
          </a:solidFill>
          <a:ln w="12700">
            <a:solidFill>
              <a:srgbClr val="E7D4BA">
                <a:alpha val="9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383280" y="1975104"/>
            <a:ext cx="2423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4303A"/>
                </a:solidFill>
              </a:rPr>
              <a:t>Craft casts and decorations</a:t>
            </a:r>
            <a:endParaRPr lang="en-US" sz="1800" dirty="0"/>
          </a:p>
        </p:txBody>
      </p:sp>
      <p:sp>
        <p:nvSpPr>
          <p:cNvPr id="12" name="Shape 9"/>
          <p:cNvSpPr/>
          <p:nvPr/>
        </p:nvSpPr>
        <p:spPr>
          <a:xfrm>
            <a:off x="777240" y="2907792"/>
            <a:ext cx="2697480" cy="566928"/>
          </a:xfrm>
          <a:prstGeom prst="roundRect">
            <a:avLst>
              <a:gd name="adj" fmla="val 19355"/>
            </a:avLst>
          </a:prstGeom>
          <a:solidFill>
            <a:srgbClr val="FFFFFF"/>
          </a:solidFill>
          <a:ln w="12700">
            <a:solidFill>
              <a:srgbClr val="E7D4BA">
                <a:alpha val="9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914400" y="2980944"/>
            <a:ext cx="2423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4303A"/>
                </a:solidFill>
              </a:rPr>
              <a:t>Model making and props</a:t>
            </a:r>
            <a:endParaRPr lang="en-US" sz="1800" dirty="0"/>
          </a:p>
        </p:txBody>
      </p:sp>
      <p:sp>
        <p:nvSpPr>
          <p:cNvPr id="14" name="Shape 11"/>
          <p:cNvSpPr/>
          <p:nvPr/>
        </p:nvSpPr>
        <p:spPr>
          <a:xfrm>
            <a:off x="3730752" y="2907792"/>
            <a:ext cx="2212848" cy="566928"/>
          </a:xfrm>
          <a:prstGeom prst="roundRect">
            <a:avLst>
              <a:gd name="adj" fmla="val 19355"/>
            </a:avLst>
          </a:prstGeom>
          <a:solidFill>
            <a:srgbClr val="FFFFFF"/>
          </a:solidFill>
          <a:ln w="12700">
            <a:solidFill>
              <a:srgbClr val="E7D4BA">
                <a:alpha val="9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867912" y="2980944"/>
            <a:ext cx="193852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4303A"/>
                </a:solidFill>
              </a:rPr>
              <a:t>Decorative mouldings</a:t>
            </a:r>
            <a:endParaRPr lang="en-US" sz="1800" dirty="0"/>
          </a:p>
        </p:txBody>
      </p:sp>
      <p:sp>
        <p:nvSpPr>
          <p:cNvPr id="16" name="Shape 13"/>
          <p:cNvSpPr/>
          <p:nvPr/>
        </p:nvSpPr>
        <p:spPr>
          <a:xfrm>
            <a:off x="777240" y="3913632"/>
            <a:ext cx="2788920" cy="566928"/>
          </a:xfrm>
          <a:prstGeom prst="roundRect">
            <a:avLst>
              <a:gd name="adj" fmla="val 19355"/>
            </a:avLst>
          </a:prstGeom>
          <a:solidFill>
            <a:srgbClr val="FFFFFF"/>
          </a:solidFill>
          <a:ln w="12700">
            <a:solidFill>
              <a:srgbClr val="E7D4BA">
                <a:alpha val="9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14400" y="3986784"/>
            <a:ext cx="2514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24303A"/>
                </a:solidFill>
              </a:rPr>
              <a:t>Dental models </a:t>
            </a:r>
            <a:r>
              <a:rPr lang="en-US" sz="1800" b="1" dirty="0">
                <a:solidFill>
                  <a:srgbClr val="24303A"/>
                </a:solidFill>
              </a:rPr>
              <a:t>and </a:t>
            </a:r>
            <a:r>
              <a:rPr lang="en-US" sz="1800" b="1">
                <a:solidFill>
                  <a:srgbClr val="24303A"/>
                </a:solidFill>
              </a:rPr>
              <a:t>casts</a:t>
            </a:r>
            <a:endParaRPr lang="en-US" sz="1800" dirty="0"/>
          </a:p>
        </p:txBody>
      </p:sp>
      <p:sp>
        <p:nvSpPr>
          <p:cNvPr id="18" name="Shape 15"/>
          <p:cNvSpPr/>
          <p:nvPr/>
        </p:nvSpPr>
        <p:spPr>
          <a:xfrm>
            <a:off x="3822192" y="3913632"/>
            <a:ext cx="2121408" cy="566928"/>
          </a:xfrm>
          <a:prstGeom prst="roundRect">
            <a:avLst>
              <a:gd name="adj" fmla="val 19355"/>
            </a:avLst>
          </a:prstGeom>
          <a:solidFill>
            <a:srgbClr val="FFFFFF"/>
          </a:solidFill>
          <a:ln w="12700">
            <a:solidFill>
              <a:srgbClr val="E7D4BA">
                <a:alpha val="92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3959352" y="3986784"/>
            <a:ext cx="1847088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24303A"/>
                </a:solidFill>
              </a:rPr>
              <a:t>Fire-resistant plaster</a:t>
            </a:r>
            <a:endParaRPr lang="en-US" sz="1800" dirty="0"/>
          </a:p>
        </p:txBody>
      </p:sp>
      <p:sp>
        <p:nvSpPr>
          <p:cNvPr id="20" name="Text 17"/>
          <p:cNvSpPr/>
          <p:nvPr/>
        </p:nvSpPr>
        <p:spPr>
          <a:xfrm>
            <a:off x="804672" y="5257800"/>
            <a:ext cx="50292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94643E"/>
                </a:solidFill>
              </a:rPr>
              <a:t>Ask learners: Which of these uses do you recognise?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happens when water is added?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The mixture changes stage by stage — this affects your timing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a_clean_close_up_overhead_angled_tabletop_scene.png"/>
          <p:cNvPicPr>
            <a:picLocks noChangeAspect="1"/>
          </p:cNvPicPr>
          <p:nvPr/>
        </p:nvPicPr>
        <p:blipFill>
          <a:blip r:embed="rId3"/>
          <a:srcRect l="19801" r="19801"/>
          <a:stretch/>
        </p:blipFill>
        <p:spPr>
          <a:xfrm>
            <a:off x="640080" y="1353312"/>
            <a:ext cx="4828032" cy="44988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172200" y="1481328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The change</a:t>
            </a:r>
            <a:endParaRPr lang="en-US" sz="2400" dirty="0"/>
          </a:p>
        </p:txBody>
      </p:sp>
      <p:sp>
        <p:nvSpPr>
          <p:cNvPr id="8" name="Shape 5"/>
          <p:cNvSpPr/>
          <p:nvPr/>
        </p:nvSpPr>
        <p:spPr>
          <a:xfrm>
            <a:off x="6263640" y="1975104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263640" y="2048256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1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6830568" y="1938528"/>
            <a:ext cx="39593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Wet and pourable</a:t>
            </a:r>
            <a:endParaRPr lang="en-US" sz="1850" dirty="0"/>
          </a:p>
        </p:txBody>
      </p:sp>
      <p:sp>
        <p:nvSpPr>
          <p:cNvPr id="11" name="Text 8"/>
          <p:cNvSpPr/>
          <p:nvPr/>
        </p:nvSpPr>
        <p:spPr>
          <a:xfrm>
            <a:off x="6830568" y="2258568"/>
            <a:ext cx="3959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At first it flows into the mould shape.</a:t>
            </a:r>
            <a:endParaRPr lang="en-US" sz="1480" dirty="0"/>
          </a:p>
        </p:txBody>
      </p:sp>
      <p:sp>
        <p:nvSpPr>
          <p:cNvPr id="12" name="Shape 9"/>
          <p:cNvSpPr/>
          <p:nvPr/>
        </p:nvSpPr>
        <p:spPr>
          <a:xfrm>
            <a:off x="6263640" y="2889504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263640" y="2962656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2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6830568" y="2852928"/>
            <a:ext cx="39593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Starts to thicken</a:t>
            </a:r>
            <a:endParaRPr lang="en-US" sz="1850" dirty="0"/>
          </a:p>
        </p:txBody>
      </p:sp>
      <p:sp>
        <p:nvSpPr>
          <p:cNvPr id="15" name="Text 12"/>
          <p:cNvSpPr/>
          <p:nvPr/>
        </p:nvSpPr>
        <p:spPr>
          <a:xfrm>
            <a:off x="6830568" y="3172968"/>
            <a:ext cx="3959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The mixture becomes less easy to move.</a:t>
            </a:r>
            <a:endParaRPr lang="en-US" sz="1480" dirty="0"/>
          </a:p>
        </p:txBody>
      </p:sp>
      <p:sp>
        <p:nvSpPr>
          <p:cNvPr id="16" name="Shape 13"/>
          <p:cNvSpPr/>
          <p:nvPr/>
        </p:nvSpPr>
        <p:spPr>
          <a:xfrm>
            <a:off x="6263640" y="3803904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263640" y="3877056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3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6830568" y="3767328"/>
            <a:ext cx="39593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Sets firm</a:t>
            </a:r>
            <a:endParaRPr lang="en-US" sz="1850" dirty="0"/>
          </a:p>
        </p:txBody>
      </p:sp>
      <p:sp>
        <p:nvSpPr>
          <p:cNvPr id="19" name="Text 16"/>
          <p:cNvSpPr/>
          <p:nvPr/>
        </p:nvSpPr>
        <p:spPr>
          <a:xfrm>
            <a:off x="6830568" y="4087368"/>
            <a:ext cx="3959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It </a:t>
            </a:r>
            <a:r>
              <a:rPr lang="en-US" sz="1480">
                <a:solidFill>
                  <a:srgbClr val="63717A"/>
                </a:solidFill>
              </a:rPr>
              <a:t>gives off heat, expands slightly and </a:t>
            </a:r>
            <a:r>
              <a:rPr lang="en-US" sz="1480" dirty="0">
                <a:solidFill>
                  <a:srgbClr val="63717A"/>
                </a:solidFill>
              </a:rPr>
              <a:t>holds its shape.</a:t>
            </a:r>
            <a:endParaRPr lang="en-US" sz="1480" dirty="0"/>
          </a:p>
        </p:txBody>
      </p:sp>
      <p:sp>
        <p:nvSpPr>
          <p:cNvPr id="20" name="Shape 17"/>
          <p:cNvSpPr/>
          <p:nvPr/>
        </p:nvSpPr>
        <p:spPr>
          <a:xfrm>
            <a:off x="6263640" y="4718304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6263640" y="4791456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4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6830568" y="4681728"/>
            <a:ext cx="39593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Dries fully</a:t>
            </a:r>
            <a:endParaRPr lang="en-US" sz="1850" dirty="0"/>
          </a:p>
        </p:txBody>
      </p:sp>
      <p:sp>
        <p:nvSpPr>
          <p:cNvPr id="23" name="Text 20"/>
          <p:cNvSpPr/>
          <p:nvPr/>
        </p:nvSpPr>
        <p:spPr>
          <a:xfrm>
            <a:off x="6830568" y="5001768"/>
            <a:ext cx="3959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It becomes lighter, drier and ready to finish later.</a:t>
            </a:r>
            <a:endParaRPr lang="en-US" sz="1480" dirty="0"/>
          </a:p>
        </p:txBody>
      </p:sp>
      <p:sp>
        <p:nvSpPr>
          <p:cNvPr id="24" name="Shape 21"/>
          <p:cNvSpPr/>
          <p:nvPr/>
        </p:nvSpPr>
        <p:spPr>
          <a:xfrm>
            <a:off x="6236208" y="5687568"/>
            <a:ext cx="4617720" cy="530352"/>
          </a:xfrm>
          <a:prstGeom prst="roundRect">
            <a:avLst>
              <a:gd name="adj" fmla="val 24138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6437376" y="5815584"/>
            <a:ext cx="42153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3F7355"/>
                </a:solidFill>
              </a:rPr>
              <a:t>Do not rush: setting and fully drying are not the same thing.</a:t>
            </a:r>
            <a:endParaRPr lang="en-US" sz="2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it is good for molding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Its useful qualities also tell us what can go wrong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ppt_assets/pouring_crop.png"/>
          <p:cNvPicPr>
            <a:picLocks noChangeAspect="1"/>
          </p:cNvPicPr>
          <p:nvPr/>
        </p:nvPicPr>
        <p:blipFill>
          <a:blip r:embed="rId3"/>
          <a:srcRect l="1089" r="1089"/>
          <a:stretch/>
        </p:blipFill>
        <p:spPr>
          <a:xfrm>
            <a:off x="6510528" y="1371600"/>
            <a:ext cx="4736592" cy="446227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13232" y="1463040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3F7355"/>
                </a:solidFill>
              </a:rPr>
              <a:t>Strengths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841248" y="1874520"/>
            <a:ext cx="5029200" cy="1600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Flows into mold details</a:t>
            </a:r>
            <a:endParaRPr lang="en-US" sz="1870" dirty="0"/>
          </a:p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Sets reasonably quickly</a:t>
            </a:r>
            <a:endParaRPr lang="en-US" sz="1870" dirty="0"/>
          </a:p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Can produce smooth, pale casts</a:t>
            </a:r>
            <a:endParaRPr lang="en-US" sz="1870" dirty="0"/>
          </a:p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Easy to paint or decorate after drying</a:t>
            </a:r>
          </a:p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Shrinks very little as it dries</a:t>
            </a:r>
            <a:endParaRPr lang="en-US" sz="1870" dirty="0"/>
          </a:p>
        </p:txBody>
      </p:sp>
      <p:sp>
        <p:nvSpPr>
          <p:cNvPr id="9" name="Text 6"/>
          <p:cNvSpPr/>
          <p:nvPr/>
        </p:nvSpPr>
        <p:spPr>
          <a:xfrm>
            <a:off x="713232" y="3858768"/>
            <a:ext cx="2377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8473D"/>
                </a:solidFill>
              </a:rPr>
              <a:t>Limitations</a:t>
            </a:r>
            <a:endParaRPr lang="en-US" sz="2400" dirty="0"/>
          </a:p>
        </p:txBody>
      </p:sp>
      <p:sp>
        <p:nvSpPr>
          <p:cNvPr id="10" name="Text 7"/>
          <p:cNvSpPr/>
          <p:nvPr/>
        </p:nvSpPr>
        <p:spPr>
          <a:xfrm>
            <a:off x="841248" y="4279392"/>
            <a:ext cx="502920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Thin edges can chip or snap</a:t>
            </a:r>
            <a:endParaRPr lang="en-US" sz="1870" dirty="0"/>
          </a:p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Air bubbles can leave small holes</a:t>
            </a:r>
            <a:endParaRPr lang="en-US" sz="1870" dirty="0"/>
          </a:p>
          <a:p>
            <a:r>
              <a:rPr lang="en-US" sz="187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Too much water can weaken the cast</a:t>
            </a:r>
            <a:endParaRPr lang="en-US" sz="18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Common problems and fixes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Use these if the practical does not go perfectly first time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94944" y="1444752"/>
            <a:ext cx="1920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94643E"/>
                </a:solidFill>
              </a:rPr>
              <a:t>Problem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2834640" y="144475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94643E"/>
                </a:solidFill>
              </a:rPr>
              <a:t>Likely cause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5577840" y="1444752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94643E"/>
                </a:solidFill>
              </a:rPr>
              <a:t>Quick fix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694944" y="1792224"/>
            <a:ext cx="6812280" cy="0"/>
          </a:xfrm>
          <a:prstGeom prst="line">
            <a:avLst/>
          </a:prstGeom>
          <a:noFill/>
          <a:ln w="12700">
            <a:solidFill>
              <a:srgbClr val="E7D4BA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94944" y="1920240"/>
            <a:ext cx="1965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24303A"/>
                </a:solidFill>
              </a:rPr>
              <a:t>Lumps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2834640" y="1920240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63717A"/>
                </a:solidFill>
              </a:rPr>
              <a:t>Powder added too quickly</a:t>
            </a:r>
            <a:endParaRPr lang="en-US" sz="1570" dirty="0"/>
          </a:p>
        </p:txBody>
      </p:sp>
      <p:sp>
        <p:nvSpPr>
          <p:cNvPr id="12" name="Text 10"/>
          <p:cNvSpPr/>
          <p:nvPr/>
        </p:nvSpPr>
        <p:spPr>
          <a:xfrm>
            <a:off x="5577840" y="1920240"/>
            <a:ext cx="5212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24303A"/>
                </a:solidFill>
              </a:rPr>
              <a:t>Add gradually and allow it to soak</a:t>
            </a:r>
            <a:endParaRPr lang="en-US" sz="1570" dirty="0"/>
          </a:p>
        </p:txBody>
      </p:sp>
      <p:sp>
        <p:nvSpPr>
          <p:cNvPr id="13" name="Shape 11"/>
          <p:cNvSpPr/>
          <p:nvPr/>
        </p:nvSpPr>
        <p:spPr>
          <a:xfrm>
            <a:off x="694944" y="2468880"/>
            <a:ext cx="6812280" cy="0"/>
          </a:xfrm>
          <a:prstGeom prst="line">
            <a:avLst/>
          </a:prstGeom>
          <a:noFill/>
          <a:ln w="12700">
            <a:solidFill>
              <a:srgbClr val="E7D4BA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94944" y="2596896"/>
            <a:ext cx="1965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24303A"/>
                </a:solidFill>
              </a:rPr>
              <a:t>Air bubbles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2834640" y="2596896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63717A"/>
                </a:solidFill>
              </a:rPr>
              <a:t>Mixed or poured too fast</a:t>
            </a:r>
            <a:endParaRPr lang="en-US" sz="1570" dirty="0"/>
          </a:p>
        </p:txBody>
      </p:sp>
      <p:sp>
        <p:nvSpPr>
          <p:cNvPr id="16" name="Text 14"/>
          <p:cNvSpPr/>
          <p:nvPr/>
        </p:nvSpPr>
        <p:spPr>
          <a:xfrm>
            <a:off x="5577840" y="2596896"/>
            <a:ext cx="5212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24303A"/>
                </a:solidFill>
              </a:rPr>
              <a:t>Mix gently, pour slowly, tap mould</a:t>
            </a:r>
            <a:endParaRPr lang="en-US" sz="1570" dirty="0"/>
          </a:p>
        </p:txBody>
      </p:sp>
      <p:sp>
        <p:nvSpPr>
          <p:cNvPr id="17" name="Shape 15"/>
          <p:cNvSpPr/>
          <p:nvPr/>
        </p:nvSpPr>
        <p:spPr>
          <a:xfrm>
            <a:off x="694944" y="3145536"/>
            <a:ext cx="6812280" cy="0"/>
          </a:xfrm>
          <a:prstGeom prst="line">
            <a:avLst/>
          </a:prstGeom>
          <a:noFill/>
          <a:ln w="12700">
            <a:solidFill>
              <a:srgbClr val="E7D4BA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94944" y="3273552"/>
            <a:ext cx="1965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24303A"/>
                </a:solidFill>
              </a:rPr>
              <a:t>Too runny</a:t>
            </a:r>
            <a:endParaRPr lang="en-US" sz="1650" dirty="0"/>
          </a:p>
        </p:txBody>
      </p:sp>
      <p:sp>
        <p:nvSpPr>
          <p:cNvPr id="19" name="Text 17"/>
          <p:cNvSpPr/>
          <p:nvPr/>
        </p:nvSpPr>
        <p:spPr>
          <a:xfrm>
            <a:off x="2834640" y="3273552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63717A"/>
                </a:solidFill>
              </a:rPr>
              <a:t>Too much water</a:t>
            </a:r>
            <a:endParaRPr lang="en-US" sz="1570" dirty="0"/>
          </a:p>
        </p:txBody>
      </p:sp>
      <p:sp>
        <p:nvSpPr>
          <p:cNvPr id="20" name="Text 18"/>
          <p:cNvSpPr/>
          <p:nvPr/>
        </p:nvSpPr>
        <p:spPr>
          <a:xfrm>
            <a:off x="5577840" y="3273552"/>
            <a:ext cx="5212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24303A"/>
                </a:solidFill>
              </a:rPr>
              <a:t>Follow the ratio more carefully next time</a:t>
            </a:r>
            <a:endParaRPr lang="en-US" sz="1570" dirty="0"/>
          </a:p>
        </p:txBody>
      </p:sp>
      <p:sp>
        <p:nvSpPr>
          <p:cNvPr id="21" name="Shape 19"/>
          <p:cNvSpPr/>
          <p:nvPr/>
        </p:nvSpPr>
        <p:spPr>
          <a:xfrm>
            <a:off x="694944" y="3822192"/>
            <a:ext cx="6812280" cy="0"/>
          </a:xfrm>
          <a:prstGeom prst="line">
            <a:avLst/>
          </a:prstGeom>
          <a:noFill/>
          <a:ln w="12700">
            <a:solidFill>
              <a:srgbClr val="E7D4BA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94944" y="3950208"/>
            <a:ext cx="1965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24303A"/>
                </a:solidFill>
              </a:rPr>
              <a:t>Sets too fast</a:t>
            </a:r>
            <a:endParaRPr lang="en-US" sz="1650" dirty="0"/>
          </a:p>
        </p:txBody>
      </p:sp>
      <p:sp>
        <p:nvSpPr>
          <p:cNvPr id="23" name="Text 21"/>
          <p:cNvSpPr/>
          <p:nvPr/>
        </p:nvSpPr>
        <p:spPr>
          <a:xfrm>
            <a:off x="2834640" y="3950208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63717A"/>
                </a:solidFill>
              </a:rPr>
              <a:t>Not ready before mixing</a:t>
            </a:r>
            <a:endParaRPr lang="en-US" sz="1570" dirty="0"/>
          </a:p>
        </p:txBody>
      </p:sp>
      <p:sp>
        <p:nvSpPr>
          <p:cNvPr id="24" name="Text 22"/>
          <p:cNvSpPr/>
          <p:nvPr/>
        </p:nvSpPr>
        <p:spPr>
          <a:xfrm>
            <a:off x="5577840" y="3950208"/>
            <a:ext cx="5212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24303A"/>
                </a:solidFill>
              </a:rPr>
              <a:t>Prepare all equipment first</a:t>
            </a:r>
            <a:endParaRPr lang="en-US" sz="1570" dirty="0"/>
          </a:p>
        </p:txBody>
      </p:sp>
      <p:sp>
        <p:nvSpPr>
          <p:cNvPr id="25" name="Shape 23"/>
          <p:cNvSpPr/>
          <p:nvPr/>
        </p:nvSpPr>
        <p:spPr>
          <a:xfrm>
            <a:off x="694944" y="4498848"/>
            <a:ext cx="6812280" cy="0"/>
          </a:xfrm>
          <a:prstGeom prst="line">
            <a:avLst/>
          </a:prstGeom>
          <a:noFill/>
          <a:ln w="12700">
            <a:solidFill>
              <a:srgbClr val="E7D4BA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94944" y="4626864"/>
            <a:ext cx="19659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24303A"/>
                </a:solidFill>
              </a:rPr>
              <a:t>Chips or breaks</a:t>
            </a:r>
            <a:endParaRPr lang="en-US" sz="1650" dirty="0"/>
          </a:p>
        </p:txBody>
      </p:sp>
      <p:sp>
        <p:nvSpPr>
          <p:cNvPr id="27" name="Text 25"/>
          <p:cNvSpPr/>
          <p:nvPr/>
        </p:nvSpPr>
        <p:spPr>
          <a:xfrm>
            <a:off x="2834640" y="4626864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63717A"/>
                </a:solidFill>
              </a:rPr>
              <a:t>Piece too thin or handled early</a:t>
            </a:r>
            <a:endParaRPr lang="en-US" sz="1570" dirty="0"/>
          </a:p>
        </p:txBody>
      </p:sp>
      <p:sp>
        <p:nvSpPr>
          <p:cNvPr id="28" name="Text 26"/>
          <p:cNvSpPr/>
          <p:nvPr/>
        </p:nvSpPr>
        <p:spPr>
          <a:xfrm>
            <a:off x="5577840" y="4626864"/>
            <a:ext cx="5212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70" dirty="0">
                <a:solidFill>
                  <a:srgbClr val="24303A"/>
                </a:solidFill>
              </a:rPr>
              <a:t>Let it set properly; handle carefully</a:t>
            </a:r>
            <a:endParaRPr lang="en-US" sz="1570" dirty="0"/>
          </a:p>
        </p:txBody>
      </p:sp>
      <p:sp>
        <p:nvSpPr>
          <p:cNvPr id="29" name="Shape 27"/>
          <p:cNvSpPr/>
          <p:nvPr/>
        </p:nvSpPr>
        <p:spPr>
          <a:xfrm>
            <a:off x="960120" y="5623560"/>
            <a:ext cx="9875520" cy="530352"/>
          </a:xfrm>
          <a:prstGeom prst="roundRect">
            <a:avLst>
              <a:gd name="adj" fmla="val 24138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1161288" y="5751576"/>
            <a:ext cx="94731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94643E"/>
                </a:solidFill>
              </a:rPr>
              <a:t>Mistakes are useful: they show which part of the process needs improving.</a:t>
            </a:r>
            <a:endParaRPr lang="en-US" sz="2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affects the final quality?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A good cast usually comes from careful preparation and calm technique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ppt_assets/mixing_crop.png"/>
          <p:cNvPicPr>
            <a:picLocks noChangeAspect="1"/>
          </p:cNvPicPr>
          <p:nvPr/>
        </p:nvPicPr>
        <p:blipFill>
          <a:blip r:embed="rId3"/>
          <a:srcRect l="6544" r="6544"/>
          <a:stretch/>
        </p:blipFill>
        <p:spPr>
          <a:xfrm>
            <a:off x="640080" y="1344168"/>
            <a:ext cx="4709160" cy="44805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080760" y="1444752"/>
            <a:ext cx="32004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Quality checklist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6217920" y="1892808"/>
            <a:ext cx="4800600" cy="29535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Correct amount of water and powder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Powder added gradually, not dumped in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Short soaking time before mixing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Gentle mixing to avoid extra bubbles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Slow, steady pouring into the mould</a:t>
            </a:r>
            <a:endParaRPr lang="en-US" sz="1820" dirty="0"/>
          </a:p>
          <a:p>
            <a:r>
              <a:rPr lang="en-US" sz="182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Mould left flat and undisturbed while setting</a:t>
            </a:r>
          </a:p>
          <a:p>
            <a:r>
              <a:rPr lang="en-US" sz="182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Cool water slows the set; warm water speeds it up</a:t>
            </a:r>
            <a:endParaRPr lang="en-US" sz="1820"/>
          </a:p>
        </p:txBody>
      </p:sp>
      <p:sp>
        <p:nvSpPr>
          <p:cNvPr id="9" name="Shape 6"/>
          <p:cNvSpPr/>
          <p:nvPr/>
        </p:nvSpPr>
        <p:spPr>
          <a:xfrm>
            <a:off x="6236208" y="5440680"/>
            <a:ext cx="4709160" cy="566928"/>
          </a:xfrm>
          <a:prstGeom prst="roundRect">
            <a:avLst>
              <a:gd name="adj" fmla="val 22581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437376" y="5568696"/>
            <a:ext cx="430682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94643E"/>
                </a:solidFill>
              </a:rPr>
              <a:t>Better technique = fewer lumps, fewer bubbles, cleaner detail.</a:t>
            </a:r>
            <a:endParaRPr lang="en-US" sz="2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Safe handling and clean-up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Most problems are avoided by controlling dust, heat and waste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ppt_assets/safety_crop.png"/>
          <p:cNvPicPr>
            <a:picLocks noChangeAspect="1"/>
          </p:cNvPicPr>
          <p:nvPr/>
        </p:nvPicPr>
        <p:blipFill>
          <a:blip r:embed="rId3"/>
          <a:srcRect l="831" r="831"/>
          <a:stretch/>
        </p:blipFill>
        <p:spPr>
          <a:xfrm>
            <a:off x="6446520" y="1353312"/>
            <a:ext cx="4800600" cy="44988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85800" y="144475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Safety rules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804672" y="1901952"/>
            <a:ext cx="5257800" cy="2606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Keep plaster away from eyes and face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Use an apron and keep the table covered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Do not put hands into setting plaster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Wash hands after the activity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Keep leftover plaster out of sinks</a:t>
            </a:r>
            <a:endParaRPr lang="en-US" sz="1850" dirty="0"/>
          </a:p>
        </p:txBody>
      </p:sp>
      <p:sp>
        <p:nvSpPr>
          <p:cNvPr id="9" name="Shape 6"/>
          <p:cNvSpPr/>
          <p:nvPr/>
        </p:nvSpPr>
        <p:spPr>
          <a:xfrm>
            <a:off x="841248" y="5321808"/>
            <a:ext cx="5074920" cy="676656"/>
          </a:xfrm>
          <a:prstGeom prst="roundRect">
            <a:avLst>
              <a:gd name="adj" fmla="val 18919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042416" y="5449824"/>
            <a:ext cx="467258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2150" b="1">
                <a:solidFill>
                  <a:srgbClr val="B8473D"/>
                </a:solidFill>
              </a:rPr>
              <a:t>Setting </a:t>
            </a:r>
            <a:r>
              <a:rPr lang="en-US" sz="2150" b="1" dirty="0">
                <a:solidFill>
                  <a:srgbClr val="B8473D"/>
                </a:solidFill>
              </a:rPr>
              <a:t>plaster </a:t>
            </a:r>
            <a:r>
              <a:rPr lang="en-US" sz="2150" b="1">
                <a:solidFill>
                  <a:srgbClr val="B8473D"/>
                </a:solidFill>
              </a:rPr>
              <a:t>may reach 60°C — never cast around </a:t>
            </a:r>
            <a:r>
              <a:rPr lang="en-US" sz="2150" b="1" dirty="0">
                <a:solidFill>
                  <a:srgbClr val="B8473D"/>
                </a:solidFill>
              </a:rPr>
              <a:t>the </a:t>
            </a:r>
            <a:r>
              <a:rPr lang="en-US" sz="2150" b="1">
                <a:solidFill>
                  <a:srgbClr val="B8473D"/>
                </a:solidFill>
              </a:rPr>
              <a:t>body</a:t>
            </a:r>
            <a:r>
              <a:rPr lang="en-US" sz="2150" b="1" dirty="0">
                <a:solidFill>
                  <a:srgbClr val="B8473D"/>
                </a:solidFill>
              </a:rPr>
              <a:t>.</a:t>
            </a:r>
            <a:endParaRPr lang="en-US" sz="2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Materials and preparation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Set everything out before mixing because plaster starts setting once mixed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ppt_assets/title_setup.png"/>
          <p:cNvPicPr>
            <a:picLocks noChangeAspect="1"/>
          </p:cNvPicPr>
          <p:nvPr/>
        </p:nvPicPr>
        <p:blipFill>
          <a:blip r:embed="rId3"/>
          <a:srcRect l="6098" r="6098"/>
          <a:stretch/>
        </p:blipFill>
        <p:spPr>
          <a:xfrm>
            <a:off x="640080" y="1353312"/>
            <a:ext cx="4828032" cy="44988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126480" y="1444752"/>
            <a:ext cx="310896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Equipment needed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6263640" y="1901952"/>
            <a:ext cx="4800600" cy="2697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Plaster of Paris powder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Clean cold water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Measuring cup or jug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Mixing container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Flexible mould</a:t>
            </a:r>
            <a:endParaRPr lang="en-US" sz="1850" dirty="0"/>
          </a:p>
          <a:p>
            <a:r>
              <a:rPr lang="en-US" sz="185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Table covering, apron and waste container</a:t>
            </a:r>
            <a:endParaRPr lang="en-US" sz="1850" dirty="0"/>
          </a:p>
        </p:txBody>
      </p:sp>
      <p:sp>
        <p:nvSpPr>
          <p:cNvPr id="9" name="Shape 6"/>
          <p:cNvSpPr/>
          <p:nvPr/>
        </p:nvSpPr>
        <p:spPr>
          <a:xfrm>
            <a:off x="6236208" y="5321808"/>
            <a:ext cx="4709160" cy="621792"/>
          </a:xfrm>
          <a:prstGeom prst="roundRect">
            <a:avLst>
              <a:gd name="adj" fmla="val 20588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437376" y="5449824"/>
            <a:ext cx="430682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3F7355"/>
                </a:solidFill>
              </a:rPr>
              <a:t>Prepare first. Mix only when you are ready to pour.</a:t>
            </a:r>
            <a:endParaRPr lang="en-US" sz="2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Demonstration: step by step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Watch first, then repeat the same sequence in your practical task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682496" y="3163824"/>
            <a:ext cx="411480" cy="201168"/>
          </a:xfrm>
          <a:prstGeom prst="rightArrow">
            <a:avLst/>
          </a:prstGeom>
          <a:solidFill>
            <a:srgbClr val="E7D4BA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392424" y="3163824"/>
            <a:ext cx="411480" cy="201168"/>
          </a:xfrm>
          <a:prstGeom prst="rightArrow">
            <a:avLst/>
          </a:prstGeom>
          <a:solidFill>
            <a:srgbClr val="E7D4BA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102352" y="3163824"/>
            <a:ext cx="411480" cy="201168"/>
          </a:xfrm>
          <a:prstGeom prst="rightArrow">
            <a:avLst/>
          </a:prstGeom>
          <a:solidFill>
            <a:srgbClr val="E7D4BA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812280" y="3163824"/>
            <a:ext cx="411480" cy="201168"/>
          </a:xfrm>
          <a:prstGeom prst="rightArrow">
            <a:avLst/>
          </a:prstGeom>
          <a:solidFill>
            <a:srgbClr val="E7D4BA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8522208" y="3163824"/>
            <a:ext cx="411480" cy="201168"/>
          </a:xfrm>
          <a:prstGeom prst="rightArrow">
            <a:avLst/>
          </a:prstGeom>
          <a:solidFill>
            <a:srgbClr val="E7D4BA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13232" y="2889504"/>
            <a:ext cx="658368" cy="658368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13232" y="3026664"/>
            <a:ext cx="6583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1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484632" y="374904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4303A"/>
                </a:solidFill>
              </a:rPr>
              <a:t>Water</a:t>
            </a:r>
            <a:endParaRPr lang="en-US" sz="1420" dirty="0"/>
          </a:p>
        </p:txBody>
      </p:sp>
      <p:sp>
        <p:nvSpPr>
          <p:cNvPr id="14" name="Shape 12"/>
          <p:cNvSpPr/>
          <p:nvPr/>
        </p:nvSpPr>
        <p:spPr>
          <a:xfrm>
            <a:off x="2423160" y="2889504"/>
            <a:ext cx="658368" cy="658368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423160" y="3026664"/>
            <a:ext cx="6583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2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2194560" y="374904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4303A"/>
                </a:solidFill>
              </a:rPr>
              <a:t>Sprinkle</a:t>
            </a:r>
            <a:endParaRPr lang="en-US" sz="1420" dirty="0"/>
          </a:p>
        </p:txBody>
      </p:sp>
      <p:sp>
        <p:nvSpPr>
          <p:cNvPr id="17" name="Shape 15"/>
          <p:cNvSpPr/>
          <p:nvPr/>
        </p:nvSpPr>
        <p:spPr>
          <a:xfrm>
            <a:off x="4133088" y="2889504"/>
            <a:ext cx="658368" cy="658368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133088" y="3026664"/>
            <a:ext cx="6583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3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3904488" y="374904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4303A"/>
                </a:solidFill>
              </a:rPr>
              <a:t>Soak</a:t>
            </a:r>
            <a:endParaRPr lang="en-US" sz="1420" dirty="0"/>
          </a:p>
        </p:txBody>
      </p:sp>
      <p:sp>
        <p:nvSpPr>
          <p:cNvPr id="20" name="Shape 18"/>
          <p:cNvSpPr/>
          <p:nvPr/>
        </p:nvSpPr>
        <p:spPr>
          <a:xfrm>
            <a:off x="5843016" y="2889504"/>
            <a:ext cx="658368" cy="658368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843016" y="3026664"/>
            <a:ext cx="6583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4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5614416" y="374904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4303A"/>
                </a:solidFill>
              </a:rPr>
              <a:t>Mix</a:t>
            </a:r>
            <a:endParaRPr lang="en-US" sz="1420" dirty="0"/>
          </a:p>
        </p:txBody>
      </p:sp>
      <p:sp>
        <p:nvSpPr>
          <p:cNvPr id="23" name="Shape 21"/>
          <p:cNvSpPr/>
          <p:nvPr/>
        </p:nvSpPr>
        <p:spPr>
          <a:xfrm>
            <a:off x="7552944" y="2889504"/>
            <a:ext cx="658368" cy="658368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7552944" y="3026664"/>
            <a:ext cx="6583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5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7324344" y="374904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4303A"/>
                </a:solidFill>
              </a:rPr>
              <a:t>Pour</a:t>
            </a:r>
            <a:endParaRPr lang="en-US" sz="1420" dirty="0"/>
          </a:p>
        </p:txBody>
      </p:sp>
      <p:sp>
        <p:nvSpPr>
          <p:cNvPr id="26" name="Shape 24"/>
          <p:cNvSpPr/>
          <p:nvPr/>
        </p:nvSpPr>
        <p:spPr>
          <a:xfrm>
            <a:off x="9262872" y="2889504"/>
            <a:ext cx="658368" cy="658368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9262872" y="3026664"/>
            <a:ext cx="6583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6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9034272" y="3749040"/>
            <a:ext cx="1143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4303A"/>
                </a:solidFill>
              </a:rPr>
              <a:t>Tap + set</a:t>
            </a:r>
            <a:endParaRPr lang="en-US" sz="1420" dirty="0"/>
          </a:p>
        </p:txBody>
      </p:sp>
      <p:sp>
        <p:nvSpPr>
          <p:cNvPr id="29" name="Text 27"/>
          <p:cNvSpPr/>
          <p:nvPr/>
        </p:nvSpPr>
        <p:spPr>
          <a:xfrm>
            <a:off x="713232" y="1417320"/>
            <a:ext cx="1645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4303A"/>
                </a:solidFill>
              </a:rPr>
              <a:t>Watch for:</a:t>
            </a:r>
            <a:endParaRPr lang="en-US" sz="2400" dirty="0"/>
          </a:p>
        </p:txBody>
      </p:sp>
      <p:sp>
        <p:nvSpPr>
          <p:cNvPr id="30" name="Text 28"/>
          <p:cNvSpPr/>
          <p:nvPr/>
        </p:nvSpPr>
        <p:spPr>
          <a:xfrm>
            <a:off x="822960" y="1828800"/>
            <a:ext cx="6675120" cy="8229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73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Water first</a:t>
            </a:r>
            <a:r>
              <a:rPr lang="en-US" sz="173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; sprinkle in </a:t>
            </a:r>
            <a:r>
              <a:rPr lang="en-US" sz="173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plaster</a:t>
            </a:r>
            <a:endParaRPr lang="en-US" sz="1730" dirty="0"/>
          </a:p>
          <a:p>
            <a:r>
              <a:rPr lang="en-US" sz="173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173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Let powder soak before gentle mixing</a:t>
            </a:r>
            <a:endParaRPr lang="en-US" sz="1730" dirty="0"/>
          </a:p>
          <a:p>
            <a:r>
              <a:rPr lang="en-US" sz="173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173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Tap gently</a:t>
            </a:r>
            <a:r>
              <a:rPr lang="en-US" sz="1730" dirty="0">
                <a:solidFill>
                  <a:srgbClr val="2430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to release bubbles</a:t>
            </a:r>
            <a:endParaRPr lang="en-US" sz="1730" dirty="0"/>
          </a:p>
        </p:txBody>
      </p:sp>
      <p:sp>
        <p:nvSpPr>
          <p:cNvPr id="31" name="Shape 29"/>
          <p:cNvSpPr/>
          <p:nvPr/>
        </p:nvSpPr>
        <p:spPr>
          <a:xfrm>
            <a:off x="3977640" y="5102352"/>
            <a:ext cx="6583680" cy="603504"/>
          </a:xfrm>
          <a:prstGeom prst="roundRect">
            <a:avLst>
              <a:gd name="adj" fmla="val 21212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178808" y="5230368"/>
            <a:ext cx="618134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94643E"/>
                </a:solidFill>
              </a:rPr>
              <a:t>Class repeat: water → plaster → soak → mix → pour → tap → set</a:t>
            </a:r>
            <a:endParaRPr lang="en-US" sz="2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Your practical task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Make one simple plaster cast in a prepared mould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ppt_assets/pouring_crop.png"/>
          <p:cNvPicPr>
            <a:picLocks noChangeAspect="1"/>
          </p:cNvPicPr>
          <p:nvPr/>
        </p:nvPicPr>
        <p:blipFill>
          <a:blip r:embed="rId3"/>
          <a:srcRect l="4392" r="4392"/>
          <a:stretch/>
        </p:blipFill>
        <p:spPr>
          <a:xfrm>
            <a:off x="6766560" y="1353312"/>
            <a:ext cx="4434840" cy="44805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8823960" y="658368"/>
            <a:ext cx="2057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FFFFF"/>
                </a:solidFill>
              </a:rPr>
              <a:t>12 mins</a:t>
            </a:r>
            <a:endParaRPr lang="en-US" sz="2100" dirty="0"/>
          </a:p>
        </p:txBody>
      </p:sp>
      <p:sp>
        <p:nvSpPr>
          <p:cNvPr id="9" name="Shape 6"/>
          <p:cNvSpPr/>
          <p:nvPr/>
        </p:nvSpPr>
        <p:spPr>
          <a:xfrm>
            <a:off x="822960" y="1737360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1810512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1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1389888" y="1700784"/>
            <a:ext cx="46908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Prepare</a:t>
            </a:r>
            <a:endParaRPr lang="en-US" sz="1850" dirty="0"/>
          </a:p>
        </p:txBody>
      </p:sp>
      <p:sp>
        <p:nvSpPr>
          <p:cNvPr id="12" name="Text 9"/>
          <p:cNvSpPr/>
          <p:nvPr/>
        </p:nvSpPr>
        <p:spPr>
          <a:xfrm>
            <a:off x="1389888" y="2020824"/>
            <a:ext cx="46908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Collect mould, container, water and stirrer.</a:t>
            </a:r>
            <a:endParaRPr lang="en-US" sz="1480" dirty="0"/>
          </a:p>
        </p:txBody>
      </p:sp>
      <p:sp>
        <p:nvSpPr>
          <p:cNvPr id="13" name="Shape 10"/>
          <p:cNvSpPr/>
          <p:nvPr/>
        </p:nvSpPr>
        <p:spPr>
          <a:xfrm>
            <a:off x="822960" y="2743200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22960" y="2816352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2</a:t>
            </a:r>
            <a:endParaRPr lang="en-US" sz="1500" dirty="0"/>
          </a:p>
        </p:txBody>
      </p:sp>
      <p:sp>
        <p:nvSpPr>
          <p:cNvPr id="15" name="Text 12"/>
          <p:cNvSpPr/>
          <p:nvPr/>
        </p:nvSpPr>
        <p:spPr>
          <a:xfrm>
            <a:off x="1389888" y="2706624"/>
            <a:ext cx="46908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Mix</a:t>
            </a:r>
            <a:endParaRPr lang="en-US" sz="1850" dirty="0"/>
          </a:p>
        </p:txBody>
      </p:sp>
      <p:sp>
        <p:nvSpPr>
          <p:cNvPr id="16" name="Text 13"/>
          <p:cNvSpPr/>
          <p:nvPr/>
        </p:nvSpPr>
        <p:spPr>
          <a:xfrm>
            <a:off x="1389888" y="3026664"/>
            <a:ext cx="46908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Water first, plaster gradually, then mix gently.</a:t>
            </a:r>
            <a:endParaRPr lang="en-US" sz="1480" dirty="0"/>
          </a:p>
        </p:txBody>
      </p:sp>
      <p:sp>
        <p:nvSpPr>
          <p:cNvPr id="17" name="Shape 14"/>
          <p:cNvSpPr/>
          <p:nvPr/>
        </p:nvSpPr>
        <p:spPr>
          <a:xfrm>
            <a:off x="822960" y="3749040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822960" y="3822192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3</a:t>
            </a:r>
            <a:endParaRPr lang="en-US" sz="1500" dirty="0"/>
          </a:p>
        </p:txBody>
      </p:sp>
      <p:sp>
        <p:nvSpPr>
          <p:cNvPr id="19" name="Text 16"/>
          <p:cNvSpPr/>
          <p:nvPr/>
        </p:nvSpPr>
        <p:spPr>
          <a:xfrm>
            <a:off x="1389888" y="3712464"/>
            <a:ext cx="46908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Cast</a:t>
            </a:r>
            <a:endParaRPr lang="en-US" sz="1850" dirty="0"/>
          </a:p>
        </p:txBody>
      </p:sp>
      <p:sp>
        <p:nvSpPr>
          <p:cNvPr id="20" name="Text 17"/>
          <p:cNvSpPr/>
          <p:nvPr/>
        </p:nvSpPr>
        <p:spPr>
          <a:xfrm>
            <a:off x="1389888" y="4032504"/>
            <a:ext cx="46908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Pour slowly and tap the mould to release bubbles.</a:t>
            </a:r>
            <a:endParaRPr lang="en-US" sz="1480" dirty="0"/>
          </a:p>
        </p:txBody>
      </p:sp>
      <p:sp>
        <p:nvSpPr>
          <p:cNvPr id="21" name="Shape 18"/>
          <p:cNvSpPr/>
          <p:nvPr/>
        </p:nvSpPr>
        <p:spPr>
          <a:xfrm>
            <a:off x="822960" y="4754880"/>
            <a:ext cx="411480" cy="411480"/>
          </a:xfrm>
          <a:prstGeom prst="ellipse">
            <a:avLst/>
          </a:prstGeom>
          <a:solidFill>
            <a:srgbClr val="C88E54"/>
          </a:solidFill>
          <a:ln w="1270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822960" y="4828032"/>
            <a:ext cx="411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4</a:t>
            </a:r>
            <a:endParaRPr lang="en-US" sz="1500" dirty="0"/>
          </a:p>
        </p:txBody>
      </p:sp>
      <p:sp>
        <p:nvSpPr>
          <p:cNvPr id="23" name="Text 20"/>
          <p:cNvSpPr/>
          <p:nvPr/>
        </p:nvSpPr>
        <p:spPr>
          <a:xfrm>
            <a:off x="1389888" y="4718304"/>
            <a:ext cx="46908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850" b="1" dirty="0">
                <a:solidFill>
                  <a:srgbClr val="24303A"/>
                </a:solidFill>
              </a:rPr>
              <a:t>Clean</a:t>
            </a:r>
            <a:endParaRPr lang="en-US" sz="1850" dirty="0"/>
          </a:p>
        </p:txBody>
      </p:sp>
      <p:sp>
        <p:nvSpPr>
          <p:cNvPr id="24" name="Text 21"/>
          <p:cNvSpPr/>
          <p:nvPr/>
        </p:nvSpPr>
        <p:spPr>
          <a:xfrm>
            <a:off x="1389888" y="5038344"/>
            <a:ext cx="46908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80" dirty="0">
                <a:solidFill>
                  <a:srgbClr val="63717A"/>
                </a:solidFill>
              </a:rPr>
              <a:t>Use the waste container and leave the table tidy.</a:t>
            </a:r>
            <a:endParaRPr lang="en-US" sz="1480" dirty="0"/>
          </a:p>
        </p:txBody>
      </p:sp>
      <p:sp>
        <p:nvSpPr>
          <p:cNvPr id="25" name="Shape 22"/>
          <p:cNvSpPr/>
          <p:nvPr/>
        </p:nvSpPr>
        <p:spPr>
          <a:xfrm>
            <a:off x="868680" y="5797296"/>
            <a:ext cx="5074920" cy="438912"/>
          </a:xfrm>
          <a:prstGeom prst="roundRect">
            <a:avLst>
              <a:gd name="adj" fmla="val 29167"/>
            </a:avLst>
          </a:prstGeom>
          <a:solidFill>
            <a:srgbClr val="FEFBF6"/>
          </a:solidFill>
          <a:ln w="12700">
            <a:solidFill>
              <a:srgbClr val="E7D4B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1069848" y="5925312"/>
            <a:ext cx="467258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sz="2150" b="1" dirty="0">
                <a:solidFill>
                  <a:srgbClr val="3F7355"/>
                </a:solidFill>
              </a:rPr>
              <a:t>Ask for help if the mixture looks too thick, too runny or lumpy.</a:t>
            </a:r>
            <a:endParaRPr lang="en-US" sz="2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8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01752"/>
            <a:ext cx="7680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430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Plenary: check your learning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48640" y="841248"/>
            <a:ext cx="80467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63717A"/>
                </a:solidFill>
              </a:rPr>
              <a:t>Use these questions to finish the session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530352" y="1216152"/>
            <a:ext cx="1920240" cy="0"/>
          </a:xfrm>
          <a:prstGeom prst="line">
            <a:avLst/>
          </a:prstGeom>
          <a:noFill/>
          <a:ln w="29210">
            <a:solidFill>
              <a:srgbClr val="C88E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a_bright_craft_painting_workspace_scene_on_a_table.png"/>
          <p:cNvPicPr>
            <a:picLocks noChangeAspect="1"/>
          </p:cNvPicPr>
          <p:nvPr/>
        </p:nvPicPr>
        <p:blipFill>
          <a:blip r:embed="rId3"/>
          <a:srcRect l="25921" r="25921"/>
          <a:stretch/>
        </p:blipFill>
        <p:spPr>
          <a:xfrm>
            <a:off x="7452360" y="1353312"/>
            <a:ext cx="3794760" cy="44348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822960" y="1572768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94643E"/>
                </a:solidFill>
              </a:rPr>
              <a:t>1.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1325880" y="1572768"/>
            <a:ext cx="5577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03A"/>
                </a:solidFill>
              </a:rPr>
              <a:t>What is Plaster of Paris?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822960" y="2194560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94643E"/>
                </a:solidFill>
              </a:rPr>
              <a:t>2.</a:t>
            </a:r>
            <a:endParaRPr lang="en-US" sz="1900" dirty="0"/>
          </a:p>
        </p:txBody>
      </p:sp>
      <p:sp>
        <p:nvSpPr>
          <p:cNvPr id="10" name="Text 7"/>
          <p:cNvSpPr/>
          <p:nvPr/>
        </p:nvSpPr>
        <p:spPr>
          <a:xfrm>
            <a:off x="1325880" y="2194560"/>
            <a:ext cx="5577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>
                <a:solidFill>
                  <a:srgbClr val="24303A"/>
                </a:solidFill>
              </a:rPr>
              <a:t>Why does plaster become warm </a:t>
            </a:r>
            <a:r>
              <a:rPr lang="en-US" sz="2000" dirty="0">
                <a:solidFill>
                  <a:srgbClr val="24303A"/>
                </a:solidFill>
              </a:rPr>
              <a:t>when water</a:t>
            </a:r>
            <a:r>
              <a:rPr lang="en-US" sz="2000">
                <a:solidFill>
                  <a:srgbClr val="24303A"/>
                </a:solidFill>
              </a:rPr>
              <a:t> is added</a:t>
            </a:r>
            <a:r>
              <a:rPr lang="en-US" sz="2000" dirty="0">
                <a:solidFill>
                  <a:srgbClr val="24303A"/>
                </a:solidFill>
              </a:rPr>
              <a:t>?</a:t>
            </a:r>
            <a:endParaRPr lang="en-US" sz="2000" dirty="0"/>
          </a:p>
        </p:txBody>
      </p:sp>
      <p:sp>
        <p:nvSpPr>
          <p:cNvPr id="11" name="Text 8"/>
          <p:cNvSpPr/>
          <p:nvPr/>
        </p:nvSpPr>
        <p:spPr>
          <a:xfrm>
            <a:off x="822960" y="2816352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94643E"/>
                </a:solidFill>
              </a:rPr>
              <a:t>3.</a:t>
            </a:r>
            <a:endParaRPr lang="en-US" sz="1900" dirty="0"/>
          </a:p>
        </p:txBody>
      </p:sp>
      <p:sp>
        <p:nvSpPr>
          <p:cNvPr id="12" name="Text 9"/>
          <p:cNvSpPr/>
          <p:nvPr/>
        </p:nvSpPr>
        <p:spPr>
          <a:xfrm>
            <a:off x="1325880" y="2816352"/>
            <a:ext cx="5577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03A"/>
                </a:solidFill>
              </a:rPr>
              <a:t>Why does it work well in molds?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822960" y="3438144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94643E"/>
                </a:solidFill>
              </a:rPr>
              <a:t>4.</a:t>
            </a:r>
            <a:endParaRPr lang="en-US" sz="1900" dirty="0"/>
          </a:p>
        </p:txBody>
      </p:sp>
      <p:sp>
        <p:nvSpPr>
          <p:cNvPr id="14" name="Text 11"/>
          <p:cNvSpPr/>
          <p:nvPr/>
        </p:nvSpPr>
        <p:spPr>
          <a:xfrm>
            <a:off x="1325880" y="3438144"/>
            <a:ext cx="5577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03A"/>
                </a:solidFill>
              </a:rPr>
              <a:t>What causes air bubbles?</a:t>
            </a:r>
            <a:endParaRPr lang="en-US" sz="2000" dirty="0"/>
          </a:p>
        </p:txBody>
      </p:sp>
      <p:sp>
        <p:nvSpPr>
          <p:cNvPr id="15" name="Text 12"/>
          <p:cNvSpPr/>
          <p:nvPr/>
        </p:nvSpPr>
        <p:spPr>
          <a:xfrm>
            <a:off x="822960" y="4059936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94643E"/>
                </a:solidFill>
              </a:rPr>
              <a:t>5.</a:t>
            </a:r>
            <a:endParaRPr lang="en-US" sz="1900" dirty="0"/>
          </a:p>
        </p:txBody>
      </p:sp>
      <p:sp>
        <p:nvSpPr>
          <p:cNvPr id="16" name="Text 13"/>
          <p:cNvSpPr/>
          <p:nvPr/>
        </p:nvSpPr>
        <p:spPr>
          <a:xfrm>
            <a:off x="1325880" y="4059936"/>
            <a:ext cx="5577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03A"/>
                </a:solidFill>
              </a:rPr>
              <a:t>Where does leftover plaster go?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822960" y="4681728"/>
            <a:ext cx="411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94643E"/>
                </a:solidFill>
              </a:rPr>
              <a:t>6.</a:t>
            </a:r>
            <a:endParaRPr lang="en-US" sz="1900" dirty="0"/>
          </a:p>
        </p:txBody>
      </p:sp>
      <p:sp>
        <p:nvSpPr>
          <p:cNvPr id="18" name="Text 15"/>
          <p:cNvSpPr/>
          <p:nvPr/>
        </p:nvSpPr>
        <p:spPr>
          <a:xfrm>
            <a:off x="1325880" y="4681728"/>
            <a:ext cx="5577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24303A"/>
                </a:solidFill>
              </a:rPr>
              <a:t>What would you improve next time?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870</TotalTime>
  <Words>1089</Words>
  <Application>Microsoft Office PowerPoint</Application>
  <PresentationFormat>Widescreen</PresentationFormat>
  <Paragraphs>192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roberts</dc:creator>
  <cp:lastModifiedBy>scott roberts</cp:lastModifiedBy>
  <cp:revision>1</cp:revision>
  <dcterms:created xsi:type="dcterms:W3CDTF">2026-09-16T18:21:26Z</dcterms:created>
  <dcterms:modified xsi:type="dcterms:W3CDTF">2026-10-08T18:05:42Z</dcterms:modified>
</cp:coreProperties>
</file>