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503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481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168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961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907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179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895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695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154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58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104005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4446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200483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0195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5507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86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305BD-D101-4592-9C8F-61C8CCE03058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ABA4395A-CB80-4E05-8D1E-75047DE846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286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  <p:sldLayoutId id="2147483743" r:id="rId12"/>
    <p:sldLayoutId id="2147483744" r:id="rId13"/>
    <p:sldLayoutId id="2147483745" r:id="rId14"/>
    <p:sldLayoutId id="2147483746" r:id="rId15"/>
    <p:sldLayoutId id="214748374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ejihpe14080148" TargetMode="External"/><Relationship Id="rId2" Type="http://schemas.openxmlformats.org/officeDocument/2006/relationships/hyperlink" Target="https://doi.org/10.3389/fpsyg.2018.012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4616734.2022.2030132" TargetMode="External"/><Relationship Id="rId5" Type="http://schemas.openxmlformats.org/officeDocument/2006/relationships/hyperlink" Target="https://doi.org/10.1001/jamapediatrics.2020.2910" TargetMode="External"/><Relationship Id="rId4" Type="http://schemas.openxmlformats.org/officeDocument/2006/relationships/hyperlink" Target="https://doi.org/10.61838/kman.jppr.1.2.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F10C9-0C79-42FD-B05C-D6E7502EA5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79855" y="1780067"/>
            <a:ext cx="8490269" cy="1452290"/>
          </a:xfrm>
        </p:spPr>
        <p:txBody>
          <a:bodyPr>
            <a:noAutofit/>
          </a:bodyPr>
          <a:lstStyle/>
          <a:p>
            <a:pPr algn="ctr"/>
            <a:r>
              <a:rPr lang="en-GB" sz="4800">
                <a:latin typeface="Arial Black" panose="020B0A04020102020204" pitchFamily="34" charset="0"/>
              </a:rPr>
              <a:t>Applying Attachment Theory to Support Isaac's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46854A-431C-4C69-8E5D-EEC08F6B7F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4725" y="3062502"/>
            <a:ext cx="8915399" cy="1126283"/>
          </a:xfrm>
        </p:spPr>
        <p:txBody>
          <a:bodyPr>
            <a:noAutofit/>
          </a:bodyPr>
          <a:lstStyle/>
          <a:p>
            <a:pPr algn="ctr" defTabSz="914400" eaLnBrk="0" fontAlgn="base" hangingPunct="0">
              <a:lnSpc>
                <a:spcPct val="22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400" dirty="0">
                <a:solidFill>
                  <a:schemeClr val="tx1"/>
                </a:solidFill>
                <a:latin typeface="Arial Black" panose="020B0A04020102020204" pitchFamily="34" charset="0"/>
              </a:rPr>
              <a:t>Component 1: Individual Presentation </a:t>
            </a:r>
          </a:p>
          <a:p>
            <a:pPr lvl="0" algn="ctr" defTabSz="914400" eaLnBrk="0" fontAlgn="base" hangingPunct="0">
              <a:lnSpc>
                <a:spcPct val="22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400" dirty="0" err="1">
                <a:solidFill>
                  <a:schemeClr val="tx1"/>
                </a:solidFill>
                <a:latin typeface="Arial Black" panose="020B0A04020102020204" pitchFamily="34" charset="0"/>
              </a:rPr>
              <a:t>Programe</a:t>
            </a:r>
            <a:r>
              <a:rPr lang="en-US" altLang="en-US" sz="1400" dirty="0">
                <a:solidFill>
                  <a:schemeClr val="tx1"/>
                </a:solidFill>
                <a:latin typeface="Arial Black" panose="020B0A04020102020204" pitchFamily="34" charset="0"/>
              </a:rPr>
              <a:t>: Certificate of Higher Education Skills for the Workplace </a:t>
            </a:r>
          </a:p>
          <a:p>
            <a:pPr lvl="0" algn="ctr" defTabSz="914400" eaLnBrk="0" fontAlgn="base" hangingPunct="0">
              <a:lnSpc>
                <a:spcPct val="22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400" dirty="0">
                <a:solidFill>
                  <a:schemeClr val="tx1"/>
                </a:solidFill>
                <a:latin typeface="Arial Black" panose="020B0A04020102020204" pitchFamily="34" charset="0"/>
              </a:rPr>
              <a:t>(Health &amp; Social Care) </a:t>
            </a:r>
          </a:p>
          <a:p>
            <a:pPr lvl="0" algn="ctr" defTabSz="914400" eaLnBrk="0" fontAlgn="base" hangingPunct="0">
              <a:lnSpc>
                <a:spcPct val="22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400" dirty="0">
                <a:solidFill>
                  <a:schemeClr val="tx1"/>
                </a:solidFill>
                <a:latin typeface="Arial Black" panose="020B0A04020102020204" pitchFamily="34" charset="0"/>
              </a:rPr>
              <a:t>Module: Psychology in Health and Social Care (LCHS4010) </a:t>
            </a:r>
          </a:p>
          <a:p>
            <a:pPr lvl="0" algn="ctr" defTabSz="914400" eaLnBrk="0" fontAlgn="base" hangingPunct="0">
              <a:lnSpc>
                <a:spcPct val="22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400" dirty="0">
                <a:solidFill>
                  <a:schemeClr val="tx1"/>
                </a:solidFill>
                <a:latin typeface="Arial Black" panose="020B0A04020102020204" pitchFamily="34" charset="0"/>
              </a:rPr>
              <a:t>Student Name: Ajibola Moses Owoolapo</a:t>
            </a:r>
          </a:p>
          <a:p>
            <a:pPr lvl="0" algn="ctr" defTabSz="914400" eaLnBrk="0" fontAlgn="base" hangingPunct="0">
              <a:lnSpc>
                <a:spcPct val="22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400" dirty="0">
                <a:solidFill>
                  <a:schemeClr val="tx1"/>
                </a:solidFill>
                <a:latin typeface="Arial Black" panose="020B0A04020102020204" pitchFamily="34" charset="0"/>
              </a:rPr>
              <a:t>Student Number: 2515876</a:t>
            </a:r>
          </a:p>
          <a:p>
            <a:pPr lvl="0" algn="ctr" defTabSz="914400" eaLnBrk="0" fontAlgn="base" hangingPunct="0">
              <a:lnSpc>
                <a:spcPct val="220000"/>
              </a:lnSpc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400" dirty="0">
                <a:solidFill>
                  <a:schemeClr val="tx1"/>
                </a:solidFill>
                <a:latin typeface="Arial Black" panose="020B0A04020102020204" pitchFamily="34" charset="0"/>
              </a:rPr>
              <a:t>Lecturer: Shepherd Ziko </a:t>
            </a:r>
          </a:p>
        </p:txBody>
      </p:sp>
    </p:spTree>
    <p:extLst>
      <p:ext uri="{BB962C8B-B14F-4D97-AF65-F5344CB8AC3E}">
        <p14:creationId xmlns:p14="http://schemas.microsoft.com/office/powerpoint/2010/main" val="6574103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A879E-3936-43BC-91F8-EF5A77144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90611"/>
            <a:ext cx="8911687" cy="1280890"/>
          </a:xfrm>
        </p:spPr>
        <p:txBody>
          <a:bodyPr/>
          <a:lstStyle/>
          <a:p>
            <a:r>
              <a:rPr lang="en-GB"/>
              <a:t>Introduction &amp; Case Scenario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863FC-A3A6-4A52-B919-0B3B2FE51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156" y="1540189"/>
            <a:ext cx="8915400" cy="3777622"/>
          </a:xfrm>
        </p:spPr>
        <p:txBody>
          <a:bodyPr>
            <a:noAutofit/>
          </a:bodyPr>
          <a:lstStyle/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Role: Trainee Early Years Support Worker, Children's Centre, London.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Isaac, aged 4, lives with his mother, who has post-natal depression and limited support.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Recent relocation to London; disrupted childcare over the past two years.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Is withdrawn, distressed on separation, delayed language, and has difficulty adjusting in groups.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Theory selected: Bowlby's Attachment Theory (Bowlby, 1969).</a:t>
            </a:r>
          </a:p>
        </p:txBody>
      </p:sp>
    </p:spTree>
    <p:extLst>
      <p:ext uri="{BB962C8B-B14F-4D97-AF65-F5344CB8AC3E}">
        <p14:creationId xmlns:p14="http://schemas.microsoft.com/office/powerpoint/2010/main" val="12082064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A879E-3936-43BC-91F8-EF5A77144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90611"/>
            <a:ext cx="8911687" cy="1280890"/>
          </a:xfrm>
        </p:spPr>
        <p:txBody>
          <a:bodyPr/>
          <a:lstStyle/>
          <a:p>
            <a:r>
              <a:rPr lang="en-GB"/>
              <a:t>Chosen Lifespan Development Theory – Bowlby's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863FC-A3A6-4A52-B919-0B3B2FE51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156" y="1971501"/>
            <a:ext cx="8915400" cy="3777622"/>
          </a:xfrm>
        </p:spPr>
        <p:txBody>
          <a:bodyPr>
            <a:noAutofit/>
          </a:bodyPr>
          <a:lstStyle/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Infants have an innate drive to bond with a primary caregiver (Bowlby, 1969).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Caregiver acts as a "secure base" for exploration and comfort.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Early experiences form an internal working model of relationships.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Disrupted caregiving is linked to insecure attachment and poor emotion regulation (Thompson, Simpson and Berlin, 2022).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Highly relevant to early childhood, a sensitive period for socio-emotional development (La Rosa and Commodari, 2024).</a:t>
            </a:r>
          </a:p>
        </p:txBody>
      </p:sp>
    </p:spTree>
    <p:extLst>
      <p:ext uri="{BB962C8B-B14F-4D97-AF65-F5344CB8AC3E}">
        <p14:creationId xmlns:p14="http://schemas.microsoft.com/office/powerpoint/2010/main" val="2351834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A879E-3936-43BC-91F8-EF5A77144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90611"/>
            <a:ext cx="8911687" cy="1280890"/>
          </a:xfrm>
        </p:spPr>
        <p:txBody>
          <a:bodyPr/>
          <a:lstStyle/>
          <a:p>
            <a:r>
              <a:rPr lang="en-GB"/>
              <a:t>Application of the Theory to Isaac's Experiences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863FC-A3A6-4A52-B919-0B3B2FE51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156" y="1971501"/>
            <a:ext cx="8915400" cy="3777622"/>
          </a:xfrm>
        </p:spPr>
        <p:txBody>
          <a:bodyPr>
            <a:noAutofit/>
          </a:bodyPr>
          <a:lstStyle/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Maternal depression may have reduced early caregiving responsiveness (Rogers et al., 2020).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Relocation and disrupted childcare have compromised the sense of a stable, secure base that Isaac has.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Withdrawal and reluctance to join groups reflect an insecure internal working model.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Lack of social interaction at home seems to reinforce clinginess and separation distress.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Language delay is consistent with reduced verbal interaction linked to maternal depression (Rogers et al., 2020).</a:t>
            </a:r>
          </a:p>
        </p:txBody>
      </p:sp>
    </p:spTree>
    <p:extLst>
      <p:ext uri="{BB962C8B-B14F-4D97-AF65-F5344CB8AC3E}">
        <p14:creationId xmlns:p14="http://schemas.microsoft.com/office/powerpoint/2010/main" val="9528343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A879E-3936-43BC-91F8-EF5A77144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90611"/>
            <a:ext cx="8911687" cy="1280890"/>
          </a:xfrm>
        </p:spPr>
        <p:txBody>
          <a:bodyPr/>
          <a:lstStyle/>
          <a:p>
            <a:r>
              <a:rPr lang="en-GB"/>
              <a:t>Nature and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863FC-A3A6-4A52-B919-0B3B2FE51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156" y="1540189"/>
            <a:ext cx="8915400" cy="3777622"/>
          </a:xfrm>
        </p:spPr>
        <p:txBody>
          <a:bodyPr>
            <a:noAutofit/>
          </a:bodyPr>
          <a:lstStyle/>
          <a:p>
            <a:pPr algn="just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Nature: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drive to attachment, individual temperament, sensitive periods in early brain development.</a:t>
            </a:r>
          </a:p>
          <a:p>
            <a:pPr algn="just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Nurture: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consistency of caregiving, stability of childcare, family support, and maternal mental health.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Postnatal depression is linked to poorer social-emotional, cognitive and language outcomes (Rogers et al., 2020).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Isaac's temperament is not a standalone factor, it is a part of the environment.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Support should thus focus on the child and broader care setting.</a:t>
            </a:r>
          </a:p>
        </p:txBody>
      </p:sp>
    </p:spTree>
    <p:extLst>
      <p:ext uri="{BB962C8B-B14F-4D97-AF65-F5344CB8AC3E}">
        <p14:creationId xmlns:p14="http://schemas.microsoft.com/office/powerpoint/2010/main" val="1694776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A879E-3936-43BC-91F8-EF5A77144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90611"/>
            <a:ext cx="10247044" cy="1280890"/>
          </a:xfrm>
        </p:spPr>
        <p:txBody>
          <a:bodyPr/>
          <a:lstStyle/>
          <a:p>
            <a:r>
              <a:rPr lang="en-GB"/>
              <a:t>Proposed Practical Strategies &amp;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863FC-A3A6-4A52-B919-0B3B2FE51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0156" y="1540189"/>
            <a:ext cx="8915400" cy="3777622"/>
          </a:xfrm>
        </p:spPr>
        <p:txBody>
          <a:bodyPr>
            <a:noAutofit/>
          </a:bodyPr>
          <a:lstStyle/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Assign a consistent key person as a secondary secure base.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Implement a phased and planned settling-in programme.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Gradually increase peer interaction through play-based activities.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Increase language-rich, one-to-one interaction to address delay.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Support and model responsive interaction for Isaac's mother.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Coordinate multi-agency support (health visitor, GP, mental health services).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Make use of routines, which are predictable, to support emotional regulation.</a:t>
            </a:r>
          </a:p>
        </p:txBody>
      </p:sp>
    </p:spTree>
    <p:extLst>
      <p:ext uri="{BB962C8B-B14F-4D97-AF65-F5344CB8AC3E}">
        <p14:creationId xmlns:p14="http://schemas.microsoft.com/office/powerpoint/2010/main" val="19052898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A879E-3936-43BC-91F8-EF5A77144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90611"/>
            <a:ext cx="8911687" cy="1280890"/>
          </a:xfrm>
        </p:spPr>
        <p:txBody>
          <a:bodyPr/>
          <a:lstStyle/>
          <a:p>
            <a:r>
              <a:rPr lang="en-GB"/>
              <a:t>Critical Evaluation of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863FC-A3A6-4A52-B919-0B3B2FE51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6443" y="1331056"/>
            <a:ext cx="8915400" cy="3777622"/>
          </a:xfrm>
        </p:spPr>
        <p:txBody>
          <a:bodyPr>
            <a:noAutofit/>
          </a:bodyPr>
          <a:lstStyle/>
          <a:p>
            <a:pPr algn="just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Strength: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strong evidence linking early caregiving quality to later outcomes, underpins the key person approach in practice.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Remains an influential framework, though some questions are still debated (Thompson, Simpson and Berlin, 2022).</a:t>
            </a:r>
          </a:p>
          <a:p>
            <a:pPr algn="just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Limitation: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caregiving consistency, childcare stability, family support, maternal mental health.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Predictive power of early attachment is more modest than popularly assumed (Mehdiabadi, 2023).</a:t>
            </a:r>
          </a:p>
          <a:p>
            <a:pPr algn="just"/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Cultural consideration: 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developed within a Western context; may not fully reflect collectivist caregiving common in London's diverse communities (Becke and Bongard, 2018).</a:t>
            </a:r>
          </a:p>
        </p:txBody>
      </p:sp>
    </p:spTree>
    <p:extLst>
      <p:ext uri="{BB962C8B-B14F-4D97-AF65-F5344CB8AC3E}">
        <p14:creationId xmlns:p14="http://schemas.microsoft.com/office/powerpoint/2010/main" val="1542703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A879E-3936-43BC-91F8-EF5A77144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90611"/>
            <a:ext cx="8911687" cy="1280890"/>
          </a:xfrm>
        </p:spPr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863FC-A3A6-4A52-B919-0B3B2FE51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6443" y="1331056"/>
            <a:ext cx="8915400" cy="3777622"/>
          </a:xfrm>
        </p:spPr>
        <p:txBody>
          <a:bodyPr>
            <a:noAutofit/>
          </a:bodyPr>
          <a:lstStyle/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Attachment theory offers a coherent explanation for Isaac's presenting behaviours.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His temperament and the instability of his care environment have influenced his development.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 theory-informed plan (key person, settling-in, play, language support, multi-agency work) is realistic and practical.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The theory has cultural implications and a weak predictive capacity and must therefore be used carefully.</a:t>
            </a:r>
          </a:p>
          <a:p>
            <a:pPr algn="just"/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Supporting Isaac is supporting his mother and the family system.</a:t>
            </a:r>
          </a:p>
        </p:txBody>
      </p:sp>
    </p:spTree>
    <p:extLst>
      <p:ext uri="{BB962C8B-B14F-4D97-AF65-F5344CB8AC3E}">
        <p14:creationId xmlns:p14="http://schemas.microsoft.com/office/powerpoint/2010/main" val="1812902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A879E-3936-43BC-91F8-EF5A77144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90611"/>
            <a:ext cx="8911687" cy="1280890"/>
          </a:xfrm>
        </p:spPr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863FC-A3A6-4A52-B919-0B3B2FE51A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6443" y="1331056"/>
            <a:ext cx="8915400" cy="3777622"/>
          </a:xfrm>
        </p:spPr>
        <p:txBody>
          <a:bodyPr>
            <a:noAutofit/>
          </a:bodyPr>
          <a:lstStyle/>
          <a:p>
            <a:pPr algn="jus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Becke, S.D. and Bongard, S. (2018) 'Comparing attachment networks during middle childhood in two contrasting cultural contexts',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, 9, article 1201. 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https://doi.org/10.3389/fpsyg.2018.01201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(Accessed: 11 July 2026).</a:t>
            </a:r>
          </a:p>
          <a:p>
            <a:pPr algn="jus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Attachment and Loss, Vol. 1: Attachment. Attachment and Loss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. New York: Basic Books..</a:t>
            </a:r>
          </a:p>
          <a:p>
            <a:pPr algn="jus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La Rosa, V.L. and Commodari, E. (2024) 'Mother-child attachment relationship in pregnancy, postpartum, and early childhood: current status and new research perspectives',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European Journal of Investigation in Health, Psychology and Education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, 14(8), pp. 2226-229. 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https://doi.org/10.3390/ejihpe14080148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 (Accessed: 11 July 2026).</a:t>
            </a:r>
          </a:p>
          <a:p>
            <a:pPr algn="jus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Mehdiabadi, P. (2023) 'Critique of attachment theory: a positive psychology perspective',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Journal of Personality and Psychosomatic Research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, 1(2), pp. 1-6. 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https://doi.org/10.61838/kman.jppr.1.2.1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 (Accessed: 11 July 2026).</a:t>
            </a:r>
          </a:p>
          <a:p>
            <a:pPr algn="jus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Rogers, A., Obst, S., Teague, S.J., Rossen, L., Spry, E.A., Macdonald, J.A., Sunderland, M., Olsson, C.A., Youssef, G. and Hutchinson, D. (2020) 'Association between maternal perinatal depression and anxiety and child and adolescent development: a meta-analysis',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JAMA Pediatrics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, 174(11), pp. 1082-1092. 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https://doi.org/10.1001/jamapediatrics.2020.2910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 (Accessed: 11 July 2026).</a:t>
            </a:r>
          </a:p>
          <a:p>
            <a:pPr algn="just"/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Thompson, R.A., Simpson, J.A. and Berlin, L.J. (2022) 'Taking perspective on attachment theory and research: nine fundamental questions', </a:t>
            </a:r>
            <a:r>
              <a:rPr lang="en-GB" sz="1400" i="1">
                <a:latin typeface="Arial" panose="020B0604020202020204" pitchFamily="34" charset="0"/>
                <a:cs typeface="Arial" panose="020B0604020202020204" pitchFamily="34" charset="0"/>
              </a:rPr>
              <a:t>Attachment &amp; Human Development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, 24(5), pp. 543-560. Available at: 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https://doi.org/10.1080/14616734.2022.2030132</a:t>
            </a:r>
            <a:r>
              <a:rPr lang="en-GB" sz="1400">
                <a:latin typeface="Arial" panose="020B0604020202020204" pitchFamily="34" charset="0"/>
                <a:cs typeface="Arial" panose="020B0604020202020204" pitchFamily="34" charset="0"/>
              </a:rPr>
              <a:t>  (Accessed: 11 July 2026).</a:t>
            </a:r>
          </a:p>
        </p:txBody>
      </p:sp>
    </p:spTree>
    <p:extLst>
      <p:ext uri="{BB962C8B-B14F-4D97-AF65-F5344CB8AC3E}">
        <p14:creationId xmlns:p14="http://schemas.microsoft.com/office/powerpoint/2010/main" val="202746594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4" ma:contentTypeDescription="Create a new document." ma:contentTypeScope="" ma:versionID="269829c5745b1ed117aa0a568bdcbb03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298654f109d209d4227863c9e1edb120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B3AC849-7343-4CA1-A268-3915271A42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975DDD4-EE0D-4645-80E6-B0FCAC6BCE0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CB3B77F-356F-4440-964E-BBA7460CCAE8}">
  <ds:schemaRefs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716bca3a-9bc9-4129-a185-7ea87f9d73cc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99</TotalTime>
  <Words>1011</Words>
  <Application>Microsoft Office PowerPoint</Application>
  <PresentationFormat>Widescreen</PresentationFormat>
  <Paragraphs>59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Arial Black</vt:lpstr>
      <vt:lpstr>Century Gothic</vt:lpstr>
      <vt:lpstr>Wingdings 3</vt:lpstr>
      <vt:lpstr>Wisp</vt:lpstr>
      <vt:lpstr>Applying Attachment Theory to Support Isaac's Development</vt:lpstr>
      <vt:lpstr>Introduction &amp; Case Scenario Summary</vt:lpstr>
      <vt:lpstr>Chosen Lifespan Development Theory – Bowlby's Attachment Theory</vt:lpstr>
      <vt:lpstr>Application of the Theory to Isaac's Experiences</vt:lpstr>
      <vt:lpstr>Nature and Nurture</vt:lpstr>
      <vt:lpstr>Proposed Practical Strategies &amp; Interventions</vt:lpstr>
      <vt:lpstr>Critical Evaluation of the Theory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LCHS4010 – Psychology in Health and Social Care</dc:title>
  <dc:creator>LENOVO</dc:creator>
  <cp:lastModifiedBy>Ajibola Moses Owoolapo (2515876)</cp:lastModifiedBy>
  <cp:revision>12</cp:revision>
  <dcterms:created xsi:type="dcterms:W3CDTF">2026-07-11T05:27:35Z</dcterms:created>
  <dcterms:modified xsi:type="dcterms:W3CDTF">2026-07-12T12:58:22Z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