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9"/>
  </p:notesMasterIdLst>
  <p:sldIdLst>
    <p:sldId id="257" r:id="rId2"/>
    <p:sldId id="609" r:id="rId3"/>
    <p:sldId id="727" r:id="rId4"/>
    <p:sldId id="750" r:id="rId5"/>
    <p:sldId id="761" r:id="rId6"/>
    <p:sldId id="762" r:id="rId7"/>
    <p:sldId id="258" r:id="rId8"/>
    <p:sldId id="755" r:id="rId9"/>
    <p:sldId id="759" r:id="rId10"/>
    <p:sldId id="757" r:id="rId11"/>
    <p:sldId id="758" r:id="rId12"/>
    <p:sldId id="763" r:id="rId13"/>
    <p:sldId id="764" r:id="rId14"/>
    <p:sldId id="765" r:id="rId15"/>
    <p:sldId id="749" r:id="rId16"/>
    <p:sldId id="724" r:id="rId17"/>
    <p:sldId id="7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3"/>
    <p:restoredTop sz="62976"/>
  </p:normalViewPr>
  <p:slideViewPr>
    <p:cSldViewPr snapToGrid="0" snapToObjects="1">
      <p:cViewPr varScale="1">
        <p:scale>
          <a:sx n="90" d="100"/>
          <a:sy n="90" d="100"/>
        </p:scale>
        <p:origin x="1152" y="19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12/3/20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4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6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481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73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5097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59E36-FB08-4566-8A98-DB939D8935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71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1315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018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Tx/>
              <a:buNone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1684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436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7087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6197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796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37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2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03/12/2020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03/12/2020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2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03/12/2020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03/12/2020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5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03/12/2020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91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03/12/2020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1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03/12/2020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0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03/12/2020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7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03/12/2020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03/12/2020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7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BMSK5005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211692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Workplace Culture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its Impact on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Organisational Efficiency </a:t>
            </a:r>
          </a:p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</p:txBody>
      </p:sp>
    </p:spTree>
    <p:extLst>
      <p:ext uri="{BB962C8B-B14F-4D97-AF65-F5344CB8AC3E}">
        <p14:creationId xmlns:p14="http://schemas.microsoft.com/office/powerpoint/2010/main" val="3922448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03CD4F3-BEB3-4547-BACA-629A7C09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68" y="332656"/>
            <a:ext cx="11533238" cy="568266"/>
          </a:xfrm>
        </p:spPr>
        <p:txBody>
          <a:bodyPr>
            <a:normAutofit fontScale="90000"/>
          </a:bodyPr>
          <a:lstStyle/>
          <a:p>
            <a:r>
              <a:rPr lang="en-GB" dirty="0"/>
              <a:t>Workplace Culture &amp; its Impact on Organisational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73A9-78E8-E747-AF51-3035BE26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703" y="1753000"/>
            <a:ext cx="4534943" cy="3260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assess the culture and context of  an organisation;  </a:t>
            </a:r>
          </a:p>
          <a:p>
            <a:pPr marL="0" indent="0" hangingPunc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Evaluate an organisation within its broader environment using appropriate environmental and organisational analysis techniques;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appraise the cultural and ethical behaviour present in one or more organisations.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B092D-2163-6043-AB71-488A8A713124}"/>
              </a:ext>
            </a:extLst>
          </p:cNvPr>
          <p:cNvSpPr txBox="1"/>
          <p:nvPr/>
        </p:nvSpPr>
        <p:spPr>
          <a:xfrm>
            <a:off x="6526806" y="1753000"/>
            <a:ext cx="3313610" cy="279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Common Assessment Criteria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Engagement with Literature Skills.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 Skills 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Cognitive and Intellectual Skills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 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Transferable Skills for Life &amp; Professional Practice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2D0976-E7FE-B244-AB03-0247B2252541}"/>
              </a:ext>
            </a:extLst>
          </p:cNvPr>
          <p:cNvCxnSpPr/>
          <p:nvPr/>
        </p:nvCxnSpPr>
        <p:spPr>
          <a:xfrm>
            <a:off x="6384032" y="1944001"/>
            <a:ext cx="0" cy="296137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F8413DB-875C-2540-B615-A8464A40311F}"/>
              </a:ext>
            </a:extLst>
          </p:cNvPr>
          <p:cNvSpPr txBox="1"/>
          <p:nvPr/>
        </p:nvSpPr>
        <p:spPr>
          <a:xfrm>
            <a:off x="9847192" y="2132856"/>
            <a:ext cx="497280" cy="2392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  <a:p>
            <a:pPr>
              <a:lnSpc>
                <a:spcPct val="17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D7420-4331-584C-A3BF-5863AF669A90}"/>
              </a:ext>
            </a:extLst>
          </p:cNvPr>
          <p:cNvSpPr txBox="1"/>
          <p:nvPr/>
        </p:nvSpPr>
        <p:spPr>
          <a:xfrm>
            <a:off x="1777703" y="5206181"/>
            <a:ext cx="3690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Submission date: </a:t>
            </a:r>
            <a:r>
              <a:rPr lang="en-US" u="sng" dirty="0">
                <a:solidFill>
                  <a:srgbClr val="FF0000"/>
                </a:solidFill>
              </a:rPr>
              <a:t>17 December 2020</a:t>
            </a:r>
          </a:p>
        </p:txBody>
      </p:sp>
    </p:spTree>
    <p:extLst>
      <p:ext uri="{BB962C8B-B14F-4D97-AF65-F5344CB8AC3E}">
        <p14:creationId xmlns:p14="http://schemas.microsoft.com/office/powerpoint/2010/main" val="222479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Delivery Sessions:</a:t>
            </a:r>
            <a:br>
              <a:rPr lang="en-GB" sz="2400" dirty="0"/>
            </a:b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culture, ethos and values.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Personal ethical standards, values and beliefs.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Formal and informal relationships between departments and people.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Communication channels for sharing information and building relationships.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Establishing a culture of sustainability within the workplace.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Corporate social and environmental responsibility.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b="1" dirty="0"/>
              <a:t>Barriers to effective functioning in the organisation and ways to overcome them.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Impact of external forces on the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Efficiency</a:t>
            </a:r>
          </a:p>
          <a:p>
            <a:pPr lvl="0"/>
            <a:endParaRPr lang="en-GB" dirty="0"/>
          </a:p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6335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100" dirty="0"/>
              <a:t>Barriers to effective organisational functioning</a:t>
            </a:r>
          </a:p>
        </p:txBody>
      </p:sp>
      <p:sp>
        <p:nvSpPr>
          <p:cNvPr id="78" name="Content Placeholder 3">
            <a:extLst>
              <a:ext uri="{FF2B5EF4-FFF2-40B4-BE49-F238E27FC236}">
                <a16:creationId xmlns:a16="http://schemas.microsoft.com/office/drawing/2014/main" id="{20765EF8-ED0B-4129-B7F3-BD12356B55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832023"/>
            <a:ext cx="5386917" cy="34143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Organisations often develop barriers that hinder information sharing and collaboration. The job of a leader is to spot these barriers and tear them down</a:t>
            </a:r>
            <a:endParaRPr lang="en-US" dirty="0"/>
          </a:p>
        </p:txBody>
      </p:sp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F5C1B741-6560-4121-B241-25705D2A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B3AD17-BD2E-EB41-8AC3-1BABDF8A355D}"/>
              </a:ext>
            </a:extLst>
          </p:cNvPr>
          <p:cNvSpPr txBox="1"/>
          <p:nvPr/>
        </p:nvSpPr>
        <p:spPr>
          <a:xfrm>
            <a:off x="4353118" y="3940329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Hansen (2009)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DC2DFD-0DD5-A34E-A284-C78440F947C5}"/>
              </a:ext>
            </a:extLst>
          </p:cNvPr>
          <p:cNvSpPr/>
          <p:nvPr/>
        </p:nvSpPr>
        <p:spPr>
          <a:xfrm>
            <a:off x="7840951" y="1800269"/>
            <a:ext cx="4351049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Typical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Lack of respect and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Different mindsets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Poor listening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Knowledge deficits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Lack of goal alignment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Internal competitiveness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Information hoarding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Organizational silos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Physical separation</a:t>
            </a:r>
          </a:p>
        </p:txBody>
      </p:sp>
    </p:spTree>
    <p:extLst>
      <p:ext uri="{BB962C8B-B14F-4D97-AF65-F5344CB8AC3E}">
        <p14:creationId xmlns:p14="http://schemas.microsoft.com/office/powerpoint/2010/main" val="1018390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100"/>
              <a:t>Barriers to effective organisational functioning</a:t>
            </a:r>
            <a:endParaRPr lang="en-GB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GB" dirty="0"/>
              <a:t>Organisational evolution, including change management systems, requires organisations to continuously adapt to external and internal environments.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pic>
        <p:nvPicPr>
          <p:cNvPr id="8194" name="Picture 2" descr="Digital Transformation: the theory of evolution of business software users  - Part 2 - Shortways">
            <a:extLst>
              <a:ext uri="{FF2B5EF4-FFF2-40B4-BE49-F238E27FC236}">
                <a16:creationId xmlns:a16="http://schemas.microsoft.com/office/drawing/2014/main" id="{1028A4A5-DA3C-1441-9488-B3C6E97D6A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2142937"/>
            <a:ext cx="5384800" cy="2903568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F5C1B741-6560-4121-B241-25705D2A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410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100" dirty="0"/>
              <a:t>Barriers to effective organisational functioning</a:t>
            </a:r>
          </a:p>
        </p:txBody>
      </p:sp>
      <p:sp>
        <p:nvSpPr>
          <p:cNvPr id="78" name="Content Placeholder 3">
            <a:extLst>
              <a:ext uri="{FF2B5EF4-FFF2-40B4-BE49-F238E27FC236}">
                <a16:creationId xmlns:a16="http://schemas.microsoft.com/office/drawing/2014/main" id="{20765EF8-ED0B-4129-B7F3-BD12356B55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716" y="1552575"/>
            <a:ext cx="5386917" cy="34143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Organisations often develop barriers that hinder information sharing and collaboration. The job of a leader is to spot these barriers and tear them down</a:t>
            </a:r>
            <a:endParaRPr lang="en-US" dirty="0"/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39A1B6FA-E81F-074D-8F42-83D9CA503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3369" y="1698827"/>
            <a:ext cx="5389033" cy="331142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F5C1B741-6560-4121-B241-25705D2A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B3AD17-BD2E-EB41-8AC3-1BABDF8A355D}"/>
              </a:ext>
            </a:extLst>
          </p:cNvPr>
          <p:cNvSpPr txBox="1"/>
          <p:nvPr/>
        </p:nvSpPr>
        <p:spPr>
          <a:xfrm>
            <a:off x="4057650" y="3354541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Hansen (2009)</a:t>
            </a:r>
          </a:p>
        </p:txBody>
      </p:sp>
    </p:spTree>
    <p:extLst>
      <p:ext uri="{BB962C8B-B14F-4D97-AF65-F5344CB8AC3E}">
        <p14:creationId xmlns:p14="http://schemas.microsoft.com/office/powerpoint/2010/main" val="1402881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76995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Cultural Dimensions</a:t>
            </a:r>
            <a:endParaRPr lang="en-GB" sz="2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EMPL5005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6445" y="1263356"/>
            <a:ext cx="5055781" cy="424555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7E83A9-50A3-8040-A73E-E22725ED5D7C}"/>
              </a:ext>
            </a:extLst>
          </p:cNvPr>
          <p:cNvSpPr txBox="1"/>
          <p:nvPr/>
        </p:nvSpPr>
        <p:spPr>
          <a:xfrm>
            <a:off x="9115425" y="5014913"/>
            <a:ext cx="1802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solidFill>
                  <a:prstClr val="black"/>
                </a:solidFill>
              </a:rPr>
              <a:t>Hofstede 2001)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954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The External (Macro)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sz="2000"/>
              <a:t>The factors beyond the control of the firm that influence its choice of direction and action, organizational structure, and internal processes.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000"/>
          </a:p>
          <a:p>
            <a:pPr>
              <a:lnSpc>
                <a:spcPct val="90000"/>
              </a:lnSpc>
            </a:pPr>
            <a:r>
              <a:rPr lang="en-US" sz="2000"/>
              <a:t>Demographic</a:t>
            </a:r>
          </a:p>
          <a:p>
            <a:pPr>
              <a:lnSpc>
                <a:spcPct val="90000"/>
              </a:lnSpc>
            </a:pPr>
            <a:r>
              <a:rPr lang="en-US" sz="2000"/>
              <a:t>Economic</a:t>
            </a:r>
          </a:p>
          <a:p>
            <a:pPr>
              <a:lnSpc>
                <a:spcPct val="90000"/>
              </a:lnSpc>
            </a:pPr>
            <a:r>
              <a:rPr lang="en-US" sz="2000"/>
              <a:t>Natural/Physical Forces</a:t>
            </a:r>
          </a:p>
          <a:p>
            <a:pPr>
              <a:lnSpc>
                <a:spcPct val="90000"/>
              </a:lnSpc>
            </a:pPr>
            <a:r>
              <a:rPr lang="en-US" sz="2000"/>
              <a:t>Technological </a:t>
            </a:r>
          </a:p>
          <a:p>
            <a:pPr>
              <a:lnSpc>
                <a:spcPct val="90000"/>
              </a:lnSpc>
            </a:pPr>
            <a:r>
              <a:rPr lang="en-US" sz="2000"/>
              <a:t>Political</a:t>
            </a:r>
          </a:p>
          <a:p>
            <a:pPr>
              <a:lnSpc>
                <a:spcPct val="90000"/>
              </a:lnSpc>
            </a:pPr>
            <a:r>
              <a:rPr lang="en-US" sz="2000"/>
              <a:t>Legal </a:t>
            </a:r>
          </a:p>
          <a:p>
            <a:pPr>
              <a:lnSpc>
                <a:spcPct val="90000"/>
              </a:lnSpc>
            </a:pPr>
            <a:r>
              <a:rPr lang="en-US" sz="2000"/>
              <a:t>Social &amp; Cultural</a:t>
            </a:r>
          </a:p>
          <a:p>
            <a:pPr>
              <a:lnSpc>
                <a:spcPct val="90000"/>
              </a:lnSpc>
            </a:pPr>
            <a:endParaRPr lang="en-US" sz="2000"/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074" name="Picture 2" descr="What is Macro Environment? definition and elements - Business Jargons">
            <a:extLst>
              <a:ext uri="{FF2B5EF4-FFF2-40B4-BE49-F238E27FC236}">
                <a16:creationId xmlns:a16="http://schemas.microsoft.com/office/drawing/2014/main" id="{8523D7B8-222F-CD40-83F7-EB7F84FF3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0220" y="1600201"/>
            <a:ext cx="379956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80E723E3-5B1A-4B22-B562-366F2E358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006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The Internal (Micro)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sz="2000"/>
              <a:t>The factors beyond the control of the firm that influence its choice of direction and action, organizational structure, and internal processes.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000"/>
          </a:p>
          <a:p>
            <a:pPr>
              <a:lnSpc>
                <a:spcPct val="90000"/>
              </a:lnSpc>
            </a:pPr>
            <a:r>
              <a:rPr lang="en-US" sz="2000"/>
              <a:t>Demographic</a:t>
            </a:r>
          </a:p>
          <a:p>
            <a:pPr>
              <a:lnSpc>
                <a:spcPct val="90000"/>
              </a:lnSpc>
            </a:pPr>
            <a:r>
              <a:rPr lang="en-US" sz="2000"/>
              <a:t>Economic</a:t>
            </a:r>
          </a:p>
          <a:p>
            <a:pPr>
              <a:lnSpc>
                <a:spcPct val="90000"/>
              </a:lnSpc>
            </a:pPr>
            <a:r>
              <a:rPr lang="en-US" sz="2000"/>
              <a:t>Natural/Physical Forces</a:t>
            </a:r>
          </a:p>
          <a:p>
            <a:pPr>
              <a:lnSpc>
                <a:spcPct val="90000"/>
              </a:lnSpc>
            </a:pPr>
            <a:r>
              <a:rPr lang="en-US" sz="2000"/>
              <a:t>Technological </a:t>
            </a:r>
          </a:p>
          <a:p>
            <a:pPr>
              <a:lnSpc>
                <a:spcPct val="90000"/>
              </a:lnSpc>
            </a:pPr>
            <a:r>
              <a:rPr lang="en-US" sz="2000"/>
              <a:t>Political</a:t>
            </a:r>
          </a:p>
          <a:p>
            <a:pPr>
              <a:lnSpc>
                <a:spcPct val="90000"/>
              </a:lnSpc>
            </a:pPr>
            <a:r>
              <a:rPr lang="en-US" sz="2000"/>
              <a:t>Legal </a:t>
            </a:r>
          </a:p>
          <a:p>
            <a:pPr>
              <a:lnSpc>
                <a:spcPct val="90000"/>
              </a:lnSpc>
            </a:pPr>
            <a:r>
              <a:rPr lang="en-US" sz="2000"/>
              <a:t>Social &amp; Cultural</a:t>
            </a:r>
          </a:p>
          <a:p>
            <a:pPr>
              <a:lnSpc>
                <a:spcPct val="90000"/>
              </a:lnSpc>
            </a:pPr>
            <a:endParaRPr lang="en-US" sz="2000"/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074" name="Picture 2" descr="What is Macro Environment? definition and elements - Business Jargons">
            <a:extLst>
              <a:ext uri="{FF2B5EF4-FFF2-40B4-BE49-F238E27FC236}">
                <a16:creationId xmlns:a16="http://schemas.microsoft.com/office/drawing/2014/main" id="{8523D7B8-222F-CD40-83F7-EB7F84FF3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0220" y="1600201"/>
            <a:ext cx="379956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80E723E3-5B1A-4B22-B562-366F2E358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7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100" dirty="0"/>
              <a:t>Porters 5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Supplier power.</a:t>
            </a: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How easy it is for suppliers to drive up prices. 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Buyer power. </a:t>
            </a:r>
          </a:p>
          <a:p>
            <a:pPr>
              <a:buNone/>
            </a:pPr>
            <a:r>
              <a:rPr lang="en-GB" dirty="0"/>
              <a:t>How easy it is for buyers to drive prices down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Competitive rivalry</a:t>
            </a:r>
            <a:r>
              <a:rPr lang="en-GB" dirty="0"/>
              <a:t>. </a:t>
            </a:r>
          </a:p>
          <a:p>
            <a:pPr>
              <a:buNone/>
            </a:pPr>
            <a:r>
              <a:rPr lang="en-GB" dirty="0"/>
              <a:t>Number/capability of market competitors. 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Threat of substitution. </a:t>
            </a:r>
          </a:p>
          <a:p>
            <a:pPr>
              <a:buNone/>
            </a:pPr>
            <a:r>
              <a:rPr lang="en-GB" dirty="0"/>
              <a:t>Switch to alternatives based on price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Threat of New Entry</a:t>
            </a:r>
          </a:p>
          <a:p>
            <a:pPr>
              <a:buNone/>
            </a:pPr>
            <a:r>
              <a:rPr lang="en-GB" dirty="0"/>
              <a:t>Profitable markets attracts undercutting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pic>
        <p:nvPicPr>
          <p:cNvPr id="1026" name="Picture 2" descr="Porter's 5 Forces Model - Design in Context, Understand the Market |  Interaction Design Foundation (IxDF)">
            <a:extLst>
              <a:ext uri="{FF2B5EF4-FFF2-40B4-BE49-F238E27FC236}">
                <a16:creationId xmlns:a16="http://schemas.microsoft.com/office/drawing/2014/main" id="{4465423B-46B5-F14F-ADE0-C2D813CD3E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640" y="1600201"/>
            <a:ext cx="531872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FD730E82-B99E-4D33-B819-F3603F211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D75A7B-EF4B-C144-BF25-E700A34E4D93}"/>
              </a:ext>
            </a:extLst>
          </p:cNvPr>
          <p:cNvSpPr txBox="1"/>
          <p:nvPr/>
        </p:nvSpPr>
        <p:spPr>
          <a:xfrm>
            <a:off x="10044333" y="5073133"/>
            <a:ext cx="1505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Porter (1980)</a:t>
            </a:r>
          </a:p>
        </p:txBody>
      </p:sp>
    </p:spTree>
    <p:extLst>
      <p:ext uri="{BB962C8B-B14F-4D97-AF65-F5344CB8AC3E}">
        <p14:creationId xmlns:p14="http://schemas.microsoft.com/office/powerpoint/2010/main" val="943835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100" dirty="0"/>
              <a:t>Porters 5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dirty="0"/>
              <a:t>Drawbacks</a:t>
            </a:r>
          </a:p>
          <a:p>
            <a:r>
              <a:rPr lang="en-GB" dirty="0"/>
              <a:t>Backward Looking</a:t>
            </a:r>
          </a:p>
          <a:p>
            <a:r>
              <a:rPr lang="en-GB" dirty="0"/>
              <a:t>Individual</a:t>
            </a:r>
          </a:p>
          <a:p>
            <a:r>
              <a:rPr lang="en-GB" dirty="0"/>
              <a:t>Industry Grouping</a:t>
            </a:r>
          </a:p>
          <a:p>
            <a:r>
              <a:rPr lang="en-GB" dirty="0"/>
              <a:t>Equality of Assessment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Alternatives?</a:t>
            </a:r>
          </a:p>
          <a:p>
            <a:endParaRPr lang="en-US" dirty="0"/>
          </a:p>
        </p:txBody>
      </p:sp>
      <p:pic>
        <p:nvPicPr>
          <p:cNvPr id="1026" name="Picture 2" descr="Porter's 5 Forces Model - Design in Context, Understand the Market |  Interaction Design Foundation (IxDF)">
            <a:extLst>
              <a:ext uri="{FF2B5EF4-FFF2-40B4-BE49-F238E27FC236}">
                <a16:creationId xmlns:a16="http://schemas.microsoft.com/office/drawing/2014/main" id="{4465423B-46B5-F14F-ADE0-C2D813CD3E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640" y="1600201"/>
            <a:ext cx="531872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FD730E82-B99E-4D33-B819-F3603F211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E5D3AE-9D4F-454E-8560-495150E4BDEB}"/>
              </a:ext>
            </a:extLst>
          </p:cNvPr>
          <p:cNvSpPr txBox="1"/>
          <p:nvPr/>
        </p:nvSpPr>
        <p:spPr>
          <a:xfrm>
            <a:off x="10044333" y="5073133"/>
            <a:ext cx="1505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Porter (1980)</a:t>
            </a:r>
          </a:p>
        </p:txBody>
      </p:sp>
    </p:spTree>
    <p:extLst>
      <p:ext uri="{BB962C8B-B14F-4D97-AF65-F5344CB8AC3E}">
        <p14:creationId xmlns:p14="http://schemas.microsoft.com/office/powerpoint/2010/main" val="1945984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Kotter's 8 Step Change Model</a:t>
            </a:r>
            <a:endParaRPr lang="en-GB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287" y="1434480"/>
            <a:ext cx="6462713" cy="3989040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Create a sense of urgency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Build a guiding coalition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Form a strategic vision and initiatives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Enlist a volunteer army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Enable action by removing barriers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Generate short-term wins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Sustain acceleration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Institute change</a:t>
            </a:r>
          </a:p>
        </p:txBody>
      </p:sp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FD730E82-B99E-4D33-B819-F3603F211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E5D3AE-9D4F-454E-8560-495150E4BDEB}"/>
              </a:ext>
            </a:extLst>
          </p:cNvPr>
          <p:cNvSpPr txBox="1"/>
          <p:nvPr/>
        </p:nvSpPr>
        <p:spPr>
          <a:xfrm>
            <a:off x="10044333" y="5073133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Kotter (2012)</a:t>
            </a:r>
          </a:p>
        </p:txBody>
      </p:sp>
      <p:pic>
        <p:nvPicPr>
          <p:cNvPr id="10242" name="Picture 2" descr="8 Steps to Creating Change - Heightened Development - Coaching Leaders  Through Change">
            <a:extLst>
              <a:ext uri="{FF2B5EF4-FFF2-40B4-BE49-F238E27FC236}">
                <a16:creationId xmlns:a16="http://schemas.microsoft.com/office/drawing/2014/main" id="{99497894-7A16-3B45-BF31-D22CC00874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885414"/>
            <a:ext cx="5926606" cy="3087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6645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Burke-Litwin Change Model</a:t>
            </a:r>
            <a:endParaRPr lang="en-GB" sz="4100" dirty="0"/>
          </a:p>
        </p:txBody>
      </p:sp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FD730E82-B99E-4D33-B819-F3603F211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E5D3AE-9D4F-454E-8560-495150E4BDEB}"/>
              </a:ext>
            </a:extLst>
          </p:cNvPr>
          <p:cNvSpPr txBox="1"/>
          <p:nvPr/>
        </p:nvSpPr>
        <p:spPr>
          <a:xfrm>
            <a:off x="9269088" y="5073133"/>
            <a:ext cx="2148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Burke-Litwin (1992)</a:t>
            </a:r>
          </a:p>
        </p:txBody>
      </p:sp>
      <p:pic>
        <p:nvPicPr>
          <p:cNvPr id="12290" name="Picture 2" descr="Pin on ORGANIZATIONAL DEVELOPMENT">
            <a:extLst>
              <a:ext uri="{FF2B5EF4-FFF2-40B4-BE49-F238E27FC236}">
                <a16:creationId xmlns:a16="http://schemas.microsoft.com/office/drawing/2014/main" id="{09FE9870-C5D2-C648-A242-D6901B8A9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425" y="1287807"/>
            <a:ext cx="5703888" cy="4282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14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Lewin’s Unfreeze-Freeze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US" altLang="en-US" dirty="0"/>
              <a:t>Step 1 – Unfreezing</a:t>
            </a:r>
          </a:p>
          <a:p>
            <a:pPr lvl="1"/>
            <a:r>
              <a:rPr lang="en-US" dirty="0"/>
              <a:t>Force Field Analysis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Step 2 – Transition/Change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Step 3 - Refreeze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pic>
        <p:nvPicPr>
          <p:cNvPr id="13314" name="Picture 2" descr="Lewin's 3 Stage Model of Change Explained – BMC Blogs">
            <a:extLst>
              <a:ext uri="{FF2B5EF4-FFF2-40B4-BE49-F238E27FC236}">
                <a16:creationId xmlns:a16="http://schemas.microsoft.com/office/drawing/2014/main" id="{3631B350-35A3-244F-A3DD-50BA62F969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3971" y="1600201"/>
            <a:ext cx="4612057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Slide Number Placeholder 4">
            <a:extLst>
              <a:ext uri="{FF2B5EF4-FFF2-40B4-BE49-F238E27FC236}">
                <a16:creationId xmlns:a16="http://schemas.microsoft.com/office/drawing/2014/main" id="{2DE7F944-53B4-4322-AC19-00ACC3169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749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71551"/>
            <a:ext cx="10972800" cy="4672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Review: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Tools and processes to implement change</a:t>
            </a:r>
            <a:br>
              <a:rPr lang="en-GB" sz="1800" dirty="0"/>
            </a:br>
            <a:endParaRPr lang="en-GB" sz="1800" dirty="0"/>
          </a:p>
          <a:p>
            <a:r>
              <a:rPr lang="en-GB" sz="1800" dirty="0"/>
              <a:t>Change resistance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What is resistance to change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Why does change resistance occur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How can organisations overcome resistance</a:t>
            </a:r>
            <a:br>
              <a:rPr lang="en-GB" sz="1800" dirty="0"/>
            </a:br>
            <a:endParaRPr lang="en-GB" sz="1800" dirty="0"/>
          </a:p>
          <a:p>
            <a:r>
              <a:rPr lang="en-GB" sz="1800" dirty="0"/>
              <a:t>Barriers to effective organisational functioning. 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What are they?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How can they be addressed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How to overcome them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Do they need monitoring?</a:t>
            </a:r>
          </a:p>
          <a:p>
            <a:pPr marL="457200" lvl="1" indent="0">
              <a:buNone/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82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855F1-54CD-3949-83C7-D1EBA7DB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br>
              <a:rPr lang="en-GB" sz="2400" b="1" dirty="0"/>
            </a:b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4393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Burke &amp; Litwin, ‘A Causal Model of Organisation Performance and Change’, Journal of Management, Vol 18, No 3 (1992), pp 523–545. </a:t>
            </a:r>
          </a:p>
          <a:p>
            <a:endParaRPr lang="en-GB" sz="1400" dirty="0"/>
          </a:p>
          <a:p>
            <a:r>
              <a:rPr lang="en-GB" sz="1400" dirty="0"/>
              <a:t>Kotter, J. P. (2012). Leading Change. United States: Harvard Business Review Press.</a:t>
            </a:r>
          </a:p>
          <a:p>
            <a:endParaRPr lang="en-GB" sz="1400" dirty="0"/>
          </a:p>
          <a:p>
            <a:r>
              <a:rPr lang="en-GB" sz="1400" dirty="0"/>
              <a:t>Porter, M.E., 1980. Competitive Strategy: Techniques for </a:t>
            </a:r>
            <a:r>
              <a:rPr lang="en-GB" sz="1400" dirty="0" err="1"/>
              <a:t>Analyzing</a:t>
            </a:r>
            <a:r>
              <a:rPr lang="en-GB" sz="1400" dirty="0"/>
              <a:t> Industries and Competitors. Free Press.</a:t>
            </a:r>
            <a:br>
              <a:rPr lang="en-GB" sz="1400" dirty="0"/>
            </a:br>
            <a:endParaRPr lang="en-GB" sz="1400" dirty="0"/>
          </a:p>
          <a:p>
            <a:r>
              <a:rPr lang="en-GB" sz="1200" dirty="0"/>
              <a:t>Hansen, M. T. (2009) </a:t>
            </a:r>
            <a:r>
              <a:rPr lang="en-GB" sz="1200" i="1" dirty="0"/>
              <a:t>Collaboration: How Leaders Avoid the Traps, Create Unity, and Reap Big Results</a:t>
            </a:r>
            <a:r>
              <a:rPr lang="en-GB" sz="1200" dirty="0"/>
              <a:t>. Boston: Harvard Business Press.</a:t>
            </a: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8561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743</Words>
  <Application>Microsoft Macintosh PowerPoint</Application>
  <PresentationFormat>Widescreen</PresentationFormat>
  <Paragraphs>176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BA Management Skills for the Workplace BMSK5005</vt:lpstr>
      <vt:lpstr>Workplace Culture &amp; its Impact on Organisational Efficiency </vt:lpstr>
      <vt:lpstr> Workplace Culture &amp; its Impact on  Organisational Efficiency  </vt:lpstr>
      <vt:lpstr>Barriers to effective organisational functioning</vt:lpstr>
      <vt:lpstr>Barriers to effective organisational functioning</vt:lpstr>
      <vt:lpstr>Barriers to effective organisational functioning</vt:lpstr>
      <vt:lpstr>Cultural Dimensions</vt:lpstr>
      <vt:lpstr>The External (Macro) Environment</vt:lpstr>
      <vt:lpstr>The Internal (Micro) Environment</vt:lpstr>
      <vt:lpstr>Porters 5 Forces</vt:lpstr>
      <vt:lpstr>Porters 5 Forces</vt:lpstr>
      <vt:lpstr>Kotter's 8 Step Change Model</vt:lpstr>
      <vt:lpstr>Burke-Litwin Change Model</vt:lpstr>
      <vt:lpstr>Lewin’s Unfreeze-Freeze Model</vt:lpstr>
      <vt:lpstr>Homework</vt:lpstr>
      <vt:lpstr> Workplace Culture &amp; its Impact on  Organisational Efficiency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Management Skills for the Workplace BMSK5005</dc:title>
  <dc:creator>Mark Bell-Davies</dc:creator>
  <cp:lastModifiedBy>Mark Bell-Davies</cp:lastModifiedBy>
  <cp:revision>4</cp:revision>
  <dcterms:created xsi:type="dcterms:W3CDTF">2020-12-03T15:55:26Z</dcterms:created>
  <dcterms:modified xsi:type="dcterms:W3CDTF">2020-12-03T16:05:43Z</dcterms:modified>
</cp:coreProperties>
</file>