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2" autoAdjust="0"/>
    <p:restoredTop sz="94660"/>
  </p:normalViewPr>
  <p:slideViewPr>
    <p:cSldViewPr snapToGrid="0">
      <p:cViewPr varScale="1">
        <p:scale>
          <a:sx n="78" d="100"/>
          <a:sy n="78" d="100"/>
        </p:scale>
        <p:origin x="600" y="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D22973A-E50A-46B1-8519-B1ADAE33620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228968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22973A-E50A-46B1-8519-B1ADAE33620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3177834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22973A-E50A-46B1-8519-B1ADAE33620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350167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D22973A-E50A-46B1-8519-B1ADAE336204}"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1508529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D22973A-E50A-46B1-8519-B1ADAE336204}" type="datetimeFigureOut">
              <a:rPr lang="en-GB" smtClean="0"/>
              <a:t>24/09/2019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2584741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D22973A-E50A-46B1-8519-B1ADAE336204}" type="datetimeFigureOut">
              <a:rPr lang="en-GB" smtClean="0"/>
              <a:t>24/09/2019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3249992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22973A-E50A-46B1-8519-B1ADAE336204}" type="datetimeFigureOut">
              <a:rPr lang="en-GB" smtClean="0"/>
              <a:t>24/09/2019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2118897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22973A-E50A-46B1-8519-B1ADAE336204}"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3536399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22973A-E50A-46B1-8519-B1ADAE336204}"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1668811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22973A-E50A-46B1-8519-B1ADAE33620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4244006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22973A-E50A-46B1-8519-B1ADAE336204}"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3464E-F8F9-499A-956E-A75CA5C7E628}" type="slidenum">
              <a:rPr lang="en-GB" smtClean="0"/>
              <a:t>‹#›</a:t>
            </a:fld>
            <a:endParaRPr lang="en-GB"/>
          </a:p>
        </p:txBody>
      </p:sp>
    </p:spTree>
    <p:extLst>
      <p:ext uri="{BB962C8B-B14F-4D97-AF65-F5344CB8AC3E}">
        <p14:creationId xmlns:p14="http://schemas.microsoft.com/office/powerpoint/2010/main" val="3201756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22973A-E50A-46B1-8519-B1ADAE336204}" type="datetimeFigureOut">
              <a:rPr lang="en-GB" smtClean="0"/>
              <a:t>24/09/2019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A3464E-F8F9-499A-956E-A75CA5C7E628}" type="slidenum">
              <a:rPr lang="en-GB" smtClean="0"/>
              <a:t>‹#›</a:t>
            </a:fld>
            <a:endParaRPr lang="en-GB"/>
          </a:p>
        </p:txBody>
      </p:sp>
    </p:spTree>
    <p:extLst>
      <p:ext uri="{BB962C8B-B14F-4D97-AF65-F5344CB8AC3E}">
        <p14:creationId xmlns:p14="http://schemas.microsoft.com/office/powerpoint/2010/main" val="2581575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www.expeditionresearch.co.uk/references.html" TargetMode="External"/><Relationship Id="rId2" Type="http://schemas.openxmlformats.org/officeDocument/2006/relationships/hyperlink" Target="https://www.sensepublishers.com/media/1223-understanding-educational-expeditions.pdf"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92994"/>
            <a:ext cx="12192000" cy="9144000"/>
          </a:xfrm>
          <a:prstGeom prst="rect">
            <a:avLst/>
          </a:prstGeom>
        </p:spPr>
      </p:pic>
      <p:sp>
        <p:nvSpPr>
          <p:cNvPr id="2" name="Title 1"/>
          <p:cNvSpPr>
            <a:spLocks noGrp="1"/>
          </p:cNvSpPr>
          <p:nvPr>
            <p:ph type="ctrTitle"/>
          </p:nvPr>
        </p:nvSpPr>
        <p:spPr>
          <a:xfrm>
            <a:off x="1524000" y="246600"/>
            <a:ext cx="9144000" cy="1067045"/>
          </a:xfrm>
        </p:spPr>
        <p:txBody>
          <a:bodyPr/>
          <a:lstStyle/>
          <a:p>
            <a:r>
              <a:rPr lang="en-GB" smtClean="0"/>
              <a:t>Expedition Skills</a:t>
            </a:r>
            <a:endParaRPr lang="en-GB" dirty="0"/>
          </a:p>
        </p:txBody>
      </p:sp>
      <p:sp>
        <p:nvSpPr>
          <p:cNvPr id="3" name="Subtitle 2"/>
          <p:cNvSpPr>
            <a:spLocks noGrp="1"/>
          </p:cNvSpPr>
          <p:nvPr>
            <p:ph type="subTitle" idx="1"/>
          </p:nvPr>
        </p:nvSpPr>
        <p:spPr>
          <a:xfrm>
            <a:off x="1755819" y="2248437"/>
            <a:ext cx="9144000" cy="944204"/>
          </a:xfrm>
        </p:spPr>
        <p:txBody>
          <a:bodyPr>
            <a:normAutofit/>
          </a:bodyPr>
          <a:lstStyle/>
          <a:p>
            <a:r>
              <a:rPr lang="en-GB" sz="5400" dirty="0" smtClean="0">
                <a:latin typeface="+mj-lt"/>
              </a:rPr>
              <a:t>Introduction</a:t>
            </a:r>
            <a:endParaRPr lang="en-GB" sz="5400" dirty="0">
              <a:latin typeface="+mj-lt"/>
            </a:endParaRPr>
          </a:p>
        </p:txBody>
      </p:sp>
    </p:spTree>
    <p:extLst>
      <p:ext uri="{BB962C8B-B14F-4D97-AF65-F5344CB8AC3E}">
        <p14:creationId xmlns:p14="http://schemas.microsoft.com/office/powerpoint/2010/main" val="22388753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3200400" y="580768"/>
            <a:ext cx="6067168" cy="523220"/>
          </a:xfrm>
          <a:prstGeom prst="rect">
            <a:avLst/>
          </a:prstGeom>
          <a:noFill/>
        </p:spPr>
        <p:txBody>
          <a:bodyPr wrap="square" rtlCol="0">
            <a:spAutoFit/>
          </a:bodyPr>
          <a:lstStyle/>
          <a:p>
            <a:r>
              <a:rPr lang="en-GB" sz="2800" b="1" dirty="0" smtClean="0"/>
              <a:t>What does the module involve?</a:t>
            </a:r>
            <a:endParaRPr lang="en-GB" sz="2800" b="1" dirty="0"/>
          </a:p>
        </p:txBody>
      </p:sp>
      <p:sp>
        <p:nvSpPr>
          <p:cNvPr id="3" name="TextBox 2"/>
          <p:cNvSpPr txBox="1"/>
          <p:nvPr/>
        </p:nvSpPr>
        <p:spPr>
          <a:xfrm>
            <a:off x="2335427" y="1544595"/>
            <a:ext cx="6845643" cy="4647426"/>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30 Credit Module (You must pass this to progress to Level 6)</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Plan and deliver a safe, achievable and purposeful expedition</a:t>
            </a:r>
          </a:p>
          <a:p>
            <a:endParaRPr lang="en-GB" sz="2000" dirty="0" smtClean="0"/>
          </a:p>
          <a:p>
            <a:pPr marL="285750" indent="-285750">
              <a:buFont typeface="Arial" panose="020B0604020202020204" pitchFamily="34" charset="0"/>
              <a:buChar char="•"/>
            </a:pPr>
            <a:r>
              <a:rPr lang="en-GB" sz="2000" dirty="0" smtClean="0"/>
              <a:t>Critically reflect on the expedition planning process</a:t>
            </a:r>
          </a:p>
          <a:p>
            <a:endParaRPr lang="en-GB" sz="2000" dirty="0" smtClean="0"/>
          </a:p>
          <a:p>
            <a:pPr marL="285750" indent="-285750">
              <a:buFont typeface="Arial" panose="020B0604020202020204" pitchFamily="34" charset="0"/>
              <a:buChar char="•"/>
            </a:pPr>
            <a:r>
              <a:rPr lang="en-GB" sz="2000" dirty="0" smtClean="0"/>
              <a:t>Reflect on your own performance as a leader and the outcomes achieved by the group</a:t>
            </a:r>
          </a:p>
          <a:p>
            <a:endParaRPr lang="en-GB" sz="2000" dirty="0" smtClean="0"/>
          </a:p>
          <a:p>
            <a:pPr marL="285750" indent="-285750">
              <a:buFont typeface="Arial" panose="020B0604020202020204" pitchFamily="34" charset="0"/>
              <a:buChar char="•"/>
            </a:pPr>
            <a:r>
              <a:rPr lang="en-GB" sz="2000" dirty="0" smtClean="0"/>
              <a:t>Present your planning process and reflective practice through written assignments and presentations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Runs alongside Personal Skills across Semesters 1 &amp; 2</a:t>
            </a:r>
          </a:p>
          <a:p>
            <a:endParaRPr lang="en-GB" dirty="0" smtClean="0"/>
          </a:p>
          <a:p>
            <a:endParaRPr lang="en-GB" dirty="0" smtClean="0"/>
          </a:p>
        </p:txBody>
      </p:sp>
      <p:sp>
        <p:nvSpPr>
          <p:cNvPr id="6" name="TextBox 5"/>
          <p:cNvSpPr txBox="1"/>
          <p:nvPr/>
        </p:nvSpPr>
        <p:spPr>
          <a:xfrm>
            <a:off x="633871" y="5864451"/>
            <a:ext cx="10367318" cy="830997"/>
          </a:xfrm>
          <a:prstGeom prst="rect">
            <a:avLst/>
          </a:prstGeom>
          <a:noFill/>
        </p:spPr>
        <p:txBody>
          <a:bodyPr wrap="square" rtlCol="0">
            <a:spAutoFit/>
          </a:bodyPr>
          <a:lstStyle/>
          <a:p>
            <a:pPr algn="ctr"/>
            <a:r>
              <a:rPr lang="en-GB" sz="2400" b="1" dirty="0" smtClean="0"/>
              <a:t>Self directed experiential learning process – i.e. It’s as good as </a:t>
            </a:r>
            <a:r>
              <a:rPr lang="en-GB" sz="2400" b="1" u="sng" dirty="0" smtClean="0"/>
              <a:t>you</a:t>
            </a:r>
            <a:r>
              <a:rPr lang="en-GB" sz="2400" b="1" dirty="0" smtClean="0"/>
              <a:t> make it!</a:t>
            </a:r>
          </a:p>
          <a:p>
            <a:pPr algn="ctr"/>
            <a:r>
              <a:rPr lang="en-GB" sz="2400" b="1" dirty="0" smtClean="0"/>
              <a:t>Don’t leave it until the last minute!!</a:t>
            </a:r>
            <a:endParaRPr lang="en-GB" sz="2400" b="1" dirty="0"/>
          </a:p>
        </p:txBody>
      </p:sp>
    </p:spTree>
    <p:extLst>
      <p:ext uri="{BB962C8B-B14F-4D97-AF65-F5344CB8AC3E}">
        <p14:creationId xmlns:p14="http://schemas.microsoft.com/office/powerpoint/2010/main" val="33654629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372498" y="481914"/>
            <a:ext cx="6796216" cy="523220"/>
          </a:xfrm>
          <a:prstGeom prst="rect">
            <a:avLst/>
          </a:prstGeom>
          <a:noFill/>
        </p:spPr>
        <p:txBody>
          <a:bodyPr wrap="square" rtlCol="0">
            <a:spAutoFit/>
          </a:bodyPr>
          <a:lstStyle/>
          <a:p>
            <a:pPr algn="ctr"/>
            <a:r>
              <a:rPr lang="en-GB" sz="2800" b="1" dirty="0" smtClean="0"/>
              <a:t>Assessments</a:t>
            </a:r>
            <a:endParaRPr lang="en-GB" sz="2800" b="1" dirty="0"/>
          </a:p>
        </p:txBody>
      </p:sp>
      <p:sp>
        <p:nvSpPr>
          <p:cNvPr id="3" name="TextBox 2"/>
          <p:cNvSpPr txBox="1"/>
          <p:nvPr/>
        </p:nvSpPr>
        <p:spPr>
          <a:xfrm>
            <a:off x="716692" y="1396314"/>
            <a:ext cx="7228703" cy="1754326"/>
          </a:xfrm>
          <a:prstGeom prst="rect">
            <a:avLst/>
          </a:prstGeom>
          <a:noFill/>
        </p:spPr>
        <p:txBody>
          <a:bodyPr wrap="square" rtlCol="0">
            <a:spAutoFit/>
          </a:bodyPr>
          <a:lstStyle/>
          <a:p>
            <a:r>
              <a:rPr lang="en-GB" b="1" dirty="0" smtClean="0"/>
              <a:t>Assessment 1: Due </a:t>
            </a:r>
            <a:r>
              <a:rPr lang="en-GB" b="1" dirty="0" smtClean="0"/>
              <a:t>13</a:t>
            </a:r>
            <a:r>
              <a:rPr lang="en-GB" b="1" baseline="30000" dirty="0" smtClean="0"/>
              <a:t>th</a:t>
            </a:r>
            <a:r>
              <a:rPr lang="en-GB" b="1" dirty="0" smtClean="0"/>
              <a:t> December 2019</a:t>
            </a:r>
            <a:r>
              <a:rPr lang="en-GB" b="1" dirty="0" smtClean="0"/>
              <a:t> (</a:t>
            </a:r>
            <a:r>
              <a:rPr lang="en-GB" b="1" dirty="0" smtClean="0"/>
              <a:t>Essay</a:t>
            </a:r>
            <a:r>
              <a:rPr lang="en-GB" b="1" dirty="0" smtClean="0"/>
              <a:t>) </a:t>
            </a:r>
            <a:r>
              <a:rPr lang="en-GB" b="1" dirty="0" smtClean="0"/>
              <a:t>15%</a:t>
            </a:r>
            <a:endParaRPr lang="en-GB" dirty="0"/>
          </a:p>
          <a:p>
            <a:r>
              <a:rPr lang="en-GB" dirty="0" smtClean="0"/>
              <a:t>Design a proposal for the expedition you would like to carry out</a:t>
            </a:r>
          </a:p>
          <a:p>
            <a:pPr marL="1200150" lvl="2" indent="-285750">
              <a:buFont typeface="Arial" panose="020B0604020202020204" pitchFamily="34" charset="0"/>
              <a:buChar char="•"/>
            </a:pPr>
            <a:r>
              <a:rPr lang="en-GB" dirty="0" smtClean="0"/>
              <a:t>Clear rationale and purpose – what are you doing and why?</a:t>
            </a:r>
          </a:p>
          <a:p>
            <a:pPr marL="1200150" lvl="2" indent="-285750">
              <a:buFont typeface="Arial" panose="020B0604020202020204" pitchFamily="34" charset="0"/>
              <a:buChar char="•"/>
            </a:pPr>
            <a:r>
              <a:rPr lang="en-GB" dirty="0" smtClean="0"/>
              <a:t>How does it fit with your own skills and </a:t>
            </a:r>
            <a:r>
              <a:rPr lang="en-GB" dirty="0" smtClean="0"/>
              <a:t>experience and the ethos of the programme?</a:t>
            </a:r>
            <a:endParaRPr lang="en-GB" dirty="0" smtClean="0"/>
          </a:p>
          <a:p>
            <a:pPr marL="1200150" lvl="2" indent="-285750">
              <a:buFont typeface="Arial" panose="020B0604020202020204" pitchFamily="34" charset="0"/>
              <a:buChar char="•"/>
            </a:pPr>
            <a:r>
              <a:rPr lang="en-GB" dirty="0" smtClean="0"/>
              <a:t>Venues, resources, training, time-frame etc.</a:t>
            </a:r>
          </a:p>
        </p:txBody>
      </p:sp>
      <p:sp>
        <p:nvSpPr>
          <p:cNvPr id="4" name="TextBox 3"/>
          <p:cNvSpPr txBox="1"/>
          <p:nvPr/>
        </p:nvSpPr>
        <p:spPr>
          <a:xfrm>
            <a:off x="716692" y="3323968"/>
            <a:ext cx="6573795" cy="2031325"/>
          </a:xfrm>
          <a:prstGeom prst="rect">
            <a:avLst/>
          </a:prstGeom>
          <a:noFill/>
        </p:spPr>
        <p:txBody>
          <a:bodyPr wrap="square" rtlCol="0">
            <a:spAutoFit/>
          </a:bodyPr>
          <a:lstStyle/>
          <a:p>
            <a:r>
              <a:rPr lang="en-GB" b="1" dirty="0" smtClean="0"/>
              <a:t>Assessment 2: Due </a:t>
            </a:r>
            <a:r>
              <a:rPr lang="en-GB" b="1" dirty="0"/>
              <a:t>7</a:t>
            </a:r>
            <a:r>
              <a:rPr lang="en-GB" b="1" baseline="30000" dirty="0" smtClean="0"/>
              <a:t>th</a:t>
            </a:r>
            <a:r>
              <a:rPr lang="en-GB" b="1" dirty="0" smtClean="0"/>
              <a:t> </a:t>
            </a:r>
            <a:r>
              <a:rPr lang="en-GB" b="1" dirty="0" smtClean="0"/>
              <a:t>February </a:t>
            </a:r>
            <a:r>
              <a:rPr lang="en-GB" b="1" dirty="0" smtClean="0"/>
              <a:t>2020 (</a:t>
            </a:r>
            <a:r>
              <a:rPr lang="en-GB" b="1" dirty="0" smtClean="0"/>
              <a:t>Portfolio</a:t>
            </a:r>
            <a:r>
              <a:rPr lang="en-GB" b="1" dirty="0" smtClean="0"/>
              <a:t>) </a:t>
            </a:r>
            <a:r>
              <a:rPr lang="en-GB" b="1" dirty="0" smtClean="0"/>
              <a:t>70%</a:t>
            </a:r>
            <a:endParaRPr lang="en-GB" dirty="0"/>
          </a:p>
          <a:p>
            <a:r>
              <a:rPr lang="en-GB" dirty="0" smtClean="0"/>
              <a:t>Produce a detailed log of you plan for your expedition</a:t>
            </a:r>
          </a:p>
          <a:p>
            <a:pPr marL="1200150" lvl="2" indent="-285750">
              <a:buFont typeface="Arial" panose="020B0604020202020204" pitchFamily="34" charset="0"/>
              <a:buChar char="•"/>
            </a:pPr>
            <a:r>
              <a:rPr lang="en-GB" dirty="0" smtClean="0"/>
              <a:t>Logical and Clear format</a:t>
            </a:r>
          </a:p>
          <a:p>
            <a:pPr marL="1200150" lvl="2" indent="-285750">
              <a:buFont typeface="Arial" panose="020B0604020202020204" pitchFamily="34" charset="0"/>
              <a:buChar char="•"/>
            </a:pPr>
            <a:r>
              <a:rPr lang="en-GB" dirty="0" smtClean="0"/>
              <a:t>Include all necessary R.A’s, route plans </a:t>
            </a:r>
            <a:r>
              <a:rPr lang="en-GB" dirty="0" err="1" smtClean="0"/>
              <a:t>etc</a:t>
            </a:r>
            <a:endParaRPr lang="en-GB" dirty="0" smtClean="0"/>
          </a:p>
          <a:p>
            <a:pPr marL="1200150" lvl="2" indent="-285750">
              <a:buFont typeface="Arial" panose="020B0604020202020204" pitchFamily="34" charset="0"/>
              <a:buChar char="•"/>
            </a:pPr>
            <a:r>
              <a:rPr lang="en-GB" dirty="0" smtClean="0"/>
              <a:t>Be commensurate with Code of Practice for Student Led </a:t>
            </a:r>
            <a:r>
              <a:rPr lang="en-GB" dirty="0" smtClean="0"/>
              <a:t>Expeditions </a:t>
            </a:r>
            <a:r>
              <a:rPr lang="en-GB" dirty="0" smtClean="0"/>
              <a:t>in particular considering the environmental impact.</a:t>
            </a:r>
            <a:endParaRPr lang="en-GB" dirty="0"/>
          </a:p>
        </p:txBody>
      </p:sp>
      <p:sp>
        <p:nvSpPr>
          <p:cNvPr id="5" name="TextBox 4"/>
          <p:cNvSpPr txBox="1"/>
          <p:nvPr/>
        </p:nvSpPr>
        <p:spPr>
          <a:xfrm>
            <a:off x="716692" y="5391668"/>
            <a:ext cx="8575589" cy="923330"/>
          </a:xfrm>
          <a:prstGeom prst="rect">
            <a:avLst/>
          </a:prstGeom>
          <a:noFill/>
        </p:spPr>
        <p:txBody>
          <a:bodyPr wrap="square" rtlCol="0">
            <a:spAutoFit/>
          </a:bodyPr>
          <a:lstStyle/>
          <a:p>
            <a:r>
              <a:rPr lang="en-GB" b="1" dirty="0"/>
              <a:t>Assessment </a:t>
            </a:r>
            <a:r>
              <a:rPr lang="en-GB" b="1" dirty="0" smtClean="0"/>
              <a:t>3: </a:t>
            </a:r>
            <a:r>
              <a:rPr lang="en-GB" b="1" dirty="0"/>
              <a:t>Due </a:t>
            </a:r>
            <a:r>
              <a:rPr lang="en-GB" b="1" dirty="0" smtClean="0"/>
              <a:t>22nd</a:t>
            </a:r>
            <a:r>
              <a:rPr lang="en-GB" b="1" dirty="0" smtClean="0"/>
              <a:t> </a:t>
            </a:r>
            <a:r>
              <a:rPr lang="en-GB" b="1" dirty="0" smtClean="0"/>
              <a:t>May </a:t>
            </a:r>
            <a:r>
              <a:rPr lang="en-GB" b="1" dirty="0" smtClean="0"/>
              <a:t>2020 (</a:t>
            </a:r>
            <a:r>
              <a:rPr lang="en-GB" b="1" dirty="0" smtClean="0"/>
              <a:t>Reflective media</a:t>
            </a:r>
            <a:r>
              <a:rPr lang="en-GB" b="1" dirty="0" smtClean="0"/>
              <a:t>) </a:t>
            </a:r>
            <a:r>
              <a:rPr lang="en-GB" b="1" dirty="0" smtClean="0"/>
              <a:t>15%</a:t>
            </a:r>
            <a:endParaRPr lang="en-GB" b="1" dirty="0"/>
          </a:p>
          <a:p>
            <a:pPr marL="1200150" lvl="2" indent="-285750">
              <a:buFont typeface="Arial" panose="020B0604020202020204" pitchFamily="34" charset="0"/>
              <a:buChar char="•"/>
            </a:pPr>
            <a:r>
              <a:rPr lang="en-GB" dirty="0" smtClean="0"/>
              <a:t>Critical reflection of your experience, inception to completion</a:t>
            </a:r>
          </a:p>
          <a:p>
            <a:pPr marL="1200150" lvl="2" indent="-285750">
              <a:buFont typeface="Arial" panose="020B0604020202020204" pitchFamily="34" charset="0"/>
              <a:buChar char="•"/>
            </a:pPr>
            <a:r>
              <a:rPr lang="en-GB" dirty="0" smtClean="0"/>
              <a:t>Focus on your own development as well as implications for future praxis</a:t>
            </a:r>
            <a:endParaRPr lang="en-GB" dirty="0"/>
          </a:p>
        </p:txBody>
      </p:sp>
    </p:spTree>
    <p:extLst>
      <p:ext uri="{BB962C8B-B14F-4D97-AF65-F5344CB8AC3E}">
        <p14:creationId xmlns:p14="http://schemas.microsoft.com/office/powerpoint/2010/main" val="34147476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458995" y="518984"/>
            <a:ext cx="6079524" cy="523220"/>
          </a:xfrm>
          <a:prstGeom prst="rect">
            <a:avLst/>
          </a:prstGeom>
          <a:noFill/>
        </p:spPr>
        <p:txBody>
          <a:bodyPr wrap="square" rtlCol="0">
            <a:spAutoFit/>
          </a:bodyPr>
          <a:lstStyle/>
          <a:p>
            <a:pPr algn="ctr"/>
            <a:r>
              <a:rPr lang="en-GB" sz="2800" b="1" dirty="0" smtClean="0"/>
              <a:t>Literature and Research</a:t>
            </a:r>
            <a:endParaRPr lang="en-GB" sz="2800" b="1" dirty="0"/>
          </a:p>
        </p:txBody>
      </p:sp>
      <p:sp>
        <p:nvSpPr>
          <p:cNvPr id="3" name="TextBox 2"/>
          <p:cNvSpPr txBox="1"/>
          <p:nvPr/>
        </p:nvSpPr>
        <p:spPr>
          <a:xfrm>
            <a:off x="556054" y="980649"/>
            <a:ext cx="10330248" cy="5355312"/>
          </a:xfrm>
          <a:prstGeom prst="rect">
            <a:avLst/>
          </a:prstGeom>
          <a:noFill/>
        </p:spPr>
        <p:txBody>
          <a:bodyPr wrap="square" rtlCol="0">
            <a:spAutoFit/>
          </a:bodyPr>
          <a:lstStyle/>
          <a:p>
            <a:endParaRPr lang="en-GB" b="1" dirty="0"/>
          </a:p>
          <a:p>
            <a:r>
              <a:rPr lang="en-GB" dirty="0" smtClean="0"/>
              <a:t>There </a:t>
            </a:r>
            <a:r>
              <a:rPr lang="en-GB" dirty="0"/>
              <a:t>is a lot of information about expeditions available both in print and online.  You need to be very careful which publications and sources of information you use: much of the online content is written for commercial purposes or for the guidance of the general population who are not outdoor education specialists.   It is important that you are familiar with the key texts that are highlighted on the module document.  You </a:t>
            </a:r>
            <a:r>
              <a:rPr lang="en-GB" i="1" dirty="0"/>
              <a:t>must</a:t>
            </a:r>
            <a:r>
              <a:rPr lang="en-GB" dirty="0"/>
              <a:t> read the essential books that are listed on the module document.  You are expected to draw heavily on those </a:t>
            </a:r>
            <a:r>
              <a:rPr lang="en-GB" dirty="0" smtClean="0"/>
              <a:t>publications, demonstrating understanding throughout your assessments.</a:t>
            </a:r>
            <a:endParaRPr lang="en-GB" dirty="0"/>
          </a:p>
          <a:p>
            <a:r>
              <a:rPr lang="en-GB" dirty="0"/>
              <a:t> </a:t>
            </a:r>
          </a:p>
          <a:p>
            <a:r>
              <a:rPr lang="en-GB" dirty="0" smtClean="0"/>
              <a:t>Simon </a:t>
            </a:r>
            <a:r>
              <a:rPr lang="en-GB" dirty="0" err="1" smtClean="0"/>
              <a:t>Beames</a:t>
            </a:r>
            <a:r>
              <a:rPr lang="en-GB" dirty="0" smtClean="0"/>
              <a:t> has completed a PhD focussing on expeditions and most of his publications are available in the library or on line. </a:t>
            </a:r>
            <a:r>
              <a:rPr lang="en-GB" dirty="0" err="1" smtClean="0"/>
              <a:t>Beames</a:t>
            </a:r>
            <a:r>
              <a:rPr lang="en-GB" dirty="0" smtClean="0"/>
              <a:t>’ s book is core reading material for this module.  There are several copies in the library.  The first two chapters are available on </a:t>
            </a:r>
            <a:r>
              <a:rPr lang="en-GB" dirty="0"/>
              <a:t>line: </a:t>
            </a:r>
            <a:r>
              <a:rPr lang="en-GB" dirty="0">
                <a:hlinkClick r:id="rId2"/>
              </a:rPr>
              <a:t>https://</a:t>
            </a:r>
            <a:r>
              <a:rPr lang="en-GB" dirty="0" smtClean="0">
                <a:hlinkClick r:id="rId2"/>
              </a:rPr>
              <a:t>www.sensepublishers.com/media/1223-understanding-educational-expeditions.pdf</a:t>
            </a:r>
            <a:endParaRPr lang="en-GB" dirty="0" smtClean="0"/>
          </a:p>
          <a:p>
            <a:endParaRPr lang="en-GB" dirty="0"/>
          </a:p>
          <a:p>
            <a:r>
              <a:rPr lang="en-GB" dirty="0" smtClean="0"/>
              <a:t>Expedition Research have carried out a considerable amount of longitudinal research into the outcomes of their own expeditions and as well as listing this on their website they also list a number of academic publications and articles on which their research is based. This link will take you to </a:t>
            </a:r>
            <a:r>
              <a:rPr lang="en-GB" dirty="0"/>
              <a:t>their references page. </a:t>
            </a:r>
            <a:r>
              <a:rPr lang="en-GB" dirty="0">
                <a:hlinkClick r:id="rId3"/>
              </a:rPr>
              <a:t>http://</a:t>
            </a:r>
            <a:r>
              <a:rPr lang="en-GB" dirty="0" smtClean="0">
                <a:hlinkClick r:id="rId3"/>
              </a:rPr>
              <a:t>www.expeditionresearch.co.uk/references.html</a:t>
            </a:r>
            <a:endParaRPr lang="en-GB" dirty="0" smtClean="0"/>
          </a:p>
          <a:p>
            <a:endParaRPr lang="en-GB" dirty="0" smtClean="0"/>
          </a:p>
          <a:p>
            <a:endParaRPr lang="en-GB" dirty="0"/>
          </a:p>
        </p:txBody>
      </p:sp>
    </p:spTree>
    <p:extLst>
      <p:ext uri="{BB962C8B-B14F-4D97-AF65-F5344CB8AC3E}">
        <p14:creationId xmlns:p14="http://schemas.microsoft.com/office/powerpoint/2010/main" val="21075437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420131" y="944264"/>
            <a:ext cx="11590638" cy="7078861"/>
          </a:xfrm>
          <a:prstGeom prst="rect">
            <a:avLst/>
          </a:prstGeom>
          <a:noFill/>
        </p:spPr>
        <p:txBody>
          <a:bodyPr wrap="square" rtlCol="0">
            <a:spAutoFit/>
          </a:bodyPr>
          <a:lstStyle/>
          <a:p>
            <a:endParaRPr lang="en-GB" dirty="0" smtClean="0"/>
          </a:p>
          <a:p>
            <a:endParaRPr lang="en-GB" dirty="0"/>
          </a:p>
          <a:p>
            <a:r>
              <a:rPr lang="en-GB" sz="2000" b="1" dirty="0" smtClean="0"/>
              <a:t>Good:</a:t>
            </a:r>
          </a:p>
          <a:p>
            <a:pPr marL="285750" indent="-285750">
              <a:buFont typeface="Arial"/>
              <a:buChar char="•"/>
            </a:pPr>
            <a:r>
              <a:rPr lang="en-GB" dirty="0" smtClean="0"/>
              <a:t>Using a wide variety of robust academic references</a:t>
            </a:r>
          </a:p>
          <a:p>
            <a:pPr marL="285750" indent="-285750">
              <a:buFont typeface="Arial"/>
              <a:buChar char="•"/>
            </a:pPr>
            <a:r>
              <a:rPr lang="en-GB" dirty="0" smtClean="0"/>
              <a:t>Having a clear purpose and rationale</a:t>
            </a:r>
          </a:p>
          <a:p>
            <a:pPr marL="285750" indent="-285750">
              <a:buFont typeface="Arial"/>
              <a:buChar char="•"/>
            </a:pPr>
            <a:r>
              <a:rPr lang="en-GB" dirty="0" smtClean="0"/>
              <a:t>A logical structure (Hyperlinks)</a:t>
            </a:r>
          </a:p>
          <a:p>
            <a:pPr marL="285750" indent="-285750">
              <a:buFont typeface="Arial"/>
              <a:buChar char="•"/>
            </a:pPr>
            <a:r>
              <a:rPr lang="en-GB" dirty="0" smtClean="0"/>
              <a:t>Being critical in your reflective process</a:t>
            </a:r>
          </a:p>
          <a:p>
            <a:pPr marL="285750" indent="-285750">
              <a:buFont typeface="Arial"/>
              <a:buChar char="•"/>
            </a:pPr>
            <a:r>
              <a:rPr lang="en-GB" dirty="0" smtClean="0"/>
              <a:t>Creativity and fun!</a:t>
            </a:r>
          </a:p>
          <a:p>
            <a:pPr marL="285750" indent="-285750">
              <a:buFont typeface="Arial"/>
              <a:buChar char="•"/>
            </a:pPr>
            <a:endParaRPr lang="en-GB" dirty="0"/>
          </a:p>
          <a:p>
            <a:endParaRPr lang="en-GB" dirty="0" smtClean="0"/>
          </a:p>
          <a:p>
            <a:endParaRPr lang="en-GB" dirty="0"/>
          </a:p>
          <a:p>
            <a:r>
              <a:rPr lang="en-GB" sz="2000" b="1" dirty="0" smtClean="0"/>
              <a:t>Bad:</a:t>
            </a:r>
          </a:p>
          <a:p>
            <a:pPr marL="285750" indent="-285750">
              <a:buFont typeface="Arial"/>
              <a:buChar char="•"/>
            </a:pPr>
            <a:r>
              <a:rPr lang="en-GB" dirty="0" smtClean="0"/>
              <a:t>Forgetting basic formatting details (front page, personal evaluation, appendices, word count, reference list </a:t>
            </a:r>
            <a:r>
              <a:rPr lang="en-GB" dirty="0" err="1" smtClean="0"/>
              <a:t>etc</a:t>
            </a:r>
            <a:r>
              <a:rPr lang="en-GB" dirty="0" smtClean="0"/>
              <a:t>)</a:t>
            </a:r>
          </a:p>
          <a:p>
            <a:pPr marL="285750" indent="-285750">
              <a:buFont typeface="Arial"/>
              <a:buChar char="•"/>
            </a:pPr>
            <a:r>
              <a:rPr lang="en-GB" dirty="0" smtClean="0"/>
              <a:t>Not proof reading your work (you cannot insure an outcome!)</a:t>
            </a:r>
          </a:p>
          <a:p>
            <a:pPr marL="285750" indent="-285750">
              <a:buFont typeface="Arial"/>
              <a:buChar char="•"/>
            </a:pPr>
            <a:r>
              <a:rPr lang="en-GB" dirty="0" smtClean="0"/>
              <a:t>Basic grammar and sentence construction.</a:t>
            </a:r>
          </a:p>
          <a:p>
            <a:pPr marL="285750" indent="-285750">
              <a:buFont typeface="Arial"/>
              <a:buChar char="•"/>
            </a:pPr>
            <a:r>
              <a:rPr lang="en-GB" dirty="0" smtClean="0"/>
              <a:t>Inconsistency in details – how many days and nights are you out for, how do you format a grid reference</a:t>
            </a:r>
          </a:p>
          <a:p>
            <a:pPr marL="285750" indent="-285750">
              <a:buFont typeface="Arial"/>
              <a:buChar char="•"/>
            </a:pPr>
            <a:r>
              <a:rPr lang="en-GB" dirty="0" smtClean="0"/>
              <a:t>Poor time management – don</a:t>
            </a:r>
            <a:r>
              <a:rPr lang="fr-FR" dirty="0" smtClean="0"/>
              <a:t>’</a:t>
            </a:r>
            <a:r>
              <a:rPr lang="en-GB" dirty="0" smtClean="0"/>
              <a:t>t become complacent</a:t>
            </a:r>
          </a:p>
          <a:p>
            <a:pPr marL="285750" indent="-285750">
              <a:buFont typeface="Arial"/>
              <a:buChar char="•"/>
            </a:pPr>
            <a:r>
              <a:rPr lang="en-GB" dirty="0" smtClean="0"/>
              <a:t>In-correctly formatted references</a:t>
            </a:r>
          </a:p>
          <a:p>
            <a:pPr marL="285750" indent="-285750">
              <a:buFont typeface="Arial"/>
              <a:buChar char="•"/>
            </a:pPr>
            <a:r>
              <a:rPr lang="en-GB" dirty="0" smtClean="0"/>
              <a:t>Using primary web sites and blogs as key reference material – make sure your references are suitable for level 5 work.</a:t>
            </a:r>
          </a:p>
          <a:p>
            <a:pPr marL="285750" indent="-285750">
              <a:buFont typeface="Arial"/>
              <a:buChar char="•"/>
            </a:pPr>
            <a:endParaRPr lang="en-GB" dirty="0"/>
          </a:p>
          <a:p>
            <a:endParaRPr lang="en-GB" dirty="0" smtClean="0"/>
          </a:p>
          <a:p>
            <a:pPr marL="285750" indent="-285750">
              <a:buFont typeface="Arial"/>
              <a:buChar char="•"/>
            </a:pPr>
            <a:endParaRPr lang="en-GB" dirty="0" smtClean="0"/>
          </a:p>
          <a:p>
            <a:pPr marL="285750" indent="-285750">
              <a:buFont typeface="Arial"/>
              <a:buChar char="•"/>
            </a:pPr>
            <a:endParaRPr lang="en-GB" dirty="0" smtClean="0"/>
          </a:p>
          <a:p>
            <a:pPr marL="285750" indent="-285750">
              <a:buFont typeface="Arial"/>
              <a:buChar char="•"/>
            </a:pPr>
            <a:endParaRPr lang="en-GB" dirty="0"/>
          </a:p>
          <a:p>
            <a:endParaRPr lang="en-GB" dirty="0" smtClean="0"/>
          </a:p>
        </p:txBody>
      </p:sp>
      <p:sp>
        <p:nvSpPr>
          <p:cNvPr id="2" name="TextBox 1"/>
          <p:cNvSpPr txBox="1"/>
          <p:nvPr/>
        </p:nvSpPr>
        <p:spPr>
          <a:xfrm>
            <a:off x="2222374" y="220892"/>
            <a:ext cx="7026016" cy="523220"/>
          </a:xfrm>
          <a:prstGeom prst="rect">
            <a:avLst/>
          </a:prstGeom>
          <a:noFill/>
        </p:spPr>
        <p:txBody>
          <a:bodyPr wrap="square" rtlCol="0">
            <a:spAutoFit/>
          </a:bodyPr>
          <a:lstStyle/>
          <a:p>
            <a:r>
              <a:rPr lang="en-US" sz="2800" b="1" dirty="0" smtClean="0"/>
              <a:t>The Good, the Bad and the Unmentionable!</a:t>
            </a:r>
            <a:endParaRPr lang="en-US" sz="2800" b="1" dirty="0"/>
          </a:p>
        </p:txBody>
      </p:sp>
    </p:spTree>
    <p:extLst>
      <p:ext uri="{BB962C8B-B14F-4D97-AF65-F5344CB8AC3E}">
        <p14:creationId xmlns:p14="http://schemas.microsoft.com/office/powerpoint/2010/main" val="5722155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4152</TotalTime>
  <Words>491</Words>
  <Application>Microsoft Office PowerPoint</Application>
  <PresentationFormat>Widescreen</PresentationFormat>
  <Paragraphs>61</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Expedition Skills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Expedition Leadership</dc:title>
  <dc:creator>Denise Leonard</dc:creator>
  <cp:lastModifiedBy>Denise Leonard</cp:lastModifiedBy>
  <cp:revision>10</cp:revision>
  <dcterms:created xsi:type="dcterms:W3CDTF">2016-10-03T12:59:50Z</dcterms:created>
  <dcterms:modified xsi:type="dcterms:W3CDTF">2019-09-24T12:16:17Z</dcterms:modified>
</cp:coreProperties>
</file>