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58" r:id="rId5"/>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160" userDrawn="1">
          <p15:clr>
            <a:srgbClr val="A4A3A4"/>
          </p15:clr>
        </p15:guide>
        <p15:guide id="3" orient="horz" pos="2880" userDrawn="1">
          <p15:clr>
            <a:srgbClr val="A4A3A4"/>
          </p15:clr>
        </p15:guide>
        <p15:guide id="4" pos="3589" userDrawn="1">
          <p15:clr>
            <a:srgbClr val="A4A3A4"/>
          </p15:clr>
        </p15:guide>
        <p15:guide id="5" orient="horz" pos="22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28D17"/>
    <a:srgbClr val="F47200"/>
    <a:srgbClr val="F2B800"/>
    <a:srgbClr val="000099"/>
    <a:srgbClr val="0071BC"/>
    <a:srgbClr val="0C6EA5"/>
    <a:srgbClr val="474B53"/>
    <a:srgbClr val="191E28"/>
    <a:srgbClr val="DF3A42"/>
    <a:srgbClr val="E75B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9807" autoAdjust="0"/>
    <p:restoredTop sz="94249" autoAdjust="0"/>
  </p:normalViewPr>
  <p:slideViewPr>
    <p:cSldViewPr snapToGrid="0" showGuides="1">
      <p:cViewPr>
        <p:scale>
          <a:sx n="100" d="100"/>
          <a:sy n="100" d="100"/>
        </p:scale>
        <p:origin x="1752" y="72"/>
      </p:cViewPr>
      <p:guideLst>
        <p:guide pos="2160"/>
        <p:guide orient="horz" pos="2880"/>
        <p:guide pos="3589"/>
        <p:guide orient="horz" pos="226"/>
      </p:guideLst>
    </p:cSldViewPr>
  </p:slideViewPr>
  <p:notesTextViewPr>
    <p:cViewPr>
      <p:scale>
        <a:sx n="3" d="2"/>
        <a:sy n="3" d="2"/>
      </p:scale>
      <p:origin x="0" y="-504"/>
    </p:cViewPr>
  </p:notesTextViewPr>
  <p:notesViewPr>
    <p:cSldViewPr snapToGrid="0" showGuides="1">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7E1F32-670E-42A1-BB79-BE7CF13D3D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7952D9F-355D-4E4D-9520-4A19B29476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23F10A-5BE5-4EE5-83A9-FC7FBAB5AC38}" type="datetimeFigureOut">
              <a:rPr lang="en-US" smtClean="0"/>
              <a:t>4/19/2021</a:t>
            </a:fld>
            <a:endParaRPr lang="en-US" dirty="0"/>
          </a:p>
        </p:txBody>
      </p:sp>
      <p:sp>
        <p:nvSpPr>
          <p:cNvPr id="4" name="Footer Placeholder 3">
            <a:extLst>
              <a:ext uri="{FF2B5EF4-FFF2-40B4-BE49-F238E27FC236}">
                <a16:creationId xmlns:a16="http://schemas.microsoft.com/office/drawing/2014/main" id="{9C1D824E-CABD-4018-B1C4-F54DF49C3C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8D1F29-09CA-482E-8686-EEE88BB73D4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869D12F-E8AC-48C0-8B1F-BD566648D8E6}" type="slidenum">
              <a:rPr lang="en-US" smtClean="0"/>
              <a:t>‹#›</a:t>
            </a:fld>
            <a:endParaRPr lang="en-US" dirty="0"/>
          </a:p>
        </p:txBody>
      </p:sp>
    </p:spTree>
    <p:extLst>
      <p:ext uri="{BB962C8B-B14F-4D97-AF65-F5344CB8AC3E}">
        <p14:creationId xmlns:p14="http://schemas.microsoft.com/office/powerpoint/2010/main" val="279465475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en-US" noProof="0" smtClean="0"/>
              <a:t>4/19/2021</a:t>
            </a:fld>
            <a:endParaRPr lang="en-US" noProof="0"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en-US" noProof="0" smtClean="0"/>
              <a:t>‹#›</a:t>
            </a:fld>
            <a:endParaRPr lang="en-US" noProof="0"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Times New Roman" panose="02020603050405020304" pitchFamily="18" charset="0"/>
                <a:ea typeface="Calibri" panose="020F0502020204030204" pitchFamily="34" charset="0"/>
              </a:rPr>
              <a:t>Department for Business Innovation &amp; Skills. (2015). </a:t>
            </a:r>
            <a:r>
              <a:rPr lang="en-GB" sz="1200" i="1" dirty="0">
                <a:solidFill>
                  <a:srgbClr val="000000"/>
                </a:solidFill>
                <a:effectLst/>
                <a:latin typeface="Times New Roman" panose="02020603050405020304" pitchFamily="18" charset="0"/>
                <a:ea typeface="Calibri" panose="020F0502020204030204" pitchFamily="34" charset="0"/>
              </a:rPr>
              <a:t>Digital Capabilities in SMEs: Evidence Review and Re-survey of 2014 Small Business Survey respondents</a:t>
            </a:r>
            <a:r>
              <a:rPr lang="en-GB" sz="1200" dirty="0">
                <a:solidFill>
                  <a:srgbClr val="000000"/>
                </a:solidFill>
                <a:effectLst/>
                <a:latin typeface="Times New Roman" panose="02020603050405020304" pitchFamily="18" charset="0"/>
                <a:ea typeface="Calibri" panose="020F0502020204030204" pitchFamily="34" charset="0"/>
              </a:rPr>
              <a:t>. The National Archives.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rPr>
              <a:t>Department for Business, Energy &amp; Industrial Strategy (2019) Business population estimates for the UK and regions: 2019 statistical release (pp. 4, 5) The National Archives.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solidFill>
                  <a:srgbClr val="000000"/>
                </a:solidFill>
                <a:effectLst/>
                <a:latin typeface="Times New Roman" panose="02020603050405020304" pitchFamily="18" charset="0"/>
                <a:ea typeface="Calibri" panose="020F0502020204030204" pitchFamily="34" charset="0"/>
              </a:rPr>
              <a:t>Bhattacherjee</a:t>
            </a:r>
            <a:r>
              <a:rPr lang="en-GB" sz="1800" dirty="0">
                <a:solidFill>
                  <a:srgbClr val="000000"/>
                </a:solidFill>
                <a:effectLst/>
                <a:latin typeface="Times New Roman" panose="02020603050405020304" pitchFamily="18" charset="0"/>
                <a:ea typeface="Calibri" panose="020F0502020204030204" pitchFamily="34" charset="0"/>
              </a:rPr>
              <a:t>, A. (2012) Social science research: Principles, methods, and practices.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C8136092-2EDF-47BF-99B1-B87430F95B70}" type="slidenum">
              <a:rPr lang="en-US" noProof="0" smtClean="0"/>
              <a:t>1</a:t>
            </a:fld>
            <a:endParaRPr lang="en-US" noProof="0" dirty="0"/>
          </a:p>
        </p:txBody>
      </p:sp>
    </p:spTree>
    <p:extLst>
      <p:ext uri="{BB962C8B-B14F-4D97-AF65-F5344CB8AC3E}">
        <p14:creationId xmlns:p14="http://schemas.microsoft.com/office/powerpoint/2010/main" val="36529296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Титульный слайд">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431B22D-278B-4494-9983-22D9FEE2D057}"/>
              </a:ext>
            </a:extLst>
          </p:cNvPr>
          <p:cNvPicPr>
            <a:picLocks noChangeAspect="1"/>
          </p:cNvPicPr>
          <p:nvPr userDrawn="1"/>
        </p:nvPicPr>
        <p:blipFill>
          <a:blip r:embed="rId2"/>
          <a:stretch>
            <a:fillRect/>
          </a:stretch>
        </p:blipFill>
        <p:spPr>
          <a:xfrm>
            <a:off x="0" y="0"/>
            <a:ext cx="6858000" cy="9144000"/>
          </a:xfrm>
          <a:prstGeom prst="rect">
            <a:avLst/>
          </a:prstGeom>
        </p:spPr>
      </p:pic>
      <p:sp>
        <p:nvSpPr>
          <p:cNvPr id="14" name="Text Placeholder 13">
            <a:extLst>
              <a:ext uri="{FF2B5EF4-FFF2-40B4-BE49-F238E27FC236}">
                <a16:creationId xmlns:a16="http://schemas.microsoft.com/office/drawing/2014/main" id="{780CA53D-B21C-44EE-A7DC-F80DFA651AFE}"/>
              </a:ext>
            </a:extLst>
          </p:cNvPr>
          <p:cNvSpPr>
            <a:spLocks noGrp="1"/>
          </p:cNvSpPr>
          <p:nvPr>
            <p:ph type="body" sz="quarter" idx="10" hasCustomPrompt="1"/>
          </p:nvPr>
        </p:nvSpPr>
        <p:spPr>
          <a:xfrm>
            <a:off x="287859" y="0"/>
            <a:ext cx="619200" cy="1295400"/>
          </a:xfrm>
          <a:solidFill>
            <a:schemeClr val="bg2"/>
          </a:solidFill>
        </p:spPr>
        <p:txBody>
          <a:bodyPr lIns="72000" tIns="108000" rIns="72000" bIns="72000" anchor="ctr" anchorCtr="0">
            <a:noAutofit/>
          </a:bodyPr>
          <a:lstStyle>
            <a:lvl1pPr marL="0" indent="0" algn="ctr">
              <a:buNone/>
              <a:defRPr sz="1800" b="1">
                <a:solidFill>
                  <a:schemeClr val="accent2"/>
                </a:solidFill>
                <a:latin typeface="+mn-lt"/>
              </a:defRPr>
            </a:lvl1pPr>
            <a:lvl2pPr>
              <a:defRPr sz="1800"/>
            </a:lvl2pPr>
            <a:lvl3pPr>
              <a:defRPr sz="1800"/>
            </a:lvl3pPr>
            <a:lvl4pPr>
              <a:defRPr sz="1800"/>
            </a:lvl4pPr>
            <a:lvl5pPr>
              <a:defRPr sz="1800"/>
            </a:lvl5pPr>
          </a:lstStyle>
          <a:p>
            <a:pPr lvl="0"/>
            <a:r>
              <a:rPr lang="en-US" dirty="0"/>
              <a:t>THE AGE OF</a:t>
            </a:r>
            <a:endParaRPr lang="ru-RU" dirty="0"/>
          </a:p>
        </p:txBody>
      </p:sp>
      <p:sp>
        <p:nvSpPr>
          <p:cNvPr id="29" name="Title 28">
            <a:extLst>
              <a:ext uri="{FF2B5EF4-FFF2-40B4-BE49-F238E27FC236}">
                <a16:creationId xmlns:a16="http://schemas.microsoft.com/office/drawing/2014/main" id="{CF5BE93F-A649-42C8-AEBD-2B75A390FADC}"/>
              </a:ext>
            </a:extLst>
          </p:cNvPr>
          <p:cNvSpPr>
            <a:spLocks noGrp="1"/>
          </p:cNvSpPr>
          <p:nvPr>
            <p:ph type="title" hasCustomPrompt="1"/>
          </p:nvPr>
        </p:nvSpPr>
        <p:spPr>
          <a:xfrm>
            <a:off x="711090" y="299964"/>
            <a:ext cx="5915025" cy="1039695"/>
          </a:xfrm>
        </p:spPr>
        <p:txBody>
          <a:bodyPr lIns="0" tIns="0" rIns="0" bIns="0">
            <a:noAutofit/>
          </a:bodyPr>
          <a:lstStyle>
            <a:lvl1pPr algn="r">
              <a:defRPr sz="9530">
                <a:solidFill>
                  <a:schemeClr val="bg1"/>
                </a:solidFill>
              </a:defRPr>
            </a:lvl1pPr>
          </a:lstStyle>
          <a:p>
            <a:r>
              <a:rPr lang="en-US" dirty="0"/>
              <a:t>BIG DATA</a:t>
            </a:r>
            <a:endParaRPr lang="ru-RU" dirty="0"/>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158" userDrawn="1">
          <p15:clr>
            <a:srgbClr val="FBAE40"/>
          </p15:clr>
        </p15:guide>
        <p15:guide id="2" pos="2160" userDrawn="1">
          <p15:clr>
            <a:srgbClr val="FBAE40"/>
          </p15:clr>
        </p15:guide>
        <p15:guide id="3" pos="164" userDrawn="1">
          <p15:clr>
            <a:srgbClr val="FBAE40"/>
          </p15:clr>
        </p15:guide>
        <p15:guide id="4" pos="4156" userDrawn="1">
          <p15:clr>
            <a:srgbClr val="FBAE40"/>
          </p15:clr>
        </p15:guide>
        <p15:guide id="12" orient="horz" pos="5534" userDrawn="1">
          <p15:clr>
            <a:srgbClr val="FBAE40"/>
          </p15:clr>
        </p15:guide>
        <p15:guide id="13" orient="horz" pos="816" userDrawn="1">
          <p15:clr>
            <a:srgbClr val="FBAE40"/>
          </p15:clr>
        </p15:guide>
        <p15:guide id="14" orient="horz" pos="3833" userDrawn="1">
          <p15:clr>
            <a:srgbClr val="FBAE40"/>
          </p15:clr>
        </p15:guide>
        <p15:guide id="15" pos="1593"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7" y="486836"/>
            <a:ext cx="5915025" cy="1767417"/>
          </a:xfrm>
          <a:prstGeom prst="rect">
            <a:avLst/>
          </a:prstGeom>
        </p:spPr>
        <p:txBody>
          <a:bodyPr vert="horz" lIns="91440" tIns="45720" rIns="91440" bIns="45720" rtlCol="0" anchor="ctr">
            <a:normAutofit/>
          </a:bodyPr>
          <a:lstStyle/>
          <a:p>
            <a:endParaRPr lang="en-US" noProof="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C075BE66-B004-4B62-93B5-6C3A07EE5DEC}" type="slidenum">
              <a:rPr lang="en-US" noProof="0" smtClean="0"/>
              <a:t>‹#›</a:t>
            </a:fld>
            <a:endParaRPr lang="en-US" noProof="0"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26" Type="http://schemas.openxmlformats.org/officeDocument/2006/relationships/image" Target="../media/image25.svg"/><Relationship Id="rId3" Type="http://schemas.openxmlformats.org/officeDocument/2006/relationships/image" Target="../media/image2.png"/><Relationship Id="rId21" Type="http://schemas.openxmlformats.org/officeDocument/2006/relationships/image" Target="../media/image20.png"/><Relationship Id="rId34" Type="http://schemas.openxmlformats.org/officeDocument/2006/relationships/image" Target="../media/image33.sv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5" Type="http://schemas.openxmlformats.org/officeDocument/2006/relationships/image" Target="../media/image24.png"/><Relationship Id="rId33" Type="http://schemas.openxmlformats.org/officeDocument/2006/relationships/image" Target="../media/image32.png"/><Relationship Id="rId2" Type="http://schemas.openxmlformats.org/officeDocument/2006/relationships/notesSlide" Target="../notesSlides/notesSlide1.xml"/><Relationship Id="rId16" Type="http://schemas.openxmlformats.org/officeDocument/2006/relationships/image" Target="../media/image15.svg"/><Relationship Id="rId20" Type="http://schemas.openxmlformats.org/officeDocument/2006/relationships/image" Target="../media/image19.svg"/><Relationship Id="rId29" Type="http://schemas.openxmlformats.org/officeDocument/2006/relationships/image" Target="../media/image28.png"/><Relationship Id="rId1" Type="http://schemas.openxmlformats.org/officeDocument/2006/relationships/slideLayout" Target="../slideLayouts/slideLayout1.xml"/><Relationship Id="rId6" Type="http://schemas.openxmlformats.org/officeDocument/2006/relationships/image" Target="../media/image5.svg"/><Relationship Id="rId11" Type="http://schemas.openxmlformats.org/officeDocument/2006/relationships/image" Target="../media/image10.png"/><Relationship Id="rId24" Type="http://schemas.openxmlformats.org/officeDocument/2006/relationships/image" Target="../media/image23.svg"/><Relationship Id="rId32" Type="http://schemas.openxmlformats.org/officeDocument/2006/relationships/image" Target="../media/image31.sv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svg"/><Relationship Id="rId10" Type="http://schemas.openxmlformats.org/officeDocument/2006/relationships/image" Target="../media/image9.svg"/><Relationship Id="rId19" Type="http://schemas.openxmlformats.org/officeDocument/2006/relationships/image" Target="../media/image18.png"/><Relationship Id="rId31" Type="http://schemas.openxmlformats.org/officeDocument/2006/relationships/image" Target="../media/image30.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svg"/><Relationship Id="rId27" Type="http://schemas.openxmlformats.org/officeDocument/2006/relationships/image" Target="../media/image26.png"/><Relationship Id="rId30"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807DCC05-1657-4C27-9BA9-82E81A1FA032}"/>
              </a:ext>
              <a:ext uri="{C183D7F6-B498-43B3-948B-1728B52AA6E4}">
                <adec:decorative xmlns:adec="http://schemas.microsoft.com/office/drawing/2017/decorative" val="1"/>
              </a:ext>
            </a:extLst>
          </p:cNvPr>
          <p:cNvGrpSpPr/>
          <p:nvPr/>
        </p:nvGrpSpPr>
        <p:grpSpPr>
          <a:xfrm>
            <a:off x="362892" y="2121156"/>
            <a:ext cx="6514208" cy="6756499"/>
            <a:chOff x="361632" y="2165991"/>
            <a:chExt cx="6514208" cy="6619234"/>
          </a:xfrm>
        </p:grpSpPr>
        <p:pic>
          <p:nvPicPr>
            <p:cNvPr id="4" name="Graphic 3" descr="decorative elemenets">
              <a:extLst>
                <a:ext uri="{FF2B5EF4-FFF2-40B4-BE49-F238E27FC236}">
                  <a16:creationId xmlns:a16="http://schemas.microsoft.com/office/drawing/2014/main" id="{2727024C-DCFB-41A0-81C5-DD80EB7C34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52458" y="2625557"/>
              <a:ext cx="3582000" cy="2093704"/>
            </a:xfrm>
            <a:prstGeom prst="rect">
              <a:avLst/>
            </a:prstGeom>
          </p:spPr>
        </p:pic>
        <p:pic>
          <p:nvPicPr>
            <p:cNvPr id="5" name="Straight Connector 1" descr="decorative elemenets">
              <a:extLst>
                <a:ext uri="{FF2B5EF4-FFF2-40B4-BE49-F238E27FC236}">
                  <a16:creationId xmlns:a16="http://schemas.microsoft.com/office/drawing/2014/main" id="{6A0953F2-FE54-41B2-8515-FB520D0161C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149357" y="2818273"/>
              <a:ext cx="1411202" cy="1461600"/>
            </a:xfrm>
            <a:prstGeom prst="rect">
              <a:avLst/>
            </a:prstGeom>
          </p:spPr>
        </p:pic>
        <p:pic>
          <p:nvPicPr>
            <p:cNvPr id="6" name="Graphic 5" descr="decorative elemenets">
              <a:extLst>
                <a:ext uri="{FF2B5EF4-FFF2-40B4-BE49-F238E27FC236}">
                  <a16:creationId xmlns:a16="http://schemas.microsoft.com/office/drawing/2014/main" id="{0A25A7D7-054B-4028-AFF5-53BD99F33DA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21532" y="2228946"/>
              <a:ext cx="5354308" cy="2846956"/>
            </a:xfrm>
            <a:prstGeom prst="rect">
              <a:avLst/>
            </a:prstGeom>
          </p:spPr>
        </p:pic>
        <p:pic>
          <p:nvPicPr>
            <p:cNvPr id="7" name="Graphic 35" descr="decorative elemenets">
              <a:extLst>
                <a:ext uri="{FF2B5EF4-FFF2-40B4-BE49-F238E27FC236}">
                  <a16:creationId xmlns:a16="http://schemas.microsoft.com/office/drawing/2014/main" id="{67E60D3B-C5EF-4D65-A08E-A69AEF29D71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26433" y="2193738"/>
              <a:ext cx="5886000" cy="2904944"/>
            </a:xfrm>
            <a:prstGeom prst="rect">
              <a:avLst/>
            </a:prstGeom>
          </p:spPr>
        </p:pic>
        <p:pic>
          <p:nvPicPr>
            <p:cNvPr id="8" name="Straight Connector 2" descr="decorative elemenets">
              <a:extLst>
                <a:ext uri="{FF2B5EF4-FFF2-40B4-BE49-F238E27FC236}">
                  <a16:creationId xmlns:a16="http://schemas.microsoft.com/office/drawing/2014/main" id="{1BCC7AD0-7800-4D02-B7E0-518E4AA8A32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711708" y="4484354"/>
              <a:ext cx="912000" cy="216000"/>
            </a:xfrm>
            <a:prstGeom prst="rect">
              <a:avLst/>
            </a:prstGeom>
          </p:spPr>
        </p:pic>
        <p:sp>
          <p:nvSpPr>
            <p:cNvPr id="9" name="Oval 8" descr="decorative elemenets">
              <a:extLst>
                <a:ext uri="{FF2B5EF4-FFF2-40B4-BE49-F238E27FC236}">
                  <a16:creationId xmlns:a16="http://schemas.microsoft.com/office/drawing/2014/main" id="{25C1CD1E-69D3-4723-9390-8724CCFC61EC}"/>
                </a:ext>
              </a:extLst>
            </p:cNvPr>
            <p:cNvSpPr/>
            <p:nvPr/>
          </p:nvSpPr>
          <p:spPr>
            <a:xfrm>
              <a:off x="4445957" y="7980561"/>
              <a:ext cx="705600" cy="7056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descr="decorative elemenets">
              <a:extLst>
                <a:ext uri="{FF2B5EF4-FFF2-40B4-BE49-F238E27FC236}">
                  <a16:creationId xmlns:a16="http://schemas.microsoft.com/office/drawing/2014/main" id="{1BD0596E-DE46-4520-A5B5-77636E9874AA}"/>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414586" y="7942280"/>
              <a:ext cx="768600" cy="781200"/>
            </a:xfrm>
            <a:prstGeom prst="rect">
              <a:avLst/>
            </a:prstGeom>
          </p:spPr>
        </p:pic>
        <p:cxnSp>
          <p:nvCxnSpPr>
            <p:cNvPr id="11" name="Straight Connector 10" descr="decorative elemenets">
              <a:extLst>
                <a:ext uri="{FF2B5EF4-FFF2-40B4-BE49-F238E27FC236}">
                  <a16:creationId xmlns:a16="http://schemas.microsoft.com/office/drawing/2014/main" id="{8AFD8409-659A-47FE-87DF-D10DBDEEE966}"/>
                </a:ext>
              </a:extLst>
            </p:cNvPr>
            <p:cNvCxnSpPr>
              <a:cxnSpLocks/>
            </p:cNvCxnSpPr>
            <p:nvPr/>
          </p:nvCxnSpPr>
          <p:spPr>
            <a:xfrm rot="16200000">
              <a:off x="984246" y="7433425"/>
              <a:ext cx="2703600" cy="0"/>
            </a:xfrm>
            <a:prstGeom prst="line">
              <a:avLst/>
            </a:prstGeom>
            <a:ln w="9525">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sp>
          <p:nvSpPr>
            <p:cNvPr id="17" name="Oval 16" descr="decorative elemenets">
              <a:extLst>
                <a:ext uri="{FF2B5EF4-FFF2-40B4-BE49-F238E27FC236}">
                  <a16:creationId xmlns:a16="http://schemas.microsoft.com/office/drawing/2014/main" id="{B367E397-6F3B-494D-A4C2-45022E3B9204}"/>
                </a:ext>
              </a:extLst>
            </p:cNvPr>
            <p:cNvSpPr/>
            <p:nvPr/>
          </p:nvSpPr>
          <p:spPr>
            <a:xfrm>
              <a:off x="2544498" y="7980561"/>
              <a:ext cx="705600" cy="70560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Graphic 17" descr="decorative elemenets">
              <a:extLst>
                <a:ext uri="{FF2B5EF4-FFF2-40B4-BE49-F238E27FC236}">
                  <a16:creationId xmlns:a16="http://schemas.microsoft.com/office/drawing/2014/main" id="{159BCB1D-B9D6-47F1-A9DB-47AD1F5BD058}"/>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841253" y="7942280"/>
              <a:ext cx="446400" cy="344366"/>
            </a:xfrm>
            <a:prstGeom prst="rect">
              <a:avLst/>
            </a:prstGeom>
          </p:spPr>
        </p:pic>
        <p:sp>
          <p:nvSpPr>
            <p:cNvPr id="20" name="Oval 19" descr="decorative elemenets">
              <a:extLst>
                <a:ext uri="{FF2B5EF4-FFF2-40B4-BE49-F238E27FC236}">
                  <a16:creationId xmlns:a16="http://schemas.microsoft.com/office/drawing/2014/main" id="{F2F8C019-0E83-4072-A44D-A3628E11D778}"/>
                </a:ext>
              </a:extLst>
            </p:cNvPr>
            <p:cNvSpPr/>
            <p:nvPr/>
          </p:nvSpPr>
          <p:spPr>
            <a:xfrm>
              <a:off x="3496493" y="7980561"/>
              <a:ext cx="705600" cy="705600"/>
            </a:xfrm>
            <a:prstGeom prst="ellipse">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Graphic 20" descr="decorative elemenets">
              <a:extLst>
                <a:ext uri="{FF2B5EF4-FFF2-40B4-BE49-F238E27FC236}">
                  <a16:creationId xmlns:a16="http://schemas.microsoft.com/office/drawing/2014/main" id="{458EE0CA-80E5-4060-89A8-15284C44AE73}"/>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3790954" y="7942280"/>
              <a:ext cx="446164" cy="777600"/>
            </a:xfrm>
            <a:prstGeom prst="rect">
              <a:avLst/>
            </a:prstGeom>
          </p:spPr>
        </p:pic>
        <p:sp>
          <p:nvSpPr>
            <p:cNvPr id="27" name="Oval 26" descr="decorative elemenets">
              <a:extLst>
                <a:ext uri="{FF2B5EF4-FFF2-40B4-BE49-F238E27FC236}">
                  <a16:creationId xmlns:a16="http://schemas.microsoft.com/office/drawing/2014/main" id="{C6C8336F-0A46-4AA0-8609-4E1E8B74BDE8}"/>
                </a:ext>
              </a:extLst>
            </p:cNvPr>
            <p:cNvSpPr/>
            <p:nvPr/>
          </p:nvSpPr>
          <p:spPr>
            <a:xfrm>
              <a:off x="361632" y="2165991"/>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descr="decorative elemenets">
              <a:extLst>
                <a:ext uri="{FF2B5EF4-FFF2-40B4-BE49-F238E27FC236}">
                  <a16:creationId xmlns:a16="http://schemas.microsoft.com/office/drawing/2014/main" id="{DCEEB2D4-C9F3-4413-A2E0-4A922A23AE02}"/>
                </a:ext>
              </a:extLst>
            </p:cNvPr>
            <p:cNvSpPr/>
            <p:nvPr/>
          </p:nvSpPr>
          <p:spPr>
            <a:xfrm>
              <a:off x="555998" y="5017083"/>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descr="decorative elemenets">
              <a:extLst>
                <a:ext uri="{FF2B5EF4-FFF2-40B4-BE49-F238E27FC236}">
                  <a16:creationId xmlns:a16="http://schemas.microsoft.com/office/drawing/2014/main" id="{E7F1B076-8389-4BA5-9B34-3436A5A0A97E}"/>
                </a:ext>
              </a:extLst>
            </p:cNvPr>
            <p:cNvSpPr/>
            <p:nvPr/>
          </p:nvSpPr>
          <p:spPr>
            <a:xfrm>
              <a:off x="1186647" y="4032332"/>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descr="decorative elemenets">
              <a:extLst>
                <a:ext uri="{FF2B5EF4-FFF2-40B4-BE49-F238E27FC236}">
                  <a16:creationId xmlns:a16="http://schemas.microsoft.com/office/drawing/2014/main" id="{19458C1F-4563-4911-9E9A-77262ABBEA49}"/>
                </a:ext>
              </a:extLst>
            </p:cNvPr>
            <p:cNvSpPr/>
            <p:nvPr/>
          </p:nvSpPr>
          <p:spPr>
            <a:xfrm>
              <a:off x="2653026" y="2221469"/>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descr="decorative elemenets">
              <a:extLst>
                <a:ext uri="{FF2B5EF4-FFF2-40B4-BE49-F238E27FC236}">
                  <a16:creationId xmlns:a16="http://schemas.microsoft.com/office/drawing/2014/main" id="{747339DC-003C-40DD-A8D1-31406FBADF43}"/>
                </a:ext>
              </a:extLst>
            </p:cNvPr>
            <p:cNvSpPr/>
            <p:nvPr/>
          </p:nvSpPr>
          <p:spPr>
            <a:xfrm>
              <a:off x="5478103" y="2236431"/>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descr="decorative elemenets">
              <a:extLst>
                <a:ext uri="{FF2B5EF4-FFF2-40B4-BE49-F238E27FC236}">
                  <a16:creationId xmlns:a16="http://schemas.microsoft.com/office/drawing/2014/main" id="{8A0742BC-4163-481A-B7A4-0B28CE308BE0}"/>
                </a:ext>
              </a:extLst>
            </p:cNvPr>
            <p:cNvSpPr/>
            <p:nvPr/>
          </p:nvSpPr>
          <p:spPr>
            <a:xfrm>
              <a:off x="4292674" y="5027854"/>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descr="decorative elemenets">
              <a:extLst>
                <a:ext uri="{FF2B5EF4-FFF2-40B4-BE49-F238E27FC236}">
                  <a16:creationId xmlns:a16="http://schemas.microsoft.com/office/drawing/2014/main" id="{A0761320-7990-44FF-A565-424C4B256A84}"/>
                </a:ext>
              </a:extLst>
            </p:cNvPr>
            <p:cNvSpPr/>
            <p:nvPr/>
          </p:nvSpPr>
          <p:spPr>
            <a:xfrm>
              <a:off x="1171890" y="2498584"/>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descr="decorative elemenets">
              <a:extLst>
                <a:ext uri="{FF2B5EF4-FFF2-40B4-BE49-F238E27FC236}">
                  <a16:creationId xmlns:a16="http://schemas.microsoft.com/office/drawing/2014/main" id="{02B680C6-15E8-4054-A7D3-545AFF25361F}"/>
                </a:ext>
              </a:extLst>
            </p:cNvPr>
            <p:cNvSpPr/>
            <p:nvPr/>
          </p:nvSpPr>
          <p:spPr>
            <a:xfrm>
              <a:off x="1366375" y="2671384"/>
              <a:ext cx="529200" cy="529200"/>
            </a:xfrm>
            <a:prstGeom prst="ellipse">
              <a:avLst/>
            </a:prstGeom>
            <a:solidFill>
              <a:schemeClr val="bg1"/>
            </a:solidFill>
            <a:ln w="1016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descr="decorative elemenets">
              <a:extLst>
                <a:ext uri="{FF2B5EF4-FFF2-40B4-BE49-F238E27FC236}">
                  <a16:creationId xmlns:a16="http://schemas.microsoft.com/office/drawing/2014/main" id="{8891C9F2-FCF1-4727-8FDC-DF0E41CE1A68}"/>
                </a:ext>
              </a:extLst>
            </p:cNvPr>
            <p:cNvSpPr/>
            <p:nvPr/>
          </p:nvSpPr>
          <p:spPr>
            <a:xfrm>
              <a:off x="1513200" y="408019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descr="decorative elemenets">
              <a:extLst>
                <a:ext uri="{FF2B5EF4-FFF2-40B4-BE49-F238E27FC236}">
                  <a16:creationId xmlns:a16="http://schemas.microsoft.com/office/drawing/2014/main" id="{5729BA51-ABE1-47D3-9582-4872B29AB027}"/>
                </a:ext>
              </a:extLst>
            </p:cNvPr>
            <p:cNvSpPr/>
            <p:nvPr/>
          </p:nvSpPr>
          <p:spPr>
            <a:xfrm>
              <a:off x="1686000" y="4252991"/>
              <a:ext cx="529200" cy="529200"/>
            </a:xfrm>
            <a:prstGeom prst="ellipse">
              <a:avLst/>
            </a:prstGeom>
            <a:solidFill>
              <a:schemeClr val="accent1"/>
            </a:solidFill>
            <a:ln w="1016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Oval 36" descr="decorative elemenets">
              <a:extLst>
                <a:ext uri="{FF2B5EF4-FFF2-40B4-BE49-F238E27FC236}">
                  <a16:creationId xmlns:a16="http://schemas.microsoft.com/office/drawing/2014/main" id="{78615208-4C16-4D69-BAF7-3A0F97B43A4C}"/>
                </a:ext>
              </a:extLst>
            </p:cNvPr>
            <p:cNvSpPr/>
            <p:nvPr/>
          </p:nvSpPr>
          <p:spPr>
            <a:xfrm>
              <a:off x="3268793" y="2278565"/>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descr="decorative elemenets">
              <a:extLst>
                <a:ext uri="{FF2B5EF4-FFF2-40B4-BE49-F238E27FC236}">
                  <a16:creationId xmlns:a16="http://schemas.microsoft.com/office/drawing/2014/main" id="{3781D4DD-F9BB-49A0-8DF7-F602C875EDF4}"/>
                </a:ext>
              </a:extLst>
            </p:cNvPr>
            <p:cNvSpPr/>
            <p:nvPr/>
          </p:nvSpPr>
          <p:spPr>
            <a:xfrm>
              <a:off x="3441593" y="2451365"/>
              <a:ext cx="529200" cy="529200"/>
            </a:xfrm>
            <a:prstGeom prst="ellipse">
              <a:avLst/>
            </a:prstGeom>
            <a:solidFill>
              <a:schemeClr val="accent1"/>
            </a:solidFill>
            <a:ln w="1016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descr="decorative elemenets">
              <a:extLst>
                <a:ext uri="{FF2B5EF4-FFF2-40B4-BE49-F238E27FC236}">
                  <a16:creationId xmlns:a16="http://schemas.microsoft.com/office/drawing/2014/main" id="{03D141ED-4F1B-4407-9F36-964B15924698}"/>
                </a:ext>
              </a:extLst>
            </p:cNvPr>
            <p:cNvSpPr/>
            <p:nvPr/>
          </p:nvSpPr>
          <p:spPr>
            <a:xfrm>
              <a:off x="4433074" y="3958047"/>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descr="decorative elemenets">
              <a:extLst>
                <a:ext uri="{FF2B5EF4-FFF2-40B4-BE49-F238E27FC236}">
                  <a16:creationId xmlns:a16="http://schemas.microsoft.com/office/drawing/2014/main" id="{4F72E317-2DBB-4EE8-B185-416003139946}"/>
                </a:ext>
              </a:extLst>
            </p:cNvPr>
            <p:cNvSpPr/>
            <p:nvPr/>
          </p:nvSpPr>
          <p:spPr>
            <a:xfrm>
              <a:off x="4605874" y="4130847"/>
              <a:ext cx="529200" cy="529200"/>
            </a:xfrm>
            <a:prstGeom prst="ellipse">
              <a:avLst/>
            </a:prstGeom>
            <a:solidFill>
              <a:schemeClr val="bg1"/>
            </a:solidFill>
            <a:ln w="1016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descr="decorative elemenets">
              <a:extLst>
                <a:ext uri="{FF2B5EF4-FFF2-40B4-BE49-F238E27FC236}">
                  <a16:creationId xmlns:a16="http://schemas.microsoft.com/office/drawing/2014/main" id="{F73E50DD-1CD2-4CF3-868F-45D5CAF8B3F4}"/>
                </a:ext>
              </a:extLst>
            </p:cNvPr>
            <p:cNvSpPr/>
            <p:nvPr/>
          </p:nvSpPr>
          <p:spPr>
            <a:xfrm>
              <a:off x="6237617" y="4078860"/>
              <a:ext cx="140400" cy="1404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descr="decorative elemenets">
              <a:extLst>
                <a:ext uri="{FF2B5EF4-FFF2-40B4-BE49-F238E27FC236}">
                  <a16:creationId xmlns:a16="http://schemas.microsoft.com/office/drawing/2014/main" id="{F92469F7-ECB0-42C2-8CA6-FBB6418B0274}"/>
                </a:ext>
              </a:extLst>
            </p:cNvPr>
            <p:cNvSpPr/>
            <p:nvPr/>
          </p:nvSpPr>
          <p:spPr>
            <a:xfrm>
              <a:off x="2296392" y="311853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descr="decorative elemenets">
              <a:extLst>
                <a:ext uri="{FF2B5EF4-FFF2-40B4-BE49-F238E27FC236}">
                  <a16:creationId xmlns:a16="http://schemas.microsoft.com/office/drawing/2014/main" id="{172CD59D-440B-4842-ACB6-6A6BB26BDE5A}"/>
                </a:ext>
              </a:extLst>
            </p:cNvPr>
            <p:cNvSpPr/>
            <p:nvPr/>
          </p:nvSpPr>
          <p:spPr>
            <a:xfrm>
              <a:off x="2469192" y="3291331"/>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Oval 43" descr="decorative elemenets">
              <a:extLst>
                <a:ext uri="{FF2B5EF4-FFF2-40B4-BE49-F238E27FC236}">
                  <a16:creationId xmlns:a16="http://schemas.microsoft.com/office/drawing/2014/main" id="{E75E1BDF-F8BD-4592-9C7E-372666E46AEE}"/>
                </a:ext>
              </a:extLst>
            </p:cNvPr>
            <p:cNvSpPr/>
            <p:nvPr/>
          </p:nvSpPr>
          <p:spPr>
            <a:xfrm>
              <a:off x="4664422" y="2626537"/>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descr="decorative elemenets">
              <a:extLst>
                <a:ext uri="{FF2B5EF4-FFF2-40B4-BE49-F238E27FC236}">
                  <a16:creationId xmlns:a16="http://schemas.microsoft.com/office/drawing/2014/main" id="{80258557-9CE4-487E-8818-3ED835D6D6E0}"/>
                </a:ext>
              </a:extLst>
            </p:cNvPr>
            <p:cNvSpPr/>
            <p:nvPr/>
          </p:nvSpPr>
          <p:spPr>
            <a:xfrm>
              <a:off x="4837222" y="2799337"/>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Oval 45" descr="decorative elemenets">
              <a:extLst>
                <a:ext uri="{FF2B5EF4-FFF2-40B4-BE49-F238E27FC236}">
                  <a16:creationId xmlns:a16="http://schemas.microsoft.com/office/drawing/2014/main" id="{51D3BA69-3CCA-4102-8732-C25BC51C0F21}"/>
                </a:ext>
              </a:extLst>
            </p:cNvPr>
            <p:cNvSpPr/>
            <p:nvPr/>
          </p:nvSpPr>
          <p:spPr>
            <a:xfrm>
              <a:off x="2999992" y="4287291"/>
              <a:ext cx="874800" cy="874800"/>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Oval 46" descr="decorative elemenets">
              <a:extLst>
                <a:ext uri="{FF2B5EF4-FFF2-40B4-BE49-F238E27FC236}">
                  <a16:creationId xmlns:a16="http://schemas.microsoft.com/office/drawing/2014/main" id="{B3E15125-206F-4838-812F-E6533F6D0B78}"/>
                </a:ext>
              </a:extLst>
            </p:cNvPr>
            <p:cNvSpPr/>
            <p:nvPr/>
          </p:nvSpPr>
          <p:spPr>
            <a:xfrm>
              <a:off x="3172792" y="4460091"/>
              <a:ext cx="529200" cy="529200"/>
            </a:xfrm>
            <a:prstGeom prst="ellipse">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5" name="Graphic 54" descr="decorative elemenets">
              <a:extLst>
                <a:ext uri="{FF2B5EF4-FFF2-40B4-BE49-F238E27FC236}">
                  <a16:creationId xmlns:a16="http://schemas.microsoft.com/office/drawing/2014/main" id="{9D50B66D-2341-4CEB-9C2A-FB6594D59854}"/>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5095859" y="4568287"/>
              <a:ext cx="513563" cy="326813"/>
            </a:xfrm>
            <a:prstGeom prst="rect">
              <a:avLst/>
            </a:prstGeom>
          </p:spPr>
        </p:pic>
      </p:grpSp>
      <p:sp>
        <p:nvSpPr>
          <p:cNvPr id="3" name="Title 2">
            <a:extLst>
              <a:ext uri="{FF2B5EF4-FFF2-40B4-BE49-F238E27FC236}">
                <a16:creationId xmlns:a16="http://schemas.microsoft.com/office/drawing/2014/main" id="{6F345E3D-A2D8-410A-AB73-7095D6AFCF69}"/>
              </a:ext>
            </a:extLst>
          </p:cNvPr>
          <p:cNvSpPr>
            <a:spLocks noGrp="1"/>
          </p:cNvSpPr>
          <p:nvPr>
            <p:ph type="title"/>
          </p:nvPr>
        </p:nvSpPr>
        <p:spPr>
          <a:xfrm>
            <a:off x="304850" y="118110"/>
            <a:ext cx="6383285" cy="1039695"/>
          </a:xfrm>
        </p:spPr>
        <p:txBody>
          <a:bodyPr/>
          <a:lstStyle/>
          <a:p>
            <a:pPr algn="ctr"/>
            <a:r>
              <a:rPr lang="en-US" sz="3200" dirty="0"/>
              <a:t>How the Digital Medium Revolutionized Marketing for SMEs</a:t>
            </a:r>
            <a:endParaRPr lang="en-US" sz="3600" dirty="0"/>
          </a:p>
        </p:txBody>
      </p:sp>
      <p:sp>
        <p:nvSpPr>
          <p:cNvPr id="57" name="Text Placeholder 19">
            <a:extLst>
              <a:ext uri="{FF2B5EF4-FFF2-40B4-BE49-F238E27FC236}">
                <a16:creationId xmlns:a16="http://schemas.microsoft.com/office/drawing/2014/main" id="{0EE7902B-93D2-48DA-96DF-612C09C146BF}"/>
              </a:ext>
            </a:extLst>
          </p:cNvPr>
          <p:cNvSpPr txBox="1">
            <a:spLocks/>
          </p:cNvSpPr>
          <p:nvPr/>
        </p:nvSpPr>
        <p:spPr>
          <a:xfrm>
            <a:off x="259866" y="1639070"/>
            <a:ext cx="836127"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800" dirty="0"/>
              <a:t>430</a:t>
            </a:r>
          </a:p>
        </p:txBody>
      </p:sp>
      <p:sp>
        <p:nvSpPr>
          <p:cNvPr id="58" name="Text Placeholder 19">
            <a:extLst>
              <a:ext uri="{FF2B5EF4-FFF2-40B4-BE49-F238E27FC236}">
                <a16:creationId xmlns:a16="http://schemas.microsoft.com/office/drawing/2014/main" id="{C8C8845D-BBAF-4DBE-A469-86A86C60685C}"/>
              </a:ext>
            </a:extLst>
          </p:cNvPr>
          <p:cNvSpPr txBox="1">
            <a:spLocks/>
          </p:cNvSpPr>
          <p:nvPr/>
        </p:nvSpPr>
        <p:spPr>
          <a:xfrm>
            <a:off x="1068194" y="1630247"/>
            <a:ext cx="689323"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100" dirty="0">
                <a:solidFill>
                  <a:schemeClr val="bg1"/>
                </a:solidFill>
              </a:rPr>
              <a:t>Million</a:t>
            </a:r>
            <a:br>
              <a:rPr lang="en-US" sz="1100" dirty="0"/>
            </a:br>
            <a:r>
              <a:rPr lang="en-US" sz="1100" dirty="0"/>
              <a:t>new social media users</a:t>
            </a:r>
          </a:p>
        </p:txBody>
      </p:sp>
      <p:sp>
        <p:nvSpPr>
          <p:cNvPr id="63" name="Text Placeholder 19">
            <a:extLst>
              <a:ext uri="{FF2B5EF4-FFF2-40B4-BE49-F238E27FC236}">
                <a16:creationId xmlns:a16="http://schemas.microsoft.com/office/drawing/2014/main" id="{40F75B97-72FF-4C6B-A5A6-BEB2097EC596}"/>
              </a:ext>
            </a:extLst>
          </p:cNvPr>
          <p:cNvSpPr txBox="1">
            <a:spLocks/>
          </p:cNvSpPr>
          <p:nvPr/>
        </p:nvSpPr>
        <p:spPr>
          <a:xfrm>
            <a:off x="2764967" y="1630247"/>
            <a:ext cx="836127"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3200" dirty="0"/>
              <a:t>5.97</a:t>
            </a:r>
            <a:endParaRPr lang="en-US" dirty="0"/>
          </a:p>
        </p:txBody>
      </p:sp>
      <p:sp>
        <p:nvSpPr>
          <p:cNvPr id="64" name="Text Placeholder 19">
            <a:extLst>
              <a:ext uri="{FF2B5EF4-FFF2-40B4-BE49-F238E27FC236}">
                <a16:creationId xmlns:a16="http://schemas.microsoft.com/office/drawing/2014/main" id="{7014ED3D-D123-4D88-8470-8C5C8F92EC2C}"/>
              </a:ext>
            </a:extLst>
          </p:cNvPr>
          <p:cNvSpPr txBox="1">
            <a:spLocks/>
          </p:cNvSpPr>
          <p:nvPr/>
        </p:nvSpPr>
        <p:spPr>
          <a:xfrm>
            <a:off x="3601094" y="1630247"/>
            <a:ext cx="1076297"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100" dirty="0">
                <a:solidFill>
                  <a:schemeClr val="bg1"/>
                </a:solidFill>
              </a:rPr>
              <a:t>Million</a:t>
            </a:r>
            <a:br>
              <a:rPr lang="en-US" sz="1100" dirty="0"/>
            </a:br>
            <a:r>
              <a:rPr lang="en-US" sz="1100" dirty="0"/>
              <a:t>UK small to medium sized businesses </a:t>
            </a:r>
          </a:p>
        </p:txBody>
      </p:sp>
      <p:sp>
        <p:nvSpPr>
          <p:cNvPr id="69" name="Text Placeholder 19">
            <a:extLst>
              <a:ext uri="{FF2B5EF4-FFF2-40B4-BE49-F238E27FC236}">
                <a16:creationId xmlns:a16="http://schemas.microsoft.com/office/drawing/2014/main" id="{0544D927-BB91-4B93-A29C-C63BED33596E}"/>
              </a:ext>
            </a:extLst>
          </p:cNvPr>
          <p:cNvSpPr txBox="1">
            <a:spLocks/>
          </p:cNvSpPr>
          <p:nvPr/>
        </p:nvSpPr>
        <p:spPr>
          <a:xfrm>
            <a:off x="4989542" y="1630914"/>
            <a:ext cx="985469"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3200" dirty="0"/>
              <a:t>316</a:t>
            </a:r>
          </a:p>
        </p:txBody>
      </p:sp>
      <p:sp>
        <p:nvSpPr>
          <p:cNvPr id="70" name="Text Placeholder 19">
            <a:extLst>
              <a:ext uri="{FF2B5EF4-FFF2-40B4-BE49-F238E27FC236}">
                <a16:creationId xmlns:a16="http://schemas.microsoft.com/office/drawing/2014/main" id="{3BAE8711-DBE1-4450-BBC9-CCF2FCB4E3A3}"/>
              </a:ext>
            </a:extLst>
          </p:cNvPr>
          <p:cNvSpPr txBox="1">
            <a:spLocks/>
          </p:cNvSpPr>
          <p:nvPr/>
        </p:nvSpPr>
        <p:spPr>
          <a:xfrm>
            <a:off x="6004040" y="1630914"/>
            <a:ext cx="528660"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100" dirty="0">
                <a:solidFill>
                  <a:schemeClr val="bg1"/>
                </a:solidFill>
              </a:rPr>
              <a:t>million</a:t>
            </a:r>
            <a:br>
              <a:rPr lang="en-US" sz="1100" dirty="0"/>
            </a:br>
            <a:r>
              <a:rPr lang="en-US" sz="1100" dirty="0"/>
              <a:t>New internet users</a:t>
            </a:r>
          </a:p>
        </p:txBody>
      </p:sp>
      <p:sp>
        <p:nvSpPr>
          <p:cNvPr id="59" name="Text Placeholder 19">
            <a:extLst>
              <a:ext uri="{FF2B5EF4-FFF2-40B4-BE49-F238E27FC236}">
                <a16:creationId xmlns:a16="http://schemas.microsoft.com/office/drawing/2014/main" id="{89BE779C-F03C-4352-AFC0-387CA519B291}"/>
              </a:ext>
            </a:extLst>
          </p:cNvPr>
          <p:cNvSpPr txBox="1">
            <a:spLocks/>
          </p:cNvSpPr>
          <p:nvPr/>
        </p:nvSpPr>
        <p:spPr>
          <a:xfrm>
            <a:off x="232067" y="3485931"/>
            <a:ext cx="838450"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400" dirty="0"/>
              <a:t>2,000</a:t>
            </a:r>
          </a:p>
        </p:txBody>
      </p:sp>
      <p:sp>
        <p:nvSpPr>
          <p:cNvPr id="60" name="Text Placeholder 19">
            <a:extLst>
              <a:ext uri="{FF2B5EF4-FFF2-40B4-BE49-F238E27FC236}">
                <a16:creationId xmlns:a16="http://schemas.microsoft.com/office/drawing/2014/main" id="{0207ACE1-7765-4505-9287-C74700610B15}"/>
              </a:ext>
            </a:extLst>
          </p:cNvPr>
          <p:cNvSpPr txBox="1">
            <a:spLocks/>
          </p:cNvSpPr>
          <p:nvPr/>
        </p:nvSpPr>
        <p:spPr>
          <a:xfrm>
            <a:off x="1068195" y="3485931"/>
            <a:ext cx="528660"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100" dirty="0">
                <a:solidFill>
                  <a:schemeClr val="bg1"/>
                </a:solidFill>
              </a:rPr>
              <a:t>Million</a:t>
            </a:r>
            <a:br>
              <a:rPr lang="en-US" sz="1100" dirty="0"/>
            </a:br>
            <a:r>
              <a:rPr lang="en-US" sz="1100" dirty="0"/>
              <a:t>Facebook users </a:t>
            </a:r>
          </a:p>
        </p:txBody>
      </p:sp>
      <p:sp>
        <p:nvSpPr>
          <p:cNvPr id="67" name="Text Placeholder 19">
            <a:extLst>
              <a:ext uri="{FF2B5EF4-FFF2-40B4-BE49-F238E27FC236}">
                <a16:creationId xmlns:a16="http://schemas.microsoft.com/office/drawing/2014/main" id="{DA8DDA54-2E05-4D48-B95A-C9C2777C390A}"/>
              </a:ext>
            </a:extLst>
          </p:cNvPr>
          <p:cNvSpPr txBox="1">
            <a:spLocks/>
          </p:cNvSpPr>
          <p:nvPr/>
        </p:nvSpPr>
        <p:spPr>
          <a:xfrm>
            <a:off x="5261145" y="3485931"/>
            <a:ext cx="838450"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201</a:t>
            </a:r>
          </a:p>
        </p:txBody>
      </p:sp>
      <p:sp>
        <p:nvSpPr>
          <p:cNvPr id="68" name="Text Placeholder 10">
            <a:extLst>
              <a:ext uri="{FF2B5EF4-FFF2-40B4-BE49-F238E27FC236}">
                <a16:creationId xmlns:a16="http://schemas.microsoft.com/office/drawing/2014/main" id="{862F9E95-1044-4FC6-9560-B3913C56EE09}"/>
              </a:ext>
            </a:extLst>
          </p:cNvPr>
          <p:cNvSpPr txBox="1">
            <a:spLocks/>
          </p:cNvSpPr>
          <p:nvPr/>
        </p:nvSpPr>
        <p:spPr>
          <a:xfrm>
            <a:off x="6097273" y="3485931"/>
            <a:ext cx="528660"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solidFill>
                  <a:schemeClr val="bg1"/>
                </a:solidFill>
              </a:rPr>
              <a:t>Million</a:t>
            </a:r>
            <a:br>
              <a:rPr lang="en-US" dirty="0"/>
            </a:br>
            <a:r>
              <a:rPr lang="en-US" dirty="0"/>
              <a:t>emails</a:t>
            </a:r>
            <a:br>
              <a:rPr lang="en-US" dirty="0"/>
            </a:br>
            <a:r>
              <a:rPr lang="en-US" dirty="0"/>
              <a:t>sent</a:t>
            </a:r>
          </a:p>
        </p:txBody>
      </p:sp>
      <p:sp>
        <p:nvSpPr>
          <p:cNvPr id="61" name="Text Placeholder 19">
            <a:extLst>
              <a:ext uri="{FF2B5EF4-FFF2-40B4-BE49-F238E27FC236}">
                <a16:creationId xmlns:a16="http://schemas.microsoft.com/office/drawing/2014/main" id="{C5E15405-4E51-4A4A-BFEC-B78501B77FA3}"/>
              </a:ext>
            </a:extLst>
          </p:cNvPr>
          <p:cNvSpPr txBox="1">
            <a:spLocks/>
          </p:cNvSpPr>
          <p:nvPr/>
        </p:nvSpPr>
        <p:spPr>
          <a:xfrm>
            <a:off x="241223" y="5229081"/>
            <a:ext cx="640436"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800" dirty="0"/>
              <a:t>700</a:t>
            </a:r>
          </a:p>
        </p:txBody>
      </p:sp>
      <p:sp>
        <p:nvSpPr>
          <p:cNvPr id="62" name="Text Placeholder 19">
            <a:extLst>
              <a:ext uri="{FF2B5EF4-FFF2-40B4-BE49-F238E27FC236}">
                <a16:creationId xmlns:a16="http://schemas.microsoft.com/office/drawing/2014/main" id="{4034DFC7-B0FA-463B-92F2-98E4CAEB3356}"/>
              </a:ext>
            </a:extLst>
          </p:cNvPr>
          <p:cNvSpPr txBox="1">
            <a:spLocks/>
          </p:cNvSpPr>
          <p:nvPr/>
        </p:nvSpPr>
        <p:spPr>
          <a:xfrm>
            <a:off x="900012" y="5229081"/>
            <a:ext cx="528660"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50" dirty="0">
                <a:solidFill>
                  <a:schemeClr val="bg1"/>
                </a:solidFill>
              </a:rPr>
              <a:t>Million Instagram users </a:t>
            </a:r>
          </a:p>
        </p:txBody>
      </p:sp>
      <p:sp>
        <p:nvSpPr>
          <p:cNvPr id="65" name="Text Placeholder 19">
            <a:extLst>
              <a:ext uri="{FF2B5EF4-FFF2-40B4-BE49-F238E27FC236}">
                <a16:creationId xmlns:a16="http://schemas.microsoft.com/office/drawing/2014/main" id="{E27E1CCD-3526-4F43-A0C8-B6172DAEE1B0}"/>
              </a:ext>
            </a:extLst>
          </p:cNvPr>
          <p:cNvSpPr txBox="1">
            <a:spLocks/>
          </p:cNvSpPr>
          <p:nvPr/>
        </p:nvSpPr>
        <p:spPr>
          <a:xfrm>
            <a:off x="2716523" y="5243442"/>
            <a:ext cx="985469" cy="51192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3800" kern="1200">
                <a:solidFill>
                  <a:schemeClr val="bg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800" dirty="0"/>
              <a:t>26%</a:t>
            </a:r>
          </a:p>
        </p:txBody>
      </p:sp>
      <p:sp>
        <p:nvSpPr>
          <p:cNvPr id="66" name="Text Placeholder 19">
            <a:extLst>
              <a:ext uri="{FF2B5EF4-FFF2-40B4-BE49-F238E27FC236}">
                <a16:creationId xmlns:a16="http://schemas.microsoft.com/office/drawing/2014/main" id="{9CBBD6E8-143A-49F0-AAAC-A9F50BFAE1FB}"/>
              </a:ext>
            </a:extLst>
          </p:cNvPr>
          <p:cNvSpPr txBox="1">
            <a:spLocks/>
          </p:cNvSpPr>
          <p:nvPr/>
        </p:nvSpPr>
        <p:spPr>
          <a:xfrm>
            <a:off x="3529968" y="5223257"/>
            <a:ext cx="707150" cy="511928"/>
          </a:xfrm>
          <a:prstGeom prst="rect">
            <a:avLst/>
          </a:prstGeom>
          <a:noFill/>
        </p:spPr>
        <p:txBody>
          <a:bodyPr lIns="0" tIns="5400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50" dirty="0">
                <a:solidFill>
                  <a:schemeClr val="bg1"/>
                </a:solidFill>
              </a:rPr>
              <a:t>Global Ecommerce growth</a:t>
            </a:r>
          </a:p>
        </p:txBody>
      </p:sp>
      <p:sp>
        <p:nvSpPr>
          <p:cNvPr id="56" name="Text Placeholder 181">
            <a:extLst>
              <a:ext uri="{FF2B5EF4-FFF2-40B4-BE49-F238E27FC236}">
                <a16:creationId xmlns:a16="http://schemas.microsoft.com/office/drawing/2014/main" id="{3B047788-9896-4519-8279-52ABFCA9E3B8}"/>
              </a:ext>
            </a:extLst>
          </p:cNvPr>
          <p:cNvSpPr txBox="1">
            <a:spLocks/>
          </p:cNvSpPr>
          <p:nvPr/>
        </p:nvSpPr>
        <p:spPr>
          <a:xfrm>
            <a:off x="5478103" y="4653115"/>
            <a:ext cx="1130400" cy="1130400"/>
          </a:xfrm>
          <a:prstGeom prst="ellipse">
            <a:avLst/>
          </a:prstGeom>
          <a:ln w="25400">
            <a:solidFill>
              <a:schemeClr val="accent1"/>
            </a:solidFill>
          </a:ln>
        </p:spPr>
        <p:txBody>
          <a:bodyPr lIns="0" tIns="0" rIns="0" bIns="0" anchor="ctr" anchorCtr="0">
            <a:normAutofit/>
          </a:bodyPr>
          <a:lstStyle>
            <a:lvl1pPr marL="0" indent="0" algn="ctr" defTabSz="685800" rtl="0" eaLnBrk="1" latinLnBrk="0" hangingPunct="1">
              <a:lnSpc>
                <a:spcPct val="90000"/>
              </a:lnSpc>
              <a:spcBef>
                <a:spcPts val="0"/>
              </a:spcBef>
              <a:buFont typeface="Arial" panose="020B0604020202020204" pitchFamily="34" charset="0"/>
              <a:buNone/>
              <a:defRPr sz="1850" b="1"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Arial Narrow" panose="020B060602020203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Narrow" panose="020B060602020203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Narrow" panose="020B060602020203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Arial Narrow" panose="020B060602020203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EVERY</a:t>
            </a:r>
            <a:br>
              <a:rPr lang="en-US" dirty="0"/>
            </a:br>
            <a:r>
              <a:rPr lang="en-US" dirty="0"/>
              <a:t>MINUTE</a:t>
            </a:r>
          </a:p>
        </p:txBody>
      </p:sp>
      <p:sp>
        <p:nvSpPr>
          <p:cNvPr id="25" name="Text Placeholder 19">
            <a:extLst>
              <a:ext uri="{FF2B5EF4-FFF2-40B4-BE49-F238E27FC236}">
                <a16:creationId xmlns:a16="http://schemas.microsoft.com/office/drawing/2014/main" id="{A3725F2D-3F20-47AB-B9A5-E5757F6FF86A}"/>
              </a:ext>
            </a:extLst>
          </p:cNvPr>
          <p:cNvSpPr txBox="1">
            <a:spLocks/>
          </p:cNvSpPr>
          <p:nvPr/>
        </p:nvSpPr>
        <p:spPr>
          <a:xfrm>
            <a:off x="243840" y="6039317"/>
            <a:ext cx="2066864" cy="402776"/>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2400" b="0" kern="1200">
                <a:solidFill>
                  <a:schemeClr val="bg2"/>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800" dirty="0"/>
              <a:t>Introduction</a:t>
            </a:r>
          </a:p>
        </p:txBody>
      </p:sp>
      <p:sp>
        <p:nvSpPr>
          <p:cNvPr id="26" name="Text Placeholder 19">
            <a:extLst>
              <a:ext uri="{FF2B5EF4-FFF2-40B4-BE49-F238E27FC236}">
                <a16:creationId xmlns:a16="http://schemas.microsoft.com/office/drawing/2014/main" id="{393A3EB8-3EBA-4BA7-997A-376D9150E903}"/>
              </a:ext>
            </a:extLst>
          </p:cNvPr>
          <p:cNvSpPr txBox="1">
            <a:spLocks/>
          </p:cNvSpPr>
          <p:nvPr/>
        </p:nvSpPr>
        <p:spPr>
          <a:xfrm>
            <a:off x="252760" y="6442093"/>
            <a:ext cx="1894082" cy="2343131"/>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00" b="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1000" dirty="0">
                <a:solidFill>
                  <a:schemeClr val="bg1"/>
                </a:solidFill>
                <a:effectLst/>
                <a:latin typeface="Times New Roman" panose="02020603050405020304" pitchFamily="18" charset="0"/>
                <a:ea typeface="Times New Roman" panose="02020603050405020304" pitchFamily="18" charset="0"/>
              </a:rPr>
              <a:t>SMEs accounted for 99.9% of the UK’s private sector business population, with approximately 5.97 million businesses sector (Department for Business, Energy &amp; Industrial Strategy, 2020) As SMEs are such an integral part of the economy the researcher wanted to find out how they have adapted to the growth of the digital medium, and what digital resources are available to SMEs. The aim of the study was as follows: </a:t>
            </a:r>
          </a:p>
          <a:p>
            <a:pPr algn="ctr"/>
            <a:r>
              <a:rPr lang="en-GB" sz="1000" dirty="0">
                <a:solidFill>
                  <a:schemeClr val="bg1"/>
                </a:solidFill>
                <a:effectLst/>
                <a:latin typeface="Times New Roman" panose="02020603050405020304" pitchFamily="18" charset="0"/>
                <a:ea typeface="Times New Roman" panose="02020603050405020304" pitchFamily="18" charset="0"/>
              </a:rPr>
              <a:t>To explore the extent in which SMEs have incorporated the digital medium and how it has revolutionized marketing</a:t>
            </a:r>
            <a:r>
              <a:rPr lang="en-GB" dirty="0">
                <a:solidFill>
                  <a:schemeClr val="bg1"/>
                </a:solidFill>
                <a:effectLst/>
                <a:latin typeface="Times New Roman" panose="02020603050405020304" pitchFamily="18" charset="0"/>
                <a:ea typeface="Times New Roman" panose="02020603050405020304" pitchFamily="18" charset="0"/>
              </a:rPr>
              <a:t>. </a:t>
            </a:r>
          </a:p>
          <a:p>
            <a:endParaRPr lang="en-GB" sz="1000" dirty="0">
              <a:effectLst/>
              <a:latin typeface="Times New Roman" panose="02020603050405020304" pitchFamily="18" charset="0"/>
              <a:ea typeface="Times New Roman" panose="02020603050405020304" pitchFamily="18" charset="0"/>
            </a:endParaRPr>
          </a:p>
          <a:p>
            <a:endParaRPr lang="en-US" sz="1000" dirty="0"/>
          </a:p>
        </p:txBody>
      </p:sp>
      <p:sp>
        <p:nvSpPr>
          <p:cNvPr id="23" name="Text Placeholder 19">
            <a:extLst>
              <a:ext uri="{FF2B5EF4-FFF2-40B4-BE49-F238E27FC236}">
                <a16:creationId xmlns:a16="http://schemas.microsoft.com/office/drawing/2014/main" id="{6BE59FCF-FFED-4A34-AAEC-8C22F983D227}"/>
              </a:ext>
            </a:extLst>
          </p:cNvPr>
          <p:cNvSpPr txBox="1">
            <a:spLocks/>
          </p:cNvSpPr>
          <p:nvPr/>
        </p:nvSpPr>
        <p:spPr>
          <a:xfrm>
            <a:off x="2446016" y="6039317"/>
            <a:ext cx="2580510" cy="278338"/>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2400" b="1" kern="1200">
                <a:solidFill>
                  <a:schemeClr val="accent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600" b="0" dirty="0">
                <a:solidFill>
                  <a:schemeClr val="bg2"/>
                </a:solidFill>
              </a:rPr>
              <a:t>Research Methodology</a:t>
            </a:r>
          </a:p>
        </p:txBody>
      </p:sp>
      <p:sp>
        <p:nvSpPr>
          <p:cNvPr id="24" name="Text Placeholder 19">
            <a:extLst>
              <a:ext uri="{FF2B5EF4-FFF2-40B4-BE49-F238E27FC236}">
                <a16:creationId xmlns:a16="http://schemas.microsoft.com/office/drawing/2014/main" id="{6ED694E5-AE6C-41B5-B6A8-CDF7585D6174}"/>
              </a:ext>
            </a:extLst>
          </p:cNvPr>
          <p:cNvSpPr txBox="1">
            <a:spLocks/>
          </p:cNvSpPr>
          <p:nvPr/>
        </p:nvSpPr>
        <p:spPr>
          <a:xfrm>
            <a:off x="2455770" y="6403872"/>
            <a:ext cx="2658781" cy="1276169"/>
          </a:xfrm>
          <a:prstGeom prst="rect">
            <a:avLst/>
          </a:prstGeom>
          <a:noFill/>
        </p:spPr>
        <p:txBody>
          <a:bodyPr lIns="0" tIns="0" rIns="0" bIns="0">
            <a:noAutofit/>
          </a:bodyPr>
          <a:lstStyle>
            <a:lvl1pPr marL="0" indent="0" algn="l" defTabSz="685800" rtl="0" eaLnBrk="1" latinLnBrk="0" hangingPunct="1">
              <a:lnSpc>
                <a:spcPct val="90000"/>
              </a:lnSpc>
              <a:spcBef>
                <a:spcPts val="750"/>
              </a:spcBef>
              <a:buFont typeface="Arial" panose="020B0604020202020204" pitchFamily="34" charset="0"/>
              <a:buNone/>
              <a:defRPr sz="900" b="0" kern="1200">
                <a:solidFill>
                  <a:schemeClr val="accent1">
                    <a:lumMod val="60000"/>
                    <a:lumOff val="40000"/>
                  </a:schemeClr>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00" dirty="0">
                <a:solidFill>
                  <a:schemeClr val="bg1"/>
                </a:solidFill>
              </a:rPr>
              <a:t>The researcher used the research onion tool to develop a strong research methodology for the study. It was decided that a  </a:t>
            </a:r>
            <a:r>
              <a:rPr lang="en-GB" sz="1000" dirty="0">
                <a:solidFill>
                  <a:schemeClr val="bg1"/>
                </a:solidFill>
                <a:effectLst/>
                <a:latin typeface="Times New Roman" panose="02020603050405020304" pitchFamily="18" charset="0"/>
                <a:ea typeface="Times New Roman" panose="02020603050405020304" pitchFamily="18" charset="0"/>
              </a:rPr>
              <a:t>epistemological approach of interpretivism. Interpretivism factors human interest into the research study and recognises differences between people.  (</a:t>
            </a:r>
            <a:r>
              <a:rPr lang="en-GB" sz="1000" dirty="0" err="1">
                <a:solidFill>
                  <a:schemeClr val="bg1"/>
                </a:solidFill>
                <a:effectLst/>
                <a:latin typeface="Times New Roman" panose="02020603050405020304" pitchFamily="18" charset="0"/>
                <a:ea typeface="Times New Roman" panose="02020603050405020304" pitchFamily="18" charset="0"/>
              </a:rPr>
              <a:t>Bhattacherjee</a:t>
            </a:r>
            <a:r>
              <a:rPr lang="en-GB" sz="1000" dirty="0">
                <a:solidFill>
                  <a:schemeClr val="bg1"/>
                </a:solidFill>
                <a:latin typeface="Times New Roman" panose="02020603050405020304" pitchFamily="18" charset="0"/>
                <a:ea typeface="Times New Roman" panose="02020603050405020304" pitchFamily="18" charset="0"/>
              </a:rPr>
              <a:t>, </a:t>
            </a:r>
            <a:r>
              <a:rPr lang="en-GB" sz="1000" dirty="0">
                <a:solidFill>
                  <a:schemeClr val="bg1"/>
                </a:solidFill>
                <a:effectLst/>
                <a:latin typeface="Times New Roman" panose="02020603050405020304" pitchFamily="18" charset="0"/>
                <a:ea typeface="Times New Roman" panose="02020603050405020304" pitchFamily="18" charset="0"/>
              </a:rPr>
              <a:t>2012) A mixed methods approach was also used, to gather both quantitative and qualitative data</a:t>
            </a:r>
            <a:endParaRPr lang="en-US" sz="1000" dirty="0">
              <a:solidFill>
                <a:schemeClr val="bg1"/>
              </a:solidFill>
            </a:endParaRPr>
          </a:p>
        </p:txBody>
      </p:sp>
      <p:sp>
        <p:nvSpPr>
          <p:cNvPr id="12" name="Text Placeholder 19">
            <a:extLst>
              <a:ext uri="{FF2B5EF4-FFF2-40B4-BE49-F238E27FC236}">
                <a16:creationId xmlns:a16="http://schemas.microsoft.com/office/drawing/2014/main" id="{ACA5A773-11C4-4FE2-BDDF-0F2854BD2E1F}"/>
              </a:ext>
            </a:extLst>
          </p:cNvPr>
          <p:cNvSpPr txBox="1">
            <a:spLocks/>
          </p:cNvSpPr>
          <p:nvPr/>
        </p:nvSpPr>
        <p:spPr>
          <a:xfrm>
            <a:off x="5401764" y="6088912"/>
            <a:ext cx="1195200" cy="656667"/>
          </a:xfrm>
          <a:prstGeom prst="rect">
            <a:avLst/>
          </a:prstGeom>
          <a:solidFill>
            <a:schemeClr val="tx1">
              <a:alpha val="50000"/>
            </a:schemeClr>
          </a:solidFill>
        </p:spPr>
        <p:txBody>
          <a:bodyPr lIns="126000" tIns="108000" rIns="54000" bIns="72000">
            <a:noAutofit/>
          </a:bodyPr>
          <a:lstStyle>
            <a:lvl1pPr marL="0" indent="0" algn="l" defTabSz="685800" rtl="0" eaLnBrk="1" latinLnBrk="0" hangingPunct="1">
              <a:lnSpc>
                <a:spcPct val="90000"/>
              </a:lnSpc>
              <a:spcBef>
                <a:spcPts val="750"/>
              </a:spcBef>
              <a:buFont typeface="Arial" panose="020B0604020202020204" pitchFamily="34" charset="0"/>
              <a:buNone/>
              <a:defRPr sz="4100" kern="1200">
                <a:solidFill>
                  <a:schemeClr val="bg2"/>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3600" dirty="0"/>
              <a:t>98%</a:t>
            </a:r>
          </a:p>
        </p:txBody>
      </p:sp>
      <p:sp>
        <p:nvSpPr>
          <p:cNvPr id="13" name="Text Placeholder 19">
            <a:extLst>
              <a:ext uri="{FF2B5EF4-FFF2-40B4-BE49-F238E27FC236}">
                <a16:creationId xmlns:a16="http://schemas.microsoft.com/office/drawing/2014/main" id="{8BA59212-9C54-4951-8C9E-2B22F20AF50E}"/>
              </a:ext>
            </a:extLst>
          </p:cNvPr>
          <p:cNvSpPr txBox="1">
            <a:spLocks/>
          </p:cNvSpPr>
          <p:nvPr/>
        </p:nvSpPr>
        <p:spPr>
          <a:xfrm>
            <a:off x="5401764" y="6747537"/>
            <a:ext cx="1195200" cy="747995"/>
          </a:xfrm>
          <a:prstGeom prst="rect">
            <a:avLst/>
          </a:prstGeom>
          <a:solidFill>
            <a:schemeClr val="tx1">
              <a:alpha val="50000"/>
            </a:schemeClr>
          </a:solidFill>
        </p:spPr>
        <p:txBody>
          <a:bodyPr lIns="126000" tIns="18000" rIns="54000" bIns="72000">
            <a:norm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Of small to medium sized businesses now have their own social media page.  </a:t>
            </a:r>
          </a:p>
        </p:txBody>
      </p:sp>
      <p:sp>
        <p:nvSpPr>
          <p:cNvPr id="15" name="Text Placeholder 19">
            <a:extLst>
              <a:ext uri="{FF2B5EF4-FFF2-40B4-BE49-F238E27FC236}">
                <a16:creationId xmlns:a16="http://schemas.microsoft.com/office/drawing/2014/main" id="{C3331DEF-944B-45DA-8929-DC31361FE60F}"/>
              </a:ext>
            </a:extLst>
          </p:cNvPr>
          <p:cNvSpPr txBox="1">
            <a:spLocks/>
          </p:cNvSpPr>
          <p:nvPr/>
        </p:nvSpPr>
        <p:spPr>
          <a:xfrm>
            <a:off x="5401764" y="7495532"/>
            <a:ext cx="1195200" cy="539792"/>
          </a:xfrm>
          <a:prstGeom prst="rect">
            <a:avLst/>
          </a:prstGeom>
          <a:solidFill>
            <a:schemeClr val="tx1">
              <a:alpha val="50000"/>
            </a:schemeClr>
          </a:solidFill>
        </p:spPr>
        <p:txBody>
          <a:bodyPr lIns="126000" tIns="0" rIns="54000" bIns="72000">
            <a:noAutofit/>
          </a:bodyPr>
          <a:lstStyle>
            <a:lvl1pPr marL="0" indent="0" algn="l" defTabSz="685800" rtl="0" eaLnBrk="1" latinLnBrk="0" hangingPunct="1">
              <a:lnSpc>
                <a:spcPct val="90000"/>
              </a:lnSpc>
              <a:spcBef>
                <a:spcPts val="750"/>
              </a:spcBef>
              <a:buFont typeface="Arial" panose="020B0604020202020204" pitchFamily="34" charset="0"/>
              <a:buNone/>
              <a:defRPr sz="4100" kern="1200" spc="-150">
                <a:solidFill>
                  <a:schemeClr val="bg2"/>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4000" dirty="0"/>
              <a:t>71%</a:t>
            </a:r>
          </a:p>
        </p:txBody>
      </p:sp>
      <p:sp>
        <p:nvSpPr>
          <p:cNvPr id="14" name="Text Placeholder 19">
            <a:extLst>
              <a:ext uri="{FF2B5EF4-FFF2-40B4-BE49-F238E27FC236}">
                <a16:creationId xmlns:a16="http://schemas.microsoft.com/office/drawing/2014/main" id="{2B5F14DE-7D1A-461C-95A5-3E218CC452D4}"/>
              </a:ext>
            </a:extLst>
          </p:cNvPr>
          <p:cNvSpPr txBox="1">
            <a:spLocks/>
          </p:cNvSpPr>
          <p:nvPr/>
        </p:nvSpPr>
        <p:spPr>
          <a:xfrm>
            <a:off x="5401764" y="8035325"/>
            <a:ext cx="1195200" cy="1108675"/>
          </a:xfrm>
          <a:prstGeom prst="rect">
            <a:avLst/>
          </a:prstGeom>
          <a:solidFill>
            <a:schemeClr val="tx1">
              <a:alpha val="50000"/>
            </a:schemeClr>
          </a:solidFill>
        </p:spPr>
        <p:txBody>
          <a:bodyPr lIns="126000" tIns="18000" rIns="54000" bIns="72000">
            <a:normAutofit/>
          </a:bodyPr>
          <a:lstStyle>
            <a:lvl1pPr marL="0" indent="0" algn="l" defTabSz="685800" rtl="0" eaLnBrk="1" latinLnBrk="0" hangingPunct="1">
              <a:lnSpc>
                <a:spcPct val="90000"/>
              </a:lnSpc>
              <a:spcBef>
                <a:spcPts val="750"/>
              </a:spcBef>
              <a:buFont typeface="Arial" panose="020B0604020202020204" pitchFamily="34" charset="0"/>
              <a:buNone/>
              <a:defRPr sz="95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Of Small to medium sized businesses now have a developed ecommerce system in place, compared to only 11% in 2015. </a:t>
            </a:r>
            <a:r>
              <a:rPr lang="en-GB" sz="700" dirty="0">
                <a:effectLst/>
                <a:latin typeface="Times New Roman" panose="02020603050405020304" pitchFamily="18" charset="0"/>
                <a:ea typeface="Times New Roman" panose="02020603050405020304" pitchFamily="18" charset="0"/>
              </a:rPr>
              <a:t>(Department for Business Innovation &amp; Skills, 2015)</a:t>
            </a:r>
          </a:p>
          <a:p>
            <a:endParaRPr lang="en-US" dirty="0"/>
          </a:p>
        </p:txBody>
      </p:sp>
      <p:sp>
        <p:nvSpPr>
          <p:cNvPr id="48" name="Picture Placeholder 48" descr="thumbs up icon">
            <a:extLst>
              <a:ext uri="{FF2B5EF4-FFF2-40B4-BE49-F238E27FC236}">
                <a16:creationId xmlns:a16="http://schemas.microsoft.com/office/drawing/2014/main" id="{18E59CD9-FD5B-4D90-A991-8BE2449BF36F}"/>
              </a:ext>
            </a:extLst>
          </p:cNvPr>
          <p:cNvSpPr txBox="1">
            <a:spLocks/>
          </p:cNvSpPr>
          <p:nvPr/>
        </p:nvSpPr>
        <p:spPr>
          <a:xfrm>
            <a:off x="1416208" y="2742902"/>
            <a:ext cx="386165" cy="386165"/>
          </a:xfrm>
          <a:prstGeom prst="ellipse">
            <a:avLst/>
          </a:prstGeom>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50" name="Picture Placeholder 48" descr="camera icon">
            <a:extLst>
              <a:ext uri="{FF2B5EF4-FFF2-40B4-BE49-F238E27FC236}">
                <a16:creationId xmlns:a16="http://schemas.microsoft.com/office/drawing/2014/main" id="{10D5880C-3E27-4302-8F58-27725A2D4C62}"/>
              </a:ext>
            </a:extLst>
          </p:cNvPr>
          <p:cNvSpPr txBox="1">
            <a:spLocks/>
          </p:cNvSpPr>
          <p:nvPr/>
        </p:nvSpPr>
        <p:spPr>
          <a:xfrm>
            <a:off x="1757518" y="4324509"/>
            <a:ext cx="386165" cy="386165"/>
          </a:xfrm>
          <a:prstGeom prst="ellipse">
            <a:avLst/>
          </a:prstGeom>
          <a:blipFill>
            <a:blip r:embed="rId21">
              <a:extLst>
                <a:ext uri="{96DAC541-7B7A-43D3-8B79-37D633B846F1}">
                  <asvg:svgBlip xmlns:asvg="http://schemas.microsoft.com/office/drawing/2016/SVG/main" r:embed="rId22"/>
                </a:ext>
              </a:extLst>
            </a:blip>
            <a:stretch>
              <a:fillRect l="17711" t="21592" r="17711" b="23158"/>
            </a:stretch>
          </a:blipFill>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51" name="Picture Placeholder 48" descr="speech bubble icon">
            <a:extLst>
              <a:ext uri="{FF2B5EF4-FFF2-40B4-BE49-F238E27FC236}">
                <a16:creationId xmlns:a16="http://schemas.microsoft.com/office/drawing/2014/main" id="{F89B2B7D-B7A1-4850-AF0B-C5EDA03E8F35}"/>
              </a:ext>
            </a:extLst>
          </p:cNvPr>
          <p:cNvSpPr txBox="1">
            <a:spLocks/>
          </p:cNvSpPr>
          <p:nvPr/>
        </p:nvSpPr>
        <p:spPr>
          <a:xfrm>
            <a:off x="3185392" y="4472691"/>
            <a:ext cx="504000" cy="504000"/>
          </a:xfrm>
          <a:prstGeom prst="ellipse">
            <a:avLst/>
          </a:prstGeom>
          <a:blipFill>
            <a:blip r:embed="rId23">
              <a:extLst>
                <a:ext uri="{96DAC541-7B7A-43D3-8B79-37D633B846F1}">
                  <asvg:svgBlip xmlns:asvg="http://schemas.microsoft.com/office/drawing/2016/SVG/main" r:embed="rId24"/>
                </a:ext>
              </a:extLst>
            </a:blip>
            <a:srcRect/>
            <a:stretch>
              <a:fillRect l="14668" t="17509" r="11900" b="19665"/>
            </a:stretch>
          </a:blipFill>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52" name="Picture Placeholder 48" descr="email icon">
            <a:extLst>
              <a:ext uri="{FF2B5EF4-FFF2-40B4-BE49-F238E27FC236}">
                <a16:creationId xmlns:a16="http://schemas.microsoft.com/office/drawing/2014/main" id="{A2AB63E4-F858-4F2E-9AA6-83CBE42C4FA0}"/>
              </a:ext>
            </a:extLst>
          </p:cNvPr>
          <p:cNvSpPr txBox="1">
            <a:spLocks/>
          </p:cNvSpPr>
          <p:nvPr/>
        </p:nvSpPr>
        <p:spPr>
          <a:xfrm>
            <a:off x="4677392" y="4202365"/>
            <a:ext cx="386165" cy="386165"/>
          </a:xfrm>
          <a:prstGeom prst="ellipse">
            <a:avLst/>
          </a:prstGeom>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53" name="Picture Placeholder 48" descr="pen in box icon">
            <a:extLst>
              <a:ext uri="{FF2B5EF4-FFF2-40B4-BE49-F238E27FC236}">
                <a16:creationId xmlns:a16="http://schemas.microsoft.com/office/drawing/2014/main" id="{0E117B05-F6B5-4FAA-B946-E5C7B4D269D6}"/>
              </a:ext>
            </a:extLst>
          </p:cNvPr>
          <p:cNvSpPr txBox="1">
            <a:spLocks/>
          </p:cNvSpPr>
          <p:nvPr/>
        </p:nvSpPr>
        <p:spPr>
          <a:xfrm>
            <a:off x="4855869" y="2813801"/>
            <a:ext cx="504000" cy="504000"/>
          </a:xfrm>
          <a:prstGeom prst="ellipse">
            <a:avLst/>
          </a:prstGeom>
          <a:blipFill>
            <a:blip r:embed="rId25">
              <a:extLst>
                <a:ext uri="{96DAC541-7B7A-43D3-8B79-37D633B846F1}">
                  <asvg:svgBlip xmlns:asvg="http://schemas.microsoft.com/office/drawing/2016/SVG/main" r:embed="rId26"/>
                </a:ext>
              </a:extLst>
            </a:blip>
            <a:srcRect/>
            <a:stretch>
              <a:fillRect l="22990" t="19938" r="16926" b="22590"/>
            </a:stretch>
          </a:blipFill>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sp>
        <p:nvSpPr>
          <p:cNvPr id="54" name="Picture Placeholder 48" descr="magnifying glass icon">
            <a:extLst>
              <a:ext uri="{FF2B5EF4-FFF2-40B4-BE49-F238E27FC236}">
                <a16:creationId xmlns:a16="http://schemas.microsoft.com/office/drawing/2014/main" id="{FD610947-524F-4B5F-BBDD-A1F9139C99AE}"/>
              </a:ext>
            </a:extLst>
          </p:cNvPr>
          <p:cNvSpPr txBox="1">
            <a:spLocks/>
          </p:cNvSpPr>
          <p:nvPr/>
        </p:nvSpPr>
        <p:spPr>
          <a:xfrm>
            <a:off x="3513111" y="2522883"/>
            <a:ext cx="386165" cy="386165"/>
          </a:xfrm>
          <a:prstGeom prst="ellipse">
            <a:avLst/>
          </a:prstGeom>
          <a:blipFill>
            <a:blip r:embed="rId27">
              <a:extLst>
                <a:ext uri="{96DAC541-7B7A-43D3-8B79-37D633B846F1}">
                  <asvg:svgBlip xmlns:asvg="http://schemas.microsoft.com/office/drawing/2016/SVG/main" r:embed="rId28"/>
                </a:ext>
              </a:extLst>
            </a:blip>
            <a:srcRect/>
            <a:stretch>
              <a:fillRect l="17116" t="16888" r="13222" b="16477"/>
            </a:stretch>
          </a:blipFill>
        </p:spPr>
        <p:txBody>
          <a:bodyPr lIns="0" tIns="0" rIns="0" bIns="0" anchor="ctr" anchorCtr="0">
            <a:normAutofit/>
          </a:bodyPr>
          <a:lstStyle>
            <a:lvl1pPr marL="0" indent="0" algn="ctr" defTabSz="685800" rtl="0" eaLnBrk="1" latinLnBrk="0" hangingPunct="1">
              <a:lnSpc>
                <a:spcPct val="90000"/>
              </a:lnSpc>
              <a:spcBef>
                <a:spcPts val="750"/>
              </a:spcBef>
              <a:buFont typeface="Arial" panose="020B0604020202020204" pitchFamily="34" charset="0"/>
              <a:buNone/>
              <a:defRPr sz="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endParaRPr lang="en-US" dirty="0"/>
          </a:p>
        </p:txBody>
      </p:sp>
      <p:pic>
        <p:nvPicPr>
          <p:cNvPr id="74" name="Graphic 73" descr="Play">
            <a:extLst>
              <a:ext uri="{FF2B5EF4-FFF2-40B4-BE49-F238E27FC236}">
                <a16:creationId xmlns:a16="http://schemas.microsoft.com/office/drawing/2014/main" id="{A51EA8B3-7F91-491E-BBFC-72F4DF95C280}"/>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2591473" y="3388900"/>
            <a:ext cx="365760" cy="365760"/>
          </a:xfrm>
          <a:prstGeom prst="rect">
            <a:avLst/>
          </a:prstGeom>
        </p:spPr>
      </p:pic>
      <p:pic>
        <p:nvPicPr>
          <p:cNvPr id="76" name="Graphic 75" descr="Envelope">
            <a:extLst>
              <a:ext uri="{FF2B5EF4-FFF2-40B4-BE49-F238E27FC236}">
                <a16:creationId xmlns:a16="http://schemas.microsoft.com/office/drawing/2014/main" id="{0C9DAECE-A345-4047-8FC4-3C3C831C6FD3}"/>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4685877" y="4214338"/>
            <a:ext cx="365760" cy="365760"/>
          </a:xfrm>
          <a:prstGeom prst="rect">
            <a:avLst/>
          </a:prstGeom>
        </p:spPr>
      </p:pic>
      <p:pic>
        <p:nvPicPr>
          <p:cNvPr id="78" name="Graphic 77" descr="Thumbs Up Sign">
            <a:extLst>
              <a:ext uri="{FF2B5EF4-FFF2-40B4-BE49-F238E27FC236}">
                <a16:creationId xmlns:a16="http://schemas.microsoft.com/office/drawing/2014/main" id="{17827215-7909-44B0-9947-E549EC37E52B}"/>
              </a:ext>
            </a:extLst>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1455260" y="2734506"/>
            <a:ext cx="365760" cy="365760"/>
          </a:xfrm>
          <a:prstGeom prst="rect">
            <a:avLst/>
          </a:prstGeom>
        </p:spPr>
      </p:pic>
      <p:sp>
        <p:nvSpPr>
          <p:cNvPr id="73" name="TextBox 72">
            <a:extLst>
              <a:ext uri="{FF2B5EF4-FFF2-40B4-BE49-F238E27FC236}">
                <a16:creationId xmlns:a16="http://schemas.microsoft.com/office/drawing/2014/main" id="{3C70E768-8BD9-4F55-B1F2-28D0599C5104}"/>
              </a:ext>
            </a:extLst>
          </p:cNvPr>
          <p:cNvSpPr txBox="1"/>
          <p:nvPr/>
        </p:nvSpPr>
        <p:spPr>
          <a:xfrm>
            <a:off x="161924" y="1157805"/>
            <a:ext cx="4693945" cy="307777"/>
          </a:xfrm>
          <a:prstGeom prst="rect">
            <a:avLst/>
          </a:prstGeom>
          <a:noFill/>
        </p:spPr>
        <p:txBody>
          <a:bodyPr wrap="square" rtlCol="0">
            <a:spAutoFit/>
          </a:bodyPr>
          <a:lstStyle/>
          <a:p>
            <a:r>
              <a:rPr lang="en-GB" sz="1400" dirty="0">
                <a:solidFill>
                  <a:schemeClr val="tx1">
                    <a:lumMod val="60000"/>
                    <a:lumOff val="40000"/>
                  </a:schemeClr>
                </a:solidFill>
              </a:rPr>
              <a:t>Key Statistical data identified in literature review:</a:t>
            </a:r>
          </a:p>
        </p:txBody>
      </p:sp>
      <p:sp>
        <p:nvSpPr>
          <p:cNvPr id="75" name="TextBox 74">
            <a:extLst>
              <a:ext uri="{FF2B5EF4-FFF2-40B4-BE49-F238E27FC236}">
                <a16:creationId xmlns:a16="http://schemas.microsoft.com/office/drawing/2014/main" id="{94311B84-C25F-43EC-9721-DB53AE1F73B1}"/>
              </a:ext>
            </a:extLst>
          </p:cNvPr>
          <p:cNvSpPr txBox="1"/>
          <p:nvPr/>
        </p:nvSpPr>
        <p:spPr>
          <a:xfrm>
            <a:off x="2423593" y="7629504"/>
            <a:ext cx="2805375" cy="1308050"/>
          </a:xfrm>
          <a:prstGeom prst="rect">
            <a:avLst/>
          </a:prstGeom>
          <a:solidFill>
            <a:schemeClr val="tx2"/>
          </a:solidFill>
        </p:spPr>
        <p:txBody>
          <a:bodyPr wrap="square" rtlCol="0">
            <a:spAutoFit/>
          </a:bodyPr>
          <a:lstStyle/>
          <a:p>
            <a:r>
              <a:rPr lang="en-GB" sz="1600" dirty="0">
                <a:solidFill>
                  <a:srgbClr val="E28D17"/>
                </a:solidFill>
              </a:rPr>
              <a:t>Conclusion</a:t>
            </a:r>
          </a:p>
          <a:p>
            <a:r>
              <a:rPr lang="en-GB" sz="1050" dirty="0">
                <a:solidFill>
                  <a:srgbClr val="E28D17"/>
                </a:solidFill>
                <a:effectLst/>
                <a:latin typeface="Times New Roman" panose="02020603050405020304" pitchFamily="18" charset="0"/>
                <a:ea typeface="Times New Roman" panose="02020603050405020304" pitchFamily="18" charset="0"/>
              </a:rPr>
              <a:t>A significant finding was the difference of approach between small and medium sized business to marketing strategies. The study as a whole provided a variety of findings to answer the research question. Concluding that the digital has in fact revolutionized marketing in SMEs.</a:t>
            </a:r>
            <a:endParaRPr lang="en-GB" sz="1050" dirty="0">
              <a:solidFill>
                <a:srgbClr val="E28D17"/>
              </a:solidFill>
            </a:endParaRPr>
          </a:p>
        </p:txBody>
      </p:sp>
    </p:spTree>
    <p:extLst>
      <p:ext uri="{BB962C8B-B14F-4D97-AF65-F5344CB8AC3E}">
        <p14:creationId xmlns:p14="http://schemas.microsoft.com/office/powerpoint/2010/main" val="1945047045"/>
      </p:ext>
    </p:extLst>
  </p:cSld>
  <p:clrMapOvr>
    <a:masterClrMapping/>
  </p:clrMapOvr>
</p:sld>
</file>

<file path=ppt/theme/theme1.xml><?xml version="1.0" encoding="utf-8"?>
<a:theme xmlns:a="http://schemas.openxmlformats.org/drawingml/2006/main" name="InfographicsPoster_Tech_v1_mo">
  <a:themeElements>
    <a:clrScheme name="Custom 19">
      <a:dk1>
        <a:srgbClr val="0071BC"/>
      </a:dk1>
      <a:lt1>
        <a:srgbClr val="FFFFFF"/>
      </a:lt1>
      <a:dk2>
        <a:srgbClr val="191E28"/>
      </a:dk2>
      <a:lt2>
        <a:srgbClr val="F7931E"/>
      </a:lt2>
      <a:accent1>
        <a:srgbClr val="29ABE2"/>
      </a:accent1>
      <a:accent2>
        <a:srgbClr val="1B1464"/>
      </a:accent2>
      <a:accent3>
        <a:srgbClr val="F15A24"/>
      </a:accent3>
      <a:accent4>
        <a:srgbClr val="ED1C24"/>
      </a:accent4>
      <a:accent5>
        <a:srgbClr val="8CC63F"/>
      </a:accent5>
      <a:accent6>
        <a:srgbClr val="D4145A"/>
      </a:accent6>
      <a:hlink>
        <a:srgbClr val="29ABE2"/>
      </a:hlink>
      <a:folHlink>
        <a:srgbClr val="29ABE2"/>
      </a:folHlink>
    </a:clrScheme>
    <a:fontScheme name="Custom 10">
      <a:majorFont>
        <a:latin typeface="Tahoma"/>
        <a:ea typeface=""/>
        <a:cs typeface=""/>
      </a:majorFont>
      <a:minorFont>
        <a:latin typeface="Arial Narr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89753508_Technology infographics poster_RVA_v4.potx" id="{6CFB736D-7DB4-4566-9568-CE35C858F8AB}" vid="{1A6105C9-D760-4AC9-BA9C-B3023B9898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4143643-2CC1-40E8-8F96-3A622E5C8725}">
  <ds:schemaRefs>
    <ds:schemaRef ds:uri="http://schemas.microsoft.com/sharepoint/v3/contenttype/forms"/>
  </ds:schemaRefs>
</ds:datastoreItem>
</file>

<file path=customXml/itemProps2.xml><?xml version="1.0" encoding="utf-8"?>
<ds:datastoreItem xmlns:ds="http://schemas.openxmlformats.org/officeDocument/2006/customXml" ds:itemID="{9BC39D06-EEDE-42A2-B3BB-C660DC8711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CA591A-B9FA-47BD-A1F6-0A218B01BC5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Technology infographics poster</Template>
  <TotalTime>162</TotalTime>
  <Words>402</Words>
  <Application>Microsoft Office PowerPoint</Application>
  <PresentationFormat>On-screen Show (4:3)</PresentationFormat>
  <Paragraphs>39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Narrow</vt:lpstr>
      <vt:lpstr>Calibri</vt:lpstr>
      <vt:lpstr>Tahoma</vt:lpstr>
      <vt:lpstr>Times New Roman</vt:lpstr>
      <vt:lpstr>InfographicsPoster_Tech_v1_mo</vt:lpstr>
      <vt:lpstr>How the Digital Medium Revolutionized Marketing for SMEs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DATA</dc:title>
  <dc:creator>Josh Lewis (1805618)</dc:creator>
  <cp:lastModifiedBy>Josh Lewis (1805618)</cp:lastModifiedBy>
  <cp:revision>10</cp:revision>
  <dcterms:created xsi:type="dcterms:W3CDTF">2021-04-19T15:03:05Z</dcterms:created>
  <dcterms:modified xsi:type="dcterms:W3CDTF">2021-04-19T17:45:22Z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