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291" r:id="rId3"/>
    <p:sldId id="260" r:id="rId4"/>
    <p:sldId id="262" r:id="rId5"/>
    <p:sldId id="294" r:id="rId6"/>
    <p:sldId id="293" r:id="rId7"/>
    <p:sldId id="302" r:id="rId8"/>
    <p:sldId id="295" r:id="rId9"/>
    <p:sldId id="297" r:id="rId10"/>
    <p:sldId id="301" r:id="rId11"/>
    <p:sldId id="298" r:id="rId12"/>
    <p:sldId id="299" r:id="rId13"/>
    <p:sldId id="300" r:id="rId14"/>
    <p:sldId id="303" r:id="rId15"/>
    <p:sldId id="304" r:id="rId1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127" autoAdjust="0"/>
    <p:restoredTop sz="95748" autoAdjust="0"/>
  </p:normalViewPr>
  <p:slideViewPr>
    <p:cSldViewPr>
      <p:cViewPr varScale="1">
        <p:scale>
          <a:sx n="110" d="100"/>
          <a:sy n="110" d="100"/>
        </p:scale>
        <p:origin x="1024"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15120368-2E72-1F4A-9258-E5CEE7929C8B}"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4340" name="Rectangle 4">
            <a:extLst>
              <a:ext uri="{FF2B5EF4-FFF2-40B4-BE49-F238E27FC236}">
                <a16:creationId xmlns:a16="http://schemas.microsoft.com/office/drawing/2014/main" id="{B7F83DA2-15DE-A38A-A808-0E8D642A78B7}"/>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8BC0679B-934D-5746-82B2-F252CF36779A}"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27F8C22F-356D-5C1C-34A6-8A9D98DE2922}"/>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F079159D-22A9-EE4E-9DE8-AAEE531D1B16}"/>
              </a:ext>
            </a:extLst>
          </p:cNvPr>
          <p:cNvSpPr>
            <a:spLocks noGrp="1"/>
          </p:cNvSpPr>
          <p:nvPr>
            <p:ph type="body" idx="1"/>
          </p:nvPr>
        </p:nvSpPr>
        <p:spPr/>
        <p:txBody>
          <a:bodyPr/>
          <a:lstStyle/>
          <a:p>
            <a:pPr>
              <a:defRPr/>
            </a:pP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19459" name="Slide Number Placeholder 3">
            <a:extLst>
              <a:ext uri="{FF2B5EF4-FFF2-40B4-BE49-F238E27FC236}">
                <a16:creationId xmlns:a16="http://schemas.microsoft.com/office/drawing/2014/main" id="{2879C371-BA95-4876-705D-6C8A65F056F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7A91400-82F2-2142-8A04-13D828C10537}"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Generation gaps are as old as history so what is different today? Traditionally, the older workers were the bosses, and the younger workers did what they were told, paid their dues and waited their turn to be promoted into leadership positions, which usually happened after the older workers retired. There was a well-respected order to the workplace. Today, there is a growing trend of younger generations managing older generations. This can create conflict and friction if not appropriately managed. The older workers may be thinking: why am I being bossed around by someone who doesn’t have nearly as much experience as I do? On the other hand, maybe the younger person feels insecure, intimidated, and inadequate in supervising the older workers</a:t>
            </a:r>
            <a:endParaRPr lang="en-GB" dirty="0"/>
          </a:p>
        </p:txBody>
      </p:sp>
      <p:sp>
        <p:nvSpPr>
          <p:cNvPr id="4" name="Slide Number Placeholder 3"/>
          <p:cNvSpPr>
            <a:spLocks noGrp="1"/>
          </p:cNvSpPr>
          <p:nvPr>
            <p:ph type="sldNum" sz="quarter" idx="5"/>
          </p:nvPr>
        </p:nvSpPr>
        <p:spPr/>
        <p:txBody>
          <a:bodyPr/>
          <a:lstStyle/>
          <a:p>
            <a:fld id="{8BC0679B-934D-5746-82B2-F252CF36779A}" type="slidenum">
              <a:rPr lang="en-GB" altLang="en-US" smtClean="0"/>
              <a:pPr/>
              <a:t>4</a:t>
            </a:fld>
            <a:endParaRPr lang="en-GB" altLang="en-US"/>
          </a:p>
        </p:txBody>
      </p:sp>
    </p:spTree>
    <p:extLst>
      <p:ext uri="{BB962C8B-B14F-4D97-AF65-F5344CB8AC3E}">
        <p14:creationId xmlns:p14="http://schemas.microsoft.com/office/powerpoint/2010/main" val="1125944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Traditional generation (1922-1945), the oldest generation of which most are retired but some remain in the workforce either out of choice or necessity; </a:t>
            </a:r>
          </a:p>
          <a:p>
            <a:r>
              <a:rPr lang="en-GB" sz="1200" dirty="0"/>
              <a:t>The Baby Boomer generation (1945-1964), until just recently represented the largest group of workers and the largest group in leadership and management </a:t>
            </a:r>
          </a:p>
          <a:p>
            <a:r>
              <a:rPr lang="en-GB" sz="1200" dirty="0"/>
              <a:t>positions; </a:t>
            </a:r>
          </a:p>
          <a:p>
            <a:r>
              <a:rPr lang="en-GB" sz="1200" dirty="0"/>
              <a:t>Generation X (1965-1976), sometimes referred to as the baby bust generation </a:t>
            </a:r>
          </a:p>
          <a:p>
            <a:r>
              <a:rPr lang="en-GB" sz="1200" dirty="0"/>
              <a:t>because it is much smaller than the preceding generation; and </a:t>
            </a:r>
          </a:p>
          <a:p>
            <a:r>
              <a:rPr lang="en-GB" sz="1200" dirty="0"/>
              <a:t>Generation Y (1977-1994), now the largest group of workers in the workforce, were shaped by computers and dramatic technological advances (Glass, 2007). </a:t>
            </a:r>
          </a:p>
          <a:p>
            <a:endParaRPr lang="en-GB" dirty="0"/>
          </a:p>
        </p:txBody>
      </p:sp>
      <p:sp>
        <p:nvSpPr>
          <p:cNvPr id="4" name="Slide Number Placeholder 3"/>
          <p:cNvSpPr>
            <a:spLocks noGrp="1"/>
          </p:cNvSpPr>
          <p:nvPr>
            <p:ph type="sldNum" sz="quarter" idx="5"/>
          </p:nvPr>
        </p:nvSpPr>
        <p:spPr/>
        <p:txBody>
          <a:bodyPr/>
          <a:lstStyle/>
          <a:p>
            <a:fld id="{8BC0679B-934D-5746-82B2-F252CF36779A}" type="slidenum">
              <a:rPr lang="en-GB" altLang="en-US" smtClean="0"/>
              <a:pPr/>
              <a:t>6</a:t>
            </a:fld>
            <a:endParaRPr lang="en-GB" altLang="en-US"/>
          </a:p>
        </p:txBody>
      </p:sp>
    </p:spTree>
    <p:extLst>
      <p:ext uri="{BB962C8B-B14F-4D97-AF65-F5344CB8AC3E}">
        <p14:creationId xmlns:p14="http://schemas.microsoft.com/office/powerpoint/2010/main" val="35079394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7A38C9-D96E-4C03-C0D2-4AD9C63E2F21}"/>
              </a:ext>
            </a:extLst>
          </p:cNvPr>
          <p:cNvSpPr>
            <a:spLocks noGrp="1"/>
          </p:cNvSpPr>
          <p:nvPr>
            <p:ph type="dt" sz="half" idx="10"/>
          </p:nvPr>
        </p:nvSpPr>
        <p:spPr>
          <a:xfrm>
            <a:off x="395288" y="6524625"/>
            <a:ext cx="971550" cy="219075"/>
          </a:xfrm>
        </p:spPr>
        <p:txBody>
          <a:bodyPr/>
          <a:lstStyle>
            <a:lvl1pPr>
              <a:defRPr/>
            </a:lvl1pPr>
          </a:lstStyle>
          <a:p>
            <a:pPr>
              <a:defRPr/>
            </a:pPr>
            <a:fld id="{7476B2BF-A683-634D-B63B-549AB5AFCE6D}" type="datetime1">
              <a:rPr lang="en-GB" altLang="en-US"/>
              <a:pPr>
                <a:defRPr/>
              </a:pPr>
              <a:t>16/07/2024</a:t>
            </a:fld>
            <a:endParaRPr lang="en-GB" altLang="en-US"/>
          </a:p>
        </p:txBody>
      </p:sp>
      <p:sp>
        <p:nvSpPr>
          <p:cNvPr id="5" name="Footer Placeholder 4">
            <a:extLst>
              <a:ext uri="{FF2B5EF4-FFF2-40B4-BE49-F238E27FC236}">
                <a16:creationId xmlns:a16="http://schemas.microsoft.com/office/drawing/2014/main" id="{F5A0AE7A-9B11-D7F0-3267-AFA59226EEB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2DB10F-EEF1-8A3E-143F-372A16EF2E1A}"/>
              </a:ext>
            </a:extLst>
          </p:cNvPr>
          <p:cNvSpPr>
            <a:spLocks noGrp="1"/>
          </p:cNvSpPr>
          <p:nvPr>
            <p:ph type="sldNum" sz="quarter" idx="12"/>
          </p:nvPr>
        </p:nvSpPr>
        <p:spPr/>
        <p:txBody>
          <a:bodyPr/>
          <a:lstStyle>
            <a:lvl1pPr>
              <a:defRPr/>
            </a:lvl1pPr>
          </a:lstStyle>
          <a:p>
            <a:fld id="{F4D755FF-BBC6-4346-9126-F5D1DF8381DF}" type="slidenum">
              <a:rPr lang="en-GB" altLang="en-US"/>
              <a:pPr/>
              <a:t>‹#›</a:t>
            </a:fld>
            <a:endParaRPr lang="en-GB" altLang="en-US"/>
          </a:p>
        </p:txBody>
      </p:sp>
    </p:spTree>
    <p:extLst>
      <p:ext uri="{BB962C8B-B14F-4D97-AF65-F5344CB8AC3E}">
        <p14:creationId xmlns:p14="http://schemas.microsoft.com/office/powerpoint/2010/main" val="2138728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ABCC05-5C44-7A41-DF11-E233E4CAD329}"/>
              </a:ext>
            </a:extLst>
          </p:cNvPr>
          <p:cNvSpPr>
            <a:spLocks noGrp="1"/>
          </p:cNvSpPr>
          <p:nvPr>
            <p:ph type="dt" sz="half" idx="10"/>
          </p:nvPr>
        </p:nvSpPr>
        <p:spPr/>
        <p:txBody>
          <a:bodyPr/>
          <a:lstStyle>
            <a:lvl1pPr>
              <a:defRPr/>
            </a:lvl1pPr>
          </a:lstStyle>
          <a:p>
            <a:pPr>
              <a:defRPr/>
            </a:pPr>
            <a:fld id="{F0A6DD78-5A89-C948-AA92-7A4904793E62}" type="datetime1">
              <a:rPr lang="en-GB" altLang="en-US"/>
              <a:pPr>
                <a:defRPr/>
              </a:pPr>
              <a:t>16/07/2024</a:t>
            </a:fld>
            <a:endParaRPr lang="en-GB" altLang="en-US"/>
          </a:p>
        </p:txBody>
      </p:sp>
      <p:sp>
        <p:nvSpPr>
          <p:cNvPr id="5" name="Footer Placeholder 4">
            <a:extLst>
              <a:ext uri="{FF2B5EF4-FFF2-40B4-BE49-F238E27FC236}">
                <a16:creationId xmlns:a16="http://schemas.microsoft.com/office/drawing/2014/main" id="{6A85DD92-FF2E-6115-0F08-D2E362BE071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526684A-2B50-E192-4CE0-5231C0FC57CD}"/>
              </a:ext>
            </a:extLst>
          </p:cNvPr>
          <p:cNvSpPr>
            <a:spLocks noGrp="1"/>
          </p:cNvSpPr>
          <p:nvPr>
            <p:ph type="sldNum" sz="quarter" idx="12"/>
          </p:nvPr>
        </p:nvSpPr>
        <p:spPr/>
        <p:txBody>
          <a:bodyPr/>
          <a:lstStyle>
            <a:lvl1pPr>
              <a:defRPr/>
            </a:lvl1pPr>
          </a:lstStyle>
          <a:p>
            <a:fld id="{C7E409F4-482D-A04E-A5BA-ED3B51010CEA}" type="slidenum">
              <a:rPr lang="en-GB" altLang="en-US"/>
              <a:pPr/>
              <a:t>‹#›</a:t>
            </a:fld>
            <a:endParaRPr lang="en-GB" altLang="en-US"/>
          </a:p>
        </p:txBody>
      </p:sp>
    </p:spTree>
    <p:extLst>
      <p:ext uri="{BB962C8B-B14F-4D97-AF65-F5344CB8AC3E}">
        <p14:creationId xmlns:p14="http://schemas.microsoft.com/office/powerpoint/2010/main" val="1131643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F747B4-696C-DA20-F8C4-3E0B9CCFAE05}"/>
              </a:ext>
            </a:extLst>
          </p:cNvPr>
          <p:cNvSpPr>
            <a:spLocks noGrp="1"/>
          </p:cNvSpPr>
          <p:nvPr>
            <p:ph type="dt" sz="half" idx="10"/>
          </p:nvPr>
        </p:nvSpPr>
        <p:spPr/>
        <p:txBody>
          <a:bodyPr/>
          <a:lstStyle>
            <a:lvl1pPr>
              <a:defRPr/>
            </a:lvl1pPr>
          </a:lstStyle>
          <a:p>
            <a:pPr>
              <a:defRPr/>
            </a:pPr>
            <a:fld id="{0DDB1A4F-9621-6A48-B54B-8F1EBDE4FDA3}" type="datetime1">
              <a:rPr lang="en-GB" altLang="en-US"/>
              <a:pPr>
                <a:defRPr/>
              </a:pPr>
              <a:t>16/07/2024</a:t>
            </a:fld>
            <a:endParaRPr lang="en-GB" altLang="en-US"/>
          </a:p>
        </p:txBody>
      </p:sp>
      <p:sp>
        <p:nvSpPr>
          <p:cNvPr id="5" name="Slide Number Placeholder 5">
            <a:extLst>
              <a:ext uri="{FF2B5EF4-FFF2-40B4-BE49-F238E27FC236}">
                <a16:creationId xmlns:a16="http://schemas.microsoft.com/office/drawing/2014/main" id="{9DD3F8AC-2268-DC3C-6E80-6C06F30B828F}"/>
              </a:ext>
            </a:extLst>
          </p:cNvPr>
          <p:cNvSpPr>
            <a:spLocks noGrp="1"/>
          </p:cNvSpPr>
          <p:nvPr>
            <p:ph type="sldNum" sz="quarter" idx="11"/>
          </p:nvPr>
        </p:nvSpPr>
        <p:spPr/>
        <p:txBody>
          <a:bodyPr/>
          <a:lstStyle>
            <a:lvl1pPr>
              <a:defRPr/>
            </a:lvl1pPr>
          </a:lstStyle>
          <a:p>
            <a:fld id="{6590EEFE-707C-344F-923B-15A03ED997AA}" type="slidenum">
              <a:rPr lang="en-GB" altLang="en-US"/>
              <a:pPr/>
              <a:t>‹#›</a:t>
            </a:fld>
            <a:endParaRPr lang="en-GB" altLang="en-US"/>
          </a:p>
        </p:txBody>
      </p:sp>
    </p:spTree>
    <p:extLst>
      <p:ext uri="{BB962C8B-B14F-4D97-AF65-F5344CB8AC3E}">
        <p14:creationId xmlns:p14="http://schemas.microsoft.com/office/powerpoint/2010/main" val="4031923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184E2CB-49B5-4D9C-7BA7-F8DC4CA1BEF6}"/>
              </a:ext>
            </a:extLst>
          </p:cNvPr>
          <p:cNvSpPr>
            <a:spLocks noGrp="1"/>
          </p:cNvSpPr>
          <p:nvPr>
            <p:ph type="dt" sz="half" idx="10"/>
          </p:nvPr>
        </p:nvSpPr>
        <p:spPr/>
        <p:txBody>
          <a:bodyPr/>
          <a:lstStyle>
            <a:lvl1pPr>
              <a:defRPr/>
            </a:lvl1pPr>
          </a:lstStyle>
          <a:p>
            <a:pPr>
              <a:defRPr/>
            </a:pPr>
            <a:fld id="{BE10BF9A-DAD8-7A40-881A-D25CF305FEFD}" type="datetime1">
              <a:rPr lang="en-GB" altLang="en-US"/>
              <a:pPr>
                <a:defRPr/>
              </a:pPr>
              <a:t>16/07/2024</a:t>
            </a:fld>
            <a:endParaRPr lang="en-GB" altLang="en-US"/>
          </a:p>
        </p:txBody>
      </p:sp>
      <p:sp>
        <p:nvSpPr>
          <p:cNvPr id="6" name="Slide Number Placeholder 5">
            <a:extLst>
              <a:ext uri="{FF2B5EF4-FFF2-40B4-BE49-F238E27FC236}">
                <a16:creationId xmlns:a16="http://schemas.microsoft.com/office/drawing/2014/main" id="{1C70F699-6D30-C803-7A25-53ABC97C7136}"/>
              </a:ext>
            </a:extLst>
          </p:cNvPr>
          <p:cNvSpPr>
            <a:spLocks noGrp="1"/>
          </p:cNvSpPr>
          <p:nvPr>
            <p:ph type="sldNum" sz="quarter" idx="11"/>
          </p:nvPr>
        </p:nvSpPr>
        <p:spPr/>
        <p:txBody>
          <a:bodyPr/>
          <a:lstStyle>
            <a:lvl1pPr>
              <a:defRPr/>
            </a:lvl1pPr>
          </a:lstStyle>
          <a:p>
            <a:fld id="{0EC06596-8D4A-F042-A997-08138AFE82EF}" type="slidenum">
              <a:rPr lang="en-GB" altLang="en-US"/>
              <a:pPr/>
              <a:t>‹#›</a:t>
            </a:fld>
            <a:endParaRPr lang="en-GB" altLang="en-US"/>
          </a:p>
        </p:txBody>
      </p:sp>
    </p:spTree>
    <p:extLst>
      <p:ext uri="{BB962C8B-B14F-4D97-AF65-F5344CB8AC3E}">
        <p14:creationId xmlns:p14="http://schemas.microsoft.com/office/powerpoint/2010/main" val="2659747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5DDAF952-7AD2-D764-B0E7-43DDBA53AB09}"/>
              </a:ext>
            </a:extLst>
          </p:cNvPr>
          <p:cNvSpPr>
            <a:spLocks noGrp="1"/>
          </p:cNvSpPr>
          <p:nvPr>
            <p:ph type="dt" sz="half" idx="10"/>
          </p:nvPr>
        </p:nvSpPr>
        <p:spPr/>
        <p:txBody>
          <a:bodyPr/>
          <a:lstStyle>
            <a:lvl1pPr>
              <a:defRPr/>
            </a:lvl1pPr>
          </a:lstStyle>
          <a:p>
            <a:pPr>
              <a:defRPr/>
            </a:pPr>
            <a:fld id="{8FF0BC78-0302-AB44-8BA2-8C9BC921E9CA}" type="datetime1">
              <a:rPr lang="en-GB" altLang="en-US"/>
              <a:pPr>
                <a:defRPr/>
              </a:pPr>
              <a:t>16/07/2024</a:t>
            </a:fld>
            <a:endParaRPr lang="en-GB" altLang="en-US"/>
          </a:p>
        </p:txBody>
      </p:sp>
      <p:sp>
        <p:nvSpPr>
          <p:cNvPr id="8" name="Slide Number Placeholder 5">
            <a:extLst>
              <a:ext uri="{FF2B5EF4-FFF2-40B4-BE49-F238E27FC236}">
                <a16:creationId xmlns:a16="http://schemas.microsoft.com/office/drawing/2014/main" id="{46E4D6A5-D1FF-890A-F330-F1015F09332B}"/>
              </a:ext>
            </a:extLst>
          </p:cNvPr>
          <p:cNvSpPr>
            <a:spLocks noGrp="1"/>
          </p:cNvSpPr>
          <p:nvPr>
            <p:ph type="sldNum" sz="quarter" idx="11"/>
          </p:nvPr>
        </p:nvSpPr>
        <p:spPr/>
        <p:txBody>
          <a:bodyPr/>
          <a:lstStyle>
            <a:lvl1pPr>
              <a:defRPr/>
            </a:lvl1pPr>
          </a:lstStyle>
          <a:p>
            <a:fld id="{6AE88437-4EE5-1749-AAB0-67AE366B45EB}" type="slidenum">
              <a:rPr lang="en-GB" altLang="en-US"/>
              <a:pPr/>
              <a:t>‹#›</a:t>
            </a:fld>
            <a:endParaRPr lang="en-GB" altLang="en-US"/>
          </a:p>
        </p:txBody>
      </p:sp>
    </p:spTree>
    <p:extLst>
      <p:ext uri="{BB962C8B-B14F-4D97-AF65-F5344CB8AC3E}">
        <p14:creationId xmlns:p14="http://schemas.microsoft.com/office/powerpoint/2010/main" val="2827859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87DA296-A04C-1CB0-B41F-41865C87D3D5}"/>
              </a:ext>
            </a:extLst>
          </p:cNvPr>
          <p:cNvSpPr>
            <a:spLocks noGrp="1"/>
          </p:cNvSpPr>
          <p:nvPr>
            <p:ph type="dt" sz="half" idx="10"/>
          </p:nvPr>
        </p:nvSpPr>
        <p:spPr/>
        <p:txBody>
          <a:bodyPr/>
          <a:lstStyle>
            <a:lvl1pPr>
              <a:defRPr/>
            </a:lvl1pPr>
          </a:lstStyle>
          <a:p>
            <a:pPr>
              <a:defRPr/>
            </a:pPr>
            <a:fld id="{975147BE-AA1A-3E47-87BD-6CC6C8861F30}" type="datetime1">
              <a:rPr lang="en-GB" altLang="en-US"/>
              <a:pPr>
                <a:defRPr/>
              </a:pPr>
              <a:t>16/07/2024</a:t>
            </a:fld>
            <a:endParaRPr lang="en-GB" altLang="en-US"/>
          </a:p>
        </p:txBody>
      </p:sp>
      <p:sp>
        <p:nvSpPr>
          <p:cNvPr id="4" name="Slide Number Placeholder 5">
            <a:extLst>
              <a:ext uri="{FF2B5EF4-FFF2-40B4-BE49-F238E27FC236}">
                <a16:creationId xmlns:a16="http://schemas.microsoft.com/office/drawing/2014/main" id="{4A207827-C3E9-1EA1-C16F-447D486A0D90}"/>
              </a:ext>
            </a:extLst>
          </p:cNvPr>
          <p:cNvSpPr>
            <a:spLocks noGrp="1"/>
          </p:cNvSpPr>
          <p:nvPr>
            <p:ph type="sldNum" sz="quarter" idx="11"/>
          </p:nvPr>
        </p:nvSpPr>
        <p:spPr/>
        <p:txBody>
          <a:bodyPr/>
          <a:lstStyle>
            <a:lvl1pPr>
              <a:defRPr/>
            </a:lvl1pPr>
          </a:lstStyle>
          <a:p>
            <a:fld id="{85544D39-EBF0-144E-B6E7-B6B5F0994C41}" type="slidenum">
              <a:rPr lang="en-GB" altLang="en-US"/>
              <a:pPr/>
              <a:t>‹#›</a:t>
            </a:fld>
            <a:endParaRPr lang="en-GB" altLang="en-US"/>
          </a:p>
        </p:txBody>
      </p:sp>
    </p:spTree>
    <p:extLst>
      <p:ext uri="{BB962C8B-B14F-4D97-AF65-F5344CB8AC3E}">
        <p14:creationId xmlns:p14="http://schemas.microsoft.com/office/powerpoint/2010/main" val="3300891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7FD5011-14A2-7936-6046-EF08269AC41B}"/>
              </a:ext>
            </a:extLst>
          </p:cNvPr>
          <p:cNvSpPr>
            <a:spLocks noGrp="1"/>
          </p:cNvSpPr>
          <p:nvPr>
            <p:ph type="dt" sz="half" idx="10"/>
          </p:nvPr>
        </p:nvSpPr>
        <p:spPr/>
        <p:txBody>
          <a:bodyPr/>
          <a:lstStyle>
            <a:lvl1pPr>
              <a:defRPr/>
            </a:lvl1pPr>
          </a:lstStyle>
          <a:p>
            <a:pPr>
              <a:defRPr/>
            </a:pPr>
            <a:fld id="{FA247D55-68F4-7D44-9739-B14199EA871A}" type="datetime1">
              <a:rPr lang="en-GB" altLang="en-US"/>
              <a:pPr>
                <a:defRPr/>
              </a:pPr>
              <a:t>16/07/2024</a:t>
            </a:fld>
            <a:endParaRPr lang="en-GB" altLang="en-US"/>
          </a:p>
        </p:txBody>
      </p:sp>
      <p:sp>
        <p:nvSpPr>
          <p:cNvPr id="3" name="Slide Number Placeholder 5">
            <a:extLst>
              <a:ext uri="{FF2B5EF4-FFF2-40B4-BE49-F238E27FC236}">
                <a16:creationId xmlns:a16="http://schemas.microsoft.com/office/drawing/2014/main" id="{DD270C3F-5192-C780-92E6-752074DA6A40}"/>
              </a:ext>
            </a:extLst>
          </p:cNvPr>
          <p:cNvSpPr>
            <a:spLocks noGrp="1"/>
          </p:cNvSpPr>
          <p:nvPr>
            <p:ph type="sldNum" sz="quarter" idx="11"/>
          </p:nvPr>
        </p:nvSpPr>
        <p:spPr/>
        <p:txBody>
          <a:bodyPr/>
          <a:lstStyle>
            <a:lvl1pPr>
              <a:defRPr/>
            </a:lvl1pPr>
          </a:lstStyle>
          <a:p>
            <a:fld id="{DB3D3C4C-98DD-D640-8523-17BF1C83CE87}" type="slidenum">
              <a:rPr lang="en-GB" altLang="en-US"/>
              <a:pPr/>
              <a:t>‹#›</a:t>
            </a:fld>
            <a:endParaRPr lang="en-GB" altLang="en-US"/>
          </a:p>
        </p:txBody>
      </p:sp>
    </p:spTree>
    <p:extLst>
      <p:ext uri="{BB962C8B-B14F-4D97-AF65-F5344CB8AC3E}">
        <p14:creationId xmlns:p14="http://schemas.microsoft.com/office/powerpoint/2010/main" val="4180687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506DCE0-A73C-8833-C5E8-40FED797DC33}"/>
              </a:ext>
            </a:extLst>
          </p:cNvPr>
          <p:cNvSpPr>
            <a:spLocks noGrp="1"/>
          </p:cNvSpPr>
          <p:nvPr>
            <p:ph type="dt" sz="half" idx="10"/>
          </p:nvPr>
        </p:nvSpPr>
        <p:spPr/>
        <p:txBody>
          <a:bodyPr/>
          <a:lstStyle>
            <a:lvl1pPr>
              <a:defRPr/>
            </a:lvl1pPr>
          </a:lstStyle>
          <a:p>
            <a:pPr>
              <a:defRPr/>
            </a:pPr>
            <a:fld id="{82802F83-8E70-914E-994A-AA41F147A0FE}" type="datetime1">
              <a:rPr lang="en-GB" altLang="en-US"/>
              <a:pPr>
                <a:defRPr/>
              </a:pPr>
              <a:t>16/07/2024</a:t>
            </a:fld>
            <a:endParaRPr lang="en-GB" altLang="en-US"/>
          </a:p>
        </p:txBody>
      </p:sp>
      <p:sp>
        <p:nvSpPr>
          <p:cNvPr id="6" name="Slide Number Placeholder 5">
            <a:extLst>
              <a:ext uri="{FF2B5EF4-FFF2-40B4-BE49-F238E27FC236}">
                <a16:creationId xmlns:a16="http://schemas.microsoft.com/office/drawing/2014/main" id="{6C1BCFCD-3A2D-E644-E645-395BC5DF1E01}"/>
              </a:ext>
            </a:extLst>
          </p:cNvPr>
          <p:cNvSpPr>
            <a:spLocks noGrp="1"/>
          </p:cNvSpPr>
          <p:nvPr>
            <p:ph type="sldNum" sz="quarter" idx="11"/>
          </p:nvPr>
        </p:nvSpPr>
        <p:spPr/>
        <p:txBody>
          <a:bodyPr/>
          <a:lstStyle>
            <a:lvl1pPr>
              <a:defRPr/>
            </a:lvl1pPr>
          </a:lstStyle>
          <a:p>
            <a:fld id="{886655CD-7C79-3A4B-9E26-1B577E51060B}" type="slidenum">
              <a:rPr lang="en-GB" altLang="en-US"/>
              <a:pPr/>
              <a:t>‹#›</a:t>
            </a:fld>
            <a:endParaRPr lang="en-GB" altLang="en-US"/>
          </a:p>
        </p:txBody>
      </p:sp>
    </p:spTree>
    <p:extLst>
      <p:ext uri="{BB962C8B-B14F-4D97-AF65-F5344CB8AC3E}">
        <p14:creationId xmlns:p14="http://schemas.microsoft.com/office/powerpoint/2010/main" val="420659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AD26763-22F5-1666-A23A-F8D13DDEFBAD}"/>
              </a:ext>
            </a:extLst>
          </p:cNvPr>
          <p:cNvSpPr>
            <a:spLocks noGrp="1"/>
          </p:cNvSpPr>
          <p:nvPr>
            <p:ph type="dt" sz="half" idx="10"/>
          </p:nvPr>
        </p:nvSpPr>
        <p:spPr/>
        <p:txBody>
          <a:bodyPr/>
          <a:lstStyle>
            <a:lvl1pPr>
              <a:defRPr/>
            </a:lvl1pPr>
          </a:lstStyle>
          <a:p>
            <a:pPr>
              <a:defRPr/>
            </a:pPr>
            <a:fld id="{87B5A1B9-4A55-0246-88E9-27C60D717712}" type="datetime1">
              <a:rPr lang="en-GB" altLang="en-US"/>
              <a:pPr>
                <a:defRPr/>
              </a:pPr>
              <a:t>16/07/2024</a:t>
            </a:fld>
            <a:endParaRPr lang="en-GB" altLang="en-US"/>
          </a:p>
        </p:txBody>
      </p:sp>
      <p:sp>
        <p:nvSpPr>
          <p:cNvPr id="6" name="Slide Number Placeholder 5">
            <a:extLst>
              <a:ext uri="{FF2B5EF4-FFF2-40B4-BE49-F238E27FC236}">
                <a16:creationId xmlns:a16="http://schemas.microsoft.com/office/drawing/2014/main" id="{C86D1694-9B68-8918-5A2A-D9DD9E927BED}"/>
              </a:ext>
            </a:extLst>
          </p:cNvPr>
          <p:cNvSpPr>
            <a:spLocks noGrp="1"/>
          </p:cNvSpPr>
          <p:nvPr>
            <p:ph type="sldNum" sz="quarter" idx="11"/>
          </p:nvPr>
        </p:nvSpPr>
        <p:spPr/>
        <p:txBody>
          <a:bodyPr/>
          <a:lstStyle>
            <a:lvl1pPr>
              <a:defRPr/>
            </a:lvl1pPr>
          </a:lstStyle>
          <a:p>
            <a:fld id="{D38BFF54-EDBA-3B48-8307-889E4A96A3C9}" type="slidenum">
              <a:rPr lang="en-GB" altLang="en-US"/>
              <a:pPr/>
              <a:t>‹#›</a:t>
            </a:fld>
            <a:endParaRPr lang="en-GB" altLang="en-US"/>
          </a:p>
        </p:txBody>
      </p:sp>
    </p:spTree>
    <p:extLst>
      <p:ext uri="{BB962C8B-B14F-4D97-AF65-F5344CB8AC3E}">
        <p14:creationId xmlns:p14="http://schemas.microsoft.com/office/powerpoint/2010/main" val="1544424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055446-40FF-04A3-C1F6-864846887039}"/>
              </a:ext>
            </a:extLst>
          </p:cNvPr>
          <p:cNvSpPr>
            <a:spLocks noGrp="1"/>
          </p:cNvSpPr>
          <p:nvPr>
            <p:ph type="dt" sz="half" idx="10"/>
          </p:nvPr>
        </p:nvSpPr>
        <p:spPr/>
        <p:txBody>
          <a:bodyPr/>
          <a:lstStyle>
            <a:lvl1pPr>
              <a:defRPr/>
            </a:lvl1pPr>
          </a:lstStyle>
          <a:p>
            <a:pPr>
              <a:defRPr/>
            </a:pPr>
            <a:fld id="{9174BBB0-4B6E-5F4D-9345-8AE35E784056}" type="datetime1">
              <a:rPr lang="en-GB" altLang="en-US"/>
              <a:pPr>
                <a:defRPr/>
              </a:pPr>
              <a:t>16/07/2024</a:t>
            </a:fld>
            <a:endParaRPr lang="en-GB" altLang="en-US"/>
          </a:p>
        </p:txBody>
      </p:sp>
      <p:sp>
        <p:nvSpPr>
          <p:cNvPr id="5" name="Slide Number Placeholder 5">
            <a:extLst>
              <a:ext uri="{FF2B5EF4-FFF2-40B4-BE49-F238E27FC236}">
                <a16:creationId xmlns:a16="http://schemas.microsoft.com/office/drawing/2014/main" id="{4AC779B2-1D4B-00B7-C8EA-9F0F560FF234}"/>
              </a:ext>
            </a:extLst>
          </p:cNvPr>
          <p:cNvSpPr>
            <a:spLocks noGrp="1"/>
          </p:cNvSpPr>
          <p:nvPr>
            <p:ph type="sldNum" sz="quarter" idx="11"/>
          </p:nvPr>
        </p:nvSpPr>
        <p:spPr/>
        <p:txBody>
          <a:bodyPr/>
          <a:lstStyle>
            <a:lvl1pPr>
              <a:defRPr/>
            </a:lvl1pPr>
          </a:lstStyle>
          <a:p>
            <a:fld id="{E96E0A89-2E94-A54D-8016-FA9B88A95AED}" type="slidenum">
              <a:rPr lang="en-GB" altLang="en-US"/>
              <a:pPr/>
              <a:t>‹#›</a:t>
            </a:fld>
            <a:endParaRPr lang="en-GB" altLang="en-US"/>
          </a:p>
        </p:txBody>
      </p:sp>
    </p:spTree>
    <p:extLst>
      <p:ext uri="{BB962C8B-B14F-4D97-AF65-F5344CB8AC3E}">
        <p14:creationId xmlns:p14="http://schemas.microsoft.com/office/powerpoint/2010/main" val="2822304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19FE2F-B524-CF06-5787-48D3AB71D5C2}"/>
              </a:ext>
            </a:extLst>
          </p:cNvPr>
          <p:cNvSpPr>
            <a:spLocks noGrp="1"/>
          </p:cNvSpPr>
          <p:nvPr>
            <p:ph type="dt" sz="half" idx="10"/>
          </p:nvPr>
        </p:nvSpPr>
        <p:spPr/>
        <p:txBody>
          <a:bodyPr/>
          <a:lstStyle>
            <a:lvl1pPr>
              <a:defRPr/>
            </a:lvl1pPr>
          </a:lstStyle>
          <a:p>
            <a:pPr>
              <a:defRPr/>
            </a:pPr>
            <a:fld id="{E0AB6271-E26A-5248-B577-AADE4E956613}" type="datetime1">
              <a:rPr lang="en-GB" altLang="en-US"/>
              <a:pPr>
                <a:defRPr/>
              </a:pPr>
              <a:t>16/07/2024</a:t>
            </a:fld>
            <a:endParaRPr lang="en-GB" altLang="en-US"/>
          </a:p>
        </p:txBody>
      </p:sp>
      <p:sp>
        <p:nvSpPr>
          <p:cNvPr id="5" name="Slide Number Placeholder 5">
            <a:extLst>
              <a:ext uri="{FF2B5EF4-FFF2-40B4-BE49-F238E27FC236}">
                <a16:creationId xmlns:a16="http://schemas.microsoft.com/office/drawing/2014/main" id="{65CCD8AB-F7BC-BE17-C996-FAD11D9D5882}"/>
              </a:ext>
            </a:extLst>
          </p:cNvPr>
          <p:cNvSpPr>
            <a:spLocks noGrp="1"/>
          </p:cNvSpPr>
          <p:nvPr>
            <p:ph type="sldNum" sz="quarter" idx="11"/>
          </p:nvPr>
        </p:nvSpPr>
        <p:spPr/>
        <p:txBody>
          <a:bodyPr/>
          <a:lstStyle>
            <a:lvl1pPr>
              <a:defRPr/>
            </a:lvl1pPr>
          </a:lstStyle>
          <a:p>
            <a:fld id="{823FE690-A7D6-F644-A13E-E96A72DCA514}" type="slidenum">
              <a:rPr lang="en-GB" altLang="en-US"/>
              <a:pPr/>
              <a:t>‹#›</a:t>
            </a:fld>
            <a:endParaRPr lang="en-GB" altLang="en-US"/>
          </a:p>
        </p:txBody>
      </p:sp>
    </p:spTree>
    <p:extLst>
      <p:ext uri="{BB962C8B-B14F-4D97-AF65-F5344CB8AC3E}">
        <p14:creationId xmlns:p14="http://schemas.microsoft.com/office/powerpoint/2010/main" val="16353631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D68879EA-2D12-F7AC-A19A-13088F8F0DE4}"/>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57200" y="643413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206F62BF-EFB8-003A-2BC2-C1E861B192DC}"/>
              </a:ext>
            </a:extLst>
          </p:cNvPr>
          <p:cNvSpPr txBox="1">
            <a:spLocks noChangeArrowheads="1"/>
          </p:cNvSpPr>
          <p:nvPr userDrawn="1"/>
        </p:nvSpPr>
        <p:spPr bwMode="auto">
          <a:xfrm>
            <a:off x="2698750" y="6429375"/>
            <a:ext cx="61722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US" altLang="en-US" sz="1200">
                <a:latin typeface="Verdana" panose="020B0604030504040204" pitchFamily="34" charset="0"/>
              </a:rPr>
              <a:t>Copyright © 2020 Pearson Education, Ltd. All Rights Reserved</a:t>
            </a:r>
          </a:p>
        </p:txBody>
      </p:sp>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4" name="Footer Placeholder 2">
            <a:extLst>
              <a:ext uri="{FF2B5EF4-FFF2-40B4-BE49-F238E27FC236}">
                <a16:creationId xmlns:a16="http://schemas.microsoft.com/office/drawing/2014/main" id="{5D23A201-CFCB-7798-F8C5-2AB0CCDC8A1D}"/>
              </a:ext>
            </a:extLst>
          </p:cNvPr>
          <p:cNvSpPr>
            <a:spLocks noGrp="1"/>
          </p:cNvSpPr>
          <p:nvPr>
            <p:ph type="ftr" sz="quarter" idx="16"/>
          </p:nvPr>
        </p:nvSpPr>
        <p:spPr>
          <a:xfrm>
            <a:off x="93663" y="6165850"/>
            <a:ext cx="8596312" cy="234950"/>
          </a:xfr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06299C64-8223-2651-B8E1-AA5005F2859C}"/>
              </a:ext>
            </a:extLst>
          </p:cNvPr>
          <p:cNvSpPr>
            <a:spLocks noGrp="1"/>
          </p:cNvSpPr>
          <p:nvPr>
            <p:ph type="dt" sz="half" idx="17"/>
          </p:nvPr>
        </p:nvSpPr>
        <p:spPr/>
        <p:txBody>
          <a:bodyPr/>
          <a:lstStyle>
            <a:lvl1pPr>
              <a:defRPr/>
            </a:lvl1pPr>
          </a:lstStyle>
          <a:p>
            <a:pPr>
              <a:defRPr/>
            </a:pPr>
            <a:fld id="{A9DF6EFB-3F44-496C-A842-1E0B3D3B975A}" type="datetimeFigureOut">
              <a:rPr lang="en-US"/>
              <a:pPr>
                <a:defRPr/>
              </a:pPr>
              <a:t>7/16/24</a:t>
            </a:fld>
            <a:endParaRPr lang="en-US" dirty="0"/>
          </a:p>
        </p:txBody>
      </p:sp>
      <p:sp>
        <p:nvSpPr>
          <p:cNvPr id="6" name="Slide Number Placeholder 4">
            <a:extLst>
              <a:ext uri="{FF2B5EF4-FFF2-40B4-BE49-F238E27FC236}">
                <a16:creationId xmlns:a16="http://schemas.microsoft.com/office/drawing/2014/main" id="{6A39489D-B773-EBB0-B106-035949508C5A}"/>
              </a:ext>
            </a:extLst>
          </p:cNvPr>
          <p:cNvSpPr>
            <a:spLocks noGrp="1"/>
          </p:cNvSpPr>
          <p:nvPr>
            <p:ph type="sldNum" sz="quarter" idx="18"/>
          </p:nvPr>
        </p:nvSpPr>
        <p:spPr/>
        <p:txBody>
          <a:bodyPr/>
          <a:lstStyle>
            <a:lvl1pPr>
              <a:defRPr/>
            </a:lvl1pPr>
          </a:lstStyle>
          <a:p>
            <a:fld id="{99625EC1-AE77-FD47-A955-62FA2F6955DD}" type="slidenum">
              <a:rPr lang="en-US" altLang="en-US"/>
              <a:pPr/>
              <a:t>‹#›</a:t>
            </a:fld>
            <a:endParaRPr lang="en-US" altLang="en-US"/>
          </a:p>
        </p:txBody>
      </p:sp>
    </p:spTree>
    <p:extLst>
      <p:ext uri="{BB962C8B-B14F-4D97-AF65-F5344CB8AC3E}">
        <p14:creationId xmlns:p14="http://schemas.microsoft.com/office/powerpoint/2010/main" val="635445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A89319B-DD71-96B2-9F1A-A89CBEFB53C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57E096E-FF26-752A-52A2-B73F118DE29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6983C3B-901B-5B4C-86EB-B8B10863D744}" type="datetime1">
              <a:rPr lang="en-GB" altLang="en-US"/>
              <a:pPr>
                <a:defRPr/>
              </a:pPr>
              <a:t>16/07/2024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FC30494-0060-9747-A90E-834AFCC2B2E2}"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01" r:id="rId1"/>
    <p:sldLayoutId id="2147483902"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 id="2147483903"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06EFE420-F7E6-82BE-8592-B74CB80DB47D}"/>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6386" name="Subtitle 4">
            <a:extLst>
              <a:ext uri="{FF2B5EF4-FFF2-40B4-BE49-F238E27FC236}">
                <a16:creationId xmlns:a16="http://schemas.microsoft.com/office/drawing/2014/main" id="{36D21DBE-7E89-7235-ED49-DEEED9EC67DA}"/>
              </a:ext>
            </a:extLst>
          </p:cNvPr>
          <p:cNvSpPr>
            <a:spLocks noGrp="1"/>
          </p:cNvSpPr>
          <p:nvPr>
            <p:ph type="subTitle" idx="1"/>
          </p:nvPr>
        </p:nvSpPr>
        <p:spPr>
          <a:xfrm>
            <a:off x="2930525" y="1484313"/>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6</a:t>
            </a:r>
          </a:p>
          <a:p>
            <a:pPr eaLnBrk="1" hangingPunct="1"/>
            <a:r>
              <a:rPr lang="en-US" altLang="en-US" b="1" dirty="0">
                <a:solidFill>
                  <a:schemeClr val="tx1"/>
                </a:solidFill>
              </a:rPr>
              <a:t>Session 2:</a:t>
            </a:r>
          </a:p>
          <a:p>
            <a:pPr>
              <a:spcBef>
                <a:spcPct val="0"/>
              </a:spcBef>
            </a:pPr>
            <a:r>
              <a:rPr lang="en-US" altLang="en-US" sz="2800" b="1" i="1" dirty="0">
                <a:solidFill>
                  <a:schemeClr val="tx1"/>
                </a:solidFill>
              </a:rPr>
              <a:t>Five Generations and only one workforce</a:t>
            </a: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16/07/2024</a:t>
            </a:fld>
            <a:endParaRPr lang="en-GB" altLang="en-US"/>
          </a:p>
        </p:txBody>
      </p:sp>
      <p:sp>
        <p:nvSpPr>
          <p:cNvPr id="16388" name="Slide Number Placeholder 5">
            <a:extLst>
              <a:ext uri="{FF2B5EF4-FFF2-40B4-BE49-F238E27FC236}">
                <a16:creationId xmlns:a16="http://schemas.microsoft.com/office/drawing/2014/main" id="{62A97368-BC91-DBE6-214E-270D92CA773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114B282-1D4A-9444-A69C-D379D7CA64CE}"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1206E175-0C6A-4157-DA9B-E7924FF1A8EA}"/>
              </a:ext>
            </a:extLst>
          </p:cNvPr>
          <p:cNvSpPr>
            <a:spLocks noGrp="1"/>
          </p:cNvSpPr>
          <p:nvPr>
            <p:ph type="title"/>
          </p:nvPr>
        </p:nvSpPr>
        <p:spPr>
          <a:xfrm>
            <a:off x="457200" y="215900"/>
            <a:ext cx="8229600" cy="622300"/>
          </a:xfrm>
        </p:spPr>
        <p:txBody>
          <a:bodyPr/>
          <a:lstStyle/>
          <a:p>
            <a:r>
              <a:rPr lang="en-US" altLang="en-US" sz="4000" b="1" dirty="0"/>
              <a:t>Five Generations and only one workforce</a:t>
            </a:r>
          </a:p>
        </p:txBody>
      </p:sp>
      <p:pic>
        <p:nvPicPr>
          <p:cNvPr id="5" name="Picture 4" descr="A book cover of two women&#10;&#10;Description automatically generated">
            <a:extLst>
              <a:ext uri="{FF2B5EF4-FFF2-40B4-BE49-F238E27FC236}">
                <a16:creationId xmlns:a16="http://schemas.microsoft.com/office/drawing/2014/main" id="{93ED20C8-3A47-7B50-8E21-B8314625B8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6600" y="1700808"/>
            <a:ext cx="2590800" cy="39243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485BD8CE-4B6D-D751-0C3A-775D1AD0BBFC}"/>
              </a:ext>
            </a:extLst>
          </p:cNvPr>
          <p:cNvSpPr>
            <a:spLocks noGrp="1"/>
          </p:cNvSpPr>
          <p:nvPr>
            <p:ph type="title"/>
          </p:nvPr>
        </p:nvSpPr>
        <p:spPr/>
        <p:txBody>
          <a:bodyPr/>
          <a:lstStyle/>
          <a:p>
            <a:r>
              <a:rPr lang="en-US" altLang="en-US" sz="3600" b="1" dirty="0"/>
              <a:t>Learning Objectives</a:t>
            </a:r>
            <a:endParaRPr lang="en-IN" altLang="en-US" sz="3600" b="1" dirty="0"/>
          </a:p>
        </p:txBody>
      </p:sp>
      <p:sp>
        <p:nvSpPr>
          <p:cNvPr id="18434" name="Content Placeholder 2">
            <a:extLst>
              <a:ext uri="{FF2B5EF4-FFF2-40B4-BE49-F238E27FC236}">
                <a16:creationId xmlns:a16="http://schemas.microsoft.com/office/drawing/2014/main" id="{5CA4C901-8A7D-2738-6749-2DD8C519A9E5}"/>
              </a:ext>
            </a:extLst>
          </p:cNvPr>
          <p:cNvSpPr>
            <a:spLocks noGrp="1"/>
          </p:cNvSpPr>
          <p:nvPr>
            <p:ph idx="1"/>
          </p:nvPr>
        </p:nvSpPr>
        <p:spPr>
          <a:xfrm>
            <a:off x="457200" y="1600200"/>
            <a:ext cx="8229600" cy="3916363"/>
          </a:xfrm>
        </p:spPr>
        <p:txBody>
          <a:bodyPr/>
          <a:lstStyle/>
          <a:p>
            <a:r>
              <a:rPr lang="en-US" altLang="en-US" sz="2400" dirty="0"/>
              <a:t>Generational management</a:t>
            </a:r>
          </a:p>
          <a:p>
            <a:r>
              <a:rPr lang="en-US" altLang="en-US" sz="2400" dirty="0"/>
              <a:t>Generational cohort </a:t>
            </a:r>
          </a:p>
          <a:p>
            <a:pPr lvl="1"/>
            <a:r>
              <a:rPr lang="en-US" altLang="en-US" sz="2000" dirty="0"/>
              <a:t>Communication style</a:t>
            </a:r>
          </a:p>
          <a:p>
            <a:pPr lvl="1"/>
            <a:r>
              <a:rPr lang="en-US" altLang="en-US" sz="2000" dirty="0"/>
              <a:t>Generational blanket stereotypes</a:t>
            </a:r>
          </a:p>
          <a:p>
            <a:pPr lvl="1"/>
            <a:r>
              <a:rPr lang="en-US" altLang="en-US" sz="2000" dirty="0"/>
              <a:t>Strategic leadership for the cross generational workplace</a:t>
            </a:r>
          </a:p>
          <a:p>
            <a:pPr lvl="1"/>
            <a:r>
              <a:rPr lang="en-US" altLang="en-US" sz="2000" dirty="0"/>
              <a:t>Teamwork</a:t>
            </a:r>
          </a:p>
          <a:p>
            <a:pPr lvl="1"/>
            <a:r>
              <a:rPr lang="en-US" altLang="en-US" sz="2000" dirty="0"/>
              <a:t>Cross-generational mentoring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BD509C7C-1BD5-D398-8C6A-7B8FE5F7CFEE}"/>
              </a:ext>
            </a:extLst>
          </p:cNvPr>
          <p:cNvSpPr>
            <a:spLocks noGrp="1"/>
          </p:cNvSpPr>
          <p:nvPr>
            <p:ph type="title"/>
          </p:nvPr>
        </p:nvSpPr>
        <p:spPr/>
        <p:txBody>
          <a:bodyPr/>
          <a:lstStyle/>
          <a:p>
            <a:r>
              <a:rPr lang="en-US" altLang="en-US" sz="3600" b="1" dirty="0"/>
              <a:t>Generational management</a:t>
            </a:r>
          </a:p>
        </p:txBody>
      </p:sp>
      <p:sp>
        <p:nvSpPr>
          <p:cNvPr id="21506" name="Content Placeholder 4">
            <a:extLst>
              <a:ext uri="{FF2B5EF4-FFF2-40B4-BE49-F238E27FC236}">
                <a16:creationId xmlns:a16="http://schemas.microsoft.com/office/drawing/2014/main" id="{309CF106-792A-DE23-3701-BE7133C8514C}"/>
              </a:ext>
            </a:extLst>
          </p:cNvPr>
          <p:cNvSpPr>
            <a:spLocks noGrp="1"/>
          </p:cNvSpPr>
          <p:nvPr>
            <p:ph idx="1"/>
          </p:nvPr>
        </p:nvSpPr>
        <p:spPr>
          <a:xfrm>
            <a:off x="457200" y="1600200"/>
            <a:ext cx="8229600" cy="3916363"/>
          </a:xfrm>
        </p:spPr>
        <p:txBody>
          <a:bodyPr/>
          <a:lstStyle/>
          <a:p>
            <a:r>
              <a:rPr lang="en-US" altLang="en-US" sz="2400" dirty="0"/>
              <a:t>Nowadays, there is a growing problem in </a:t>
            </a:r>
            <a:r>
              <a:rPr lang="en-GB" altLang="en-US" sz="2400" dirty="0"/>
              <a:t>organisational</a:t>
            </a:r>
            <a:r>
              <a:rPr lang="en-US" altLang="en-US" sz="2400" dirty="0"/>
              <a:t> management, and it is not related to global competition, downsizing, or unethical CEOs. </a:t>
            </a:r>
          </a:p>
          <a:p>
            <a:r>
              <a:rPr lang="en-US" altLang="en-US" sz="2400" dirty="0"/>
              <a:t>This is related to four generations needing to co-exist in </a:t>
            </a:r>
            <a:r>
              <a:rPr lang="en-GB" altLang="en-US" sz="2400" dirty="0"/>
              <a:t>organisations</a:t>
            </a:r>
            <a:r>
              <a:rPr lang="en-US" altLang="en-US" sz="2400" dirty="0"/>
              <a:t>.</a:t>
            </a:r>
          </a:p>
          <a:p>
            <a:r>
              <a:rPr lang="en-GB" sz="2400" dirty="0"/>
              <a:t>Today, people are living and working longer, and retirement age is increasing (Shah, 2015). </a:t>
            </a:r>
          </a:p>
          <a:p>
            <a:pPr marL="0" indent="0">
              <a:buNone/>
            </a:pPr>
            <a:r>
              <a:rPr lang="en-GB" sz="2400" dirty="0"/>
              <a:t> </a:t>
            </a:r>
          </a:p>
          <a:p>
            <a:endParaRPr lang="en-US" altLang="en-US" sz="2400" dirty="0"/>
          </a:p>
          <a:p>
            <a:endParaRPr lang="en-US" alt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27157-1D2E-71F6-75CF-9060E5EC23F4}"/>
              </a:ext>
            </a:extLst>
          </p:cNvPr>
          <p:cNvSpPr>
            <a:spLocks noGrp="1"/>
          </p:cNvSpPr>
          <p:nvPr>
            <p:ph type="title"/>
          </p:nvPr>
        </p:nvSpPr>
        <p:spPr/>
        <p:txBody>
          <a:bodyPr/>
          <a:lstStyle/>
          <a:p>
            <a:r>
              <a:rPr lang="en-US" altLang="en-US" sz="3600" b="1" dirty="0"/>
              <a:t>Generational management</a:t>
            </a:r>
            <a:endParaRPr lang="en-GB" sz="3600" dirty="0"/>
          </a:p>
        </p:txBody>
      </p:sp>
      <p:sp>
        <p:nvSpPr>
          <p:cNvPr id="3" name="Content Placeholder 2">
            <a:extLst>
              <a:ext uri="{FF2B5EF4-FFF2-40B4-BE49-F238E27FC236}">
                <a16:creationId xmlns:a16="http://schemas.microsoft.com/office/drawing/2014/main" id="{88D86A7F-EAE2-CF28-6707-B638B308356D}"/>
              </a:ext>
            </a:extLst>
          </p:cNvPr>
          <p:cNvSpPr>
            <a:spLocks noGrp="1"/>
          </p:cNvSpPr>
          <p:nvPr>
            <p:ph idx="1"/>
          </p:nvPr>
        </p:nvSpPr>
        <p:spPr/>
        <p:txBody>
          <a:bodyPr/>
          <a:lstStyle/>
          <a:p>
            <a:r>
              <a:rPr lang="en-GB" sz="2400" dirty="0"/>
              <a:t>Keeping older workers in the workforce promotes a broader range of talent but can lead to conflict because of generations differences.</a:t>
            </a:r>
            <a:endParaRPr lang="en-US" altLang="en-US" sz="2400" dirty="0"/>
          </a:p>
          <a:p>
            <a:r>
              <a:rPr lang="en-US" altLang="en-US" sz="2400" dirty="0"/>
              <a:t>Each generation has very distinct attitudes, values, ambitions, ideas, habits, </a:t>
            </a:r>
            <a:r>
              <a:rPr lang="en-GB" altLang="en-US" sz="2400" dirty="0"/>
              <a:t>behaviours</a:t>
            </a:r>
            <a:r>
              <a:rPr lang="en-US" altLang="en-US" sz="2400" dirty="0"/>
              <a:t>, ways of communicating, and expectations.</a:t>
            </a:r>
          </a:p>
          <a:p>
            <a:endParaRPr lang="en-GB" dirty="0"/>
          </a:p>
        </p:txBody>
      </p:sp>
      <p:sp>
        <p:nvSpPr>
          <p:cNvPr id="4" name="Date Placeholder 3">
            <a:extLst>
              <a:ext uri="{FF2B5EF4-FFF2-40B4-BE49-F238E27FC236}">
                <a16:creationId xmlns:a16="http://schemas.microsoft.com/office/drawing/2014/main" id="{18BD861C-2DB5-8CF7-8EAE-6D424CA1BC7C}"/>
              </a:ext>
            </a:extLst>
          </p:cNvPr>
          <p:cNvSpPr>
            <a:spLocks noGrp="1"/>
          </p:cNvSpPr>
          <p:nvPr>
            <p:ph type="dt" sz="half" idx="10"/>
          </p:nvPr>
        </p:nvSpPr>
        <p:spPr/>
        <p:txBody>
          <a:bodyPr/>
          <a:lstStyle/>
          <a:p>
            <a:pPr>
              <a:defRPr/>
            </a:pPr>
            <a:fld id="{F0A6DD78-5A89-C948-AA92-7A4904793E62}"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C9BB9222-0B1C-1024-3137-DFC214715821}"/>
              </a:ext>
            </a:extLst>
          </p:cNvPr>
          <p:cNvSpPr>
            <a:spLocks noGrp="1"/>
          </p:cNvSpPr>
          <p:nvPr>
            <p:ph type="sldNum" sz="quarter" idx="12"/>
          </p:nvPr>
        </p:nvSpPr>
        <p:spPr/>
        <p:txBody>
          <a:bodyPr/>
          <a:lstStyle/>
          <a:p>
            <a:fld id="{C7E409F4-482D-A04E-A5BA-ED3B51010CEA}" type="slidenum">
              <a:rPr lang="en-GB" altLang="en-US" smtClean="0"/>
              <a:pPr/>
              <a:t>5</a:t>
            </a:fld>
            <a:endParaRPr lang="en-GB" altLang="en-US"/>
          </a:p>
        </p:txBody>
      </p:sp>
    </p:spTree>
    <p:extLst>
      <p:ext uri="{BB962C8B-B14F-4D97-AF65-F5344CB8AC3E}">
        <p14:creationId xmlns:p14="http://schemas.microsoft.com/office/powerpoint/2010/main" val="1837775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11288-F904-A5BB-7E51-812BD5A586B1}"/>
              </a:ext>
            </a:extLst>
          </p:cNvPr>
          <p:cNvSpPr>
            <a:spLocks noGrp="1"/>
          </p:cNvSpPr>
          <p:nvPr>
            <p:ph type="title"/>
          </p:nvPr>
        </p:nvSpPr>
        <p:spPr/>
        <p:txBody>
          <a:bodyPr/>
          <a:lstStyle/>
          <a:p>
            <a:r>
              <a:rPr lang="en-GB" sz="3600" b="1" dirty="0"/>
              <a:t>Generational cohort</a:t>
            </a:r>
          </a:p>
        </p:txBody>
      </p:sp>
      <p:sp>
        <p:nvSpPr>
          <p:cNvPr id="3" name="Content Placeholder 2">
            <a:extLst>
              <a:ext uri="{FF2B5EF4-FFF2-40B4-BE49-F238E27FC236}">
                <a16:creationId xmlns:a16="http://schemas.microsoft.com/office/drawing/2014/main" id="{FDB3FE68-253C-4009-1786-0E4214BFDEFF}"/>
              </a:ext>
            </a:extLst>
          </p:cNvPr>
          <p:cNvSpPr>
            <a:spLocks noGrp="1"/>
          </p:cNvSpPr>
          <p:nvPr>
            <p:ph idx="1"/>
          </p:nvPr>
        </p:nvSpPr>
        <p:spPr/>
        <p:txBody>
          <a:bodyPr/>
          <a:lstStyle/>
          <a:p>
            <a:r>
              <a:rPr lang="en-GB" sz="2400" dirty="0"/>
              <a:t>The Traditional generation (1922-1945)</a:t>
            </a:r>
          </a:p>
          <a:p>
            <a:r>
              <a:rPr lang="en-GB" sz="2400" dirty="0"/>
              <a:t>The Baby Boomer generation (1946-1964)</a:t>
            </a:r>
          </a:p>
          <a:p>
            <a:r>
              <a:rPr lang="en-GB" sz="2400" dirty="0"/>
              <a:t>Generation X (1965-1976)</a:t>
            </a:r>
          </a:p>
          <a:p>
            <a:r>
              <a:rPr lang="en-GB" sz="2400" dirty="0"/>
              <a:t>Generation Y (1977-1994)</a:t>
            </a:r>
          </a:p>
          <a:p>
            <a:r>
              <a:rPr lang="en-GB" sz="2400" dirty="0"/>
              <a:t>Generational Z (born after 1995)</a:t>
            </a:r>
          </a:p>
          <a:p>
            <a:endParaRPr lang="en-GB" sz="2400" dirty="0"/>
          </a:p>
          <a:p>
            <a:pPr marL="0" indent="0">
              <a:buNone/>
            </a:pPr>
            <a:r>
              <a:rPr lang="en-GB" sz="2400" dirty="0"/>
              <a:t>(Glass, 2007)</a:t>
            </a:r>
          </a:p>
          <a:p>
            <a:endParaRPr lang="en-GB" dirty="0"/>
          </a:p>
        </p:txBody>
      </p:sp>
      <p:sp>
        <p:nvSpPr>
          <p:cNvPr id="4" name="Date Placeholder 3">
            <a:extLst>
              <a:ext uri="{FF2B5EF4-FFF2-40B4-BE49-F238E27FC236}">
                <a16:creationId xmlns:a16="http://schemas.microsoft.com/office/drawing/2014/main" id="{142A8634-EC73-3E39-19FD-F637D90CD43E}"/>
              </a:ext>
            </a:extLst>
          </p:cNvPr>
          <p:cNvSpPr>
            <a:spLocks noGrp="1"/>
          </p:cNvSpPr>
          <p:nvPr>
            <p:ph type="dt" sz="half" idx="10"/>
          </p:nvPr>
        </p:nvSpPr>
        <p:spPr/>
        <p:txBody>
          <a:bodyPr/>
          <a:lstStyle/>
          <a:p>
            <a:pPr>
              <a:defRPr/>
            </a:pPr>
            <a:fld id="{F0A6DD78-5A89-C948-AA92-7A4904793E62}"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60B97DE0-3A31-F877-8B2E-0946BA1B7C5C}"/>
              </a:ext>
            </a:extLst>
          </p:cNvPr>
          <p:cNvSpPr>
            <a:spLocks noGrp="1"/>
          </p:cNvSpPr>
          <p:nvPr>
            <p:ph type="sldNum" sz="quarter" idx="12"/>
          </p:nvPr>
        </p:nvSpPr>
        <p:spPr/>
        <p:txBody>
          <a:bodyPr/>
          <a:lstStyle/>
          <a:p>
            <a:fld id="{C7E409F4-482D-A04E-A5BA-ED3B51010CEA}" type="slidenum">
              <a:rPr lang="en-GB" altLang="en-US" smtClean="0"/>
              <a:pPr/>
              <a:t>6</a:t>
            </a:fld>
            <a:endParaRPr lang="en-GB" altLang="en-US"/>
          </a:p>
        </p:txBody>
      </p:sp>
    </p:spTree>
    <p:extLst>
      <p:ext uri="{BB962C8B-B14F-4D97-AF65-F5344CB8AC3E}">
        <p14:creationId xmlns:p14="http://schemas.microsoft.com/office/powerpoint/2010/main" val="3490671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DD4350-85A5-BEED-9ED1-7649D25A1124}"/>
              </a:ext>
            </a:extLst>
          </p:cNvPr>
          <p:cNvSpPr>
            <a:spLocks noGrp="1"/>
          </p:cNvSpPr>
          <p:nvPr>
            <p:ph idx="1"/>
          </p:nvPr>
        </p:nvSpPr>
        <p:spPr>
          <a:xfrm>
            <a:off x="1222375" y="1484784"/>
            <a:ext cx="6878018" cy="3629000"/>
          </a:xfrm>
        </p:spPr>
        <p:txBody>
          <a:bodyPr/>
          <a:lstStyle/>
          <a:p>
            <a:pPr marL="0" indent="0">
              <a:buNone/>
            </a:pPr>
            <a:r>
              <a:rPr lang="en-GB" b="1" dirty="0">
                <a:solidFill>
                  <a:schemeClr val="accent1">
                    <a:lumMod val="75000"/>
                  </a:schemeClr>
                </a:solidFill>
              </a:rPr>
              <a:t>Read the statement in the next slide and explain how would you manage and lead the different generational cohorts within an organisation?</a:t>
            </a:r>
          </a:p>
        </p:txBody>
      </p:sp>
      <p:sp>
        <p:nvSpPr>
          <p:cNvPr id="4" name="Date Placeholder 3">
            <a:extLst>
              <a:ext uri="{FF2B5EF4-FFF2-40B4-BE49-F238E27FC236}">
                <a16:creationId xmlns:a16="http://schemas.microsoft.com/office/drawing/2014/main" id="{38B14F90-6A57-7CAA-735E-C43D390B89A1}"/>
              </a:ext>
            </a:extLst>
          </p:cNvPr>
          <p:cNvSpPr>
            <a:spLocks noGrp="1"/>
          </p:cNvSpPr>
          <p:nvPr>
            <p:ph type="dt" sz="half" idx="10"/>
          </p:nvPr>
        </p:nvSpPr>
        <p:spPr/>
        <p:txBody>
          <a:bodyPr/>
          <a:lstStyle/>
          <a:p>
            <a:pPr>
              <a:defRPr/>
            </a:pPr>
            <a:fld id="{F0A6DD78-5A89-C948-AA92-7A4904793E62}"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877CDAB7-1F25-88A0-E9B0-0805E7374FFF}"/>
              </a:ext>
            </a:extLst>
          </p:cNvPr>
          <p:cNvSpPr>
            <a:spLocks noGrp="1"/>
          </p:cNvSpPr>
          <p:nvPr>
            <p:ph type="sldNum" sz="quarter" idx="12"/>
          </p:nvPr>
        </p:nvSpPr>
        <p:spPr/>
        <p:txBody>
          <a:bodyPr/>
          <a:lstStyle/>
          <a:p>
            <a:fld id="{C7E409F4-482D-A04E-A5BA-ED3B51010CEA}" type="slidenum">
              <a:rPr lang="en-GB" altLang="en-US" smtClean="0"/>
              <a:pPr/>
              <a:t>7</a:t>
            </a:fld>
            <a:endParaRPr lang="en-GB" altLang="en-US"/>
          </a:p>
        </p:txBody>
      </p:sp>
      <p:pic>
        <p:nvPicPr>
          <p:cNvPr id="1026" name="Picture 2" descr="Person Thinking Icon Images – Browse ...">
            <a:extLst>
              <a:ext uri="{FF2B5EF4-FFF2-40B4-BE49-F238E27FC236}">
                <a16:creationId xmlns:a16="http://schemas.microsoft.com/office/drawing/2014/main" id="{9AFB2144-3E96-E70D-F9CE-4904BA3995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3563205"/>
            <a:ext cx="1874788" cy="183349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ritical Thinking | Macat International ...">
            <a:extLst>
              <a:ext uri="{FF2B5EF4-FFF2-40B4-BE49-F238E27FC236}">
                <a16:creationId xmlns:a16="http://schemas.microsoft.com/office/drawing/2014/main" id="{F4DC926B-73DA-11E4-C73A-35CA436E8E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88640"/>
            <a:ext cx="1267595" cy="1296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559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2CCAFC-A197-B808-8E0F-588582A386E2}"/>
              </a:ext>
            </a:extLst>
          </p:cNvPr>
          <p:cNvSpPr>
            <a:spLocks noGrp="1"/>
          </p:cNvSpPr>
          <p:nvPr>
            <p:ph idx="1"/>
          </p:nvPr>
        </p:nvSpPr>
        <p:spPr>
          <a:xfrm>
            <a:off x="457200" y="260648"/>
            <a:ext cx="8229600" cy="3917032"/>
          </a:xfrm>
        </p:spPr>
        <p:txBody>
          <a:bodyPr/>
          <a:lstStyle/>
          <a:p>
            <a:pPr marL="0" indent="0" algn="just">
              <a:buNone/>
            </a:pPr>
            <a:r>
              <a:rPr lang="en-GB" sz="2400" b="1" dirty="0"/>
              <a:t>Traditionally, the older workers were the bosses, and the younger workers did what they were told, paid their dues and waited their turn to be promoted into leadership positions, which usually happened after the older workers retired. There was a well-respected order to the workplace. </a:t>
            </a:r>
          </a:p>
          <a:p>
            <a:pPr marL="0" indent="0" algn="just">
              <a:buNone/>
            </a:pPr>
            <a:r>
              <a:rPr lang="en-GB" sz="2400" b="1" dirty="0"/>
              <a:t>Today, there is a growing trend of younger generations managing older generations. This can create conflict and friction if not appropriately managed. The older workers may be thinking: why am I being bossed around by someone who doesn’t have nearly as much experience as I do? On the other hand, maybe the younger person feels insecure, intimidated, and inadequate in supervising the older workers. </a:t>
            </a:r>
          </a:p>
          <a:p>
            <a:endParaRPr lang="en-GB" sz="2400" dirty="0"/>
          </a:p>
          <a:p>
            <a:endParaRPr lang="en-GB" dirty="0"/>
          </a:p>
        </p:txBody>
      </p:sp>
      <p:sp>
        <p:nvSpPr>
          <p:cNvPr id="4" name="Date Placeholder 3">
            <a:extLst>
              <a:ext uri="{FF2B5EF4-FFF2-40B4-BE49-F238E27FC236}">
                <a16:creationId xmlns:a16="http://schemas.microsoft.com/office/drawing/2014/main" id="{41B8AD56-0FB2-4C64-B93E-C57EBFD78AFE}"/>
              </a:ext>
            </a:extLst>
          </p:cNvPr>
          <p:cNvSpPr>
            <a:spLocks noGrp="1"/>
          </p:cNvSpPr>
          <p:nvPr>
            <p:ph type="dt" sz="half" idx="10"/>
          </p:nvPr>
        </p:nvSpPr>
        <p:spPr/>
        <p:txBody>
          <a:bodyPr/>
          <a:lstStyle/>
          <a:p>
            <a:pPr>
              <a:defRPr/>
            </a:pPr>
            <a:fld id="{F0A6DD78-5A89-C948-AA92-7A4904793E62}"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748F0F86-0083-3EC0-F8BC-331235B75816}"/>
              </a:ext>
            </a:extLst>
          </p:cNvPr>
          <p:cNvSpPr>
            <a:spLocks noGrp="1"/>
          </p:cNvSpPr>
          <p:nvPr>
            <p:ph type="sldNum" sz="quarter" idx="12"/>
          </p:nvPr>
        </p:nvSpPr>
        <p:spPr/>
        <p:txBody>
          <a:bodyPr/>
          <a:lstStyle/>
          <a:p>
            <a:fld id="{C7E409F4-482D-A04E-A5BA-ED3B51010CEA}" type="slidenum">
              <a:rPr lang="en-GB" altLang="en-US" smtClean="0"/>
              <a:pPr/>
              <a:t>8</a:t>
            </a:fld>
            <a:endParaRPr lang="en-GB" altLang="en-US"/>
          </a:p>
        </p:txBody>
      </p:sp>
    </p:spTree>
    <p:extLst>
      <p:ext uri="{BB962C8B-B14F-4D97-AF65-F5344CB8AC3E}">
        <p14:creationId xmlns:p14="http://schemas.microsoft.com/office/powerpoint/2010/main" val="4217561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10DEE-997E-7F4A-6C34-4FBF6AFAFAFA}"/>
              </a:ext>
            </a:extLst>
          </p:cNvPr>
          <p:cNvSpPr>
            <a:spLocks noGrp="1"/>
          </p:cNvSpPr>
          <p:nvPr>
            <p:ph type="title"/>
          </p:nvPr>
        </p:nvSpPr>
        <p:spPr/>
        <p:txBody>
          <a:bodyPr/>
          <a:lstStyle/>
          <a:p>
            <a:r>
              <a:rPr lang="en-GB" sz="3600" b="1" dirty="0"/>
              <a:t>Communication style</a:t>
            </a:r>
          </a:p>
        </p:txBody>
      </p:sp>
      <p:sp>
        <p:nvSpPr>
          <p:cNvPr id="3" name="Content Placeholder 2">
            <a:extLst>
              <a:ext uri="{FF2B5EF4-FFF2-40B4-BE49-F238E27FC236}">
                <a16:creationId xmlns:a16="http://schemas.microsoft.com/office/drawing/2014/main" id="{804DF020-C415-0FC2-57C6-BBE45938DD3D}"/>
              </a:ext>
            </a:extLst>
          </p:cNvPr>
          <p:cNvSpPr>
            <a:spLocks noGrp="1"/>
          </p:cNvSpPr>
          <p:nvPr>
            <p:ph idx="1"/>
          </p:nvPr>
        </p:nvSpPr>
        <p:spPr/>
        <p:txBody>
          <a:bodyPr/>
          <a:lstStyle/>
          <a:p>
            <a:r>
              <a:rPr lang="en-GB" sz="2400" dirty="0">
                <a:effectLst/>
              </a:rPr>
              <a:t>Life would be much simpler if we all communicated in the same way. Unfortunately, we don’t. </a:t>
            </a:r>
          </a:p>
          <a:p>
            <a:r>
              <a:rPr lang="en-GB" sz="2400" dirty="0">
                <a:effectLst/>
              </a:rPr>
              <a:t>Research indicates that people communicate based on their generational backgrounds (Goudreau, 2013). </a:t>
            </a:r>
          </a:p>
          <a:p>
            <a:r>
              <a:rPr lang="en-GB" sz="2400" dirty="0">
                <a:effectLst/>
              </a:rPr>
              <a:t>When Traditionalists and Baby Boomers joined the workforce, communication was very formal. Today communication is casual and colloquial. This can cause culture clashes. The older generations generally refer to people in authority as Mr. or Mrs., while the younger generation refers to them by their first name. </a:t>
            </a:r>
            <a:endParaRPr lang="en-GB" sz="4000" dirty="0"/>
          </a:p>
        </p:txBody>
      </p:sp>
      <p:sp>
        <p:nvSpPr>
          <p:cNvPr id="4" name="Date Placeholder 3">
            <a:extLst>
              <a:ext uri="{FF2B5EF4-FFF2-40B4-BE49-F238E27FC236}">
                <a16:creationId xmlns:a16="http://schemas.microsoft.com/office/drawing/2014/main" id="{D246F123-75A6-4AAA-8DF7-C1A91B89B2E4}"/>
              </a:ext>
            </a:extLst>
          </p:cNvPr>
          <p:cNvSpPr>
            <a:spLocks noGrp="1"/>
          </p:cNvSpPr>
          <p:nvPr>
            <p:ph type="dt" sz="half" idx="10"/>
          </p:nvPr>
        </p:nvSpPr>
        <p:spPr/>
        <p:txBody>
          <a:bodyPr/>
          <a:lstStyle/>
          <a:p>
            <a:pPr>
              <a:defRPr/>
            </a:pPr>
            <a:fld id="{F0A6DD78-5A89-C948-AA92-7A4904793E62}"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3D3E7B85-A0DD-9816-5656-88C0FC7D3386}"/>
              </a:ext>
            </a:extLst>
          </p:cNvPr>
          <p:cNvSpPr>
            <a:spLocks noGrp="1"/>
          </p:cNvSpPr>
          <p:nvPr>
            <p:ph type="sldNum" sz="quarter" idx="12"/>
          </p:nvPr>
        </p:nvSpPr>
        <p:spPr/>
        <p:txBody>
          <a:bodyPr/>
          <a:lstStyle/>
          <a:p>
            <a:fld id="{C7E409F4-482D-A04E-A5BA-ED3B51010CEA}" type="slidenum">
              <a:rPr lang="en-GB" altLang="en-US" smtClean="0"/>
              <a:pPr/>
              <a:t>9</a:t>
            </a:fld>
            <a:endParaRPr lang="en-GB" altLang="en-US"/>
          </a:p>
        </p:txBody>
      </p:sp>
    </p:spTree>
    <p:extLst>
      <p:ext uri="{BB962C8B-B14F-4D97-AF65-F5344CB8AC3E}">
        <p14:creationId xmlns:p14="http://schemas.microsoft.com/office/powerpoint/2010/main" val="1464486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11E51-B1AE-FE7D-FB07-13E1FC8A9713}"/>
              </a:ext>
            </a:extLst>
          </p:cNvPr>
          <p:cNvSpPr>
            <a:spLocks noGrp="1"/>
          </p:cNvSpPr>
          <p:nvPr>
            <p:ph type="title"/>
          </p:nvPr>
        </p:nvSpPr>
        <p:spPr/>
        <p:txBody>
          <a:bodyPr/>
          <a:lstStyle/>
          <a:p>
            <a:r>
              <a:rPr lang="en-GB" sz="3600" b="1" dirty="0">
                <a:effectLst/>
              </a:rPr>
              <a:t>Generational Blanket Stereotypes </a:t>
            </a:r>
            <a:endParaRPr lang="en-GB" sz="3600" dirty="0"/>
          </a:p>
        </p:txBody>
      </p:sp>
      <p:sp>
        <p:nvSpPr>
          <p:cNvPr id="3" name="Content Placeholder 2">
            <a:extLst>
              <a:ext uri="{FF2B5EF4-FFF2-40B4-BE49-F238E27FC236}">
                <a16:creationId xmlns:a16="http://schemas.microsoft.com/office/drawing/2014/main" id="{DC078313-045C-893E-816B-C37B9126AB39}"/>
              </a:ext>
            </a:extLst>
          </p:cNvPr>
          <p:cNvSpPr>
            <a:spLocks noGrp="1"/>
          </p:cNvSpPr>
          <p:nvPr>
            <p:ph idx="1"/>
          </p:nvPr>
        </p:nvSpPr>
        <p:spPr/>
        <p:txBody>
          <a:bodyPr/>
          <a:lstStyle/>
          <a:p>
            <a:r>
              <a:rPr lang="en-GB" sz="2000" dirty="0">
                <a:effectLst/>
              </a:rPr>
              <a:t>There is no shortage of generational stereotypes in the workplace. </a:t>
            </a:r>
          </a:p>
          <a:p>
            <a:r>
              <a:rPr lang="en-GB" sz="2000" dirty="0">
                <a:effectLst/>
              </a:rPr>
              <a:t>Traditionalists are seen as old-fashioned, behind the times, rigid, autocratic, and averse to change but won’t ever retire. </a:t>
            </a:r>
          </a:p>
          <a:p>
            <a:r>
              <a:rPr lang="en-GB" sz="2000" dirty="0">
                <a:effectLst/>
              </a:rPr>
              <a:t>Baby Boomers are believed to be </a:t>
            </a:r>
            <a:r>
              <a:rPr lang="en-GB" sz="2000" dirty="0" err="1">
                <a:effectLst/>
              </a:rPr>
              <a:t>self-centered</a:t>
            </a:r>
            <a:r>
              <a:rPr lang="en-GB" sz="2000" dirty="0">
                <a:effectLst/>
              </a:rPr>
              <a:t>, unrealistic, political, power-driven, workaholics, out of touch, disinterested in learning new things, perplexed by Facebook, and technologically illiterate. </a:t>
            </a:r>
          </a:p>
          <a:p>
            <a:r>
              <a:rPr lang="en-GB" sz="2000" dirty="0">
                <a:effectLst/>
              </a:rPr>
              <a:t>Generation Xers are seen as slackers, cynical, selfish, impatient, and poor team members. And, Generation Y are seen as disrespectful, spoiled, short attention span, entitled and lazy, technology dependent, and likely to show up at the office in flip flops and shorts (Knight, 2014; Chamberlin, 2009). </a:t>
            </a:r>
            <a:endParaRPr lang="en-GB" sz="2000" dirty="0"/>
          </a:p>
          <a:p>
            <a:endParaRPr lang="en-GB" dirty="0"/>
          </a:p>
        </p:txBody>
      </p:sp>
      <p:sp>
        <p:nvSpPr>
          <p:cNvPr id="4" name="Date Placeholder 3">
            <a:extLst>
              <a:ext uri="{FF2B5EF4-FFF2-40B4-BE49-F238E27FC236}">
                <a16:creationId xmlns:a16="http://schemas.microsoft.com/office/drawing/2014/main" id="{ABF6A523-9220-A4B8-9354-D7E7613CCC95}"/>
              </a:ext>
            </a:extLst>
          </p:cNvPr>
          <p:cNvSpPr>
            <a:spLocks noGrp="1"/>
          </p:cNvSpPr>
          <p:nvPr>
            <p:ph type="dt" sz="half" idx="10"/>
          </p:nvPr>
        </p:nvSpPr>
        <p:spPr/>
        <p:txBody>
          <a:bodyPr/>
          <a:lstStyle/>
          <a:p>
            <a:pPr>
              <a:defRPr/>
            </a:pPr>
            <a:fld id="{F0A6DD78-5A89-C948-AA92-7A4904793E62}"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17779867-2B9A-A72A-FF71-7FC60F93168C}"/>
              </a:ext>
            </a:extLst>
          </p:cNvPr>
          <p:cNvSpPr>
            <a:spLocks noGrp="1"/>
          </p:cNvSpPr>
          <p:nvPr>
            <p:ph type="sldNum" sz="quarter" idx="12"/>
          </p:nvPr>
        </p:nvSpPr>
        <p:spPr/>
        <p:txBody>
          <a:bodyPr/>
          <a:lstStyle/>
          <a:p>
            <a:fld id="{C7E409F4-482D-A04E-A5BA-ED3B51010CEA}" type="slidenum">
              <a:rPr lang="en-GB" altLang="en-US" smtClean="0"/>
              <a:pPr/>
              <a:t>10</a:t>
            </a:fld>
            <a:endParaRPr lang="en-GB" altLang="en-US"/>
          </a:p>
        </p:txBody>
      </p:sp>
    </p:spTree>
    <p:extLst>
      <p:ext uri="{BB962C8B-B14F-4D97-AF65-F5344CB8AC3E}">
        <p14:creationId xmlns:p14="http://schemas.microsoft.com/office/powerpoint/2010/main" val="2940893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E7A6-9DA2-937F-8010-3A215BDA1E7E}"/>
              </a:ext>
            </a:extLst>
          </p:cNvPr>
          <p:cNvSpPr>
            <a:spLocks noGrp="1"/>
          </p:cNvSpPr>
          <p:nvPr>
            <p:ph type="title"/>
          </p:nvPr>
        </p:nvSpPr>
        <p:spPr/>
        <p:txBody>
          <a:bodyPr/>
          <a:lstStyle/>
          <a:p>
            <a:r>
              <a:rPr lang="en-GB" sz="3600" b="1" dirty="0"/>
              <a:t>Strategic Leadership for the Cross-Generational Workplace </a:t>
            </a:r>
          </a:p>
        </p:txBody>
      </p:sp>
      <p:sp>
        <p:nvSpPr>
          <p:cNvPr id="3" name="Content Placeholder 2">
            <a:extLst>
              <a:ext uri="{FF2B5EF4-FFF2-40B4-BE49-F238E27FC236}">
                <a16:creationId xmlns:a16="http://schemas.microsoft.com/office/drawing/2014/main" id="{2C130871-FB0E-FC26-C20C-FDD844CAA1D2}"/>
              </a:ext>
            </a:extLst>
          </p:cNvPr>
          <p:cNvSpPr>
            <a:spLocks noGrp="1"/>
          </p:cNvSpPr>
          <p:nvPr>
            <p:ph idx="1"/>
          </p:nvPr>
        </p:nvSpPr>
        <p:spPr/>
        <p:txBody>
          <a:bodyPr/>
          <a:lstStyle/>
          <a:p>
            <a:r>
              <a:rPr lang="en-GB" sz="2400" dirty="0">
                <a:effectLst/>
              </a:rPr>
              <a:t>Regardless of which generation you belong to, we are all motivated by basically the same things. We are inspired by working conditions that give our lives meaning and purpose and we want to work for someone who is ethical and honest. </a:t>
            </a:r>
          </a:p>
          <a:p>
            <a:r>
              <a:rPr lang="en-GB" sz="2400" dirty="0">
                <a:effectLst/>
              </a:rPr>
              <a:t>Just being a manager doesn’t necessarily mean people will follow you. Anyone can take on a leadership role, but that doesn’t mean you automatically earn the trust, respect and confidence of your employees.</a:t>
            </a:r>
          </a:p>
        </p:txBody>
      </p:sp>
      <p:sp>
        <p:nvSpPr>
          <p:cNvPr id="4" name="Date Placeholder 3">
            <a:extLst>
              <a:ext uri="{FF2B5EF4-FFF2-40B4-BE49-F238E27FC236}">
                <a16:creationId xmlns:a16="http://schemas.microsoft.com/office/drawing/2014/main" id="{4FE04A98-D0A7-C25E-AE62-8CBF25099F71}"/>
              </a:ext>
            </a:extLst>
          </p:cNvPr>
          <p:cNvSpPr>
            <a:spLocks noGrp="1"/>
          </p:cNvSpPr>
          <p:nvPr>
            <p:ph type="dt" sz="half" idx="10"/>
          </p:nvPr>
        </p:nvSpPr>
        <p:spPr/>
        <p:txBody>
          <a:bodyPr/>
          <a:lstStyle/>
          <a:p>
            <a:pPr>
              <a:defRPr/>
            </a:pPr>
            <a:fld id="{F0A6DD78-5A89-C948-AA92-7A4904793E62}"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7A7D8FC4-F9A5-72A0-14F1-A09E6D0B96A8}"/>
              </a:ext>
            </a:extLst>
          </p:cNvPr>
          <p:cNvSpPr>
            <a:spLocks noGrp="1"/>
          </p:cNvSpPr>
          <p:nvPr>
            <p:ph type="sldNum" sz="quarter" idx="12"/>
          </p:nvPr>
        </p:nvSpPr>
        <p:spPr/>
        <p:txBody>
          <a:bodyPr/>
          <a:lstStyle/>
          <a:p>
            <a:fld id="{C7E409F4-482D-A04E-A5BA-ED3B51010CEA}" type="slidenum">
              <a:rPr lang="en-GB" altLang="en-US" smtClean="0"/>
              <a:pPr/>
              <a:t>11</a:t>
            </a:fld>
            <a:endParaRPr lang="en-GB" altLang="en-US"/>
          </a:p>
        </p:txBody>
      </p:sp>
    </p:spTree>
    <p:extLst>
      <p:ext uri="{BB962C8B-B14F-4D97-AF65-F5344CB8AC3E}">
        <p14:creationId xmlns:p14="http://schemas.microsoft.com/office/powerpoint/2010/main" val="1687517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78D32-3EA5-37E9-A18C-C4767D9B2078}"/>
              </a:ext>
            </a:extLst>
          </p:cNvPr>
          <p:cNvSpPr>
            <a:spLocks noGrp="1"/>
          </p:cNvSpPr>
          <p:nvPr>
            <p:ph type="title"/>
          </p:nvPr>
        </p:nvSpPr>
        <p:spPr/>
        <p:txBody>
          <a:bodyPr/>
          <a:lstStyle/>
          <a:p>
            <a:r>
              <a:rPr lang="en-GB" sz="4400" b="1" dirty="0">
                <a:effectLst/>
                <a:latin typeface="Arial" panose="020B0604020202020204" pitchFamily="34" charset="0"/>
              </a:rPr>
              <a:t>Teamwork </a:t>
            </a:r>
            <a:endParaRPr lang="en-GB" dirty="0"/>
          </a:p>
        </p:txBody>
      </p:sp>
      <p:sp>
        <p:nvSpPr>
          <p:cNvPr id="3" name="Content Placeholder 2">
            <a:extLst>
              <a:ext uri="{FF2B5EF4-FFF2-40B4-BE49-F238E27FC236}">
                <a16:creationId xmlns:a16="http://schemas.microsoft.com/office/drawing/2014/main" id="{66B32F81-B942-88AD-FDC8-6EFBB0375646}"/>
              </a:ext>
            </a:extLst>
          </p:cNvPr>
          <p:cNvSpPr>
            <a:spLocks noGrp="1"/>
          </p:cNvSpPr>
          <p:nvPr>
            <p:ph idx="1"/>
          </p:nvPr>
        </p:nvSpPr>
        <p:spPr/>
        <p:txBody>
          <a:bodyPr/>
          <a:lstStyle/>
          <a:p>
            <a:r>
              <a:rPr lang="en-GB" sz="2400" dirty="0">
                <a:effectLst/>
              </a:rPr>
              <a:t>Most everyone in the workplace today operates on the basis of teamwork. However, each generation has a different viewpoint of what “teamwork” means. </a:t>
            </a:r>
          </a:p>
          <a:p>
            <a:r>
              <a:rPr lang="en-GB" sz="2400" dirty="0">
                <a:effectLst/>
              </a:rPr>
              <a:t>The two older generations tend to believe that everyone on the team needs to work and be available until the project is completed. Younger generations want each person to have an individual task so they can go off on their own and complete their part then come back together when they are finished (Weston, 2009). </a:t>
            </a:r>
            <a:endParaRPr lang="en-GB" sz="2400" dirty="0"/>
          </a:p>
          <a:p>
            <a:endParaRPr lang="en-GB" dirty="0"/>
          </a:p>
        </p:txBody>
      </p:sp>
      <p:sp>
        <p:nvSpPr>
          <p:cNvPr id="4" name="Date Placeholder 3">
            <a:extLst>
              <a:ext uri="{FF2B5EF4-FFF2-40B4-BE49-F238E27FC236}">
                <a16:creationId xmlns:a16="http://schemas.microsoft.com/office/drawing/2014/main" id="{B77DF7CE-02C2-5AC6-11BD-F00D52B6DD0C}"/>
              </a:ext>
            </a:extLst>
          </p:cNvPr>
          <p:cNvSpPr>
            <a:spLocks noGrp="1"/>
          </p:cNvSpPr>
          <p:nvPr>
            <p:ph type="dt" sz="half" idx="10"/>
          </p:nvPr>
        </p:nvSpPr>
        <p:spPr/>
        <p:txBody>
          <a:bodyPr/>
          <a:lstStyle/>
          <a:p>
            <a:pPr>
              <a:defRPr/>
            </a:pPr>
            <a:fld id="{F0A6DD78-5A89-C948-AA92-7A4904793E62}"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48CE16B7-C768-A9E6-FFEE-C24218EE47EC}"/>
              </a:ext>
            </a:extLst>
          </p:cNvPr>
          <p:cNvSpPr>
            <a:spLocks noGrp="1"/>
          </p:cNvSpPr>
          <p:nvPr>
            <p:ph type="sldNum" sz="quarter" idx="12"/>
          </p:nvPr>
        </p:nvSpPr>
        <p:spPr/>
        <p:txBody>
          <a:bodyPr/>
          <a:lstStyle/>
          <a:p>
            <a:fld id="{C7E409F4-482D-A04E-A5BA-ED3B51010CEA}" type="slidenum">
              <a:rPr lang="en-GB" altLang="en-US" smtClean="0"/>
              <a:pPr/>
              <a:t>12</a:t>
            </a:fld>
            <a:endParaRPr lang="en-GB" altLang="en-US"/>
          </a:p>
        </p:txBody>
      </p:sp>
    </p:spTree>
    <p:extLst>
      <p:ext uri="{BB962C8B-B14F-4D97-AF65-F5344CB8AC3E}">
        <p14:creationId xmlns:p14="http://schemas.microsoft.com/office/powerpoint/2010/main" val="2492422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BFD9-D901-859F-8588-78D51AF34267}"/>
              </a:ext>
            </a:extLst>
          </p:cNvPr>
          <p:cNvSpPr>
            <a:spLocks noGrp="1"/>
          </p:cNvSpPr>
          <p:nvPr>
            <p:ph type="title"/>
          </p:nvPr>
        </p:nvSpPr>
        <p:spPr/>
        <p:txBody>
          <a:bodyPr/>
          <a:lstStyle/>
          <a:p>
            <a:r>
              <a:rPr lang="en-GB" sz="4400" b="1" dirty="0">
                <a:effectLst/>
                <a:latin typeface="Arial" panose="020B0604020202020204" pitchFamily="34" charset="0"/>
              </a:rPr>
              <a:t>Cross-Generational Mentoring </a:t>
            </a:r>
            <a:endParaRPr lang="en-GB" dirty="0"/>
          </a:p>
        </p:txBody>
      </p:sp>
      <p:sp>
        <p:nvSpPr>
          <p:cNvPr id="3" name="Content Placeholder 2">
            <a:extLst>
              <a:ext uri="{FF2B5EF4-FFF2-40B4-BE49-F238E27FC236}">
                <a16:creationId xmlns:a16="http://schemas.microsoft.com/office/drawing/2014/main" id="{56A0427E-0203-F06C-6773-6D250E8E71DF}"/>
              </a:ext>
            </a:extLst>
          </p:cNvPr>
          <p:cNvSpPr>
            <a:spLocks noGrp="1"/>
          </p:cNvSpPr>
          <p:nvPr>
            <p:ph idx="1"/>
          </p:nvPr>
        </p:nvSpPr>
        <p:spPr/>
        <p:txBody>
          <a:bodyPr/>
          <a:lstStyle/>
          <a:p>
            <a:r>
              <a:rPr lang="en-GB" sz="2400" dirty="0">
                <a:effectLst/>
              </a:rPr>
              <a:t>Reciprocal mentoring programs where younger workers are paired with experienced executives to work on specific projects, usually involving technology, are common and successful in many offices. </a:t>
            </a:r>
          </a:p>
          <a:p>
            <a:r>
              <a:rPr lang="en-GB" sz="2400" dirty="0">
                <a:effectLst/>
              </a:rPr>
              <a:t>The older generation has much experience to share with the younger employees and the younger generations, who grew up with technology, can teach the older generations how social media can be used to improve business results (Knight, 2014). </a:t>
            </a:r>
            <a:endParaRPr lang="en-GB" sz="2400" dirty="0"/>
          </a:p>
        </p:txBody>
      </p:sp>
      <p:sp>
        <p:nvSpPr>
          <p:cNvPr id="4" name="Date Placeholder 3">
            <a:extLst>
              <a:ext uri="{FF2B5EF4-FFF2-40B4-BE49-F238E27FC236}">
                <a16:creationId xmlns:a16="http://schemas.microsoft.com/office/drawing/2014/main" id="{3D8631C4-C731-7A0B-F4AC-93C9C2B74475}"/>
              </a:ext>
            </a:extLst>
          </p:cNvPr>
          <p:cNvSpPr>
            <a:spLocks noGrp="1"/>
          </p:cNvSpPr>
          <p:nvPr>
            <p:ph type="dt" sz="half" idx="10"/>
          </p:nvPr>
        </p:nvSpPr>
        <p:spPr/>
        <p:txBody>
          <a:bodyPr/>
          <a:lstStyle/>
          <a:p>
            <a:pPr>
              <a:defRPr/>
            </a:pPr>
            <a:fld id="{F0A6DD78-5A89-C948-AA92-7A4904793E62}"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062F1FE0-2D6F-7C4D-19D7-DDF8043690C9}"/>
              </a:ext>
            </a:extLst>
          </p:cNvPr>
          <p:cNvSpPr>
            <a:spLocks noGrp="1"/>
          </p:cNvSpPr>
          <p:nvPr>
            <p:ph type="sldNum" sz="quarter" idx="12"/>
          </p:nvPr>
        </p:nvSpPr>
        <p:spPr/>
        <p:txBody>
          <a:bodyPr/>
          <a:lstStyle/>
          <a:p>
            <a:fld id="{C7E409F4-482D-A04E-A5BA-ED3B51010CEA}" type="slidenum">
              <a:rPr lang="en-GB" altLang="en-US" smtClean="0"/>
              <a:pPr/>
              <a:t>13</a:t>
            </a:fld>
            <a:endParaRPr lang="en-GB" altLang="en-US"/>
          </a:p>
        </p:txBody>
      </p:sp>
    </p:spTree>
    <p:extLst>
      <p:ext uri="{BB962C8B-B14F-4D97-AF65-F5344CB8AC3E}">
        <p14:creationId xmlns:p14="http://schemas.microsoft.com/office/powerpoint/2010/main" val="4288966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749E1-725A-91BB-A0F2-AAA7D4FD521D}"/>
              </a:ext>
            </a:extLst>
          </p:cNvPr>
          <p:cNvSpPr>
            <a:spLocks noGrp="1"/>
          </p:cNvSpPr>
          <p:nvPr>
            <p:ph type="title"/>
          </p:nvPr>
        </p:nvSpPr>
        <p:spPr>
          <a:xfrm>
            <a:off x="457200" y="274638"/>
            <a:ext cx="8229600" cy="1143000"/>
          </a:xfrm>
        </p:spPr>
        <p:txBody>
          <a:bodyPr wrap="square" anchor="ctr">
            <a:normAutofit/>
          </a:bodyPr>
          <a:lstStyle/>
          <a:p>
            <a:r>
              <a:rPr lang="en-GB" b="1"/>
              <a:t>Activity</a:t>
            </a:r>
          </a:p>
        </p:txBody>
      </p:sp>
      <p:pic>
        <p:nvPicPr>
          <p:cNvPr id="7" name="Content Placeholder 6" descr="A person in a blue shirt&#10;&#10;Description automatically generated">
            <a:extLst>
              <a:ext uri="{FF2B5EF4-FFF2-40B4-BE49-F238E27FC236}">
                <a16:creationId xmlns:a16="http://schemas.microsoft.com/office/drawing/2014/main" id="{333E77B1-E829-081F-C2E8-DF49C6B348E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779" r="1" b="1"/>
          <a:stretch/>
        </p:blipFill>
        <p:spPr bwMode="auto">
          <a:xfrm>
            <a:off x="457200" y="1600201"/>
            <a:ext cx="8229600" cy="39170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08B3541B-BE4A-8A74-75E3-27DE2C3AF97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0A6DD78-5A89-C948-AA92-7A4904793E62}" type="datetime1">
              <a:rPr lang="en-GB" altLang="en-US" sz="900" smtClean="0"/>
              <a:pPr>
                <a:lnSpc>
                  <a:spcPct val="90000"/>
                </a:lnSpc>
                <a:spcAft>
                  <a:spcPts val="600"/>
                </a:spcAft>
                <a:defRPr/>
              </a:pPr>
              <a:t>16/07/2024</a:t>
            </a:fld>
            <a:endParaRPr lang="en-GB" altLang="en-US" sz="900"/>
          </a:p>
        </p:txBody>
      </p:sp>
      <p:sp>
        <p:nvSpPr>
          <p:cNvPr id="5" name="Slide Number Placeholder 4">
            <a:extLst>
              <a:ext uri="{FF2B5EF4-FFF2-40B4-BE49-F238E27FC236}">
                <a16:creationId xmlns:a16="http://schemas.microsoft.com/office/drawing/2014/main" id="{1314011F-BC8F-A538-3CAF-B650595453E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C7E409F4-482D-A04E-A5BA-ED3B51010CEA}" type="slidenum">
              <a:rPr lang="en-GB" altLang="en-US" smtClean="0"/>
              <a:pPr>
                <a:spcAft>
                  <a:spcPts val="600"/>
                </a:spcAft>
              </a:pPr>
              <a:t>14</a:t>
            </a:fld>
            <a:endParaRPr lang="en-GB" altLang="en-US"/>
          </a:p>
        </p:txBody>
      </p:sp>
    </p:spTree>
    <p:extLst>
      <p:ext uri="{BB962C8B-B14F-4D97-AF65-F5344CB8AC3E}">
        <p14:creationId xmlns:p14="http://schemas.microsoft.com/office/powerpoint/2010/main" val="3957425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FBA94-998F-5556-E721-3F58DB9B8D76}"/>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07254924-11A1-77B9-78BA-7ECA182186F3}"/>
              </a:ext>
            </a:extLst>
          </p:cNvPr>
          <p:cNvSpPr>
            <a:spLocks noGrp="1"/>
          </p:cNvSpPr>
          <p:nvPr>
            <p:ph idx="1"/>
          </p:nvPr>
        </p:nvSpPr>
        <p:spPr/>
        <p:txBody>
          <a:bodyPr/>
          <a:lstStyle/>
          <a:p>
            <a:r>
              <a:rPr lang="en-GB" sz="2000" dirty="0"/>
              <a:t>Five generations and only one workforce : how successful businesses are managing a multigenerational workforce (2020). Hershey, Pennsylvania: IGI Global. Available at: https://</a:t>
            </a:r>
            <a:r>
              <a:rPr lang="en-GB" sz="2000" dirty="0" err="1"/>
              <a:t>doi.org</a:t>
            </a:r>
            <a:r>
              <a:rPr lang="en-GB" sz="2000" dirty="0"/>
              <a:t>/10.4018/978-1-7998-0437-6.</a:t>
            </a:r>
          </a:p>
        </p:txBody>
      </p:sp>
      <p:sp>
        <p:nvSpPr>
          <p:cNvPr id="4" name="Date Placeholder 3">
            <a:extLst>
              <a:ext uri="{FF2B5EF4-FFF2-40B4-BE49-F238E27FC236}">
                <a16:creationId xmlns:a16="http://schemas.microsoft.com/office/drawing/2014/main" id="{2EB5C818-EA83-6D66-E23C-72CC4720D382}"/>
              </a:ext>
            </a:extLst>
          </p:cNvPr>
          <p:cNvSpPr>
            <a:spLocks noGrp="1"/>
          </p:cNvSpPr>
          <p:nvPr>
            <p:ph type="dt" sz="half" idx="10"/>
          </p:nvPr>
        </p:nvSpPr>
        <p:spPr/>
        <p:txBody>
          <a:bodyPr/>
          <a:lstStyle/>
          <a:p>
            <a:pPr>
              <a:defRPr/>
            </a:pPr>
            <a:fld id="{F0A6DD78-5A89-C948-AA92-7A4904793E62}"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DFEFD20E-DCFA-F50D-77C4-2B75E51035AC}"/>
              </a:ext>
            </a:extLst>
          </p:cNvPr>
          <p:cNvSpPr>
            <a:spLocks noGrp="1"/>
          </p:cNvSpPr>
          <p:nvPr>
            <p:ph type="sldNum" sz="quarter" idx="12"/>
          </p:nvPr>
        </p:nvSpPr>
        <p:spPr/>
        <p:txBody>
          <a:bodyPr/>
          <a:lstStyle/>
          <a:p>
            <a:fld id="{C7E409F4-482D-A04E-A5BA-ED3B51010CEA}" type="slidenum">
              <a:rPr lang="en-GB" altLang="en-US" smtClean="0"/>
              <a:pPr/>
              <a:t>15</a:t>
            </a:fld>
            <a:endParaRPr lang="en-GB" altLang="en-US"/>
          </a:p>
        </p:txBody>
      </p:sp>
    </p:spTree>
    <p:extLst>
      <p:ext uri="{BB962C8B-B14F-4D97-AF65-F5344CB8AC3E}">
        <p14:creationId xmlns:p14="http://schemas.microsoft.com/office/powerpoint/2010/main" val="10430597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787</TotalTime>
  <Words>1119</Words>
  <Application>Microsoft Macintosh PowerPoint</Application>
  <PresentationFormat>On-screen Show (4:3)</PresentationFormat>
  <Paragraphs>89</Paragraphs>
  <Slides>15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ＭＳ Ｐゴシック</vt:lpstr>
      <vt:lpstr>Arial</vt:lpstr>
      <vt:lpstr>Myriad Pro</vt:lpstr>
      <vt:lpstr>Verdana</vt:lpstr>
      <vt:lpstr>20140311PresentationUWTSDTemplate</vt:lpstr>
      <vt:lpstr>LCBB6003 Leadership and management, theory and practice  </vt:lpstr>
      <vt:lpstr>Five Generations and only one workforce</vt:lpstr>
      <vt:lpstr>Learning Objectives</vt:lpstr>
      <vt:lpstr>Generational management</vt:lpstr>
      <vt:lpstr>Generational management</vt:lpstr>
      <vt:lpstr>Generational cohort</vt:lpstr>
      <vt:lpstr>PowerPoint Presentation</vt:lpstr>
      <vt:lpstr>PowerPoint Presentation</vt:lpstr>
      <vt:lpstr>Communication style</vt:lpstr>
      <vt:lpstr>Generational Blanket Stereotypes </vt:lpstr>
      <vt:lpstr>Strategic Leadership for the Cross-Generational Workplace </vt:lpstr>
      <vt:lpstr>Teamwork </vt:lpstr>
      <vt:lpstr>Cross-Generational Mentoring </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73</cp:revision>
  <cp:lastPrinted>1601-01-01T00:00:00Z</cp:lastPrinted>
  <dcterms:created xsi:type="dcterms:W3CDTF">2002-10-07T19:43:58Z</dcterms:created>
  <dcterms:modified xsi:type="dcterms:W3CDTF">2024-07-16T08:03:53Z</dcterms:modified>
</cp:coreProperties>
</file>