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8"/>
  </p:notesMasterIdLst>
  <p:sldIdLst>
    <p:sldId id="256" r:id="rId2"/>
    <p:sldId id="257" r:id="rId3"/>
    <p:sldId id="258" r:id="rId4"/>
    <p:sldId id="260" r:id="rId5"/>
    <p:sldId id="261" r:id="rId6"/>
    <p:sldId id="270" r:id="rId7"/>
    <p:sldId id="262" r:id="rId8"/>
    <p:sldId id="264" r:id="rId9"/>
    <p:sldId id="265" r:id="rId10"/>
    <p:sldId id="271" r:id="rId11"/>
    <p:sldId id="266" r:id="rId12"/>
    <p:sldId id="272" r:id="rId13"/>
    <p:sldId id="267" r:id="rId14"/>
    <p:sldId id="273" r:id="rId15"/>
    <p:sldId id="274" r:id="rId16"/>
    <p:sldId id="27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966" autoAdjust="0"/>
  </p:normalViewPr>
  <p:slideViewPr>
    <p:cSldViewPr snapToGrid="0">
      <p:cViewPr varScale="1">
        <p:scale>
          <a:sx n="90" d="100"/>
          <a:sy n="90" d="100"/>
        </p:scale>
        <p:origin x="139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FCE25E-F03D-4749-8AC4-0FBAEDA53195}" type="datetimeFigureOut">
              <a:rPr lang="en-US" smtClean="0"/>
              <a:t>6/2/2026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1CA199-51DB-40C4-A018-05DEAE529347}" type="slidenum">
              <a:rPr lang="en-US" smtClean="0"/>
              <a:t>‹#›</a:t>
            </a:fld>
            <a:endParaRPr lang="en-US"/>
          </a:p>
        </p:txBody>
      </p:sp>
    </p:spTree>
    <p:extLst>
      <p:ext uri="{BB962C8B-B14F-4D97-AF65-F5344CB8AC3E}">
        <p14:creationId xmlns:p14="http://schemas.microsoft.com/office/powerpoint/2010/main" val="330651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Times New Roman" panose="02020603050405020304" pitchFamily="18" charset="0"/>
              </a:rPr>
              <a:t>The study will measure the cost of data poisoning attacks to model performance, analyse the efficiency of the sanitization strategies, and the different machine learning models that can be strengthened against the data poisoning attacks. Its results will aid in developing more safety machine learning systems which can be trusted in high-value areas.</a:t>
            </a:r>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2</a:t>
            </a:fld>
            <a:endParaRPr lang="en-US"/>
          </a:p>
        </p:txBody>
      </p:sp>
    </p:spTree>
    <p:extLst>
      <p:ext uri="{BB962C8B-B14F-4D97-AF65-F5344CB8AC3E}">
        <p14:creationId xmlns:p14="http://schemas.microsoft.com/office/powerpoint/2010/main" val="1155512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The results will be used to inform the best practices and guidelines towards building more robust machine learning systems. Such a study is specifically important in areas where such as healthcare and finance data integrity is critical in decision-making. With adversarial machine learning rapidly emerging as an acute issue in both practical and theoretical spheres, this study will assist in developing future research and practical applications to enhance model robustness and secure and reliable usage of machine learning technologies.</a:t>
            </a:r>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3</a:t>
            </a:fld>
            <a:endParaRPr lang="en-US"/>
          </a:p>
        </p:txBody>
      </p:sp>
    </p:spTree>
    <p:extLst>
      <p:ext uri="{BB962C8B-B14F-4D97-AF65-F5344CB8AC3E}">
        <p14:creationId xmlns:p14="http://schemas.microsoft.com/office/powerpoint/2010/main" val="1818674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Among the proposed sanitization mechanisms, the Differential Privacy and Secure Aggregation approaches have received a lot of the focus, as they have a potential to protect against data poisoning adversaries. Differential privacy when used with adversarial machine learning involves adding noise to the training data or the parameters of the model in a manner that makes the adversarial example of Personal Data to poison the model illegal.</a:t>
            </a:r>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4</a:t>
            </a:fld>
            <a:endParaRPr lang="en-US"/>
          </a:p>
        </p:txBody>
      </p:sp>
    </p:spTree>
    <p:extLst>
      <p:ext uri="{BB962C8B-B14F-4D97-AF65-F5344CB8AC3E}">
        <p14:creationId xmlns:p14="http://schemas.microsoft.com/office/powerpoint/2010/main" val="3398617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The resiliency of Decision Trees towards data poisoning is low, in comparison to their moral counterparts, such as Random Forest. This weakness is attributed to the fact that a corrupted data point may have a direct effect on the making decision of the tree which may make the tree learn improper patterns.</a:t>
            </a:r>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5</a:t>
            </a:fld>
            <a:endParaRPr lang="en-US"/>
          </a:p>
        </p:txBody>
      </p:sp>
    </p:spTree>
    <p:extLst>
      <p:ext uri="{BB962C8B-B14F-4D97-AF65-F5344CB8AC3E}">
        <p14:creationId xmlns:p14="http://schemas.microsoft.com/office/powerpoint/2010/main" val="31946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The literature also indicates the necessity to further investigate how various machine learning models - Random Forest, Decision Trees and </a:t>
            </a:r>
            <a:r>
              <a:rPr lang="en-GB" sz="1800" b="0" i="0" u="none" strike="noStrike" dirty="0" err="1">
                <a:solidFill>
                  <a:srgbClr val="000000"/>
                </a:solidFill>
                <a:effectLst/>
                <a:latin typeface="Times New Roman" panose="02020603050405020304" pitchFamily="18" charset="0"/>
              </a:rPr>
              <a:t>XGBoost</a:t>
            </a:r>
            <a:r>
              <a:rPr lang="en-GB" sz="1800" b="0" i="0" u="none" strike="noStrike" dirty="0">
                <a:solidFill>
                  <a:srgbClr val="000000"/>
                </a:solidFill>
                <a:effectLst/>
                <a:latin typeface="Times New Roman" panose="02020603050405020304" pitchFamily="18" charset="0"/>
              </a:rPr>
              <a:t> - react to data poisoning attacks and how those models can be made more resilient through sanitization. This review demonstrates that the absence of comparative studies and long-term reviews of sanitization strategies in real-life settings is a critical issue that preconditions the present research that is expected to fill these gaps and present a comprehensive analysis of model resilience and </a:t>
            </a:r>
            <a:r>
              <a:rPr lang="en-GB" sz="1800" b="0" i="0" u="none" strike="noStrike" dirty="0" err="1">
                <a:solidFill>
                  <a:srgbClr val="000000"/>
                </a:solidFill>
                <a:effectLst/>
                <a:latin typeface="Times New Roman" panose="02020603050405020304" pitchFamily="18" charset="0"/>
              </a:rPr>
              <a:t>defense</a:t>
            </a:r>
            <a:r>
              <a:rPr lang="en-GB" sz="1800" b="0" i="0" u="none" strike="noStrike" dirty="0">
                <a:solidFill>
                  <a:srgbClr val="000000"/>
                </a:solidFill>
                <a:effectLst/>
                <a:latin typeface="Times New Roman" panose="02020603050405020304" pitchFamily="18" charset="0"/>
              </a:rPr>
              <a:t> mechanisms.</a:t>
            </a:r>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6</a:t>
            </a:fld>
            <a:endParaRPr lang="en-US"/>
          </a:p>
        </p:txBody>
      </p:sp>
    </p:spTree>
    <p:extLst>
      <p:ext uri="{BB962C8B-B14F-4D97-AF65-F5344CB8AC3E}">
        <p14:creationId xmlns:p14="http://schemas.microsoft.com/office/powerpoint/2010/main" val="26018029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The study methodology is mainly an experiment strategy, whereby machine learning models are planned and tested under adversarial data poisoning attack. The methodology consists of first acquiring and processing an appropriate dataset and then runs a label-flipping poisoning attack.</a:t>
            </a:r>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7</a:t>
            </a:fld>
            <a:endParaRPr lang="en-US"/>
          </a:p>
        </p:txBody>
      </p:sp>
    </p:spTree>
    <p:extLst>
      <p:ext uri="{BB962C8B-B14F-4D97-AF65-F5344CB8AC3E}">
        <p14:creationId xmlns:p14="http://schemas.microsoft.com/office/powerpoint/2010/main" val="11499937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The research lends emphasis on the great loss of performance due to label flipping and demonstrates that sanitization can enhance the model performance but not recover the initial performance levels completely. Sanitization procedure was implemented through the restoration of the reversed labels, the models were then re-trained in order to check the efficiency of the sanitization to restore performance.</a:t>
            </a:r>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8</a:t>
            </a:fld>
            <a:endParaRPr lang="en-US"/>
          </a:p>
        </p:txBody>
      </p:sp>
    </p:spTree>
    <p:extLst>
      <p:ext uri="{BB962C8B-B14F-4D97-AF65-F5344CB8AC3E}">
        <p14:creationId xmlns:p14="http://schemas.microsoft.com/office/powerpoint/2010/main" val="23692578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The sanitization of data which was carried out through inverting labels enhanced the accuracy of the model, but did not bring about all the initial performance levels. The research has shown the importance of using sanitization methods in maintaining model robustness, and also the different strengths of various machine learning algorithms under poisoned data.</a:t>
            </a:r>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9</a:t>
            </a:fld>
            <a:endParaRPr lang="en-US"/>
          </a:p>
        </p:txBody>
      </p:sp>
    </p:spTree>
    <p:extLst>
      <p:ext uri="{BB962C8B-B14F-4D97-AF65-F5344CB8AC3E}">
        <p14:creationId xmlns:p14="http://schemas.microsoft.com/office/powerpoint/2010/main" val="23668797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Random Forest, Decision Tree, and </a:t>
            </a:r>
            <a:r>
              <a:rPr lang="en-GB" sz="1800" b="0" i="0" u="none" strike="noStrike" dirty="0" err="1">
                <a:solidFill>
                  <a:srgbClr val="000000"/>
                </a:solidFill>
                <a:effectLst/>
                <a:latin typeface="Times New Roman" panose="02020603050405020304" pitchFamily="18" charset="0"/>
              </a:rPr>
              <a:t>XGBoost</a:t>
            </a:r>
            <a:r>
              <a:rPr lang="en-GB" sz="1800" b="0" i="0" u="none" strike="noStrike" dirty="0">
                <a:solidFill>
                  <a:srgbClr val="000000"/>
                </a:solidFill>
                <a:effectLst/>
                <a:latin typeface="Times New Roman" panose="02020603050405020304" pitchFamily="18" charset="0"/>
              </a:rPr>
              <a:t> models were trained and tested on clean and poisoned data. The findings showed that there was a great deterioration of performance as a result of label flipping and </a:t>
            </a:r>
            <a:r>
              <a:rPr lang="en-GB" sz="1800" b="0" i="0" u="none" strike="noStrike" dirty="0" err="1">
                <a:solidFill>
                  <a:srgbClr val="000000"/>
                </a:solidFill>
                <a:effectLst/>
                <a:latin typeface="Times New Roman" panose="02020603050405020304" pitchFamily="18" charset="0"/>
              </a:rPr>
              <a:t>XGBoost</a:t>
            </a:r>
            <a:r>
              <a:rPr lang="en-GB" sz="1800" b="0" i="0" u="none" strike="noStrike" dirty="0">
                <a:solidFill>
                  <a:srgbClr val="000000"/>
                </a:solidFill>
                <a:effectLst/>
                <a:latin typeface="Times New Roman" panose="02020603050405020304" pitchFamily="18" charset="0"/>
              </a:rPr>
              <a:t> had the highest accuracy. </a:t>
            </a:r>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10</a:t>
            </a:fld>
            <a:endParaRPr lang="en-US"/>
          </a:p>
        </p:txBody>
      </p:sp>
    </p:spTree>
    <p:extLst>
      <p:ext uri="{BB962C8B-B14F-4D97-AF65-F5344CB8AC3E}">
        <p14:creationId xmlns:p14="http://schemas.microsoft.com/office/powerpoint/2010/main" val="1210367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The study shows that simple yet efficient techniques methodologies are achievable combining both privacy-preserving and aggregation-based sanitizations by which model robustness against poisoning can be further improved while keeping an ethical usage of the data.</a:t>
            </a:r>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11</a:t>
            </a:fld>
            <a:endParaRPr lang="en-US"/>
          </a:p>
        </p:txBody>
      </p:sp>
    </p:spTree>
    <p:extLst>
      <p:ext uri="{BB962C8B-B14F-4D97-AF65-F5344CB8AC3E}">
        <p14:creationId xmlns:p14="http://schemas.microsoft.com/office/powerpoint/2010/main" val="20487091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 The results are consistent with the goal of determining resilience relative to which Transformational Boosted Decision Trees (</a:t>
            </a:r>
            <a:r>
              <a:rPr lang="en-GB" sz="1800" b="0" i="0" u="none" strike="noStrike" dirty="0" err="1">
                <a:solidFill>
                  <a:srgbClr val="000000"/>
                </a:solidFill>
                <a:effectLst/>
                <a:latin typeface="Times New Roman" panose="02020603050405020304" pitchFamily="18" charset="0"/>
              </a:rPr>
              <a:t>XGBoost</a:t>
            </a:r>
            <a:r>
              <a:rPr lang="en-GB" sz="1800" b="0" i="0" u="none" strike="noStrike" dirty="0">
                <a:solidFill>
                  <a:srgbClr val="000000"/>
                </a:solidFill>
                <a:effectLst/>
                <a:latin typeface="Times New Roman" panose="02020603050405020304" pitchFamily="18" charset="0"/>
              </a:rPr>
              <a:t>) are more flexible, while Random Forest is more stable and Decision Trees are most vulnerable. These understandings would guide to choose strong models in an adversarial context.</a:t>
            </a:r>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12</a:t>
            </a:fld>
            <a:endParaRPr lang="en-US"/>
          </a:p>
        </p:txBody>
      </p:sp>
    </p:spTree>
    <p:extLst>
      <p:ext uri="{BB962C8B-B14F-4D97-AF65-F5344CB8AC3E}">
        <p14:creationId xmlns:p14="http://schemas.microsoft.com/office/powerpoint/2010/main" val="1860899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The insights gained are valuable for devising ways to strengthen machine learning systems to resist malicious manipulations of data and serve as a foundation to create secure, reliable and usable AI deployment in the real world's high-stakes challenges.</a:t>
            </a:r>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13</a:t>
            </a:fld>
            <a:endParaRPr lang="en-US"/>
          </a:p>
        </p:txBody>
      </p:sp>
    </p:spTree>
    <p:extLst>
      <p:ext uri="{BB962C8B-B14F-4D97-AF65-F5344CB8AC3E}">
        <p14:creationId xmlns:p14="http://schemas.microsoft.com/office/powerpoint/2010/main" val="3767930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Exploring further data poisoning methods, such as feature manipulation attacks, backdoor attacks, and more in various machine learning models can be a focus for future research. It would be helpful that the datasets were increased and testing performed in real world scenarios. Further enhancing resilience with seriousness of sanitization methods, adversarial training and explainable AI. </a:t>
            </a:r>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14</a:t>
            </a:fld>
            <a:endParaRPr lang="en-US"/>
          </a:p>
        </p:txBody>
      </p:sp>
    </p:spTree>
    <p:extLst>
      <p:ext uri="{BB962C8B-B14F-4D97-AF65-F5344CB8AC3E}">
        <p14:creationId xmlns:p14="http://schemas.microsoft.com/office/powerpoint/2010/main" val="21730855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dirty="0"/>
          </a:p>
        </p:txBody>
      </p:sp>
      <p:sp>
        <p:nvSpPr>
          <p:cNvPr id="4" name="Slide Number Placeholder 3"/>
          <p:cNvSpPr>
            <a:spLocks noGrp="1"/>
          </p:cNvSpPr>
          <p:nvPr>
            <p:ph type="sldNum" sz="quarter" idx="5"/>
          </p:nvPr>
        </p:nvSpPr>
        <p:spPr/>
        <p:txBody>
          <a:bodyPr/>
          <a:lstStyle/>
          <a:p>
            <a:fld id="{C61CA199-51DB-40C4-A018-05DEAE529347}" type="slidenum">
              <a:rPr lang="en-US" smtClean="0"/>
              <a:t>15</a:t>
            </a:fld>
            <a:endParaRPr lang="en-US"/>
          </a:p>
        </p:txBody>
      </p:sp>
    </p:spTree>
    <p:extLst>
      <p:ext uri="{BB962C8B-B14F-4D97-AF65-F5344CB8AC3E}">
        <p14:creationId xmlns:p14="http://schemas.microsoft.com/office/powerpoint/2010/main" val="3502544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75978794-FDC3-458C-BB5B-40717EBDD6AA}" type="datetimeFigureOut">
              <a:rPr lang="en-US" smtClean="0"/>
              <a:t>6/2/2026</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2714219B-3BA5-4E1C-96B9-6F43CF568934}" type="slidenum">
              <a:rPr lang="en-US" smtClean="0"/>
              <a:t>‹#›</a:t>
            </a:fld>
            <a:endParaRPr lang="en-US"/>
          </a:p>
        </p:txBody>
      </p:sp>
    </p:spTree>
    <p:extLst>
      <p:ext uri="{BB962C8B-B14F-4D97-AF65-F5344CB8AC3E}">
        <p14:creationId xmlns:p14="http://schemas.microsoft.com/office/powerpoint/2010/main" val="69063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978794-FDC3-458C-BB5B-40717EBDD6AA}" type="datetimeFigureOut">
              <a:rPr lang="en-US" smtClean="0"/>
              <a:t>6/2/2026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2714219B-3BA5-4E1C-96B9-6F43CF568934}" type="slidenum">
              <a:rPr lang="en-US" smtClean="0"/>
              <a:t>‹#›</a:t>
            </a:fld>
            <a:endParaRPr lang="en-US"/>
          </a:p>
        </p:txBody>
      </p:sp>
    </p:spTree>
    <p:extLst>
      <p:ext uri="{BB962C8B-B14F-4D97-AF65-F5344CB8AC3E}">
        <p14:creationId xmlns:p14="http://schemas.microsoft.com/office/powerpoint/2010/main" val="3399463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75978794-FDC3-458C-BB5B-40717EBDD6AA}" type="datetimeFigureOut">
              <a:rPr lang="en-US" smtClean="0"/>
              <a:t>6/2/2026</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2714219B-3BA5-4E1C-96B9-6F43CF568934}" type="slidenum">
              <a:rPr lang="en-US" smtClean="0"/>
              <a:t>‹#›</a:t>
            </a:fld>
            <a:endParaRPr lang="en-US"/>
          </a:p>
        </p:txBody>
      </p:sp>
    </p:spTree>
    <p:extLst>
      <p:ext uri="{BB962C8B-B14F-4D97-AF65-F5344CB8AC3E}">
        <p14:creationId xmlns:p14="http://schemas.microsoft.com/office/powerpoint/2010/main" val="2740013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978794-FDC3-458C-BB5B-40717EBDD6AA}" type="datetimeFigureOut">
              <a:rPr lang="en-US" smtClean="0"/>
              <a:t>6/2/2026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14219B-3BA5-4E1C-96B9-6F43CF568934}" type="slidenum">
              <a:rPr lang="en-US" smtClean="0"/>
              <a:t>‹#›</a:t>
            </a:fld>
            <a:endParaRPr lang="en-US"/>
          </a:p>
        </p:txBody>
      </p:sp>
    </p:spTree>
    <p:extLst>
      <p:ext uri="{BB962C8B-B14F-4D97-AF65-F5344CB8AC3E}">
        <p14:creationId xmlns:p14="http://schemas.microsoft.com/office/powerpoint/2010/main" val="1346600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978794-FDC3-458C-BB5B-40717EBDD6AA}" type="datetimeFigureOut">
              <a:rPr lang="en-US" smtClean="0"/>
              <a:t>6/2/2026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14219B-3BA5-4E1C-96B9-6F43CF568934}" type="slidenum">
              <a:rPr lang="en-US" smtClean="0"/>
              <a:t>‹#›</a:t>
            </a:fld>
            <a:endParaRPr lang="en-US"/>
          </a:p>
        </p:txBody>
      </p:sp>
    </p:spTree>
    <p:extLst>
      <p:ext uri="{BB962C8B-B14F-4D97-AF65-F5344CB8AC3E}">
        <p14:creationId xmlns:p14="http://schemas.microsoft.com/office/powerpoint/2010/main" val="18833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978794-FDC3-458C-BB5B-40717EBDD6AA}" type="datetimeFigureOut">
              <a:rPr lang="en-US" smtClean="0"/>
              <a:t>6/2/2026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14219B-3BA5-4E1C-96B9-6F43CF568934}" type="slidenum">
              <a:rPr lang="en-US" smtClean="0"/>
              <a:t>‹#›</a:t>
            </a:fld>
            <a:endParaRPr lang="en-US"/>
          </a:p>
        </p:txBody>
      </p:sp>
    </p:spTree>
    <p:extLst>
      <p:ext uri="{BB962C8B-B14F-4D97-AF65-F5344CB8AC3E}">
        <p14:creationId xmlns:p14="http://schemas.microsoft.com/office/powerpoint/2010/main" val="2189138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978794-FDC3-458C-BB5B-40717EBDD6AA}" type="datetimeFigureOut">
              <a:rPr lang="en-US" smtClean="0"/>
              <a:t>6/2/2026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14219B-3BA5-4E1C-96B9-6F43CF568934}" type="slidenum">
              <a:rPr lang="en-US" smtClean="0"/>
              <a:t>‹#›</a:t>
            </a:fld>
            <a:endParaRPr lang="en-US"/>
          </a:p>
        </p:txBody>
      </p:sp>
    </p:spTree>
    <p:extLst>
      <p:ext uri="{BB962C8B-B14F-4D97-AF65-F5344CB8AC3E}">
        <p14:creationId xmlns:p14="http://schemas.microsoft.com/office/powerpoint/2010/main" val="3047635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75978794-FDC3-458C-BB5B-40717EBDD6AA}" type="datetimeFigureOut">
              <a:rPr lang="en-US" smtClean="0"/>
              <a:t>6/2/2026</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2714219B-3BA5-4E1C-96B9-6F43CF568934}" type="slidenum">
              <a:rPr lang="en-US" smtClean="0"/>
              <a:t>‹#›</a:t>
            </a:fld>
            <a:endParaRPr lang="en-US"/>
          </a:p>
        </p:txBody>
      </p:sp>
    </p:spTree>
    <p:extLst>
      <p:ext uri="{BB962C8B-B14F-4D97-AF65-F5344CB8AC3E}">
        <p14:creationId xmlns:p14="http://schemas.microsoft.com/office/powerpoint/2010/main" val="1392481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978794-FDC3-458C-BB5B-40717EBDD6AA}" type="datetimeFigureOut">
              <a:rPr lang="en-US" smtClean="0"/>
              <a:t>6/2/2026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14219B-3BA5-4E1C-96B9-6F43CF568934}" type="slidenum">
              <a:rPr lang="en-US" smtClean="0"/>
              <a:t>‹#›</a:t>
            </a:fld>
            <a:endParaRPr lang="en-US"/>
          </a:p>
        </p:txBody>
      </p:sp>
    </p:spTree>
    <p:extLst>
      <p:ext uri="{BB962C8B-B14F-4D97-AF65-F5344CB8AC3E}">
        <p14:creationId xmlns:p14="http://schemas.microsoft.com/office/powerpoint/2010/main" val="864400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978794-FDC3-458C-BB5B-40717EBDD6AA}" type="datetimeFigureOut">
              <a:rPr lang="en-US" smtClean="0"/>
              <a:t>6/2/2026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14219B-3BA5-4E1C-96B9-6F43CF568934}" type="slidenum">
              <a:rPr lang="en-US" smtClean="0"/>
              <a:t>‹#›</a:t>
            </a:fld>
            <a:endParaRPr lang="en-US"/>
          </a:p>
        </p:txBody>
      </p:sp>
    </p:spTree>
    <p:extLst>
      <p:ext uri="{BB962C8B-B14F-4D97-AF65-F5344CB8AC3E}">
        <p14:creationId xmlns:p14="http://schemas.microsoft.com/office/powerpoint/2010/main" val="1123887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75978794-FDC3-458C-BB5B-40717EBDD6AA}" type="datetimeFigureOut">
              <a:rPr lang="en-US" smtClean="0"/>
              <a:t>6/2/2026</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2714219B-3BA5-4E1C-96B9-6F43CF568934}" type="slidenum">
              <a:rPr lang="en-US" smtClean="0"/>
              <a:t>‹#›</a:t>
            </a:fld>
            <a:endParaRPr lang="en-US"/>
          </a:p>
        </p:txBody>
      </p:sp>
    </p:spTree>
    <p:extLst>
      <p:ext uri="{BB962C8B-B14F-4D97-AF65-F5344CB8AC3E}">
        <p14:creationId xmlns:p14="http://schemas.microsoft.com/office/powerpoint/2010/main" val="3808485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75978794-FDC3-458C-BB5B-40717EBDD6AA}" type="datetimeFigureOut">
              <a:rPr lang="en-US" smtClean="0"/>
              <a:t>6/2/2026</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2714219B-3BA5-4E1C-96B9-6F43CF568934}"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80917650"/>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31AAF-741C-9200-FCA9-EEE810547F38}"/>
              </a:ext>
            </a:extLst>
          </p:cNvPr>
          <p:cNvSpPr>
            <a:spLocks noGrp="1"/>
          </p:cNvSpPr>
          <p:nvPr>
            <p:ph type="ctrTitle"/>
          </p:nvPr>
        </p:nvSpPr>
        <p:spPr>
          <a:xfrm>
            <a:off x="692331" y="2720122"/>
            <a:ext cx="10807338" cy="3050368"/>
          </a:xfrm>
        </p:spPr>
        <p:txBody>
          <a:bodyPr>
            <a:noAutofit/>
          </a:bodyPr>
          <a:lstStyle/>
          <a:p>
            <a:pPr algn="ctr" rtl="0">
              <a:lnSpc>
                <a:spcPct val="150000"/>
              </a:lnSpc>
              <a:spcBef>
                <a:spcPts val="1000"/>
              </a:spcBef>
              <a:spcAft>
                <a:spcPts val="1000"/>
              </a:spcAft>
            </a:pPr>
            <a:r>
              <a:rPr lang="en-GB" sz="3000" b="1" i="0" u="none" strike="noStrike" dirty="0">
                <a:solidFill>
                  <a:srgbClr val="000000"/>
                </a:solidFill>
                <a:effectLst/>
                <a:latin typeface="Times New Roman" panose="02020603050405020304" pitchFamily="18" charset="0"/>
                <a:cs typeface="Times New Roman" panose="02020603050405020304" pitchFamily="18" charset="0"/>
              </a:rPr>
              <a:t>Evaluating the Impact of Data Poisoning Attacks with Label Flipping and Mitigation Techniques on Machine Learning Model Robustness</a:t>
            </a:r>
            <a:r>
              <a:rPr lang="en-GB" sz="3000" b="0" i="0" u="none" strike="noStrike" dirty="0">
                <a:solidFill>
                  <a:srgbClr val="000000"/>
                </a:solidFill>
                <a:effectLst/>
                <a:latin typeface="Times New Roman" panose="02020603050405020304" pitchFamily="18" charset="0"/>
                <a:cs typeface="Times New Roman" panose="02020603050405020304" pitchFamily="18" charset="0"/>
              </a:rPr>
              <a:t> </a:t>
            </a:r>
            <a:br>
              <a:rPr lang="en-GB" sz="3000" b="0" dirty="0">
                <a:effectLst/>
                <a:latin typeface="Times New Roman" panose="02020603050405020304" pitchFamily="18" charset="0"/>
                <a:cs typeface="Times New Roman" panose="02020603050405020304" pitchFamily="18" charset="0"/>
              </a:rPr>
            </a:br>
            <a:br>
              <a:rPr lang="en-GB" sz="3000" dirty="0">
                <a:latin typeface="Times New Roman" panose="02020603050405020304" pitchFamily="18" charset="0"/>
                <a:cs typeface="Times New Roman" panose="02020603050405020304" pitchFamily="18" charset="0"/>
              </a:rPr>
            </a:br>
            <a:endParaRPr lang="en-US" sz="30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56168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C04AE-FBF5-8003-D441-A771B81DD172}"/>
              </a:ext>
            </a:extLst>
          </p:cNvPr>
          <p:cNvSpPr>
            <a:spLocks noGrp="1"/>
          </p:cNvSpPr>
          <p:nvPr>
            <p:ph type="title"/>
          </p:nvPr>
        </p:nvSpPr>
        <p:spPr>
          <a:xfrm>
            <a:off x="467980" y="371230"/>
            <a:ext cx="11029616" cy="1013800"/>
          </a:xfrm>
        </p:spPr>
        <p:txBody>
          <a:bodyPr>
            <a:normAutofit/>
          </a:bodyPr>
          <a:lstStyle/>
          <a:p>
            <a:pPr algn="ctr"/>
            <a:r>
              <a:rPr lang="en-US" sz="2500" b="1" dirty="0">
                <a:solidFill>
                  <a:schemeClr val="tx1"/>
                </a:solidFill>
                <a:latin typeface="Times New Roman" panose="02020603050405020304" pitchFamily="18" charset="0"/>
                <a:cs typeface="Times New Roman" panose="02020603050405020304" pitchFamily="18" charset="0"/>
              </a:rPr>
              <a:t>INTRODUCTION</a:t>
            </a:r>
            <a:endParaRPr lang="en-US" sz="25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76EE44-0E65-4199-A7BF-6A294A651F8D}"/>
              </a:ext>
            </a:extLst>
          </p:cNvPr>
          <p:cNvSpPr>
            <a:spLocks noGrp="1"/>
          </p:cNvSpPr>
          <p:nvPr>
            <p:ph idx="1"/>
          </p:nvPr>
        </p:nvSpPr>
        <p:spPr>
          <a:xfrm>
            <a:off x="357586" y="1385030"/>
            <a:ext cx="11476828" cy="5032375"/>
          </a:xfrm>
        </p:spPr>
        <p:txBody>
          <a:bodyPr>
            <a:noAutofit/>
          </a:bodyPr>
          <a:lstStyle/>
          <a:p>
            <a:pPr algn="just">
              <a:lnSpc>
                <a:spcPct val="170000"/>
              </a:lnSpc>
            </a:pPr>
            <a:r>
              <a:rPr lang="en-GB" sz="1600" b="0" i="0" u="none" strike="noStrike" dirty="0">
                <a:solidFill>
                  <a:srgbClr val="000000"/>
                </a:solidFill>
                <a:effectLst/>
                <a:latin typeface="Times New Roman" panose="02020603050405020304" pitchFamily="18" charset="0"/>
              </a:rPr>
              <a:t>Adversarial machine learning is an impending area, which aims at comprehending how machine learning frameworks can be compromised through a deliberate adoption of false or malicious information during the training procedure. </a:t>
            </a:r>
          </a:p>
          <a:p>
            <a:pPr algn="just">
              <a:lnSpc>
                <a:spcPct val="170000"/>
              </a:lnSpc>
            </a:pPr>
            <a:r>
              <a:rPr lang="en-GB" sz="1600" b="0" i="0" u="none" strike="noStrike" dirty="0">
                <a:solidFill>
                  <a:srgbClr val="000000"/>
                </a:solidFill>
                <a:effectLst/>
                <a:latin typeface="Times New Roman" panose="02020603050405020304" pitchFamily="18" charset="0"/>
              </a:rPr>
              <a:t>Label flipping is considered one of the most popular methods of data poisoning, in which the attacker changes the labels of the training data to confuse the machine learning model in the process of training.</a:t>
            </a:r>
          </a:p>
          <a:p>
            <a:pPr algn="just">
              <a:lnSpc>
                <a:spcPct val="170000"/>
              </a:lnSpc>
            </a:pPr>
            <a:r>
              <a:rPr lang="en-GB" sz="1600" dirty="0">
                <a:solidFill>
                  <a:srgbClr val="000000"/>
                </a:solidFill>
                <a:latin typeface="Times New Roman" panose="02020603050405020304" pitchFamily="18" charset="0"/>
              </a:rPr>
              <a:t>A</a:t>
            </a:r>
            <a:r>
              <a:rPr lang="en-GB" sz="1600" b="0" i="0" u="none" strike="noStrike" dirty="0">
                <a:solidFill>
                  <a:srgbClr val="000000"/>
                </a:solidFill>
                <a:effectLst/>
                <a:latin typeface="Times New Roman" panose="02020603050405020304" pitchFamily="18" charset="0"/>
              </a:rPr>
              <a:t>ttacks can diminish performance of machine learning models thereby leading to false predictions and harmful consequences</a:t>
            </a:r>
            <a:endParaRPr lang="en-US" sz="16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3697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24AEE-9FF0-6D91-81C4-78D0C8B4D196}"/>
              </a:ext>
            </a:extLst>
          </p:cNvPr>
          <p:cNvSpPr>
            <a:spLocks noGrp="1"/>
          </p:cNvSpPr>
          <p:nvPr>
            <p:ph type="title"/>
          </p:nvPr>
        </p:nvSpPr>
        <p:spPr>
          <a:xfrm>
            <a:off x="454562" y="418692"/>
            <a:ext cx="11029616" cy="1013800"/>
          </a:xfrm>
        </p:spPr>
        <p:txBody>
          <a:bodyPr>
            <a:normAutofit/>
          </a:bodyPr>
          <a:lstStyle/>
          <a:p>
            <a:pPr algn="ctr"/>
            <a:r>
              <a:rPr lang="en-US" sz="2500" b="1" dirty="0">
                <a:solidFill>
                  <a:schemeClr val="tx1"/>
                </a:solidFill>
                <a:latin typeface="Times New Roman" panose="02020603050405020304" pitchFamily="18" charset="0"/>
                <a:cs typeface="Times New Roman" panose="02020603050405020304" pitchFamily="18" charset="0"/>
              </a:rPr>
              <a:t>INTRODUCTION CNTD.</a:t>
            </a:r>
            <a:endParaRPr lang="en-US" sz="25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9959D7-DD68-3629-8577-586685D44DAE}"/>
              </a:ext>
            </a:extLst>
          </p:cNvPr>
          <p:cNvSpPr>
            <a:spLocks noGrp="1"/>
          </p:cNvSpPr>
          <p:nvPr>
            <p:ph idx="1"/>
          </p:nvPr>
        </p:nvSpPr>
        <p:spPr>
          <a:xfrm>
            <a:off x="454562" y="1837945"/>
            <a:ext cx="11268046" cy="4684776"/>
          </a:xfrm>
          <a:ln>
            <a:solidFill>
              <a:schemeClr val="tx1"/>
            </a:solidFill>
          </a:ln>
        </p:spPr>
        <p:txBody>
          <a:bodyPr>
            <a:noAutofit/>
          </a:bodyPr>
          <a:lstStyle/>
          <a:p>
            <a:pPr marL="0" indent="0" algn="just">
              <a:lnSpc>
                <a:spcPct val="150000"/>
              </a:lnSpc>
              <a:spcBef>
                <a:spcPts val="1000"/>
              </a:spcBef>
              <a:spcAft>
                <a:spcPts val="1000"/>
              </a:spcAft>
              <a:buNone/>
            </a:pPr>
            <a:r>
              <a:rPr lang="en-GB" sz="1000" b="1" dirty="0">
                <a:solidFill>
                  <a:schemeClr val="tx1"/>
                </a:solidFill>
                <a:effectLst/>
                <a:latin typeface="Times New Roman" panose="02020603050405020304" pitchFamily="18" charset="0"/>
              </a:rPr>
              <a:t>Research Aim</a:t>
            </a:r>
            <a:endParaRPr lang="en-IN" sz="1000" b="1" dirty="0">
              <a:solidFill>
                <a:schemeClr val="tx1"/>
              </a:solidFill>
              <a:effectLst/>
              <a:latin typeface="Times New Roman" panose="02020603050405020304" pitchFamily="18" charset="0"/>
            </a:endParaRPr>
          </a:p>
          <a:p>
            <a:pPr algn="just">
              <a:lnSpc>
                <a:spcPct val="150000"/>
              </a:lnSpc>
              <a:spcBef>
                <a:spcPts val="1000"/>
              </a:spcBef>
              <a:spcAft>
                <a:spcPts val="1000"/>
              </a:spcAft>
            </a:pPr>
            <a:r>
              <a:rPr lang="en-GB" sz="1000" dirty="0">
                <a:solidFill>
                  <a:schemeClr val="tx1"/>
                </a:solidFill>
                <a:effectLst/>
                <a:latin typeface="Times New Roman" panose="02020603050405020304" pitchFamily="18" charset="0"/>
                <a:ea typeface="Times New Roman" panose="02020603050405020304" pitchFamily="18" charset="0"/>
              </a:rPr>
              <a:t>This research aims to measure the performance of machine learning models that have been affected by data poisoning attacks in the form of label flipping. The paper will further discuss how different mitigation strategies, including Differential Privacy and Secure Aggregation can be used to improve on the model robustness to this kind of adversarial attacks. The objective is not only to derive answers on how various machine learning algorithms react to data poisoning, but also to discover the most effective </a:t>
            </a:r>
            <a:r>
              <a:rPr lang="en-GB" sz="1000" dirty="0" err="1">
                <a:solidFill>
                  <a:schemeClr val="tx1"/>
                </a:solidFill>
                <a:effectLst/>
                <a:latin typeface="Times New Roman" panose="02020603050405020304" pitchFamily="18" charset="0"/>
                <a:ea typeface="Times New Roman" panose="02020603050405020304" pitchFamily="18" charset="0"/>
              </a:rPr>
              <a:t>defense</a:t>
            </a:r>
            <a:r>
              <a:rPr lang="en-GB" sz="1000" dirty="0">
                <a:solidFill>
                  <a:schemeClr val="tx1"/>
                </a:solidFill>
                <a:effectLst/>
                <a:latin typeface="Times New Roman" panose="02020603050405020304" pitchFamily="18" charset="0"/>
                <a:ea typeface="Times New Roman" panose="02020603050405020304" pitchFamily="18" charset="0"/>
              </a:rPr>
              <a:t> mechanisms to guarantee reliability and safety of these models when used in the real world.</a:t>
            </a:r>
          </a:p>
          <a:p>
            <a:pPr marL="0" indent="0" algn="just">
              <a:lnSpc>
                <a:spcPct val="150000"/>
              </a:lnSpc>
              <a:spcBef>
                <a:spcPts val="1000"/>
              </a:spcBef>
              <a:spcAft>
                <a:spcPts val="1000"/>
              </a:spcAft>
              <a:buNone/>
            </a:pPr>
            <a:r>
              <a:rPr lang="en-GB" sz="1000" b="1" dirty="0">
                <a:solidFill>
                  <a:schemeClr val="tx1"/>
                </a:solidFill>
                <a:effectLst/>
                <a:latin typeface="Times New Roman" panose="02020603050405020304" pitchFamily="18" charset="0"/>
              </a:rPr>
              <a:t>Research Objectives</a:t>
            </a:r>
            <a:endParaRPr lang="en-IN" sz="1000" b="1" dirty="0">
              <a:solidFill>
                <a:schemeClr val="tx1"/>
              </a:solidFill>
              <a:effectLst/>
              <a:latin typeface="Times New Roman" panose="02020603050405020304" pitchFamily="18" charset="0"/>
            </a:endParaRPr>
          </a:p>
          <a:p>
            <a:pPr marL="342900" lvl="0" indent="-342900" algn="just">
              <a:lnSpc>
                <a:spcPct val="150000"/>
              </a:lnSpc>
              <a:buFont typeface="Symbol" panose="05050102010706020507" pitchFamily="18" charset="2"/>
              <a:buChar char=""/>
            </a:pPr>
            <a:r>
              <a:rPr lang="en-GB" sz="1000" kern="100" dirty="0">
                <a:solidFill>
                  <a:schemeClr val="tx1"/>
                </a:solidFill>
                <a:effectLst/>
                <a:latin typeface="Times New Roman" panose="02020603050405020304" pitchFamily="18" charset="0"/>
                <a:ea typeface="Cambria" panose="02040503050406030204" pitchFamily="18" charset="0"/>
                <a:cs typeface="Times New Roman" panose="02020603050405020304" pitchFamily="18" charset="0"/>
              </a:rPr>
              <a:t>To </a:t>
            </a:r>
            <a:r>
              <a:rPr lang="en-GB" sz="1000" kern="100" dirty="0" err="1">
                <a:solidFill>
                  <a:schemeClr val="tx1"/>
                </a:solidFill>
                <a:effectLst/>
                <a:latin typeface="Times New Roman" panose="02020603050405020304" pitchFamily="18" charset="0"/>
                <a:ea typeface="Cambria" panose="02040503050406030204" pitchFamily="18" charset="0"/>
                <a:cs typeface="Times New Roman" panose="02020603050405020304" pitchFamily="18" charset="0"/>
              </a:rPr>
              <a:t>analyze</a:t>
            </a:r>
            <a:r>
              <a:rPr lang="en-GB" sz="1000" kern="100" dirty="0">
                <a:solidFill>
                  <a:schemeClr val="tx1"/>
                </a:solidFill>
                <a:effectLst/>
                <a:latin typeface="Times New Roman" panose="02020603050405020304" pitchFamily="18" charset="0"/>
                <a:ea typeface="Cambria" panose="02040503050406030204" pitchFamily="18" charset="0"/>
                <a:cs typeface="Times New Roman" panose="02020603050405020304" pitchFamily="18" charset="0"/>
              </a:rPr>
              <a:t> the performance degradation caused by data poisoning attacks, particularly label flipping, on different machine learning models.</a:t>
            </a:r>
          </a:p>
          <a:p>
            <a:pPr marL="342900" lvl="0" indent="-342900" algn="just">
              <a:lnSpc>
                <a:spcPct val="150000"/>
              </a:lnSpc>
              <a:buFont typeface="Symbol" panose="05050102010706020507" pitchFamily="18" charset="2"/>
              <a:buChar char=""/>
            </a:pPr>
            <a:r>
              <a:rPr lang="en-GB" sz="1000" kern="100" dirty="0">
                <a:solidFill>
                  <a:schemeClr val="tx1"/>
                </a:solidFill>
                <a:effectLst/>
                <a:latin typeface="Times New Roman" panose="02020603050405020304" pitchFamily="18" charset="0"/>
                <a:ea typeface="Cambria" panose="02040503050406030204" pitchFamily="18" charset="0"/>
                <a:cs typeface="Times New Roman" panose="02020603050405020304" pitchFamily="18" charset="0"/>
              </a:rPr>
              <a:t>To evaluate the effectiveness of data sanitization techniques, including Differential Privacy and Secure Aggregation, in mitigating the impact of data poisoning attacks on machine learning models.</a:t>
            </a:r>
          </a:p>
          <a:p>
            <a:pPr marL="342900" lvl="0" indent="-342900" algn="just">
              <a:lnSpc>
                <a:spcPct val="150000"/>
              </a:lnSpc>
              <a:buFont typeface="Symbol" panose="05050102010706020507" pitchFamily="18" charset="2"/>
              <a:buChar char=""/>
            </a:pPr>
            <a:r>
              <a:rPr lang="en-GB" sz="1000" kern="100" dirty="0">
                <a:solidFill>
                  <a:schemeClr val="tx1"/>
                </a:solidFill>
                <a:effectLst/>
                <a:latin typeface="Times New Roman" panose="02020603050405020304" pitchFamily="18" charset="0"/>
                <a:ea typeface="Cambria" panose="02040503050406030204" pitchFamily="18" charset="0"/>
                <a:cs typeface="Times New Roman" panose="02020603050405020304" pitchFamily="18" charset="0"/>
              </a:rPr>
              <a:t>To compare the resilience of various machine learning models to data poisoning and the application of data sanitization techniques.</a:t>
            </a:r>
          </a:p>
          <a:p>
            <a:pPr marL="342900" lvl="0" indent="-342900" algn="just">
              <a:lnSpc>
                <a:spcPct val="150000"/>
              </a:lnSpc>
              <a:buFont typeface="Symbol" panose="05050102010706020507" pitchFamily="18" charset="2"/>
              <a:buChar char=""/>
            </a:pPr>
            <a:r>
              <a:rPr lang="en-GB" sz="1000" kern="100" dirty="0">
                <a:solidFill>
                  <a:schemeClr val="tx1"/>
                </a:solidFill>
                <a:effectLst/>
                <a:latin typeface="Times New Roman" panose="02020603050405020304" pitchFamily="18" charset="0"/>
                <a:ea typeface="Cambria" panose="02040503050406030204" pitchFamily="18" charset="0"/>
                <a:cs typeface="Times New Roman" panose="02020603050405020304" pitchFamily="18" charset="0"/>
              </a:rPr>
              <a:t>To provide recommendations on best practices for enhancing the robustness of machine learning models in the presence of adversarial data poisoning attacks.</a:t>
            </a:r>
          </a:p>
          <a:p>
            <a:pPr marL="0" indent="0" algn="just">
              <a:spcBef>
                <a:spcPts val="1000"/>
              </a:spcBef>
              <a:spcAft>
                <a:spcPts val="1000"/>
              </a:spcAft>
              <a:buNone/>
            </a:pPr>
            <a:r>
              <a:rPr lang="en-GB" sz="1000" b="1" dirty="0">
                <a:solidFill>
                  <a:schemeClr val="tx1"/>
                </a:solidFill>
                <a:effectLst/>
                <a:latin typeface="Times New Roman" panose="02020603050405020304" pitchFamily="18" charset="0"/>
              </a:rPr>
              <a:t>Research Questions</a:t>
            </a:r>
            <a:endParaRPr lang="en-IN" sz="1000" b="1" dirty="0">
              <a:solidFill>
                <a:schemeClr val="tx1"/>
              </a:solidFill>
              <a:effectLst/>
              <a:latin typeface="Times New Roman" panose="02020603050405020304" pitchFamily="18" charset="0"/>
            </a:endParaRPr>
          </a:p>
          <a:p>
            <a:pPr marL="342900" lvl="0" indent="-342900" algn="just">
              <a:buFont typeface="Symbol" panose="05050102010706020507" pitchFamily="18" charset="2"/>
              <a:buChar char=""/>
            </a:pPr>
            <a:r>
              <a:rPr lang="en-GB" sz="1000" kern="100" dirty="0">
                <a:solidFill>
                  <a:schemeClr val="tx1"/>
                </a:solidFill>
                <a:effectLst/>
                <a:latin typeface="Times New Roman" panose="02020603050405020304" pitchFamily="18" charset="0"/>
                <a:ea typeface="Cambria" panose="02040503050406030204" pitchFamily="18" charset="0"/>
                <a:cs typeface="Times New Roman" panose="02020603050405020304" pitchFamily="18" charset="0"/>
              </a:rPr>
              <a:t>How do data poisoning attacks, specifically label flipping, affect the performance and generalization capabilities of machine learning models?</a:t>
            </a:r>
          </a:p>
          <a:p>
            <a:pPr marL="342900" lvl="0" indent="-342900" algn="just">
              <a:buFont typeface="Symbol" panose="05050102010706020507" pitchFamily="18" charset="2"/>
              <a:buChar char=""/>
            </a:pPr>
            <a:r>
              <a:rPr lang="en-GB" sz="1000" kern="100" dirty="0">
                <a:solidFill>
                  <a:schemeClr val="tx1"/>
                </a:solidFill>
                <a:effectLst/>
                <a:latin typeface="Times New Roman" panose="02020603050405020304" pitchFamily="18" charset="0"/>
                <a:ea typeface="Cambria" panose="02040503050406030204" pitchFamily="18" charset="0"/>
                <a:cs typeface="Times New Roman" panose="02020603050405020304" pitchFamily="18" charset="0"/>
              </a:rPr>
              <a:t>What is the role of data sanitization techniques, such as Differential Privacy and Secure Aggregation, in improving the robustness of machine learning models against data poisoning attacks?</a:t>
            </a:r>
          </a:p>
          <a:p>
            <a:pPr marL="342900" lvl="0" indent="-342900" algn="just">
              <a:buFont typeface="Symbol" panose="05050102010706020507" pitchFamily="18" charset="2"/>
              <a:buChar char=""/>
            </a:pPr>
            <a:r>
              <a:rPr lang="en-GB" sz="1000" kern="100" dirty="0">
                <a:solidFill>
                  <a:schemeClr val="tx1"/>
                </a:solidFill>
                <a:effectLst/>
                <a:latin typeface="Times New Roman" panose="02020603050405020304" pitchFamily="18" charset="0"/>
                <a:ea typeface="Cambria" panose="02040503050406030204" pitchFamily="18" charset="0"/>
                <a:cs typeface="Times New Roman" panose="02020603050405020304" pitchFamily="18" charset="0"/>
              </a:rPr>
              <a:t>Which machine learning models demonstrate better resilience to data poisoning, and how do they compare in terms of performance degradation?</a:t>
            </a:r>
          </a:p>
          <a:p>
            <a:pPr marL="342900" lvl="0" indent="-342900" algn="just">
              <a:buFont typeface="Symbol" panose="05050102010706020507" pitchFamily="18" charset="2"/>
              <a:buChar char=""/>
            </a:pPr>
            <a:r>
              <a:rPr lang="en-GB" sz="1000" kern="100" dirty="0">
                <a:solidFill>
                  <a:schemeClr val="tx1"/>
                </a:solidFill>
                <a:effectLst/>
                <a:latin typeface="Times New Roman" panose="02020603050405020304" pitchFamily="18" charset="0"/>
                <a:ea typeface="Cambria" panose="02040503050406030204" pitchFamily="18" charset="0"/>
                <a:cs typeface="Times New Roman" panose="02020603050405020304" pitchFamily="18" charset="0"/>
              </a:rPr>
              <a:t>How can different machine learning models be made more resilient to data poisoning attacks using advanced sanitization techniques?</a:t>
            </a:r>
          </a:p>
          <a:p>
            <a:pPr marL="0" lvl="0" indent="0" algn="just">
              <a:lnSpc>
                <a:spcPct val="150000"/>
              </a:lnSpc>
              <a:buNone/>
            </a:pPr>
            <a:endParaRPr lang="en-GB" sz="1000" kern="100" dirty="0">
              <a:solidFill>
                <a:schemeClr val="tx1"/>
              </a:solidFill>
              <a:effectLst/>
              <a:latin typeface="Times New Roman" panose="02020603050405020304" pitchFamily="18" charset="0"/>
              <a:ea typeface="Cambria" panose="02040503050406030204" pitchFamily="18" charset="0"/>
              <a:cs typeface="Times New Roman" panose="02020603050405020304" pitchFamily="18" charset="0"/>
            </a:endParaRPr>
          </a:p>
        </p:txBody>
      </p:sp>
    </p:spTree>
    <p:extLst>
      <p:ext uri="{BB962C8B-B14F-4D97-AF65-F5344CB8AC3E}">
        <p14:creationId xmlns:p14="http://schemas.microsoft.com/office/powerpoint/2010/main" val="988163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3300A-F3D0-B325-7F91-123568F8D80F}"/>
              </a:ext>
            </a:extLst>
          </p:cNvPr>
          <p:cNvSpPr>
            <a:spLocks noGrp="1"/>
          </p:cNvSpPr>
          <p:nvPr>
            <p:ph type="title"/>
          </p:nvPr>
        </p:nvSpPr>
        <p:spPr>
          <a:xfrm>
            <a:off x="581192" y="354684"/>
            <a:ext cx="11029616" cy="1013800"/>
          </a:xfrm>
        </p:spPr>
        <p:txBody>
          <a:bodyPr>
            <a:normAutofit/>
          </a:bodyPr>
          <a:lstStyle/>
          <a:p>
            <a:pPr algn="ctr"/>
            <a:r>
              <a:rPr lang="en-US" sz="2500" b="1" dirty="0">
                <a:solidFill>
                  <a:schemeClr val="tx1"/>
                </a:solidFill>
                <a:latin typeface="Times New Roman" panose="02020603050405020304" pitchFamily="18" charset="0"/>
                <a:cs typeface="Times New Roman" panose="02020603050405020304" pitchFamily="18" charset="0"/>
              </a:rPr>
              <a:t>LITERATURE REVIEW</a:t>
            </a:r>
            <a:endParaRPr lang="en-US" sz="25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261DCA8-58D3-7204-5D66-655B132DFA99}"/>
              </a:ext>
            </a:extLst>
          </p:cNvPr>
          <p:cNvSpPr>
            <a:spLocks noGrp="1"/>
          </p:cNvSpPr>
          <p:nvPr>
            <p:ph idx="1"/>
          </p:nvPr>
        </p:nvSpPr>
        <p:spPr>
          <a:xfrm>
            <a:off x="380846" y="1466910"/>
            <a:ext cx="7912761" cy="5036406"/>
          </a:xfrm>
        </p:spPr>
        <p:txBody>
          <a:bodyPr>
            <a:normAutofit/>
          </a:bodyPr>
          <a:lstStyle/>
          <a:p>
            <a:pPr algn="just">
              <a:lnSpc>
                <a:spcPct val="150000"/>
              </a:lnSpc>
            </a:pPr>
            <a:r>
              <a:rPr lang="en-GB" sz="1500" b="0" i="0" u="none" strike="noStrike" dirty="0">
                <a:solidFill>
                  <a:srgbClr val="000000"/>
                </a:solidFill>
                <a:effectLst/>
                <a:latin typeface="Times New Roman" panose="02020603050405020304" pitchFamily="18" charset="0"/>
              </a:rPr>
              <a:t>The machine learning (ML) models are now standard in several of the most important industries, such as cybersecurity, healthcare, and finance.</a:t>
            </a:r>
          </a:p>
          <a:p>
            <a:pPr algn="just">
              <a:lnSpc>
                <a:spcPct val="150000"/>
              </a:lnSpc>
            </a:pPr>
            <a:r>
              <a:rPr lang="en-GB" sz="1500" b="0" i="0" u="none" strike="noStrike" dirty="0" err="1">
                <a:solidFill>
                  <a:srgbClr val="000000"/>
                </a:solidFill>
                <a:effectLst/>
                <a:latin typeface="Times New Roman" panose="02020603050405020304" pitchFamily="18" charset="0"/>
              </a:rPr>
              <a:t>Tavllali</a:t>
            </a:r>
            <a:r>
              <a:rPr lang="en-GB" sz="1500" b="0" i="0" u="none" strike="noStrike" dirty="0">
                <a:solidFill>
                  <a:srgbClr val="000000"/>
                </a:solidFill>
                <a:effectLst/>
                <a:latin typeface="Times New Roman" panose="02020603050405020304" pitchFamily="18" charset="0"/>
              </a:rPr>
              <a:t> and </a:t>
            </a:r>
            <a:r>
              <a:rPr lang="en-GB" sz="1500" b="0" i="0" u="none" strike="noStrike" dirty="0" err="1">
                <a:solidFill>
                  <a:srgbClr val="000000"/>
                </a:solidFill>
                <a:effectLst/>
                <a:latin typeface="Times New Roman" panose="02020603050405020304" pitchFamily="18" charset="0"/>
              </a:rPr>
              <a:t>Behzadan</a:t>
            </a:r>
            <a:r>
              <a:rPr lang="en-GB" sz="1500" b="0" i="0" u="none" strike="noStrike" dirty="0">
                <a:solidFill>
                  <a:srgbClr val="000000"/>
                </a:solidFill>
                <a:effectLst/>
                <a:latin typeface="Times New Roman" panose="02020603050405020304" pitchFamily="18" charset="0"/>
              </a:rPr>
              <a:t>, (2023) researched that only a small part of the labels may be flipped by the attacker, and the attack is difficult to detect by using traditional data cleaning or other anomaly detection techniques.</a:t>
            </a:r>
            <a:endParaRPr lang="en-GB" sz="1500" dirty="0">
              <a:solidFill>
                <a:srgbClr val="000000"/>
              </a:solidFill>
              <a:latin typeface="Times New Roman" panose="02020603050405020304" pitchFamily="18" charset="0"/>
            </a:endParaRPr>
          </a:p>
          <a:p>
            <a:pPr algn="just">
              <a:lnSpc>
                <a:spcPct val="150000"/>
              </a:lnSpc>
            </a:pPr>
            <a:r>
              <a:rPr lang="en-GB" sz="1500" b="0" i="0" u="none" strike="noStrike" dirty="0">
                <a:solidFill>
                  <a:srgbClr val="000000"/>
                </a:solidFill>
                <a:effectLst/>
                <a:latin typeface="Times New Roman" panose="02020603050405020304" pitchFamily="18" charset="0"/>
              </a:rPr>
              <a:t>The idea of these attacks is to reduce the predictive capabilities of a model by incorporating malicious data into the training set to provide false information to the learning process (Wei et al., 2024).</a:t>
            </a:r>
            <a:endParaRPr lang="en-US" sz="1500" dirty="0">
              <a:solidFill>
                <a:schemeClr val="tx1"/>
              </a:solidFill>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88AECD20-6C07-4650-98E4-1081A9B795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3431" y="2697480"/>
            <a:ext cx="3192990" cy="2351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4908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75AD9-2B08-EB58-C9E4-8B96CB703231}"/>
              </a:ext>
            </a:extLst>
          </p:cNvPr>
          <p:cNvSpPr>
            <a:spLocks noGrp="1"/>
          </p:cNvSpPr>
          <p:nvPr>
            <p:ph type="title"/>
          </p:nvPr>
        </p:nvSpPr>
        <p:spPr>
          <a:xfrm>
            <a:off x="581192" y="345540"/>
            <a:ext cx="11029616" cy="1013800"/>
          </a:xfrm>
        </p:spPr>
        <p:txBody>
          <a:bodyPr>
            <a:normAutofit/>
          </a:bodyPr>
          <a:lstStyle/>
          <a:p>
            <a:pPr algn="ctr"/>
            <a:r>
              <a:rPr lang="en-US" sz="2500" b="1" dirty="0">
                <a:solidFill>
                  <a:schemeClr val="tx1"/>
                </a:solidFill>
                <a:latin typeface="Times New Roman" panose="02020603050405020304" pitchFamily="18" charset="0"/>
                <a:cs typeface="Times New Roman" panose="02020603050405020304" pitchFamily="18" charset="0"/>
              </a:rPr>
              <a:t>LITERATURE REVIEW CNTD.</a:t>
            </a:r>
            <a:endParaRPr lang="en-US" sz="25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51E9687-BA06-2DA3-343E-0D46921E5B49}"/>
              </a:ext>
            </a:extLst>
          </p:cNvPr>
          <p:cNvSpPr>
            <a:spLocks noGrp="1"/>
          </p:cNvSpPr>
          <p:nvPr>
            <p:ph idx="1"/>
          </p:nvPr>
        </p:nvSpPr>
        <p:spPr>
          <a:xfrm>
            <a:off x="256988" y="2012621"/>
            <a:ext cx="6985060" cy="4434175"/>
          </a:xfrm>
        </p:spPr>
        <p:txBody>
          <a:bodyPr>
            <a:normAutofit/>
          </a:bodyPr>
          <a:lstStyle/>
          <a:p>
            <a:pPr algn="just">
              <a:lnSpc>
                <a:spcPct val="150000"/>
              </a:lnSpc>
            </a:pPr>
            <a:r>
              <a:rPr lang="en-GB" sz="1500" dirty="0">
                <a:solidFill>
                  <a:schemeClr val="tx1"/>
                </a:solidFill>
                <a:effectLst/>
                <a:latin typeface="Times New Roman" panose="02020603050405020304" pitchFamily="18" charset="0"/>
                <a:ea typeface="Times New Roman" panose="02020603050405020304" pitchFamily="18" charset="0"/>
              </a:rPr>
              <a:t>Differential Privacy (DP) is a method of sanitizing data which aims to offer privacy assurances to individuals in a dataset by introducing noise to the data.</a:t>
            </a:r>
          </a:p>
          <a:p>
            <a:pPr algn="just">
              <a:lnSpc>
                <a:spcPct val="150000"/>
              </a:lnSpc>
            </a:pPr>
            <a:r>
              <a:rPr lang="en-GB" sz="1500" b="0" i="0" u="none" strike="noStrike" dirty="0">
                <a:solidFill>
                  <a:srgbClr val="000000"/>
                </a:solidFill>
                <a:effectLst/>
                <a:latin typeface="Times New Roman" panose="02020603050405020304" pitchFamily="18" charset="0"/>
              </a:rPr>
              <a:t>Label flipping, when the attacker alters the labels of a few data points to produce misleading information to the model in training, is the most prevalent type of data poisoning (</a:t>
            </a:r>
            <a:r>
              <a:rPr lang="en-GB" sz="1500" b="0" i="0" u="none" strike="noStrike" dirty="0" err="1">
                <a:solidFill>
                  <a:srgbClr val="000000"/>
                </a:solidFill>
                <a:effectLst/>
                <a:latin typeface="Times New Roman" panose="02020603050405020304" pitchFamily="18" charset="0"/>
              </a:rPr>
              <a:t>Alsuwat</a:t>
            </a:r>
            <a:r>
              <a:rPr lang="en-GB" sz="1500" b="0" i="0" u="none" strike="noStrike" dirty="0">
                <a:solidFill>
                  <a:srgbClr val="000000"/>
                </a:solidFill>
                <a:effectLst/>
                <a:latin typeface="Times New Roman" panose="02020603050405020304" pitchFamily="18" charset="0"/>
              </a:rPr>
              <a:t>, 2023). </a:t>
            </a:r>
            <a:endParaRPr lang="en-GB" sz="1500" b="0" i="0" u="none" strike="noStrike" dirty="0">
              <a:solidFill>
                <a:schemeClr val="tx1"/>
              </a:solidFill>
              <a:latin typeface="Times New Roman" panose="02020603050405020304" pitchFamily="18" charset="0"/>
            </a:endParaRPr>
          </a:p>
          <a:p>
            <a:pPr algn="just">
              <a:lnSpc>
                <a:spcPct val="150000"/>
              </a:lnSpc>
            </a:pPr>
            <a:r>
              <a:rPr lang="en-GB" sz="1500" b="0" i="0" u="none" strike="noStrike" dirty="0">
                <a:solidFill>
                  <a:srgbClr val="000000"/>
                </a:solidFill>
                <a:effectLst/>
                <a:latin typeface="Times New Roman" panose="02020603050405020304" pitchFamily="18" charset="0"/>
              </a:rPr>
              <a:t>The natural strength of Random Forest is the reduction of variance by bagging, and therefore, does not get stuck on a specific subgroup of data, even with poisoned data (</a:t>
            </a:r>
            <a:r>
              <a:rPr lang="en-GB" sz="1500" b="0" i="0" u="none" strike="noStrike" dirty="0" err="1">
                <a:solidFill>
                  <a:srgbClr val="000000"/>
                </a:solidFill>
                <a:effectLst/>
                <a:latin typeface="Times New Roman" panose="02020603050405020304" pitchFamily="18" charset="0"/>
              </a:rPr>
              <a:t>Aryal</a:t>
            </a:r>
            <a:r>
              <a:rPr lang="en-GB" sz="1500" b="0" i="0" u="none" strike="noStrike" dirty="0">
                <a:solidFill>
                  <a:srgbClr val="000000"/>
                </a:solidFill>
                <a:effectLst/>
                <a:latin typeface="Times New Roman" panose="02020603050405020304" pitchFamily="18" charset="0"/>
              </a:rPr>
              <a:t> et al., 2022).</a:t>
            </a:r>
            <a:endParaRPr lang="en-US" sz="1500" dirty="0">
              <a:solidFill>
                <a:schemeClr val="tx1"/>
              </a:solidFill>
              <a:latin typeface="Times New Roman" panose="02020603050405020304" pitchFamily="18" charset="0"/>
              <a:cs typeface="Times New Roman" panose="02020603050405020304" pitchFamily="18" charset="0"/>
            </a:endParaRPr>
          </a:p>
        </p:txBody>
      </p:sp>
      <p:pic>
        <p:nvPicPr>
          <p:cNvPr id="2050" name="Picture 2">
            <a:extLst>
              <a:ext uri="{FF2B5EF4-FFF2-40B4-BE49-F238E27FC236}">
                <a16:creationId xmlns:a16="http://schemas.microsoft.com/office/drawing/2014/main" id="{23A24A76-4480-4717-B539-651C0705E8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7362" y="2432304"/>
            <a:ext cx="4273914" cy="2886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4158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75AD9-2B08-EB58-C9E4-8B96CB703231}"/>
              </a:ext>
            </a:extLst>
          </p:cNvPr>
          <p:cNvSpPr>
            <a:spLocks noGrp="1"/>
          </p:cNvSpPr>
          <p:nvPr>
            <p:ph type="title"/>
          </p:nvPr>
        </p:nvSpPr>
        <p:spPr>
          <a:xfrm>
            <a:off x="476220" y="308907"/>
            <a:ext cx="11029616" cy="1013800"/>
          </a:xfrm>
        </p:spPr>
        <p:txBody>
          <a:bodyPr>
            <a:normAutofit/>
          </a:bodyPr>
          <a:lstStyle/>
          <a:p>
            <a:pPr algn="ctr"/>
            <a:r>
              <a:rPr lang="en-US" sz="2500" b="1" dirty="0">
                <a:solidFill>
                  <a:schemeClr val="tx1"/>
                </a:solidFill>
                <a:latin typeface="Times New Roman" panose="02020603050405020304" pitchFamily="18" charset="0"/>
                <a:cs typeface="Times New Roman" panose="02020603050405020304" pitchFamily="18" charset="0"/>
              </a:rPr>
              <a:t>LITERATURE REVIEW CNTD.</a:t>
            </a:r>
            <a:endParaRPr lang="en-US" sz="25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51E9687-BA06-2DA3-343E-0D46921E5B49}"/>
              </a:ext>
            </a:extLst>
          </p:cNvPr>
          <p:cNvSpPr>
            <a:spLocks noGrp="1"/>
          </p:cNvSpPr>
          <p:nvPr>
            <p:ph idx="1"/>
          </p:nvPr>
        </p:nvSpPr>
        <p:spPr>
          <a:xfrm>
            <a:off x="256988" y="2012621"/>
            <a:ext cx="6875332" cy="4434175"/>
          </a:xfrm>
        </p:spPr>
        <p:txBody>
          <a:bodyPr>
            <a:noAutofit/>
          </a:bodyPr>
          <a:lstStyle/>
          <a:p>
            <a:pPr algn="just">
              <a:lnSpc>
                <a:spcPct val="170000"/>
              </a:lnSpc>
              <a:spcBef>
                <a:spcPts val="1000"/>
              </a:spcBef>
              <a:spcAft>
                <a:spcPts val="1000"/>
              </a:spcAft>
            </a:pPr>
            <a:r>
              <a:rPr lang="en-GB" sz="1500" b="0" i="0" u="none" strike="noStrike" dirty="0">
                <a:solidFill>
                  <a:srgbClr val="000000"/>
                </a:solidFill>
                <a:effectLst/>
                <a:latin typeface="Times New Roman" panose="02020603050405020304" pitchFamily="18" charset="0"/>
              </a:rPr>
              <a:t>Adversarial Machine Learning (AML) theory </a:t>
            </a:r>
            <a:r>
              <a:rPr lang="en-GB" sz="1500" b="0" i="0" u="none" strike="noStrike" dirty="0" err="1">
                <a:solidFill>
                  <a:srgbClr val="000000"/>
                </a:solidFill>
                <a:effectLst/>
                <a:latin typeface="Times New Roman" panose="02020603050405020304" pitchFamily="18" charset="0"/>
              </a:rPr>
              <a:t>centers</a:t>
            </a:r>
            <a:r>
              <a:rPr lang="en-GB" sz="1500" b="0" i="0" u="none" strike="noStrike" dirty="0">
                <a:solidFill>
                  <a:srgbClr val="000000"/>
                </a:solidFill>
                <a:effectLst/>
                <a:latin typeface="Times New Roman" panose="02020603050405020304" pitchFamily="18" charset="0"/>
              </a:rPr>
              <a:t> on the insights into the weaknesses of machine learning models to attacks, which alter the input data.</a:t>
            </a:r>
          </a:p>
          <a:p>
            <a:pPr algn="just">
              <a:lnSpc>
                <a:spcPct val="170000"/>
              </a:lnSpc>
              <a:spcBef>
                <a:spcPts val="1000"/>
              </a:spcBef>
              <a:spcAft>
                <a:spcPts val="1000"/>
              </a:spcAft>
            </a:pPr>
            <a:r>
              <a:rPr lang="en-GB" sz="1500" b="0" i="0" u="none" strike="noStrike" dirty="0">
                <a:solidFill>
                  <a:srgbClr val="000000"/>
                </a:solidFill>
                <a:effectLst/>
                <a:latin typeface="Times New Roman" panose="02020603050405020304" pitchFamily="18" charset="0"/>
              </a:rPr>
              <a:t>The theory of Privacy-Preserving Machine Learning (PPML) can overcome the dilemma of resistance to attacks such as data poisoning, where the perpetrator tries to harm or poison the data or the model by creating erroneous or misrepresenting data points (Sharma et al., 2026).</a:t>
            </a:r>
          </a:p>
          <a:p>
            <a:pPr algn="just">
              <a:lnSpc>
                <a:spcPct val="170000"/>
              </a:lnSpc>
              <a:spcBef>
                <a:spcPts val="1000"/>
              </a:spcBef>
              <a:spcAft>
                <a:spcPts val="1000"/>
              </a:spcAft>
            </a:pPr>
            <a:r>
              <a:rPr lang="en-GB" sz="1500" b="0" i="0" u="none" strike="noStrike" dirty="0">
                <a:solidFill>
                  <a:srgbClr val="000000"/>
                </a:solidFill>
                <a:effectLst/>
                <a:latin typeface="Times New Roman" panose="02020603050405020304" pitchFamily="18" charset="0"/>
              </a:rPr>
              <a:t>A majority of the current research in this area has concentrated on the particular machine learning models or a limited variety of adversarial approaches, lacking an overarching comparative examination of model resilience.</a:t>
            </a:r>
            <a:endParaRPr lang="en-IN" sz="1500" dirty="0">
              <a:solidFill>
                <a:schemeClr val="tx1"/>
              </a:solidFill>
              <a:effectLst/>
              <a:latin typeface="Times New Roman" panose="02020603050405020304" pitchFamily="18" charset="0"/>
              <a:ea typeface="Times New Roman" panose="02020603050405020304" pitchFamily="18" charset="0"/>
            </a:endParaRPr>
          </a:p>
        </p:txBody>
      </p:sp>
      <p:pic>
        <p:nvPicPr>
          <p:cNvPr id="3074" name="Picture 2">
            <a:extLst>
              <a:ext uri="{FF2B5EF4-FFF2-40B4-BE49-F238E27FC236}">
                <a16:creationId xmlns:a16="http://schemas.microsoft.com/office/drawing/2014/main" id="{C600B7E2-0813-4343-94FF-EDCBB57DA0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8855" y="2012621"/>
            <a:ext cx="4137547" cy="194271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BA9A270E-77C7-4AC0-BBD2-5A7A3A9D5E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94938" y="3985487"/>
            <a:ext cx="4292617" cy="1859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5577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7EEAD-DCA0-852B-1683-26F34F0AD6C9}"/>
              </a:ext>
            </a:extLst>
          </p:cNvPr>
          <p:cNvSpPr>
            <a:spLocks noGrp="1"/>
          </p:cNvSpPr>
          <p:nvPr>
            <p:ph type="title"/>
          </p:nvPr>
        </p:nvSpPr>
        <p:spPr>
          <a:xfrm>
            <a:off x="581192" y="438352"/>
            <a:ext cx="11029616" cy="1013800"/>
          </a:xfrm>
        </p:spPr>
        <p:txBody>
          <a:bodyPr>
            <a:normAutofit/>
          </a:bodyPr>
          <a:lstStyle/>
          <a:p>
            <a:pPr algn="ctr"/>
            <a:r>
              <a:rPr lang="en-US" sz="2500" b="1" dirty="0">
                <a:solidFill>
                  <a:schemeClr val="tx1"/>
                </a:solidFill>
                <a:latin typeface="Times New Roman" panose="02020603050405020304" pitchFamily="18" charset="0"/>
                <a:cs typeface="Times New Roman" panose="02020603050405020304" pitchFamily="18" charset="0"/>
              </a:rPr>
              <a:t>METHODOLOGY</a:t>
            </a:r>
            <a:endParaRPr lang="en-US" sz="25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29D07DE-69BB-789A-FB8A-70FD334D0FB8}"/>
              </a:ext>
            </a:extLst>
          </p:cNvPr>
          <p:cNvSpPr>
            <a:spLocks noGrp="1"/>
          </p:cNvSpPr>
          <p:nvPr>
            <p:ph idx="1"/>
          </p:nvPr>
        </p:nvSpPr>
        <p:spPr>
          <a:xfrm>
            <a:off x="438913" y="1644968"/>
            <a:ext cx="6766559" cy="4866120"/>
          </a:xfrm>
        </p:spPr>
        <p:txBody>
          <a:bodyPr>
            <a:normAutofit/>
          </a:bodyPr>
          <a:lstStyle/>
          <a:p>
            <a:pPr algn="just">
              <a:lnSpc>
                <a:spcPct val="150000"/>
              </a:lnSpc>
            </a:pPr>
            <a:r>
              <a:rPr lang="en-GB" sz="1500" b="0" i="0" u="none" strike="noStrike" dirty="0">
                <a:solidFill>
                  <a:srgbClr val="000000"/>
                </a:solidFill>
                <a:effectLst/>
                <a:latin typeface="Times New Roman" panose="02020603050405020304" pitchFamily="18" charset="0"/>
              </a:rPr>
              <a:t>The study design used in this paper is experimental with the main aim of testing and comparing the output of various machine learning models in adversarial scenarios.</a:t>
            </a:r>
          </a:p>
          <a:p>
            <a:pPr algn="just">
              <a:lnSpc>
                <a:spcPct val="150000"/>
              </a:lnSpc>
            </a:pPr>
            <a:r>
              <a:rPr lang="en-GB" sz="1500" b="0" i="0" u="none" strike="noStrike" dirty="0">
                <a:solidFill>
                  <a:srgbClr val="000000"/>
                </a:solidFill>
                <a:effectLst/>
                <a:latin typeface="Times New Roman" panose="02020603050405020304" pitchFamily="18" charset="0"/>
              </a:rPr>
              <a:t>The models consist of the Random Forest, Decision Trees and </a:t>
            </a:r>
            <a:r>
              <a:rPr lang="en-GB" sz="1500" b="0" i="0" u="none" strike="noStrike" dirty="0" err="1">
                <a:solidFill>
                  <a:srgbClr val="000000"/>
                </a:solidFill>
                <a:effectLst/>
                <a:latin typeface="Times New Roman" panose="02020603050405020304" pitchFamily="18" charset="0"/>
              </a:rPr>
              <a:t>XGBoost</a:t>
            </a:r>
            <a:r>
              <a:rPr lang="en-GB" sz="1500" b="0" i="0" u="none" strike="noStrike" dirty="0">
                <a:solidFill>
                  <a:srgbClr val="000000"/>
                </a:solidFill>
                <a:effectLst/>
                <a:latin typeface="Times New Roman" panose="02020603050405020304" pitchFamily="18" charset="0"/>
              </a:rPr>
              <a:t> which are trained and tested on the original, poisoned, and sanitized datasets. </a:t>
            </a:r>
            <a:endParaRPr lang="en-GB" sz="1500" dirty="0">
              <a:solidFill>
                <a:srgbClr val="000000"/>
              </a:solidFill>
              <a:latin typeface="Times New Roman" panose="02020603050405020304" pitchFamily="18" charset="0"/>
            </a:endParaRPr>
          </a:p>
          <a:p>
            <a:pPr algn="just">
              <a:lnSpc>
                <a:spcPct val="150000"/>
              </a:lnSpc>
            </a:pPr>
            <a:r>
              <a:rPr lang="en-GB" sz="1500" b="0" i="0" u="none" strike="noStrike" dirty="0">
                <a:solidFill>
                  <a:srgbClr val="000000"/>
                </a:solidFill>
                <a:effectLst/>
                <a:latin typeface="Times New Roman" panose="02020603050405020304" pitchFamily="18" charset="0"/>
              </a:rPr>
              <a:t>The data utilized in the present research is the one found in the Kaggle source under the name of the </a:t>
            </a:r>
            <a:r>
              <a:rPr lang="en-GB" sz="1500" b="1" i="1" u="none" strike="noStrike" dirty="0">
                <a:solidFill>
                  <a:srgbClr val="000000"/>
                </a:solidFill>
                <a:effectLst/>
                <a:latin typeface="Times New Roman" panose="02020603050405020304" pitchFamily="18" charset="0"/>
              </a:rPr>
              <a:t>Adversarial Machine Learning Dataset</a:t>
            </a:r>
            <a:r>
              <a:rPr lang="en-GB" sz="1500" b="0" i="0" u="none" strike="noStrike" dirty="0">
                <a:solidFill>
                  <a:srgbClr val="000000"/>
                </a:solidFill>
                <a:effectLst/>
                <a:latin typeface="Times New Roman" panose="02020603050405020304" pitchFamily="18" charset="0"/>
              </a:rPr>
              <a:t> that consists of a </a:t>
            </a:r>
            <a:r>
              <a:rPr lang="en-GB" sz="1500" b="1" i="1" u="none" strike="noStrike" dirty="0">
                <a:solidFill>
                  <a:srgbClr val="000000"/>
                </a:solidFill>
                <a:effectLst/>
                <a:latin typeface="Times New Roman" panose="02020603050405020304" pitchFamily="18" charset="0"/>
              </a:rPr>
              <a:t>total of 5,999 rows and 14 columns</a:t>
            </a:r>
            <a:r>
              <a:rPr lang="en-GB" sz="1500" b="0" i="0" u="none" strike="noStrike" dirty="0">
                <a:solidFill>
                  <a:srgbClr val="000000"/>
                </a:solidFill>
                <a:effectLst/>
                <a:latin typeface="Times New Roman" panose="02020603050405020304" pitchFamily="18" charset="0"/>
              </a:rPr>
              <a:t>. </a:t>
            </a:r>
          </a:p>
          <a:p>
            <a:pPr algn="just">
              <a:lnSpc>
                <a:spcPct val="150000"/>
              </a:lnSpc>
            </a:pPr>
            <a:r>
              <a:rPr lang="en-GB" sz="1500" b="0" i="0" u="none" strike="noStrike" dirty="0">
                <a:solidFill>
                  <a:srgbClr val="000000"/>
                </a:solidFill>
                <a:effectLst/>
                <a:latin typeface="Times New Roman" panose="02020603050405020304" pitchFamily="18" charset="0"/>
              </a:rPr>
              <a:t>There is no personally identifiable information (PII) in the dataset this study uses, and it is openly accessible on Kaggle, defining that it does not breach data protection laws.</a:t>
            </a:r>
            <a:endParaRPr lang="en-US" sz="1500" dirty="0">
              <a:solidFill>
                <a:schemeClr val="tx1"/>
              </a:solidFill>
              <a:latin typeface="Times New Roman" panose="02020603050405020304" pitchFamily="18" charset="0"/>
              <a:cs typeface="Times New Roman" panose="02020603050405020304" pitchFamily="18" charset="0"/>
            </a:endParaRPr>
          </a:p>
        </p:txBody>
      </p:sp>
      <p:pic>
        <p:nvPicPr>
          <p:cNvPr id="4098" name="Picture 2">
            <a:extLst>
              <a:ext uri="{FF2B5EF4-FFF2-40B4-BE49-F238E27FC236}">
                <a16:creationId xmlns:a16="http://schemas.microsoft.com/office/drawing/2014/main" id="{87182E36-17AC-4A14-9DB7-FA4C4E0B94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0738" y="2083683"/>
            <a:ext cx="3346976" cy="3988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3852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1F0E0-D074-7E86-2C82-7E5DD5B9054C}"/>
              </a:ext>
            </a:extLst>
          </p:cNvPr>
          <p:cNvSpPr>
            <a:spLocks noGrp="1"/>
          </p:cNvSpPr>
          <p:nvPr>
            <p:ph type="title"/>
          </p:nvPr>
        </p:nvSpPr>
        <p:spPr>
          <a:xfrm>
            <a:off x="1103715" y="23426"/>
            <a:ext cx="9984570" cy="1320800"/>
          </a:xfrm>
        </p:spPr>
        <p:txBody>
          <a:bodyPr>
            <a:normAutofit/>
          </a:bodyPr>
          <a:lstStyle/>
          <a:p>
            <a:pPr algn="ctr" rtl="0">
              <a:spcBef>
                <a:spcPts val="1000"/>
              </a:spcBef>
              <a:spcAft>
                <a:spcPts val="1000"/>
              </a:spcAft>
            </a:pPr>
            <a:r>
              <a:rPr lang="en-IN" sz="2500" b="1" i="0" u="none" strike="noStrike" dirty="0">
                <a:solidFill>
                  <a:srgbClr val="000000"/>
                </a:solidFill>
                <a:effectLst/>
                <a:latin typeface="Times New Roman" panose="02020603050405020304" pitchFamily="18" charset="0"/>
              </a:rPr>
              <a:t>Implementation</a:t>
            </a:r>
            <a:endParaRPr lang="en-IN" sz="2500" b="1" dirty="0">
              <a:effectLst/>
            </a:endParaRPr>
          </a:p>
        </p:txBody>
      </p:sp>
      <p:sp>
        <p:nvSpPr>
          <p:cNvPr id="3" name="Content Placeholder 2">
            <a:extLst>
              <a:ext uri="{FF2B5EF4-FFF2-40B4-BE49-F238E27FC236}">
                <a16:creationId xmlns:a16="http://schemas.microsoft.com/office/drawing/2014/main" id="{8574B357-2F8D-BF18-E938-668274249BBE}"/>
              </a:ext>
            </a:extLst>
          </p:cNvPr>
          <p:cNvSpPr>
            <a:spLocks noGrp="1"/>
          </p:cNvSpPr>
          <p:nvPr>
            <p:ph idx="1"/>
          </p:nvPr>
        </p:nvSpPr>
        <p:spPr>
          <a:xfrm>
            <a:off x="202289" y="2675513"/>
            <a:ext cx="5597514" cy="5076476"/>
          </a:xfrm>
        </p:spPr>
        <p:txBody>
          <a:bodyPr>
            <a:normAutofit lnSpcReduction="10000"/>
          </a:bodyPr>
          <a:lstStyle/>
          <a:p>
            <a:pPr algn="just">
              <a:lnSpc>
                <a:spcPct val="150000"/>
              </a:lnSpc>
              <a:spcBef>
                <a:spcPts val="1000"/>
              </a:spcBef>
              <a:spcAft>
                <a:spcPts val="1000"/>
              </a:spcAft>
            </a:pPr>
            <a:r>
              <a:rPr lang="en-GB" sz="1800" b="0" i="0" u="none" strike="noStrike" dirty="0">
                <a:solidFill>
                  <a:srgbClr val="000000"/>
                </a:solidFill>
                <a:effectLst/>
                <a:latin typeface="Times New Roman" panose="02020603050405020304" pitchFamily="18" charset="0"/>
              </a:rPr>
              <a:t>The data set includes 5999 records and the columns correspond to different attributes such as </a:t>
            </a:r>
            <a:r>
              <a:rPr lang="en-GB" sz="1800" b="0" i="0" u="none" strike="noStrike" dirty="0" err="1">
                <a:solidFill>
                  <a:srgbClr val="000000"/>
                </a:solidFill>
                <a:effectLst/>
                <a:latin typeface="Times New Roman" panose="02020603050405020304" pitchFamily="18" charset="0"/>
              </a:rPr>
              <a:t>mDt</a:t>
            </a:r>
            <a:r>
              <a:rPr lang="en-GB" sz="1800" b="0" i="0" u="none" strike="noStrike" dirty="0">
                <a:solidFill>
                  <a:srgbClr val="000000"/>
                </a:solidFill>
                <a:effectLst/>
                <a:latin typeface="Times New Roman" panose="02020603050405020304" pitchFamily="18" charset="0"/>
              </a:rPr>
              <a:t>, mA, </a:t>
            </a:r>
            <a:r>
              <a:rPr lang="en-GB" sz="1800" b="0" i="0" u="none" strike="noStrike" dirty="0" err="1">
                <a:solidFill>
                  <a:srgbClr val="000000"/>
                </a:solidFill>
                <a:effectLst/>
                <a:latin typeface="Times New Roman" panose="02020603050405020304" pitchFamily="18" charset="0"/>
              </a:rPr>
              <a:t>mQ</a:t>
            </a:r>
            <a:r>
              <a:rPr lang="en-GB" sz="1800" b="0" i="0" u="none" strike="noStrike" dirty="0">
                <a:solidFill>
                  <a:srgbClr val="000000"/>
                </a:solidFill>
                <a:effectLst/>
                <a:latin typeface="Times New Roman" panose="02020603050405020304" pitchFamily="18" charset="0"/>
              </a:rPr>
              <a:t>, among others. </a:t>
            </a:r>
          </a:p>
          <a:p>
            <a:pPr algn="just">
              <a:lnSpc>
                <a:spcPct val="150000"/>
              </a:lnSpc>
              <a:spcBef>
                <a:spcPts val="1000"/>
              </a:spcBef>
              <a:spcAft>
                <a:spcPts val="1000"/>
              </a:spcAft>
            </a:pPr>
            <a:r>
              <a:rPr lang="en-GB" dirty="0">
                <a:solidFill>
                  <a:srgbClr val="000000"/>
                </a:solidFill>
                <a:latin typeface="Times New Roman" panose="02020603050405020304" pitchFamily="18" charset="0"/>
              </a:rPr>
              <a:t>S</a:t>
            </a:r>
            <a:r>
              <a:rPr lang="en-GB" sz="1800" b="0" i="0" u="none" strike="noStrike" dirty="0">
                <a:solidFill>
                  <a:srgbClr val="000000"/>
                </a:solidFill>
                <a:effectLst/>
                <a:latin typeface="Times New Roman" panose="02020603050405020304" pitchFamily="18" charset="0"/>
              </a:rPr>
              <a:t>tatistical qualities of the dataset, indicated by </a:t>
            </a:r>
            <a:r>
              <a:rPr lang="en-GB" sz="1800" b="0" i="0" u="none" strike="noStrike" dirty="0" err="1">
                <a:solidFill>
                  <a:srgbClr val="000000"/>
                </a:solidFill>
                <a:effectLst/>
                <a:latin typeface="Times New Roman" panose="02020603050405020304" pitchFamily="18" charset="0"/>
              </a:rPr>
              <a:t>data.describe</a:t>
            </a:r>
            <a:r>
              <a:rPr lang="en-GB" sz="1800" b="0" i="0" u="none" strike="noStrike" dirty="0">
                <a:solidFill>
                  <a:srgbClr val="000000"/>
                </a:solidFill>
                <a:effectLst/>
                <a:latin typeface="Times New Roman" panose="02020603050405020304" pitchFamily="18" charset="0"/>
              </a:rPr>
              <a:t>. It shows major statistics like mean, standard deviation, minimum and maximum of each attribute.</a:t>
            </a:r>
          </a:p>
          <a:p>
            <a:pPr algn="just">
              <a:lnSpc>
                <a:spcPct val="150000"/>
              </a:lnSpc>
              <a:spcBef>
                <a:spcPts val="1000"/>
              </a:spcBef>
              <a:spcAft>
                <a:spcPts val="1000"/>
              </a:spcAft>
            </a:pPr>
            <a:r>
              <a:rPr lang="en-GB" sz="1800" b="0" i="0" u="none" strike="noStrike" dirty="0">
                <a:solidFill>
                  <a:srgbClr val="000000"/>
                </a:solidFill>
                <a:effectLst/>
                <a:latin typeface="Times New Roman" panose="02020603050405020304" pitchFamily="18" charset="0"/>
              </a:rPr>
              <a:t>It verifies that all the columns have no missing values, the dataset is not incomplete and the null values do not require any imputation or even treatment prior to analysis.</a:t>
            </a:r>
          </a:p>
          <a:p>
            <a:pPr algn="just">
              <a:lnSpc>
                <a:spcPct val="150000"/>
              </a:lnSpc>
              <a:spcBef>
                <a:spcPts val="1000"/>
              </a:spcBef>
              <a:spcAft>
                <a:spcPts val="1000"/>
              </a:spcAft>
            </a:pPr>
            <a:endParaRPr lang="en-GB" sz="1800" b="0" i="0" u="none" strike="noStrike" dirty="0">
              <a:solidFill>
                <a:srgbClr val="000000"/>
              </a:solidFill>
              <a:effectLst/>
              <a:latin typeface="Times New Roman" panose="02020603050405020304" pitchFamily="18" charset="0"/>
            </a:endParaRPr>
          </a:p>
          <a:p>
            <a:pPr algn="just">
              <a:lnSpc>
                <a:spcPct val="150000"/>
              </a:lnSpc>
              <a:spcBef>
                <a:spcPts val="1000"/>
              </a:spcBef>
              <a:spcAft>
                <a:spcPts val="1000"/>
              </a:spcAft>
            </a:pPr>
            <a:endParaRPr lang="en-GB" sz="1800" b="0" i="0" u="none" strike="noStrike" dirty="0">
              <a:solidFill>
                <a:srgbClr val="000000"/>
              </a:solidFill>
              <a:effectLst/>
              <a:latin typeface="Times New Roman" panose="02020603050405020304" pitchFamily="18" charset="0"/>
            </a:endParaRPr>
          </a:p>
          <a:p>
            <a:pPr algn="just">
              <a:lnSpc>
                <a:spcPct val="150000"/>
              </a:lnSpc>
              <a:spcBef>
                <a:spcPts val="1000"/>
              </a:spcBef>
              <a:spcAft>
                <a:spcPts val="1000"/>
              </a:spcAft>
            </a:pPr>
            <a:endParaRPr lang="en-IN" sz="1800" dirty="0">
              <a:solidFill>
                <a:schemeClr val="tx1"/>
              </a:solidFill>
              <a:effectLst/>
              <a:latin typeface="Times New Roman" panose="02020603050405020304" pitchFamily="18" charset="0"/>
              <a:ea typeface="Times New Roman" panose="02020603050405020304" pitchFamily="18" charset="0"/>
            </a:endParaRPr>
          </a:p>
        </p:txBody>
      </p:sp>
      <p:pic>
        <p:nvPicPr>
          <p:cNvPr id="5122" name="Picture 2">
            <a:extLst>
              <a:ext uri="{FF2B5EF4-FFF2-40B4-BE49-F238E27FC236}">
                <a16:creationId xmlns:a16="http://schemas.microsoft.com/office/drawing/2014/main" id="{8CCDB02A-3817-42DE-B130-AF80C43836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2167" y="1935778"/>
            <a:ext cx="3678936" cy="16764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48FD7F80-CA75-4B24-B714-A5B9BA7690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1734" y="3779520"/>
            <a:ext cx="3844914" cy="1522984"/>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85231074-1C38-47A0-A04D-A4FAC017FA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80511" y="1994736"/>
            <a:ext cx="1729315" cy="3569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3622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4FCC7-5832-A2F0-924C-B5F3514A9593}"/>
              </a:ext>
            </a:extLst>
          </p:cNvPr>
          <p:cNvSpPr>
            <a:spLocks noGrp="1"/>
          </p:cNvSpPr>
          <p:nvPr>
            <p:ph type="title"/>
          </p:nvPr>
        </p:nvSpPr>
        <p:spPr>
          <a:xfrm>
            <a:off x="1903090" y="200025"/>
            <a:ext cx="8596668" cy="1320800"/>
          </a:xfrm>
        </p:spPr>
        <p:txBody>
          <a:bodyPr>
            <a:normAutofit/>
          </a:bodyPr>
          <a:lstStyle/>
          <a:p>
            <a:pPr algn="ctr"/>
            <a:r>
              <a:rPr lang="en-IN" sz="2800" b="1" i="0" u="none" strike="noStrike" dirty="0">
                <a:solidFill>
                  <a:srgbClr val="000000"/>
                </a:solidFill>
                <a:effectLst/>
                <a:latin typeface="Times New Roman" panose="02020603050405020304" pitchFamily="18" charset="0"/>
              </a:rPr>
              <a:t>Implementation CNTD.</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BDC39DA-A77B-7040-BDC2-00BA82726793}"/>
              </a:ext>
            </a:extLst>
          </p:cNvPr>
          <p:cNvSpPr>
            <a:spLocks noGrp="1"/>
          </p:cNvSpPr>
          <p:nvPr>
            <p:ph idx="1"/>
          </p:nvPr>
        </p:nvSpPr>
        <p:spPr>
          <a:xfrm>
            <a:off x="196549" y="1520825"/>
            <a:ext cx="5479473" cy="5337175"/>
          </a:xfrm>
        </p:spPr>
        <p:txBody>
          <a:bodyPr>
            <a:normAutofit/>
          </a:bodyPr>
          <a:lstStyle/>
          <a:p>
            <a:pPr algn="just">
              <a:lnSpc>
                <a:spcPct val="150000"/>
              </a:lnSpc>
              <a:spcBef>
                <a:spcPts val="1000"/>
              </a:spcBef>
              <a:spcAft>
                <a:spcPts val="1000"/>
              </a:spcAft>
            </a:pPr>
            <a:r>
              <a:rPr lang="en-GB" sz="1500" b="0" i="0" u="none" strike="noStrike" dirty="0">
                <a:solidFill>
                  <a:srgbClr val="000000"/>
                </a:solidFill>
                <a:effectLst/>
                <a:latin typeface="Times New Roman" panose="02020603050405020304" pitchFamily="18" charset="0"/>
              </a:rPr>
              <a:t>The </a:t>
            </a:r>
            <a:r>
              <a:rPr lang="en-GB" sz="1500" b="0" i="0" u="none" strike="noStrike" dirty="0" err="1">
                <a:solidFill>
                  <a:srgbClr val="000000"/>
                </a:solidFill>
                <a:effectLst/>
                <a:latin typeface="Times New Roman" panose="02020603050405020304" pitchFamily="18" charset="0"/>
              </a:rPr>
              <a:t>color</a:t>
            </a:r>
            <a:r>
              <a:rPr lang="en-GB" sz="1500" b="0" i="0" u="none" strike="noStrike" dirty="0">
                <a:solidFill>
                  <a:srgbClr val="000000"/>
                </a:solidFill>
                <a:effectLst/>
                <a:latin typeface="Times New Roman" panose="02020603050405020304" pitchFamily="18" charset="0"/>
              </a:rPr>
              <a:t> gradient will reflect the values of the correlation, with the darkest </a:t>
            </a:r>
            <a:r>
              <a:rPr lang="en-GB" sz="1500" b="0" i="0" u="none" strike="noStrike" dirty="0" err="1">
                <a:solidFill>
                  <a:srgbClr val="000000"/>
                </a:solidFill>
                <a:effectLst/>
                <a:latin typeface="Times New Roman" panose="02020603050405020304" pitchFamily="18" charset="0"/>
              </a:rPr>
              <a:t>colors</a:t>
            </a:r>
            <a:r>
              <a:rPr lang="en-GB" sz="1500" b="0" i="0" u="none" strike="noStrike" dirty="0">
                <a:solidFill>
                  <a:srgbClr val="000000"/>
                </a:solidFill>
                <a:effectLst/>
                <a:latin typeface="Times New Roman" panose="02020603050405020304" pitchFamily="18" charset="0"/>
              </a:rPr>
              <a:t> reflecting a high positive or negative correlation.</a:t>
            </a:r>
          </a:p>
          <a:p>
            <a:pPr algn="just">
              <a:lnSpc>
                <a:spcPct val="150000"/>
              </a:lnSpc>
              <a:spcBef>
                <a:spcPts val="1000"/>
              </a:spcBef>
              <a:spcAft>
                <a:spcPts val="1000"/>
              </a:spcAft>
            </a:pPr>
            <a:r>
              <a:rPr lang="en-GB" sz="1500" b="0" i="0" u="none" strike="noStrike" dirty="0">
                <a:solidFill>
                  <a:srgbClr val="000000"/>
                </a:solidFill>
                <a:effectLst/>
                <a:latin typeface="Times New Roman" panose="02020603050405020304" pitchFamily="18" charset="0"/>
              </a:rPr>
              <a:t>The boxplot brings out a comparison in a visual manner in the variation of mA in each of the target classes.</a:t>
            </a:r>
          </a:p>
          <a:p>
            <a:pPr algn="just">
              <a:lnSpc>
                <a:spcPct val="150000"/>
              </a:lnSpc>
              <a:spcBef>
                <a:spcPts val="1000"/>
              </a:spcBef>
              <a:spcAft>
                <a:spcPts val="1000"/>
              </a:spcAft>
            </a:pPr>
            <a:r>
              <a:rPr lang="en-GB" sz="1500" b="0" i="0" u="none" strike="noStrike" dirty="0">
                <a:solidFill>
                  <a:srgbClr val="000000"/>
                </a:solidFill>
                <a:effectLst/>
                <a:latin typeface="Times New Roman" panose="02020603050405020304" pitchFamily="18" charset="0"/>
              </a:rPr>
              <a:t>The data is divided into X (features) where the target variable attack has been dropped and the </a:t>
            </a:r>
            <a:r>
              <a:rPr lang="en-GB" sz="1500" b="0" i="0" u="none" strike="noStrike" dirty="0" err="1">
                <a:solidFill>
                  <a:srgbClr val="000000"/>
                </a:solidFill>
                <a:effectLst/>
                <a:latin typeface="Times New Roman" panose="02020603050405020304" pitchFamily="18" charset="0"/>
              </a:rPr>
              <a:t>xy</a:t>
            </a:r>
            <a:r>
              <a:rPr lang="en-GB" sz="1500" b="0" i="0" u="none" strike="noStrike" dirty="0">
                <a:solidFill>
                  <a:srgbClr val="000000"/>
                </a:solidFill>
                <a:effectLst/>
                <a:latin typeface="Times New Roman" panose="02020603050405020304" pitchFamily="18" charset="0"/>
              </a:rPr>
              <a:t> contains the column of attack, which is the target to classify.</a:t>
            </a:r>
          </a:p>
          <a:p>
            <a:pPr algn="just">
              <a:lnSpc>
                <a:spcPct val="150000"/>
              </a:lnSpc>
              <a:spcBef>
                <a:spcPts val="1000"/>
              </a:spcBef>
              <a:spcAft>
                <a:spcPts val="1000"/>
              </a:spcAft>
            </a:pPr>
            <a:endParaRPr lang="en-IN" sz="1500" dirty="0">
              <a:solidFill>
                <a:schemeClr val="tx1"/>
              </a:solidFill>
              <a:effectLst/>
              <a:latin typeface="Times New Roman" panose="02020603050405020304" pitchFamily="18" charset="0"/>
              <a:ea typeface="Times New Roman" panose="02020603050405020304" pitchFamily="18" charset="0"/>
            </a:endParaRPr>
          </a:p>
        </p:txBody>
      </p:sp>
      <p:pic>
        <p:nvPicPr>
          <p:cNvPr id="6146" name="Picture 2">
            <a:extLst>
              <a:ext uri="{FF2B5EF4-FFF2-40B4-BE49-F238E27FC236}">
                <a16:creationId xmlns:a16="http://schemas.microsoft.com/office/drawing/2014/main" id="{6BA5F14E-3093-4088-A1D4-3EFC3E2AF2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8566" y="1951580"/>
            <a:ext cx="2923032" cy="187842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A57362E7-E90F-4E2A-90F1-184F8D7540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5001" y="3873407"/>
            <a:ext cx="2833351" cy="2265773"/>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a:extLst>
              <a:ext uri="{FF2B5EF4-FFF2-40B4-BE49-F238E27FC236}">
                <a16:creationId xmlns:a16="http://schemas.microsoft.com/office/drawing/2014/main" id="{9D1AB019-D685-48D4-9273-70A0EE61326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36257" y="3126266"/>
            <a:ext cx="2567479" cy="1494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3899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4FCC7-5832-A2F0-924C-B5F3514A9593}"/>
              </a:ext>
            </a:extLst>
          </p:cNvPr>
          <p:cNvSpPr>
            <a:spLocks noGrp="1"/>
          </p:cNvSpPr>
          <p:nvPr>
            <p:ph type="title"/>
          </p:nvPr>
        </p:nvSpPr>
        <p:spPr>
          <a:xfrm>
            <a:off x="1797666" y="36576"/>
            <a:ext cx="8596668" cy="1320800"/>
          </a:xfrm>
        </p:spPr>
        <p:txBody>
          <a:bodyPr>
            <a:normAutofit/>
          </a:bodyPr>
          <a:lstStyle/>
          <a:p>
            <a:pPr algn="ctr" rtl="0">
              <a:spcBef>
                <a:spcPts val="1000"/>
              </a:spcBef>
              <a:spcAft>
                <a:spcPts val="1000"/>
              </a:spcAft>
            </a:pPr>
            <a:r>
              <a:rPr lang="en-IN" sz="2500" b="1" i="0" u="none" strike="noStrike" dirty="0">
                <a:solidFill>
                  <a:srgbClr val="000000"/>
                </a:solidFill>
                <a:effectLst/>
                <a:latin typeface="Times New Roman" panose="02020603050405020304" pitchFamily="18" charset="0"/>
              </a:rPr>
              <a:t>Results and Findings</a:t>
            </a:r>
            <a:endParaRPr lang="en-IN" sz="2500" b="1" dirty="0">
              <a:effectLst/>
            </a:endParaRPr>
          </a:p>
        </p:txBody>
      </p:sp>
      <p:sp>
        <p:nvSpPr>
          <p:cNvPr id="3" name="Content Placeholder 2">
            <a:extLst>
              <a:ext uri="{FF2B5EF4-FFF2-40B4-BE49-F238E27FC236}">
                <a16:creationId xmlns:a16="http://schemas.microsoft.com/office/drawing/2014/main" id="{8BDC39DA-A77B-7040-BDC2-00BA82726793}"/>
              </a:ext>
            </a:extLst>
          </p:cNvPr>
          <p:cNvSpPr>
            <a:spLocks noGrp="1"/>
          </p:cNvSpPr>
          <p:nvPr>
            <p:ph idx="1"/>
          </p:nvPr>
        </p:nvSpPr>
        <p:spPr>
          <a:xfrm>
            <a:off x="77676" y="2944031"/>
            <a:ext cx="6132431" cy="5007317"/>
          </a:xfrm>
        </p:spPr>
        <p:txBody>
          <a:bodyPr>
            <a:noAutofit/>
          </a:bodyPr>
          <a:lstStyle/>
          <a:p>
            <a:pPr algn="just">
              <a:lnSpc>
                <a:spcPct val="170000"/>
              </a:lnSpc>
              <a:spcBef>
                <a:spcPts val="1000"/>
              </a:spcBef>
              <a:spcAft>
                <a:spcPts val="1000"/>
              </a:spcAft>
            </a:pPr>
            <a:r>
              <a:rPr lang="en-GB" sz="1400" dirty="0">
                <a:solidFill>
                  <a:srgbClr val="000000"/>
                </a:solidFill>
                <a:latin typeface="Times New Roman" panose="02020603050405020304" pitchFamily="18" charset="0"/>
              </a:rPr>
              <a:t>T</a:t>
            </a:r>
            <a:r>
              <a:rPr lang="en-GB" sz="1400" b="0" i="0" u="none" strike="noStrike" dirty="0">
                <a:solidFill>
                  <a:srgbClr val="000000"/>
                </a:solidFill>
                <a:effectLst/>
                <a:latin typeface="Times New Roman" panose="02020603050405020304" pitchFamily="18" charset="0"/>
              </a:rPr>
              <a:t>he accuracy (97%) and classification report of the model used is of the Random Forest and precision is 97.33, and the performance of both classes (0 and 1) is balanced (50). </a:t>
            </a:r>
          </a:p>
          <a:p>
            <a:pPr algn="just">
              <a:lnSpc>
                <a:spcPct val="170000"/>
              </a:lnSpc>
              <a:spcBef>
                <a:spcPts val="1000"/>
              </a:spcBef>
              <a:spcAft>
                <a:spcPts val="1000"/>
              </a:spcAft>
            </a:pPr>
            <a:r>
              <a:rPr lang="en-GB" sz="1400" b="0" i="0" u="none" strike="noStrike" dirty="0">
                <a:solidFill>
                  <a:srgbClr val="000000"/>
                </a:solidFill>
                <a:effectLst/>
                <a:latin typeface="Times New Roman" panose="02020603050405020304" pitchFamily="18" charset="0"/>
              </a:rPr>
              <a:t>The Decision Tree model had an accuracy of 96.83%. Precision, recall, and F1- scores of the model are high in each of the two classes, defines that the model is effective in separating the attacks and the non-attacks classes.</a:t>
            </a:r>
          </a:p>
          <a:p>
            <a:pPr algn="just">
              <a:lnSpc>
                <a:spcPct val="170000"/>
              </a:lnSpc>
              <a:spcBef>
                <a:spcPts val="1000"/>
              </a:spcBef>
              <a:spcAft>
                <a:spcPts val="1000"/>
              </a:spcAft>
            </a:pPr>
            <a:r>
              <a:rPr lang="en-GB" sz="1400" b="0" i="0" u="none" strike="noStrike" dirty="0">
                <a:solidFill>
                  <a:srgbClr val="000000"/>
                </a:solidFill>
                <a:effectLst/>
                <a:latin typeface="Times New Roman" panose="02020603050405020304" pitchFamily="18" charset="0"/>
              </a:rPr>
              <a:t>the classification report of the </a:t>
            </a:r>
            <a:r>
              <a:rPr lang="en-GB" sz="1400" b="0" i="0" u="none" strike="noStrike" dirty="0" err="1">
                <a:solidFill>
                  <a:srgbClr val="000000"/>
                </a:solidFill>
                <a:effectLst/>
                <a:latin typeface="Times New Roman" panose="02020603050405020304" pitchFamily="18" charset="0"/>
              </a:rPr>
              <a:t>XGBoost</a:t>
            </a:r>
            <a:r>
              <a:rPr lang="en-GB" sz="1400" b="0" i="0" u="none" strike="noStrike" dirty="0">
                <a:solidFill>
                  <a:srgbClr val="000000"/>
                </a:solidFill>
                <a:effectLst/>
                <a:latin typeface="Times New Roman" panose="02020603050405020304" pitchFamily="18" charset="0"/>
              </a:rPr>
              <a:t> model which has achieved an accuracy of 97.42%. </a:t>
            </a:r>
          </a:p>
          <a:p>
            <a:pPr algn="just">
              <a:lnSpc>
                <a:spcPct val="170000"/>
              </a:lnSpc>
              <a:spcBef>
                <a:spcPts val="1000"/>
              </a:spcBef>
              <a:spcAft>
                <a:spcPts val="1000"/>
              </a:spcAft>
            </a:pPr>
            <a:r>
              <a:rPr lang="en-GB" sz="1400" dirty="0">
                <a:solidFill>
                  <a:srgbClr val="000000"/>
                </a:solidFill>
                <a:latin typeface="Times New Roman" panose="02020603050405020304" pitchFamily="18" charset="0"/>
              </a:rPr>
              <a:t>P</a:t>
            </a:r>
            <a:r>
              <a:rPr lang="en-GB" sz="1400" b="0" i="0" u="none" strike="noStrike" dirty="0">
                <a:solidFill>
                  <a:srgbClr val="000000"/>
                </a:solidFill>
                <a:effectLst/>
                <a:latin typeface="Times New Roman" panose="02020603050405020304" pitchFamily="18" charset="0"/>
              </a:rPr>
              <a:t>erformance of the Random Forest model following the poisoning of the data via label flipping where instead of the initial accuracy of 93.73, the model will have a reduced accuracy of 72.33.</a:t>
            </a:r>
          </a:p>
          <a:p>
            <a:pPr algn="just">
              <a:lnSpc>
                <a:spcPct val="170000"/>
              </a:lnSpc>
              <a:spcBef>
                <a:spcPts val="1000"/>
              </a:spcBef>
              <a:spcAft>
                <a:spcPts val="1000"/>
              </a:spcAft>
            </a:pPr>
            <a:endParaRPr lang="en-GB" sz="1400" b="0" i="0" u="none" strike="noStrike" dirty="0">
              <a:solidFill>
                <a:srgbClr val="000000"/>
              </a:solidFill>
              <a:effectLst/>
              <a:latin typeface="Times New Roman" panose="02020603050405020304" pitchFamily="18" charset="0"/>
            </a:endParaRPr>
          </a:p>
          <a:p>
            <a:pPr algn="just">
              <a:lnSpc>
                <a:spcPct val="170000"/>
              </a:lnSpc>
              <a:spcBef>
                <a:spcPts val="1000"/>
              </a:spcBef>
              <a:spcAft>
                <a:spcPts val="1000"/>
              </a:spcAft>
            </a:pPr>
            <a:endParaRPr lang="en-GB" sz="1400" b="0" i="0" u="none" strike="noStrike" dirty="0">
              <a:solidFill>
                <a:srgbClr val="000000"/>
              </a:solidFill>
              <a:effectLst/>
              <a:latin typeface="Times New Roman" panose="02020603050405020304" pitchFamily="18" charset="0"/>
            </a:endParaRPr>
          </a:p>
          <a:p>
            <a:pPr algn="just">
              <a:lnSpc>
                <a:spcPct val="170000"/>
              </a:lnSpc>
              <a:spcBef>
                <a:spcPts val="1000"/>
              </a:spcBef>
              <a:spcAft>
                <a:spcPts val="1000"/>
              </a:spcAft>
            </a:pPr>
            <a:endParaRPr lang="en-GB" sz="1400" b="0" i="0" u="none" strike="noStrike" dirty="0">
              <a:solidFill>
                <a:srgbClr val="000000"/>
              </a:solidFill>
              <a:effectLst/>
              <a:latin typeface="Times New Roman" panose="02020603050405020304" pitchFamily="18" charset="0"/>
            </a:endParaRPr>
          </a:p>
          <a:p>
            <a:pPr algn="just">
              <a:lnSpc>
                <a:spcPct val="170000"/>
              </a:lnSpc>
              <a:spcBef>
                <a:spcPts val="1000"/>
              </a:spcBef>
              <a:spcAft>
                <a:spcPts val="1000"/>
              </a:spcAft>
            </a:pPr>
            <a:endParaRPr lang="en-IN" sz="1400" dirty="0">
              <a:solidFill>
                <a:schemeClr val="tx1"/>
              </a:solidFill>
              <a:effectLst/>
              <a:latin typeface="Times New Roman" panose="02020603050405020304" pitchFamily="18" charset="0"/>
              <a:ea typeface="Times New Roman" panose="02020603050405020304" pitchFamily="18" charset="0"/>
            </a:endParaRPr>
          </a:p>
        </p:txBody>
      </p:sp>
      <p:pic>
        <p:nvPicPr>
          <p:cNvPr id="7170" name="Picture 2">
            <a:extLst>
              <a:ext uri="{FF2B5EF4-FFF2-40B4-BE49-F238E27FC236}">
                <a16:creationId xmlns:a16="http://schemas.microsoft.com/office/drawing/2014/main" id="{304D4D5D-7B7E-499B-8D66-E1732AEF07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0106" y="1947865"/>
            <a:ext cx="2894269" cy="107510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a:extLst>
              <a:ext uri="{FF2B5EF4-FFF2-40B4-BE49-F238E27FC236}">
                <a16:creationId xmlns:a16="http://schemas.microsoft.com/office/drawing/2014/main" id="{4C7F8747-17B6-4E73-9CE3-F47B56D30D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80237" y="1989887"/>
            <a:ext cx="2597357" cy="991064"/>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a:extLst>
              <a:ext uri="{FF2B5EF4-FFF2-40B4-BE49-F238E27FC236}">
                <a16:creationId xmlns:a16="http://schemas.microsoft.com/office/drawing/2014/main" id="{D241591F-83B9-4E32-A6F5-B58F9EDCCE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08181" y="3187652"/>
            <a:ext cx="3399443" cy="1369661"/>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a:extLst>
              <a:ext uri="{FF2B5EF4-FFF2-40B4-BE49-F238E27FC236}">
                <a16:creationId xmlns:a16="http://schemas.microsoft.com/office/drawing/2014/main" id="{BFC8C6AB-9766-475D-883C-395829F3D96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03360" y="4910135"/>
            <a:ext cx="5410226" cy="1075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2518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463C1-B8A8-B9C4-0BD5-39BA6483FC79}"/>
              </a:ext>
            </a:extLst>
          </p:cNvPr>
          <p:cNvSpPr>
            <a:spLocks noGrp="1"/>
          </p:cNvSpPr>
          <p:nvPr>
            <p:ph type="title"/>
          </p:nvPr>
        </p:nvSpPr>
        <p:spPr>
          <a:xfrm>
            <a:off x="709208" y="459595"/>
            <a:ext cx="11029616" cy="1013800"/>
          </a:xfrm>
        </p:spPr>
        <p:txBody>
          <a:bodyPr>
            <a:normAutofit/>
          </a:bodyPr>
          <a:lstStyle/>
          <a:p>
            <a:pPr algn="ctr" rtl="0">
              <a:spcBef>
                <a:spcPts val="1000"/>
              </a:spcBef>
              <a:spcAft>
                <a:spcPts val="1000"/>
              </a:spcAft>
            </a:pPr>
            <a:r>
              <a:rPr lang="en-IN" sz="2500" b="1" i="0" u="none" strike="noStrike" dirty="0">
                <a:solidFill>
                  <a:srgbClr val="000000"/>
                </a:solidFill>
                <a:effectLst/>
                <a:latin typeface="Times New Roman" panose="02020603050405020304" pitchFamily="18" charset="0"/>
              </a:rPr>
              <a:t>Evaluation of Results</a:t>
            </a:r>
            <a:endParaRPr lang="en-IN" sz="2500" b="1" dirty="0">
              <a:effectLst/>
            </a:endParaRPr>
          </a:p>
        </p:txBody>
      </p:sp>
      <p:sp>
        <p:nvSpPr>
          <p:cNvPr id="3" name="Content Placeholder 2">
            <a:extLst>
              <a:ext uri="{FF2B5EF4-FFF2-40B4-BE49-F238E27FC236}">
                <a16:creationId xmlns:a16="http://schemas.microsoft.com/office/drawing/2014/main" id="{0924883A-EA65-CD15-C5A4-0E97B72BDB1D}"/>
              </a:ext>
            </a:extLst>
          </p:cNvPr>
          <p:cNvSpPr>
            <a:spLocks noGrp="1"/>
          </p:cNvSpPr>
          <p:nvPr>
            <p:ph idx="1"/>
          </p:nvPr>
        </p:nvSpPr>
        <p:spPr>
          <a:xfrm>
            <a:off x="435448" y="1694898"/>
            <a:ext cx="11577136" cy="4849811"/>
          </a:xfrm>
        </p:spPr>
        <p:txBody>
          <a:bodyPr>
            <a:normAutofit/>
          </a:bodyPr>
          <a:lstStyle/>
          <a:p>
            <a:pPr algn="just">
              <a:lnSpc>
                <a:spcPct val="170000"/>
              </a:lnSpc>
              <a:spcBef>
                <a:spcPts val="1000"/>
              </a:spcBef>
              <a:spcAft>
                <a:spcPts val="1000"/>
              </a:spcAft>
            </a:pPr>
            <a:r>
              <a:rPr lang="en-GB" sz="1500" dirty="0">
                <a:solidFill>
                  <a:srgbClr val="000000"/>
                </a:solidFill>
                <a:latin typeface="Times New Roman" panose="02020603050405020304" pitchFamily="18" charset="0"/>
              </a:rPr>
              <a:t>M</a:t>
            </a:r>
            <a:r>
              <a:rPr lang="en-GB" sz="1500" b="0" i="0" u="none" strike="noStrike" dirty="0">
                <a:solidFill>
                  <a:srgbClr val="000000"/>
                </a:solidFill>
                <a:effectLst/>
                <a:latin typeface="Times New Roman" panose="02020603050405020304" pitchFamily="18" charset="0"/>
              </a:rPr>
              <a:t>achine learning models that were attacked with label flipping showed serious degradation of the accuracy of their performance. </a:t>
            </a:r>
          </a:p>
          <a:p>
            <a:pPr algn="just">
              <a:lnSpc>
                <a:spcPct val="170000"/>
              </a:lnSpc>
              <a:spcBef>
                <a:spcPts val="1000"/>
              </a:spcBef>
              <a:spcAft>
                <a:spcPts val="1000"/>
              </a:spcAft>
            </a:pPr>
            <a:r>
              <a:rPr lang="en-GB" sz="1500" b="0" i="0" u="none" strike="noStrike" dirty="0">
                <a:solidFill>
                  <a:srgbClr val="000000"/>
                </a:solidFill>
                <a:effectLst/>
                <a:latin typeface="Times New Roman" panose="02020603050405020304" pitchFamily="18" charset="0"/>
              </a:rPr>
              <a:t>findings reveal the impact of serious competitive and cyber interventions, further underscoring the importance of implementing better mitigation measures to maintain the dependability and reliability of models in applications like cybersecurity, healthcare and finance.</a:t>
            </a:r>
            <a:endParaRPr lang="en-GB" sz="1500" dirty="0">
              <a:solidFill>
                <a:srgbClr val="000000"/>
              </a:solidFill>
              <a:latin typeface="Times New Roman" panose="02020603050405020304" pitchFamily="18" charset="0"/>
            </a:endParaRPr>
          </a:p>
          <a:p>
            <a:pPr algn="just">
              <a:lnSpc>
                <a:spcPct val="170000"/>
              </a:lnSpc>
              <a:spcBef>
                <a:spcPts val="1000"/>
              </a:spcBef>
              <a:spcAft>
                <a:spcPts val="1000"/>
              </a:spcAft>
            </a:pPr>
            <a:r>
              <a:rPr lang="en-GB" sz="1500" b="0" i="0" u="none" strike="noStrike" dirty="0">
                <a:solidFill>
                  <a:srgbClr val="000000"/>
                </a:solidFill>
                <a:effectLst/>
                <a:latin typeface="Times New Roman" panose="02020603050405020304" pitchFamily="18" charset="0"/>
              </a:rPr>
              <a:t>After sanitization, Random Forest improved their accuracy from 72.33% (poisoned) to 76.42% and so did </a:t>
            </a:r>
            <a:r>
              <a:rPr lang="en-GB" sz="1500" b="0" i="0" u="none" strike="noStrike" dirty="0" err="1">
                <a:solidFill>
                  <a:srgbClr val="000000"/>
                </a:solidFill>
                <a:effectLst/>
                <a:latin typeface="Times New Roman" panose="02020603050405020304" pitchFamily="18" charset="0"/>
              </a:rPr>
              <a:t>XGBoost</a:t>
            </a:r>
            <a:r>
              <a:rPr lang="en-GB" sz="1500" b="0" i="0" u="none" strike="noStrike" dirty="0">
                <a:solidFill>
                  <a:srgbClr val="000000"/>
                </a:solidFill>
                <a:effectLst/>
                <a:latin typeface="Times New Roman" panose="02020603050405020304" pitchFamily="18" charset="0"/>
              </a:rPr>
              <a:t> and Decision Trees as well with moderate recovery in precision, recall and F1-scores. </a:t>
            </a:r>
          </a:p>
          <a:p>
            <a:pPr algn="just">
              <a:lnSpc>
                <a:spcPct val="170000"/>
              </a:lnSpc>
              <a:spcBef>
                <a:spcPts val="1000"/>
              </a:spcBef>
              <a:spcAft>
                <a:spcPts val="1000"/>
              </a:spcAft>
            </a:pPr>
            <a:r>
              <a:rPr lang="en-GB" sz="1500" b="0" i="0" u="none" strike="noStrike" dirty="0">
                <a:solidFill>
                  <a:srgbClr val="000000"/>
                </a:solidFill>
                <a:effectLst/>
                <a:latin typeface="Times New Roman" panose="02020603050405020304" pitchFamily="18" charset="0"/>
              </a:rPr>
              <a:t>The findings outlined above further validate data sanitisation as a defence measure but is insufficient in itself, which aligns the research goal of investigating mitigation strategies (Yin and Zeng, 2023). </a:t>
            </a:r>
            <a:endParaRPr lang="en-IN" sz="1500" dirty="0">
              <a:solidFill>
                <a:schemeClr val="tx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69078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463C1-B8A8-B9C4-0BD5-39BA6483FC79}"/>
              </a:ext>
            </a:extLst>
          </p:cNvPr>
          <p:cNvSpPr>
            <a:spLocks noGrp="1"/>
          </p:cNvSpPr>
          <p:nvPr>
            <p:ph type="title"/>
          </p:nvPr>
        </p:nvSpPr>
        <p:spPr>
          <a:xfrm>
            <a:off x="709208" y="354684"/>
            <a:ext cx="11029616" cy="1013800"/>
          </a:xfrm>
        </p:spPr>
        <p:txBody>
          <a:bodyPr>
            <a:normAutofit/>
          </a:bodyPr>
          <a:lstStyle/>
          <a:p>
            <a:pPr algn="ctr"/>
            <a:r>
              <a:rPr lang="en-IN" sz="2500" b="1" i="0" u="none" strike="noStrike" dirty="0">
                <a:solidFill>
                  <a:srgbClr val="000000"/>
                </a:solidFill>
                <a:effectLst/>
                <a:latin typeface="Times New Roman" panose="02020603050405020304" pitchFamily="18" charset="0"/>
              </a:rPr>
              <a:t>Evaluation of Results CNTD.</a:t>
            </a:r>
            <a:endParaRPr lang="en-US" sz="25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924883A-EA65-CD15-C5A4-0E97B72BDB1D}"/>
              </a:ext>
            </a:extLst>
          </p:cNvPr>
          <p:cNvSpPr>
            <a:spLocks noGrp="1"/>
          </p:cNvSpPr>
          <p:nvPr>
            <p:ph idx="1"/>
          </p:nvPr>
        </p:nvSpPr>
        <p:spPr>
          <a:xfrm>
            <a:off x="383172" y="1562939"/>
            <a:ext cx="11425656" cy="4849811"/>
          </a:xfrm>
        </p:spPr>
        <p:txBody>
          <a:bodyPr>
            <a:normAutofit/>
          </a:bodyPr>
          <a:lstStyle/>
          <a:p>
            <a:pPr algn="just">
              <a:lnSpc>
                <a:spcPct val="150000"/>
              </a:lnSpc>
              <a:spcBef>
                <a:spcPts val="1000"/>
              </a:spcBef>
              <a:spcAft>
                <a:spcPts val="1000"/>
              </a:spcAft>
            </a:pPr>
            <a:r>
              <a:rPr lang="en-GB" sz="1500" b="0" i="0" u="none" strike="noStrike" dirty="0">
                <a:solidFill>
                  <a:srgbClr val="000000"/>
                </a:solidFill>
                <a:effectLst/>
                <a:latin typeface="Times New Roman" panose="02020603050405020304" pitchFamily="18" charset="0"/>
              </a:rPr>
              <a:t>Prior to the model architecture, a comparative analysis was conducted, showing that the model architecture plays a significant role in resilience to data poisoning.</a:t>
            </a:r>
          </a:p>
          <a:p>
            <a:pPr algn="just">
              <a:lnSpc>
                <a:spcPct val="150000"/>
              </a:lnSpc>
              <a:spcBef>
                <a:spcPts val="1000"/>
              </a:spcBef>
              <a:spcAft>
                <a:spcPts val="1000"/>
              </a:spcAft>
            </a:pPr>
            <a:r>
              <a:rPr lang="en-GB" sz="1500" b="0" i="0" u="none" strike="noStrike" dirty="0" err="1">
                <a:solidFill>
                  <a:srgbClr val="000000"/>
                </a:solidFill>
                <a:effectLst/>
                <a:latin typeface="Times New Roman" panose="02020603050405020304" pitchFamily="18" charset="0"/>
              </a:rPr>
              <a:t>XGBoost</a:t>
            </a:r>
            <a:r>
              <a:rPr lang="en-GB" sz="1500" b="0" i="0" u="none" strike="noStrike" dirty="0">
                <a:solidFill>
                  <a:srgbClr val="000000"/>
                </a:solidFill>
                <a:effectLst/>
                <a:latin typeface="Times New Roman" panose="02020603050405020304" pitchFamily="18" charset="0"/>
              </a:rPr>
              <a:t> was found to be more resistant to moderate levels of noise as it is gradient boosting, but also was sensitive at high poisoning levels as trees are built sequentially and so are dependent on each other (</a:t>
            </a:r>
            <a:r>
              <a:rPr lang="en-GB" sz="1500" b="0" i="0" u="none" strike="noStrike" dirty="0" err="1">
                <a:solidFill>
                  <a:srgbClr val="000000"/>
                </a:solidFill>
                <a:effectLst/>
                <a:latin typeface="Times New Roman" panose="02020603050405020304" pitchFamily="18" charset="0"/>
              </a:rPr>
              <a:t>Siriwardhana</a:t>
            </a:r>
            <a:r>
              <a:rPr lang="en-GB" sz="1500" b="0" i="0" u="none" strike="noStrike" dirty="0">
                <a:solidFill>
                  <a:srgbClr val="000000"/>
                </a:solidFill>
                <a:effectLst/>
                <a:latin typeface="Times New Roman" panose="02020603050405020304" pitchFamily="18" charset="0"/>
              </a:rPr>
              <a:t> et al., 2024).</a:t>
            </a:r>
            <a:endParaRPr lang="en-GB" sz="1500" dirty="0">
              <a:solidFill>
                <a:srgbClr val="000000"/>
              </a:solidFill>
              <a:latin typeface="Times New Roman" panose="02020603050405020304" pitchFamily="18" charset="0"/>
            </a:endParaRPr>
          </a:p>
          <a:p>
            <a:pPr algn="just">
              <a:lnSpc>
                <a:spcPct val="150000"/>
              </a:lnSpc>
              <a:spcBef>
                <a:spcPts val="1000"/>
              </a:spcBef>
              <a:spcAft>
                <a:spcPts val="1000"/>
              </a:spcAft>
            </a:pPr>
            <a:r>
              <a:rPr lang="en-GB" sz="1500" dirty="0">
                <a:solidFill>
                  <a:srgbClr val="000000"/>
                </a:solidFill>
                <a:latin typeface="Times New Roman" panose="02020603050405020304" pitchFamily="18" charset="0"/>
              </a:rPr>
              <a:t>R</a:t>
            </a:r>
            <a:r>
              <a:rPr lang="en-GB" sz="1500" b="0" i="0" u="none" strike="noStrike" dirty="0">
                <a:solidFill>
                  <a:srgbClr val="000000"/>
                </a:solidFill>
                <a:effectLst/>
                <a:latin typeface="Times New Roman" panose="02020603050405020304" pitchFamily="18" charset="0"/>
              </a:rPr>
              <a:t>isk of degradation by an adversary is especially low on high-stakes domains where hybrid systems ensemble learning combined with privacy preserving methods can be employed (</a:t>
            </a:r>
            <a:r>
              <a:rPr lang="en-GB" sz="1500" b="0" i="0" u="none" strike="noStrike" dirty="0" err="1">
                <a:solidFill>
                  <a:srgbClr val="000000"/>
                </a:solidFill>
                <a:effectLst/>
                <a:latin typeface="Times New Roman" panose="02020603050405020304" pitchFamily="18" charset="0"/>
              </a:rPr>
              <a:t>Pawelczyk</a:t>
            </a:r>
            <a:r>
              <a:rPr lang="en-GB" sz="1500" b="0" i="0" u="none" strike="noStrike" dirty="0">
                <a:solidFill>
                  <a:srgbClr val="000000"/>
                </a:solidFill>
                <a:effectLst/>
                <a:latin typeface="Times New Roman" panose="02020603050405020304" pitchFamily="18" charset="0"/>
              </a:rPr>
              <a:t> et al., 2025).</a:t>
            </a:r>
          </a:p>
          <a:p>
            <a:pPr algn="just">
              <a:lnSpc>
                <a:spcPct val="150000"/>
              </a:lnSpc>
              <a:spcBef>
                <a:spcPts val="1000"/>
              </a:spcBef>
              <a:spcAft>
                <a:spcPts val="1000"/>
              </a:spcAft>
            </a:pPr>
            <a:r>
              <a:rPr lang="en-GB" sz="1500" b="0" i="0" u="none" strike="noStrike" dirty="0">
                <a:solidFill>
                  <a:srgbClr val="000000"/>
                </a:solidFill>
                <a:effectLst/>
                <a:latin typeface="Times New Roman" panose="02020603050405020304" pitchFamily="18" charset="0"/>
              </a:rPr>
              <a:t>The recommendations serve the goal of adding guidelines for possible rollout of machine learning systems that are resistant to data poisoning attacks.</a:t>
            </a:r>
            <a:endParaRPr lang="en-IN" sz="1500" dirty="0">
              <a:solidFill>
                <a:schemeClr val="tx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80648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5E8FD-216E-60B8-49AD-91171F174576}"/>
              </a:ext>
            </a:extLst>
          </p:cNvPr>
          <p:cNvSpPr>
            <a:spLocks noGrp="1"/>
          </p:cNvSpPr>
          <p:nvPr>
            <p:ph type="title"/>
          </p:nvPr>
        </p:nvSpPr>
        <p:spPr>
          <a:xfrm>
            <a:off x="1219200" y="112663"/>
            <a:ext cx="9753599" cy="1320800"/>
          </a:xfrm>
        </p:spPr>
        <p:txBody>
          <a:bodyPr>
            <a:normAutofit/>
          </a:bodyPr>
          <a:lstStyle/>
          <a:p>
            <a:pPr algn="ctr"/>
            <a:r>
              <a:rPr lang="en-US" sz="2500" b="1" dirty="0">
                <a:solidFill>
                  <a:schemeClr val="tx1"/>
                </a:solidFill>
                <a:latin typeface="Times New Roman" panose="02020603050405020304" pitchFamily="18" charset="0"/>
                <a:cs typeface="Times New Roman" panose="02020603050405020304" pitchFamily="18" charset="0"/>
              </a:rPr>
              <a:t>CONCLUSION AND RECOMMENDATIONS</a:t>
            </a:r>
            <a:endParaRPr lang="en-US" sz="25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70E82E6-5D7A-E571-A15D-FE5D67C8F5D4}"/>
              </a:ext>
            </a:extLst>
          </p:cNvPr>
          <p:cNvSpPr>
            <a:spLocks noGrp="1"/>
          </p:cNvSpPr>
          <p:nvPr>
            <p:ph idx="1"/>
          </p:nvPr>
        </p:nvSpPr>
        <p:spPr>
          <a:xfrm>
            <a:off x="360140" y="1431318"/>
            <a:ext cx="11471718" cy="4808247"/>
          </a:xfrm>
        </p:spPr>
        <p:txBody>
          <a:bodyPr>
            <a:normAutofit/>
          </a:bodyPr>
          <a:lstStyle/>
          <a:p>
            <a:pPr algn="just">
              <a:lnSpc>
                <a:spcPct val="150000"/>
              </a:lnSpc>
            </a:pPr>
            <a:r>
              <a:rPr lang="en-GB" sz="1500" b="0" i="0" u="none" strike="noStrike" dirty="0">
                <a:solidFill>
                  <a:srgbClr val="000000"/>
                </a:solidFill>
                <a:effectLst/>
                <a:latin typeface="Times New Roman" panose="02020603050405020304" pitchFamily="18" charset="0"/>
              </a:rPr>
              <a:t>The study showed that Adverse interventions greatly impact the performance of the models; in particular, the models Random Forest, Decision Trees and </a:t>
            </a:r>
            <a:r>
              <a:rPr lang="en-GB" sz="1500" b="0" i="0" u="none" strike="noStrike" dirty="0" err="1">
                <a:solidFill>
                  <a:srgbClr val="000000"/>
                </a:solidFill>
                <a:effectLst/>
                <a:latin typeface="Times New Roman" panose="02020603050405020304" pitchFamily="18" charset="0"/>
              </a:rPr>
              <a:t>XGBoost</a:t>
            </a:r>
            <a:r>
              <a:rPr lang="en-GB" sz="1500" b="0" i="0" u="none" strike="noStrike" dirty="0">
                <a:solidFill>
                  <a:srgbClr val="000000"/>
                </a:solidFill>
                <a:effectLst/>
                <a:latin typeface="Times New Roman" panose="02020603050405020304" pitchFamily="18" charset="0"/>
              </a:rPr>
              <a:t> displayed different levels of sensitivity.</a:t>
            </a:r>
          </a:p>
          <a:p>
            <a:pPr algn="just">
              <a:lnSpc>
                <a:spcPct val="150000"/>
              </a:lnSpc>
            </a:pPr>
            <a:r>
              <a:rPr lang="en-GB" sz="1500" b="0" i="0" u="none" strike="noStrike" dirty="0">
                <a:solidFill>
                  <a:srgbClr val="000000"/>
                </a:solidFill>
                <a:effectLst/>
                <a:latin typeface="Times New Roman" panose="02020603050405020304" pitchFamily="18" charset="0"/>
              </a:rPr>
              <a:t>An improvement in accuracy was noticed after sanitisation but there has been no complete restoration for models to pre-attack accuracy.</a:t>
            </a:r>
            <a:endParaRPr lang="en-GB" sz="1500" dirty="0">
              <a:solidFill>
                <a:srgbClr val="000000"/>
              </a:solidFill>
              <a:latin typeface="Times New Roman" panose="02020603050405020304" pitchFamily="18" charset="0"/>
            </a:endParaRPr>
          </a:p>
          <a:p>
            <a:pPr algn="just">
              <a:lnSpc>
                <a:spcPct val="150000"/>
              </a:lnSpc>
            </a:pPr>
            <a:r>
              <a:rPr lang="en-GB" sz="1500" b="0" i="0" u="none" strike="noStrike" dirty="0">
                <a:solidFill>
                  <a:srgbClr val="000000"/>
                </a:solidFill>
                <a:effectLst/>
                <a:latin typeface="Times New Roman" panose="02020603050405020304" pitchFamily="18" charset="0"/>
              </a:rPr>
              <a:t>The insights gained are valuable for devising ways to strengthen machine learning systems to resist malicious manipulations of data and serve as a foundation to create secure, reliable and usable AI deployment in the real world's high-stakes challenges.</a:t>
            </a:r>
          </a:p>
          <a:p>
            <a:pPr algn="just">
              <a:lnSpc>
                <a:spcPct val="150000"/>
              </a:lnSpc>
            </a:pPr>
            <a:r>
              <a:rPr lang="en-GB" sz="1500" b="0" i="0" u="none" strike="noStrike" dirty="0">
                <a:solidFill>
                  <a:srgbClr val="000000"/>
                </a:solidFill>
                <a:effectLst/>
                <a:latin typeface="Times New Roman" panose="02020603050405020304" pitchFamily="18" charset="0"/>
              </a:rPr>
              <a:t>Random Forest suffered from a drop of the accuracy score from 93.73% to 72.33%, Decision Trees had significant misclassifications and </a:t>
            </a:r>
            <a:r>
              <a:rPr lang="en-GB" sz="1500" b="0" i="0" u="none" strike="noStrike" dirty="0" err="1">
                <a:solidFill>
                  <a:srgbClr val="000000"/>
                </a:solidFill>
                <a:effectLst/>
                <a:latin typeface="Times New Roman" panose="02020603050405020304" pitchFamily="18" charset="0"/>
              </a:rPr>
              <a:t>XGBoost</a:t>
            </a:r>
            <a:r>
              <a:rPr lang="en-GB" sz="1500" b="0" i="0" u="none" strike="noStrike" dirty="0">
                <a:solidFill>
                  <a:srgbClr val="000000"/>
                </a:solidFill>
                <a:effectLst/>
                <a:latin typeface="Times New Roman" panose="02020603050405020304" pitchFamily="18" charset="0"/>
              </a:rPr>
              <a:t> had the score not drop much but also dropped from 93.75% to 72.38% accuracy with high poisoning level.</a:t>
            </a:r>
            <a:endParaRPr lang="en-US" sz="15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13010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5E8FD-216E-60B8-49AD-91171F174576}"/>
              </a:ext>
            </a:extLst>
          </p:cNvPr>
          <p:cNvSpPr>
            <a:spLocks noGrp="1"/>
          </p:cNvSpPr>
          <p:nvPr>
            <p:ph type="title"/>
          </p:nvPr>
        </p:nvSpPr>
        <p:spPr>
          <a:xfrm>
            <a:off x="1003131" y="121807"/>
            <a:ext cx="9753599" cy="1320800"/>
          </a:xfrm>
        </p:spPr>
        <p:txBody>
          <a:bodyPr>
            <a:normAutofit/>
          </a:bodyPr>
          <a:lstStyle/>
          <a:p>
            <a:pPr algn="ctr"/>
            <a:r>
              <a:rPr lang="en-US" sz="2500" b="1" dirty="0">
                <a:solidFill>
                  <a:schemeClr val="tx1"/>
                </a:solidFill>
                <a:latin typeface="Times New Roman" panose="02020603050405020304" pitchFamily="18" charset="0"/>
                <a:cs typeface="Times New Roman" panose="02020603050405020304" pitchFamily="18" charset="0"/>
              </a:rPr>
              <a:t>CONCLUSION AND RECOMMENDATIONS CNTD.</a:t>
            </a:r>
            <a:endParaRPr lang="en-US" sz="25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70E82E6-5D7A-E571-A15D-FE5D67C8F5D4}"/>
              </a:ext>
            </a:extLst>
          </p:cNvPr>
          <p:cNvSpPr>
            <a:spLocks noGrp="1"/>
          </p:cNvSpPr>
          <p:nvPr>
            <p:ph idx="1"/>
          </p:nvPr>
        </p:nvSpPr>
        <p:spPr>
          <a:xfrm>
            <a:off x="324043" y="1780935"/>
            <a:ext cx="11543914" cy="4808247"/>
          </a:xfrm>
        </p:spPr>
        <p:txBody>
          <a:bodyPr>
            <a:noAutofit/>
          </a:bodyPr>
          <a:lstStyle/>
          <a:p>
            <a:pPr algn="just">
              <a:lnSpc>
                <a:spcPct val="150000"/>
              </a:lnSpc>
              <a:spcBef>
                <a:spcPts val="1000"/>
              </a:spcBef>
              <a:spcAft>
                <a:spcPts val="1000"/>
              </a:spcAft>
            </a:pPr>
            <a:r>
              <a:rPr lang="en-GB" sz="1500" b="0" i="0" u="none" strike="noStrike" dirty="0">
                <a:solidFill>
                  <a:srgbClr val="000000"/>
                </a:solidFill>
                <a:effectLst/>
                <a:latin typeface="Times New Roman" panose="02020603050405020304" pitchFamily="18" charset="0"/>
              </a:rPr>
              <a:t>The research suggests multi-level defence models to improve the robustness of models. Ensemble learning and continuous monitoring combined with sanitizing leads in a decrease in data poisoning susceptibility (Zhang et al., 2023).</a:t>
            </a:r>
          </a:p>
          <a:p>
            <a:pPr algn="just">
              <a:lnSpc>
                <a:spcPct val="150000"/>
              </a:lnSpc>
              <a:spcBef>
                <a:spcPts val="1000"/>
              </a:spcBef>
              <a:spcAft>
                <a:spcPts val="1000"/>
              </a:spcAft>
            </a:pPr>
            <a:r>
              <a:rPr lang="en-GB" sz="1500" dirty="0">
                <a:solidFill>
                  <a:srgbClr val="000000"/>
                </a:solidFill>
                <a:latin typeface="Times New Roman" panose="02020603050405020304" pitchFamily="18" charset="0"/>
              </a:rPr>
              <a:t>A</a:t>
            </a:r>
            <a:r>
              <a:rPr lang="en-GB" sz="1500" b="0" i="0" u="none" strike="noStrike" dirty="0">
                <a:solidFill>
                  <a:srgbClr val="000000"/>
                </a:solidFill>
                <a:effectLst/>
                <a:latin typeface="Times New Roman" panose="02020603050405020304" pitchFamily="18" charset="0"/>
              </a:rPr>
              <a:t>rchitectures have the effect that the adversarial sample has a limited effect when it occurs compared to when it occurs in isolation, so predictions stay true even if label flipping attacks. </a:t>
            </a:r>
          </a:p>
          <a:p>
            <a:pPr algn="just">
              <a:lnSpc>
                <a:spcPct val="150000"/>
              </a:lnSpc>
              <a:spcBef>
                <a:spcPts val="1000"/>
              </a:spcBef>
              <a:spcAft>
                <a:spcPts val="1000"/>
              </a:spcAft>
            </a:pPr>
            <a:r>
              <a:rPr lang="en-GB" sz="1500" b="0" i="0" u="none" strike="noStrike" dirty="0">
                <a:solidFill>
                  <a:srgbClr val="000000"/>
                </a:solidFill>
                <a:effectLst/>
                <a:latin typeface="Times New Roman" panose="02020603050405020304" pitchFamily="18" charset="0"/>
              </a:rPr>
              <a:t> Secure Aggregation will secure the data element from multiple sources and will be added with encryption to lower the impact of inputs from the adversary (</a:t>
            </a:r>
            <a:r>
              <a:rPr lang="en-GB" sz="1500" b="0" i="0" u="none" strike="noStrike" dirty="0" err="1">
                <a:solidFill>
                  <a:srgbClr val="000000"/>
                </a:solidFill>
                <a:effectLst/>
                <a:latin typeface="Times New Roman" panose="02020603050405020304" pitchFamily="18" charset="0"/>
              </a:rPr>
              <a:t>Alsaban</a:t>
            </a:r>
            <a:r>
              <a:rPr lang="en-GB" sz="1500" b="0" i="0" u="none" strike="noStrike" dirty="0">
                <a:solidFill>
                  <a:srgbClr val="000000"/>
                </a:solidFill>
                <a:effectLst/>
                <a:latin typeface="Times New Roman" panose="02020603050405020304" pitchFamily="18" charset="0"/>
              </a:rPr>
              <a:t> and </a:t>
            </a:r>
            <a:r>
              <a:rPr lang="en-GB" sz="1500" b="0" i="0" u="none" strike="noStrike" dirty="0" err="1">
                <a:solidFill>
                  <a:srgbClr val="000000"/>
                </a:solidFill>
                <a:effectLst/>
                <a:latin typeface="Times New Roman" panose="02020603050405020304" pitchFamily="18" charset="0"/>
              </a:rPr>
              <a:t>Fkih</a:t>
            </a:r>
            <a:r>
              <a:rPr lang="en-GB" sz="1500" b="0" i="0" u="none" strike="noStrike" dirty="0">
                <a:solidFill>
                  <a:srgbClr val="000000"/>
                </a:solidFill>
                <a:effectLst/>
                <a:latin typeface="Times New Roman" panose="02020603050405020304" pitchFamily="18" charset="0"/>
              </a:rPr>
              <a:t>, 2026).</a:t>
            </a:r>
            <a:endParaRPr lang="en-GB" sz="1500" dirty="0">
              <a:solidFill>
                <a:srgbClr val="000000"/>
              </a:solidFill>
              <a:latin typeface="Times New Roman" panose="02020603050405020304" pitchFamily="18" charset="0"/>
            </a:endParaRPr>
          </a:p>
          <a:p>
            <a:pPr algn="just">
              <a:lnSpc>
                <a:spcPct val="150000"/>
              </a:lnSpc>
              <a:spcBef>
                <a:spcPts val="1000"/>
              </a:spcBef>
              <a:spcAft>
                <a:spcPts val="1000"/>
              </a:spcAft>
            </a:pPr>
            <a:r>
              <a:rPr lang="en-GB" sz="1500" b="0" i="0" u="none" strike="noStrike" dirty="0">
                <a:solidFill>
                  <a:srgbClr val="000000"/>
                </a:solidFill>
                <a:effectLst/>
                <a:latin typeface="Times New Roman" panose="02020603050405020304" pitchFamily="18" charset="0"/>
              </a:rPr>
              <a:t>Further enhancing resilience with seriousness of sanitization methods, adversarial training and explainable AI. The investigation of hybrid defences, that is, a combination of different types of defences, could offer more resilient defence (</a:t>
            </a:r>
            <a:r>
              <a:rPr lang="en-GB" sz="1500" b="0" i="0" u="none" strike="noStrike" dirty="0" err="1">
                <a:solidFill>
                  <a:srgbClr val="000000"/>
                </a:solidFill>
                <a:effectLst/>
                <a:latin typeface="Times New Roman" panose="02020603050405020304" pitchFamily="18" charset="0"/>
              </a:rPr>
              <a:t>Alsaban</a:t>
            </a:r>
            <a:r>
              <a:rPr lang="en-GB" sz="1500" b="0" i="0" u="none" strike="noStrike" dirty="0">
                <a:solidFill>
                  <a:srgbClr val="000000"/>
                </a:solidFill>
                <a:effectLst/>
                <a:latin typeface="Times New Roman" panose="02020603050405020304" pitchFamily="18" charset="0"/>
              </a:rPr>
              <a:t> and </a:t>
            </a:r>
            <a:r>
              <a:rPr lang="en-GB" sz="1500" b="0" i="0" u="none" strike="noStrike" dirty="0" err="1">
                <a:solidFill>
                  <a:srgbClr val="000000"/>
                </a:solidFill>
                <a:effectLst/>
                <a:latin typeface="Times New Roman" panose="02020603050405020304" pitchFamily="18" charset="0"/>
              </a:rPr>
              <a:t>Fkih</a:t>
            </a:r>
            <a:r>
              <a:rPr lang="en-GB" sz="1500" b="0" i="0" u="none" strike="noStrike" dirty="0">
                <a:solidFill>
                  <a:srgbClr val="000000"/>
                </a:solidFill>
                <a:effectLst/>
                <a:latin typeface="Times New Roman" panose="02020603050405020304" pitchFamily="18" charset="0"/>
              </a:rPr>
              <a:t>, 2026).</a:t>
            </a:r>
            <a:endParaRPr lang="en-IN" sz="1500" dirty="0">
              <a:solidFill>
                <a:schemeClr val="tx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78666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5E8FD-216E-60B8-49AD-91171F174576}"/>
              </a:ext>
            </a:extLst>
          </p:cNvPr>
          <p:cNvSpPr>
            <a:spLocks noGrp="1"/>
          </p:cNvSpPr>
          <p:nvPr>
            <p:ph type="title"/>
          </p:nvPr>
        </p:nvSpPr>
        <p:spPr>
          <a:xfrm>
            <a:off x="1114265" y="76087"/>
            <a:ext cx="9753599" cy="1320800"/>
          </a:xfrm>
        </p:spPr>
        <p:txBody>
          <a:bodyPr>
            <a:normAutofit/>
          </a:bodyPr>
          <a:lstStyle/>
          <a:p>
            <a:pPr algn="ctr"/>
            <a:r>
              <a:rPr lang="en-US" sz="2500" b="1" dirty="0">
                <a:solidFill>
                  <a:schemeClr val="tx1"/>
                </a:solidFill>
                <a:latin typeface="Times New Roman" panose="02020603050405020304" pitchFamily="18" charset="0"/>
                <a:cs typeface="Times New Roman" panose="02020603050405020304" pitchFamily="18" charset="0"/>
              </a:rPr>
              <a:t>REFERENCES</a:t>
            </a:r>
            <a:endParaRPr lang="en-US" sz="25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70E82E6-5D7A-E571-A15D-FE5D67C8F5D4}"/>
              </a:ext>
            </a:extLst>
          </p:cNvPr>
          <p:cNvSpPr>
            <a:spLocks noGrp="1"/>
          </p:cNvSpPr>
          <p:nvPr>
            <p:ph idx="1"/>
          </p:nvPr>
        </p:nvSpPr>
        <p:spPr>
          <a:xfrm>
            <a:off x="219106" y="2192415"/>
            <a:ext cx="11604085" cy="4808247"/>
          </a:xfrm>
        </p:spPr>
        <p:txBody>
          <a:bodyPr>
            <a:noAutofit/>
          </a:bodyPr>
          <a:lstStyle/>
          <a:p>
            <a:pPr algn="just" rtl="0">
              <a:spcBef>
                <a:spcPts val="1000"/>
              </a:spcBef>
              <a:spcAft>
                <a:spcPts val="1000"/>
              </a:spcAft>
            </a:pPr>
            <a:r>
              <a:rPr lang="en-IN" sz="1000" b="0" i="0" u="none" strike="noStrike" dirty="0" err="1">
                <a:solidFill>
                  <a:srgbClr val="000000"/>
                </a:solidFill>
                <a:effectLst/>
                <a:latin typeface="Times New Roman" panose="02020603050405020304" pitchFamily="18" charset="0"/>
                <a:cs typeface="Times New Roman" panose="02020603050405020304" pitchFamily="18" charset="0"/>
              </a:rPr>
              <a:t>Tavllali</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 P. and </a:t>
            </a:r>
            <a:r>
              <a:rPr lang="en-IN" sz="1000" b="0" i="0" u="none" strike="noStrike" dirty="0" err="1">
                <a:solidFill>
                  <a:srgbClr val="000000"/>
                </a:solidFill>
                <a:effectLst/>
                <a:latin typeface="Times New Roman" panose="02020603050405020304" pitchFamily="18" charset="0"/>
                <a:cs typeface="Times New Roman" panose="02020603050405020304" pitchFamily="18" charset="0"/>
              </a:rPr>
              <a:t>Behzadan</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 V., (2023, July). Short Review on Supervised Learning Under Adversarial Label Poisoning and Clean-Label Data Poisoning. In </a:t>
            </a:r>
            <a:r>
              <a:rPr lang="en-IN" sz="1000" b="0" i="1" u="none" strike="noStrike" dirty="0">
                <a:solidFill>
                  <a:srgbClr val="000000"/>
                </a:solidFill>
                <a:effectLst/>
                <a:latin typeface="Times New Roman" panose="02020603050405020304" pitchFamily="18" charset="0"/>
                <a:cs typeface="Times New Roman" panose="02020603050405020304" pitchFamily="18" charset="0"/>
              </a:rPr>
              <a:t>2023 Congress in Computer Science, Computer Engineering, &amp; Applied Computing (CSCE)</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 (pp. 378-382). IEEE. </a:t>
            </a:r>
            <a:endParaRPr lang="en-IN" sz="1000" b="0" dirty="0">
              <a:effectLst/>
              <a:latin typeface="Times New Roman" panose="02020603050405020304" pitchFamily="18" charset="0"/>
              <a:cs typeface="Times New Roman" panose="02020603050405020304" pitchFamily="18" charset="0"/>
            </a:endParaRPr>
          </a:p>
          <a:p>
            <a:pPr algn="just" rtl="0">
              <a:spcBef>
                <a:spcPts val="1000"/>
              </a:spcBef>
              <a:spcAft>
                <a:spcPts val="1000"/>
              </a:spcAft>
            </a:pPr>
            <a:r>
              <a:rPr lang="en-IN" sz="1000" b="0" i="0" u="none" strike="noStrike" dirty="0">
                <a:solidFill>
                  <a:srgbClr val="000000"/>
                </a:solidFill>
                <a:effectLst/>
                <a:latin typeface="Times New Roman" panose="02020603050405020304" pitchFamily="18" charset="0"/>
                <a:cs typeface="Times New Roman" panose="02020603050405020304" pitchFamily="18" charset="0"/>
              </a:rPr>
              <a:t>Wei, W., Huang, T., </a:t>
            </a:r>
            <a:r>
              <a:rPr lang="en-IN" sz="1000" b="0" i="0" u="none" strike="noStrike" dirty="0" err="1">
                <a:solidFill>
                  <a:srgbClr val="000000"/>
                </a:solidFill>
                <a:effectLst/>
                <a:latin typeface="Times New Roman" panose="02020603050405020304" pitchFamily="18" charset="0"/>
                <a:cs typeface="Times New Roman" panose="02020603050405020304" pitchFamily="18" charset="0"/>
              </a:rPr>
              <a:t>Yahn</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 Z., Singhal, A., </a:t>
            </a:r>
            <a:r>
              <a:rPr lang="en-IN" sz="1000" b="0" i="0" u="none" strike="noStrike" dirty="0" err="1">
                <a:solidFill>
                  <a:srgbClr val="000000"/>
                </a:solidFill>
                <a:effectLst/>
                <a:latin typeface="Times New Roman" panose="02020603050405020304" pitchFamily="18" charset="0"/>
                <a:cs typeface="Times New Roman" panose="02020603050405020304" pitchFamily="18" charset="0"/>
              </a:rPr>
              <a:t>Loper</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 M. and Liu, L., (2024). Data poisoning and leakage analysis in federated learning. In </a:t>
            </a:r>
            <a:r>
              <a:rPr lang="en-IN" sz="1000" b="0" i="1" u="none" strike="noStrike" dirty="0">
                <a:solidFill>
                  <a:srgbClr val="000000"/>
                </a:solidFill>
                <a:effectLst/>
                <a:latin typeface="Times New Roman" panose="02020603050405020304" pitchFamily="18" charset="0"/>
                <a:cs typeface="Times New Roman" panose="02020603050405020304" pitchFamily="18" charset="0"/>
              </a:rPr>
              <a:t>Handbook of Trustworthy Federated Learning</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 (pp. 73-108). Cham: Springer International Publishing. </a:t>
            </a:r>
            <a:endParaRPr lang="en-IN" sz="1000" b="0" dirty="0">
              <a:effectLst/>
              <a:latin typeface="Times New Roman" panose="02020603050405020304" pitchFamily="18" charset="0"/>
              <a:cs typeface="Times New Roman" panose="02020603050405020304" pitchFamily="18" charset="0"/>
            </a:endParaRPr>
          </a:p>
          <a:p>
            <a:r>
              <a:rPr lang="en-GB" sz="1000" b="0" i="0" u="none" strike="noStrike" dirty="0" err="1">
                <a:solidFill>
                  <a:srgbClr val="000000"/>
                </a:solidFill>
                <a:effectLst/>
                <a:latin typeface="Times New Roman" panose="02020603050405020304" pitchFamily="18" charset="0"/>
                <a:cs typeface="Times New Roman" panose="02020603050405020304" pitchFamily="18" charset="0"/>
              </a:rPr>
              <a:t>Alsuwat</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E., (2023). Analysis on Data Poisoning Attack Detection Using Machine Learning Techniques and Artificial Intelligence.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Journal of Nanoelectronics and Optoelectronics</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18</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(5), pp.628-638.</a:t>
            </a:r>
          </a:p>
          <a:p>
            <a:pPr algn="just" rtl="0">
              <a:spcBef>
                <a:spcPts val="1000"/>
              </a:spcBef>
              <a:spcAft>
                <a:spcPts val="1000"/>
              </a:spcAft>
            </a:pPr>
            <a:r>
              <a:rPr lang="en-GB" sz="1000" b="0" i="0" u="none" strike="noStrike" dirty="0" err="1">
                <a:solidFill>
                  <a:srgbClr val="000000"/>
                </a:solidFill>
                <a:effectLst/>
                <a:latin typeface="Times New Roman" panose="02020603050405020304" pitchFamily="18" charset="0"/>
                <a:cs typeface="Times New Roman" panose="02020603050405020304" pitchFamily="18" charset="0"/>
              </a:rPr>
              <a:t>Aryal</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K., Gupta, M. and </a:t>
            </a:r>
            <a:r>
              <a:rPr lang="en-GB" sz="1000" b="0" i="0" u="none" strike="noStrike" dirty="0" err="1">
                <a:solidFill>
                  <a:srgbClr val="000000"/>
                </a:solidFill>
                <a:effectLst/>
                <a:latin typeface="Times New Roman" panose="02020603050405020304" pitchFamily="18" charset="0"/>
                <a:cs typeface="Times New Roman" panose="02020603050405020304" pitchFamily="18" charset="0"/>
              </a:rPr>
              <a:t>Abdelsalam</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M., (2022, December). Analysis of label-flip poisoning attack on machine learning based malware detector. In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2022 IEEE International conference on big data (big data)</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(pp. 4236-4245). IEEE.</a:t>
            </a:r>
            <a:endParaRPr lang="en-GB" sz="1000" b="0" dirty="0">
              <a:effectLst/>
              <a:latin typeface="Times New Roman" panose="02020603050405020304" pitchFamily="18" charset="0"/>
              <a:cs typeface="Times New Roman" panose="02020603050405020304" pitchFamily="18" charset="0"/>
            </a:endParaRPr>
          </a:p>
          <a:p>
            <a:pPr algn="just" rtl="0">
              <a:spcBef>
                <a:spcPts val="1000"/>
              </a:spcBef>
              <a:spcAft>
                <a:spcPts val="1000"/>
              </a:spcAft>
            </a:pPr>
            <a:r>
              <a:rPr lang="en-IN" sz="1000" b="0" i="0" u="none" strike="noStrike" dirty="0">
                <a:solidFill>
                  <a:srgbClr val="000000"/>
                </a:solidFill>
                <a:effectLst/>
                <a:latin typeface="Times New Roman" panose="02020603050405020304" pitchFamily="18" charset="0"/>
                <a:cs typeface="Times New Roman" panose="02020603050405020304" pitchFamily="18" charset="0"/>
              </a:rPr>
              <a:t>Sharma, G., </a:t>
            </a:r>
            <a:r>
              <a:rPr lang="en-IN" sz="1000" b="0" i="0" u="none" strike="noStrike" dirty="0" err="1">
                <a:solidFill>
                  <a:srgbClr val="000000"/>
                </a:solidFill>
                <a:effectLst/>
                <a:latin typeface="Times New Roman" panose="02020603050405020304" pitchFamily="18" charset="0"/>
                <a:cs typeface="Times New Roman" panose="02020603050405020304" pitchFamily="18" charset="0"/>
              </a:rPr>
              <a:t>Chamikara</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 M.A.P., Chhetri, M.B. and Chen, Y.P.P., (2026). Shielding Federated Learning Services From a Novel Stealthy Label-Flipping Attack Exposing Membership. </a:t>
            </a:r>
            <a:r>
              <a:rPr lang="en-IN" sz="1000" b="0" i="1" u="none" strike="noStrike" dirty="0">
                <a:solidFill>
                  <a:srgbClr val="000000"/>
                </a:solidFill>
                <a:effectLst/>
                <a:latin typeface="Times New Roman" panose="02020603050405020304" pitchFamily="18" charset="0"/>
                <a:cs typeface="Times New Roman" panose="02020603050405020304" pitchFamily="18" charset="0"/>
              </a:rPr>
              <a:t>IEEE Transactions on Services Computing</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 </a:t>
            </a:r>
            <a:endParaRPr lang="en-IN" sz="1000" b="0" dirty="0">
              <a:effectLst/>
              <a:latin typeface="Times New Roman" panose="02020603050405020304" pitchFamily="18" charset="0"/>
              <a:cs typeface="Times New Roman" panose="02020603050405020304" pitchFamily="18" charset="0"/>
            </a:endParaRPr>
          </a:p>
          <a:p>
            <a:pPr algn="just" rtl="0">
              <a:spcBef>
                <a:spcPts val="1000"/>
              </a:spcBef>
              <a:spcAft>
                <a:spcPts val="1000"/>
              </a:spcAft>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Yin, C. and Zeng, Q., (2023). Defending against data poisoning attack in federated learning with non-IID data.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IEEE transactions on computational social systems</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11</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(2), pp.2313-2325. </a:t>
            </a:r>
            <a:endParaRPr lang="en-GB" sz="1000" b="0" dirty="0">
              <a:effectLst/>
              <a:latin typeface="Times New Roman" panose="02020603050405020304" pitchFamily="18" charset="0"/>
              <a:cs typeface="Times New Roman" panose="02020603050405020304" pitchFamily="18" charset="0"/>
            </a:endParaRPr>
          </a:p>
          <a:p>
            <a:pPr algn="just" rtl="0">
              <a:spcBef>
                <a:spcPts val="1000"/>
              </a:spcBef>
              <a:spcAft>
                <a:spcPts val="1000"/>
              </a:spcAft>
            </a:pPr>
            <a:r>
              <a:rPr lang="en-IN" sz="1000" b="0" i="0" u="none" strike="noStrike" dirty="0" err="1">
                <a:solidFill>
                  <a:srgbClr val="000000"/>
                </a:solidFill>
                <a:effectLst/>
                <a:latin typeface="Times New Roman" panose="02020603050405020304" pitchFamily="18" charset="0"/>
                <a:cs typeface="Times New Roman" panose="02020603050405020304" pitchFamily="18" charset="0"/>
              </a:rPr>
              <a:t>Siriwardhana</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 Y., </a:t>
            </a:r>
            <a:r>
              <a:rPr lang="en-IN" sz="1000" b="0" i="0" u="none" strike="noStrike" dirty="0" err="1">
                <a:solidFill>
                  <a:srgbClr val="000000"/>
                </a:solidFill>
                <a:effectLst/>
                <a:latin typeface="Times New Roman" panose="02020603050405020304" pitchFamily="18" charset="0"/>
                <a:cs typeface="Times New Roman" panose="02020603050405020304" pitchFamily="18" charset="0"/>
              </a:rPr>
              <a:t>Porambage</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 P., Liyanage, M., </a:t>
            </a:r>
            <a:r>
              <a:rPr lang="en-IN" sz="1000" b="0" i="0" u="none" strike="noStrike" dirty="0" err="1">
                <a:solidFill>
                  <a:srgbClr val="000000"/>
                </a:solidFill>
                <a:effectLst/>
                <a:latin typeface="Times New Roman" panose="02020603050405020304" pitchFamily="18" charset="0"/>
                <a:cs typeface="Times New Roman" panose="02020603050405020304" pitchFamily="18" charset="0"/>
              </a:rPr>
              <a:t>Marchal</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 S. and </a:t>
            </a:r>
            <a:r>
              <a:rPr lang="en-IN" sz="1000" b="0" i="0" u="none" strike="noStrike" dirty="0" err="1">
                <a:solidFill>
                  <a:srgbClr val="000000"/>
                </a:solidFill>
                <a:effectLst/>
                <a:latin typeface="Times New Roman" panose="02020603050405020304" pitchFamily="18" charset="0"/>
                <a:cs typeface="Times New Roman" panose="02020603050405020304" pitchFamily="18" charset="0"/>
              </a:rPr>
              <a:t>Ylianttila</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 M., (2024, January). Robust aggregation technique against poisoning attacks in multi-stage federated learning applications. In </a:t>
            </a:r>
            <a:r>
              <a:rPr lang="en-IN" sz="1000" b="0" i="1" u="none" strike="noStrike" dirty="0">
                <a:solidFill>
                  <a:srgbClr val="000000"/>
                </a:solidFill>
                <a:effectLst/>
                <a:latin typeface="Times New Roman" panose="02020603050405020304" pitchFamily="18" charset="0"/>
                <a:cs typeface="Times New Roman" panose="02020603050405020304" pitchFamily="18" charset="0"/>
              </a:rPr>
              <a:t>2024 IEEE 21st Consumer Communications &amp; Networking Conference (CCNC)</a:t>
            </a:r>
            <a:r>
              <a:rPr lang="en-IN" sz="1000" b="0" i="0" u="none" strike="noStrike" dirty="0">
                <a:solidFill>
                  <a:srgbClr val="000000"/>
                </a:solidFill>
                <a:effectLst/>
                <a:latin typeface="Times New Roman" panose="02020603050405020304" pitchFamily="18" charset="0"/>
                <a:cs typeface="Times New Roman" panose="02020603050405020304" pitchFamily="18" charset="0"/>
              </a:rPr>
              <a:t> (pp. 956-962). IEEE. </a:t>
            </a:r>
            <a:endParaRPr lang="en-IN" sz="1000" b="0" dirty="0">
              <a:effectLst/>
              <a:latin typeface="Times New Roman" panose="02020603050405020304" pitchFamily="18" charset="0"/>
              <a:cs typeface="Times New Roman" panose="02020603050405020304" pitchFamily="18" charset="0"/>
            </a:endParaRPr>
          </a:p>
          <a:p>
            <a:pPr algn="just" rtl="0">
              <a:spcBef>
                <a:spcPts val="1000"/>
              </a:spcBef>
              <a:spcAft>
                <a:spcPts val="1000"/>
              </a:spcAft>
            </a:pPr>
            <a:r>
              <a:rPr lang="en-GB" sz="1000" b="0" i="0" u="none" strike="noStrike" dirty="0" err="1">
                <a:solidFill>
                  <a:srgbClr val="000000"/>
                </a:solidFill>
                <a:effectLst/>
                <a:latin typeface="Times New Roman" panose="02020603050405020304" pitchFamily="18" charset="0"/>
                <a:cs typeface="Times New Roman" panose="02020603050405020304" pitchFamily="18" charset="0"/>
              </a:rPr>
              <a:t>Pawelczyk</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M., Di, J., Lu, Y., Kamath, G., </a:t>
            </a:r>
            <a:r>
              <a:rPr lang="en-GB" sz="1000" b="0" i="0" u="none" strike="noStrike" dirty="0" err="1">
                <a:solidFill>
                  <a:srgbClr val="000000"/>
                </a:solidFill>
                <a:effectLst/>
                <a:latin typeface="Times New Roman" panose="02020603050405020304" pitchFamily="18" charset="0"/>
                <a:cs typeface="Times New Roman" panose="02020603050405020304" pitchFamily="18" charset="0"/>
              </a:rPr>
              <a:t>Sekhari</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 and Neel, S., (2025, May). Machine unlearning fails to remove data poisoning attacks. In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International Conference on Learning Representations</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(Vol. 2025, pp. 50542-50573). </a:t>
            </a:r>
            <a:endParaRPr lang="en-GB" sz="1000" b="0" dirty="0">
              <a:effectLst/>
              <a:latin typeface="Times New Roman" panose="02020603050405020304" pitchFamily="18" charset="0"/>
              <a:cs typeface="Times New Roman" panose="02020603050405020304" pitchFamily="18" charset="0"/>
            </a:endParaRPr>
          </a:p>
          <a:p>
            <a:pPr algn="just" rtl="0">
              <a:spcBef>
                <a:spcPts val="1000"/>
              </a:spcBef>
              <a:spcAft>
                <a:spcPts val="1000"/>
              </a:spcAft>
            </a:pPr>
            <a:r>
              <a:rPr lang="en-GB" sz="1000" b="0" i="0" u="none" strike="noStrike" dirty="0" err="1">
                <a:solidFill>
                  <a:srgbClr val="000000"/>
                </a:solidFill>
                <a:effectLst/>
                <a:latin typeface="Times New Roman" panose="02020603050405020304" pitchFamily="18" charset="0"/>
                <a:cs typeface="Times New Roman" panose="02020603050405020304" pitchFamily="18" charset="0"/>
              </a:rPr>
              <a:t>Alsaban</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Y.B. and </a:t>
            </a:r>
            <a:r>
              <a:rPr lang="en-GB" sz="1000" b="0" i="0" u="none" strike="noStrike" dirty="0" err="1">
                <a:solidFill>
                  <a:srgbClr val="000000"/>
                </a:solidFill>
                <a:effectLst/>
                <a:latin typeface="Times New Roman" panose="02020603050405020304" pitchFamily="18" charset="0"/>
                <a:cs typeface="Times New Roman" panose="02020603050405020304" pitchFamily="18" charset="0"/>
              </a:rPr>
              <a:t>Fkih</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F., (2026). A Stacking Ensemble Framework for Robust Detection of Data Poisoning Attacks.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WSEAS Transactions on Signal Processing</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22</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pp.1-11. </a:t>
            </a:r>
            <a:br>
              <a:rPr lang="en-GB" sz="1000" dirty="0">
                <a:latin typeface="Times New Roman" panose="02020603050405020304" pitchFamily="18" charset="0"/>
                <a:cs typeface="Times New Roman" panose="02020603050405020304" pitchFamily="18" charset="0"/>
              </a:rPr>
            </a:br>
            <a:br>
              <a:rPr lang="en-IN" sz="1000" dirty="0">
                <a:latin typeface="Times New Roman" panose="02020603050405020304" pitchFamily="18" charset="0"/>
                <a:cs typeface="Times New Roman" panose="02020603050405020304" pitchFamily="18" charset="0"/>
              </a:rPr>
            </a:br>
            <a:br>
              <a:rPr lang="en-GB" sz="1000" dirty="0">
                <a:latin typeface="Times New Roman" panose="02020603050405020304" pitchFamily="18" charset="0"/>
                <a:cs typeface="Times New Roman" panose="02020603050405020304" pitchFamily="18" charset="0"/>
              </a:rPr>
            </a:br>
            <a:br>
              <a:rPr lang="en-GB" sz="1000" dirty="0">
                <a:latin typeface="Times New Roman" panose="02020603050405020304" pitchFamily="18" charset="0"/>
                <a:cs typeface="Times New Roman" panose="02020603050405020304" pitchFamily="18" charset="0"/>
              </a:rPr>
            </a:br>
            <a:br>
              <a:rPr lang="en-IN" sz="1000" dirty="0">
                <a:latin typeface="Times New Roman" panose="02020603050405020304" pitchFamily="18" charset="0"/>
                <a:cs typeface="Times New Roman" panose="02020603050405020304" pitchFamily="18" charset="0"/>
              </a:rPr>
            </a:br>
            <a:br>
              <a:rPr lang="en-IN" sz="1000" dirty="0">
                <a:latin typeface="Times New Roman" panose="02020603050405020304" pitchFamily="18" charset="0"/>
                <a:cs typeface="Times New Roman" panose="02020603050405020304" pitchFamily="18" charset="0"/>
              </a:rPr>
            </a:br>
            <a:endParaRPr lang="en-IN" sz="1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1965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70E81AF-95D2-4371-86DE-AA4642BB591D}"/>
              </a:ext>
            </a:extLst>
          </p:cNvPr>
          <p:cNvSpPr txBox="1">
            <a:spLocks/>
          </p:cNvSpPr>
          <p:nvPr/>
        </p:nvSpPr>
        <p:spPr>
          <a:xfrm>
            <a:off x="1219200" y="2462671"/>
            <a:ext cx="9753599" cy="1320800"/>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000" b="1" dirty="0">
                <a:solidFill>
                  <a:schemeClr val="tx1"/>
                </a:solidFill>
                <a:latin typeface="Times New Roman" panose="02020603050405020304" pitchFamily="18" charset="0"/>
                <a:cs typeface="Times New Roman" panose="02020603050405020304" pitchFamily="18" charset="0"/>
              </a:rPr>
              <a:t>THANK YOU</a:t>
            </a:r>
            <a:endParaRPr lang="en-US" sz="3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84105784"/>
      </p:ext>
    </p:extLst>
  </p:cSld>
  <p:clrMapOvr>
    <a:masterClrMapping/>
  </p:clrMapOvr>
</p:sld>
</file>

<file path=ppt/theme/theme1.xml><?xml version="1.0" encoding="utf-8"?>
<a:theme xmlns:a="http://schemas.openxmlformats.org/drawingml/2006/main" name="Dividend">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144</TotalTime>
  <Words>2903</Words>
  <PresentationFormat>Widescreen</PresentationFormat>
  <Paragraphs>109</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Gill Sans MT</vt:lpstr>
      <vt:lpstr>Symbol</vt:lpstr>
      <vt:lpstr>Times New Roman</vt:lpstr>
      <vt:lpstr>Wingdings 2</vt:lpstr>
      <vt:lpstr>Dividend</vt:lpstr>
      <vt:lpstr>Evaluating the Impact of Data Poisoning Attacks with Label Flipping and Mitigation Techniques on Machine Learning Model Robustness   </vt:lpstr>
      <vt:lpstr>INTRODUCTION</vt:lpstr>
      <vt:lpstr>INTRODUCTION CNTD.</vt:lpstr>
      <vt:lpstr>LITERATURE REVIEW</vt:lpstr>
      <vt:lpstr>LITERATURE REVIEW CNTD.</vt:lpstr>
      <vt:lpstr>LITERATURE REVIEW CNTD.</vt:lpstr>
      <vt:lpstr>METHODOLOGY</vt:lpstr>
      <vt:lpstr>Implementation</vt:lpstr>
      <vt:lpstr>Implementation CNTD.</vt:lpstr>
      <vt:lpstr>Results and Findings</vt:lpstr>
      <vt:lpstr>Evaluation of Results</vt:lpstr>
      <vt:lpstr>Evaluation of Results CNTD.</vt:lpstr>
      <vt:lpstr>CONCLUSION AND RECOMMENDATIONS</vt:lpstr>
      <vt:lpstr>CONCLUSION AND RECOMMENDATIONS CNTD.</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2026-05-10T09:03:10Z</dcterms:created>
  <dcterms:modified xsi:type="dcterms:W3CDTF">2026-06-02T12:10:55Z</dcterms:modified>
</cp:coreProperties>
</file>