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4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A9243-027C-6BD5-657D-D6F8477B37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B5CFCC-7202-C1F7-59DE-758B9CDCB2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B82DB-2817-8CE4-629D-DD4295E12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03AE90-6679-4FB8-0C70-F43C221DF6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6A8F9C-493A-385B-0C6F-017B5D952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3750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D084B-E1DE-1431-D0CE-75B6A9F8B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B53DD9-4201-E491-DD03-ADC317887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76F99-981A-3F3A-F2E8-5CF4D3AA3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B2E39-7C17-321E-4658-1C77968B7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455A7-FDD1-6310-DC89-90816D122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661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91B80-9126-7C00-041A-E238DF76D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F97F6E-3EA1-3BC3-04D3-0FF95046F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FB7AF-3310-E140-5D54-EBD4312BF8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01D650-1B6A-9100-69B9-D6013A340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FF6C82-C1A1-7D03-C022-A1B72AC4A7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1753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77E7A5-EE6F-E511-29A1-78B597ECA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082BD-A63B-3F84-49FE-349C497FDB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F8F39-1C0D-36D3-05D0-BD322C9F6B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827D31-3E61-A492-BECE-A1A295DE2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942EB9-94D4-31A7-7D71-DC0D224E5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F396C5-A1C1-9A41-C8DB-C1DBEFEE17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419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2200E-2DD5-3EAB-4A29-8E17316EA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5C621-AAF4-D670-6275-E84576301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A1E1B7-BC20-1759-FFAC-B91784ACC8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59885-0DC7-C42D-0F2A-6F1F38DD38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DC2C74-24FE-7F37-9FB8-77C31386529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590018-FFC4-8534-E641-0BEA9B6D9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38604B-804F-B11E-8BB8-AE2355D9C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CC33A1-6CCF-3D3A-80F3-1505C7FD2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547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FFE95-E89A-790C-93C5-EDC689795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4FD5D7-23AE-9E3E-A839-E513105C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AF3597-1251-158B-2406-A90A72BB0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CE0165-262B-8E09-F069-D2EC17771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760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3E19F1-C01C-0D98-5394-489CB6508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73CD14-5589-9B24-D2F2-121039F18A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8B8172-D7BA-B050-C147-CE1828C5A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184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E7E5A-E2CD-5949-1124-FF7227F80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50C17-6FAF-3185-52CE-CB31D0BA2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23BA2B-A8C5-8D54-BBAA-FD1F3EAF4F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FA62A0-1415-2236-5369-54F45FD8E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2B78D6-2D26-F8FA-5CCB-6E5C74BABF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494B84-E838-4679-C42A-D56A1B861F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177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FEAA5-F3D9-7680-F1ED-AE6805BF2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7EB146-F64D-7FAB-C4C0-9F89C31549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A6E121-D7BB-8B66-71F3-5F17BC6DAC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75E71C-33D2-0025-CB32-A7BD972D81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92A11-C8BF-8566-3AE6-C850C784B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25C347-EFD3-69C3-F6DC-F74CD93DE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344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B6864-199C-F821-1066-8250BEEED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D910CC-1CD9-4F99-D4CF-1CC1D37E61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F89E62-3DB4-C20D-3EE7-02103CD41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29A99-B271-3116-6871-D883783CF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9B0D1-0DFB-9256-0D82-C4C3FA966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676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D14349-4D09-B18C-24B1-7EEFE869BB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EE4FA7-F3E5-11BA-DD10-509745AC42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AD036-DFA5-CCF9-6A5F-A9F512789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BBF3AF-AB45-6ACA-3E3B-D46A0698B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86DC3-4B92-B6FF-8344-10C427BC65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469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063E98-3833-22A2-2017-A4F26FD12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973B73-1FD8-79AF-4D4A-7DD21E6876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7A5A1-A4EF-A0DF-F7BA-949045E38E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96AA5-F3CC-4FD4-A097-6D537AEF8242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F7016-AB52-301D-9530-713061E53C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388DE-C17D-E589-28F7-A50A81517E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0F4FF-9470-430C-8929-A476FAEF6A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4834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0" y="-145776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FF4BDD-E09E-D733-E3E3-B6B6E4314C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2646" y="733810"/>
            <a:ext cx="6058486" cy="1255077"/>
          </a:xfrm>
          <a:solidFill>
            <a:schemeClr val="bg1">
              <a:alpha val="53000"/>
            </a:schemeClr>
          </a:solidFill>
        </p:spPr>
        <p:txBody>
          <a:bodyPr/>
          <a:lstStyle/>
          <a:p>
            <a:r>
              <a:rPr lang="en-GB" b="1" dirty="0"/>
              <a:t>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69588" y="2868472"/>
            <a:ext cx="9144000" cy="2547589"/>
          </a:xfrm>
          <a:solidFill>
            <a:schemeClr val="bg1">
              <a:alpha val="53000"/>
            </a:schemeClr>
          </a:solidFill>
        </p:spPr>
        <p:txBody>
          <a:bodyPr>
            <a:normAutofit lnSpcReduction="10000"/>
          </a:bodyPr>
          <a:lstStyle/>
          <a:p>
            <a:pPr algn="l"/>
            <a:r>
              <a:rPr lang="en-GB" sz="4000" dirty="0"/>
              <a:t>How Amazon became a pandemic giant – and why that could be a threat to us all.</a:t>
            </a:r>
          </a:p>
          <a:p>
            <a:pPr algn="l"/>
            <a:endParaRPr lang="en-GB" sz="4000" dirty="0"/>
          </a:p>
          <a:p>
            <a:r>
              <a:rPr lang="en-GB" sz="2000" dirty="0"/>
              <a:t>By</a:t>
            </a:r>
          </a:p>
          <a:p>
            <a:r>
              <a:rPr lang="en-GB" sz="2000" dirty="0"/>
              <a:t>Jodie, Callum, Natasha and Gemma</a:t>
            </a:r>
          </a:p>
          <a:p>
            <a:pPr algn="l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050482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0" y="-511609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061" y="-15403"/>
            <a:ext cx="8168640" cy="1506580"/>
          </a:xfrm>
          <a:solidFill>
            <a:schemeClr val="bg1">
              <a:alpha val="53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GB" sz="4000" dirty="0"/>
              <a:t>PESTLE Factors</a:t>
            </a:r>
          </a:p>
        </p:txBody>
      </p:sp>
      <p:pic>
        <p:nvPicPr>
          <p:cNvPr id="8" name="Picture 7" descr="A group of logos with text&#10;&#10;Description automatically generated with medium confidence">
            <a:extLst>
              <a:ext uri="{FF2B5EF4-FFF2-40B4-BE49-F238E27FC236}">
                <a16:creationId xmlns:a16="http://schemas.microsoft.com/office/drawing/2014/main" id="{52D48068-5BCC-2FB1-2996-5872663120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9949" y="2093035"/>
            <a:ext cx="8878539" cy="2476846"/>
          </a:xfrm>
          <a:prstGeom prst="rect">
            <a:avLst/>
          </a:prstGeom>
          <a:ln w="317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03181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0" y="-230183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FF4BDD-E09E-D733-E3E3-B6B6E4314C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38928" y="0"/>
            <a:ext cx="3889718" cy="1255077"/>
          </a:xfrm>
          <a:solidFill>
            <a:schemeClr val="bg1">
              <a:alpha val="53000"/>
            </a:schemeClr>
          </a:solidFill>
        </p:spPr>
        <p:txBody>
          <a:bodyPr/>
          <a:lstStyle/>
          <a:p>
            <a:r>
              <a:rPr lang="en-GB" b="1" dirty="0"/>
              <a:t>Success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5293" y="497107"/>
            <a:ext cx="6675559" cy="4383512"/>
          </a:xfrm>
          <a:solidFill>
            <a:schemeClr val="bg1">
              <a:alpha val="53000"/>
            </a:schemeClr>
          </a:solidFill>
        </p:spPr>
        <p:txBody>
          <a:bodyPr>
            <a:normAutofit lnSpcReduction="10000"/>
          </a:bodyPr>
          <a:lstStyle/>
          <a:p>
            <a:pPr algn="l"/>
            <a:endParaRPr lang="en-GB" sz="2000" dirty="0"/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Government Restrictions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Lockdown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Unemployment/Furlough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Workforce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Increase in profit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 smtClean="0"/>
              <a:t>Robot/AI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5901659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0" y="-230183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BFF4BDD-E09E-D733-E3E3-B6B6E4314C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38928" y="0"/>
            <a:ext cx="3889718" cy="1255077"/>
          </a:xfrm>
          <a:solidFill>
            <a:schemeClr val="bg1">
              <a:alpha val="53000"/>
            </a:schemeClr>
          </a:solidFill>
        </p:spPr>
        <p:txBody>
          <a:bodyPr/>
          <a:lstStyle/>
          <a:p>
            <a:r>
              <a:rPr lang="en-GB" b="1" dirty="0"/>
              <a:t>Failure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5293" y="497107"/>
            <a:ext cx="6675559" cy="4383512"/>
          </a:xfrm>
          <a:solidFill>
            <a:schemeClr val="bg1">
              <a:alpha val="53000"/>
            </a:schemeClr>
          </a:solidFill>
        </p:spPr>
        <p:txBody>
          <a:bodyPr>
            <a:normAutofit fontScale="92500" lnSpcReduction="20000"/>
          </a:bodyPr>
          <a:lstStyle/>
          <a:p>
            <a:pPr algn="l"/>
            <a:endParaRPr lang="en-GB" sz="2000" dirty="0"/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Court – Work conditions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EU Regulations – suppliers/sellers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Pay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Staff Wellbeing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Health &amp; </a:t>
            </a:r>
            <a:r>
              <a:rPr lang="en-GB" sz="4000" dirty="0" smtClean="0"/>
              <a:t>Safety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 smtClean="0"/>
              <a:t>Union</a:t>
            </a:r>
            <a:endParaRPr lang="en-GB" sz="4000" dirty="0"/>
          </a:p>
          <a:p>
            <a:pPr marL="571500" indent="-571500" algn="l">
              <a:buFont typeface="Wingdings" panose="05000000000000000000" pitchFamily="2" charset="2"/>
              <a:buChar char="§"/>
            </a:pPr>
            <a:r>
              <a:rPr lang="en-GB" sz="4000" dirty="0"/>
              <a:t>Climate pledge</a:t>
            </a:r>
          </a:p>
        </p:txBody>
      </p:sp>
    </p:spTree>
    <p:extLst>
      <p:ext uri="{BB962C8B-B14F-4D97-AF65-F5344CB8AC3E}">
        <p14:creationId xmlns:p14="http://schemas.microsoft.com/office/powerpoint/2010/main" val="1301674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51143" y="-469405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061" y="-15403"/>
            <a:ext cx="8168640" cy="1506580"/>
          </a:xfrm>
          <a:solidFill>
            <a:schemeClr val="bg1">
              <a:alpha val="53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GB" sz="4000" dirty="0"/>
              <a:t>Leadership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DAEF32A-C982-A6AC-9B7A-E9468C0CCB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3663" y="1700962"/>
            <a:ext cx="5532706" cy="3457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06061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0" y="-357066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2319" y="0"/>
            <a:ext cx="6675559" cy="4383512"/>
          </a:xfrm>
          <a:solidFill>
            <a:schemeClr val="bg1">
              <a:alpha val="53000"/>
            </a:schemeClr>
          </a:solidFill>
        </p:spPr>
        <p:txBody>
          <a:bodyPr>
            <a:normAutofit lnSpcReduction="10000"/>
          </a:bodyPr>
          <a:lstStyle/>
          <a:p>
            <a:pPr algn="l"/>
            <a:r>
              <a:rPr lang="en-GB" sz="4000" b="1" dirty="0"/>
              <a:t>Autocratic</a:t>
            </a:r>
          </a:p>
          <a:p>
            <a:pPr marL="571500" indent="-571500" algn="l">
              <a:buFont typeface="Wingdings" panose="05000000000000000000" pitchFamily="2" charset="2"/>
              <a:buChar char="§"/>
            </a:pPr>
            <a:endParaRPr lang="en-GB" sz="4000" dirty="0"/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500" dirty="0"/>
              <a:t>managers making all the decisions without consulting with employees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500" dirty="0"/>
              <a:t>decisions are made from the top down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500" dirty="0"/>
              <a:t>employees are told what to do</a:t>
            </a:r>
          </a:p>
          <a:p>
            <a:pPr algn="l"/>
            <a:endParaRPr lang="en-GB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FEB25F-DE5B-5EC3-CDD1-F0AB8C42E0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1269" y="2191756"/>
            <a:ext cx="4716780" cy="314452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701472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51143" y="-469405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061" y="-15403"/>
            <a:ext cx="8168640" cy="1506580"/>
          </a:xfrm>
          <a:solidFill>
            <a:schemeClr val="bg1">
              <a:alpha val="53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GB" sz="4000" dirty="0"/>
              <a:t>Leadership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C7A718B-4BE0-F851-0771-14F4F0EEB37E}"/>
              </a:ext>
            </a:extLst>
          </p:cNvPr>
          <p:cNvSpPr txBox="1">
            <a:spLocks/>
          </p:cNvSpPr>
          <p:nvPr/>
        </p:nvSpPr>
        <p:spPr>
          <a:xfrm>
            <a:off x="844061" y="1745910"/>
            <a:ext cx="11078310" cy="2929760"/>
          </a:xfrm>
          <a:prstGeom prst="rect">
            <a:avLst/>
          </a:prstGeom>
          <a:solidFill>
            <a:schemeClr val="bg1">
              <a:alpha val="53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Senior Management culture of “accepting to be misunderstood”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No evidence of employee engagement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Heath issues not addressed</a:t>
            </a:r>
          </a:p>
          <a:p>
            <a:pPr algn="l"/>
            <a:endParaRPr lang="en-GB" sz="4000" dirty="0"/>
          </a:p>
          <a:p>
            <a:pPr algn="l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021240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51143" y="-469405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061" y="-15403"/>
            <a:ext cx="8168640" cy="1506580"/>
          </a:xfrm>
          <a:solidFill>
            <a:schemeClr val="bg1">
              <a:alpha val="53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GB" sz="4000" dirty="0"/>
              <a:t>Barriers  to change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C7A718B-4BE0-F851-0771-14F4F0EEB37E}"/>
              </a:ext>
            </a:extLst>
          </p:cNvPr>
          <p:cNvSpPr txBox="1">
            <a:spLocks/>
          </p:cNvSpPr>
          <p:nvPr/>
        </p:nvSpPr>
        <p:spPr>
          <a:xfrm>
            <a:off x="844061" y="1745910"/>
            <a:ext cx="11078310" cy="2929760"/>
          </a:xfrm>
          <a:prstGeom prst="rect">
            <a:avLst/>
          </a:prstGeom>
          <a:solidFill>
            <a:schemeClr val="bg1">
              <a:alpha val="53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PESTLE factors of failure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Temporary closure of 6 centres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Legal issues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Covid regulations</a:t>
            </a:r>
          </a:p>
          <a:p>
            <a:pPr algn="l"/>
            <a:endParaRPr lang="en-GB" sz="4000" dirty="0"/>
          </a:p>
          <a:p>
            <a:pPr algn="l"/>
            <a:endParaRPr lang="en-GB" sz="4000" dirty="0"/>
          </a:p>
          <a:p>
            <a:pPr algn="l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710492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51143" y="-469405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061" y="-15403"/>
            <a:ext cx="8168640" cy="1506580"/>
          </a:xfrm>
          <a:solidFill>
            <a:schemeClr val="bg1">
              <a:alpha val="53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GB" sz="4000" dirty="0"/>
              <a:t>Supporters of change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6C7A718B-4BE0-F851-0771-14F4F0EEB37E}"/>
              </a:ext>
            </a:extLst>
          </p:cNvPr>
          <p:cNvSpPr txBox="1">
            <a:spLocks/>
          </p:cNvSpPr>
          <p:nvPr/>
        </p:nvSpPr>
        <p:spPr>
          <a:xfrm>
            <a:off x="844061" y="1745910"/>
            <a:ext cx="11078310" cy="2929760"/>
          </a:xfrm>
          <a:prstGeom prst="rect">
            <a:avLst/>
          </a:prstGeom>
          <a:solidFill>
            <a:schemeClr val="bg1">
              <a:alpha val="53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PESTLE factors of success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Covid regulations 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4000" dirty="0"/>
              <a:t>Little competition – established market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endParaRPr lang="en-GB" sz="4000" dirty="0"/>
          </a:p>
          <a:p>
            <a:pPr algn="l"/>
            <a:endParaRPr lang="en-GB" sz="4000" dirty="0"/>
          </a:p>
          <a:p>
            <a:pPr algn="l"/>
            <a:endParaRPr lang="en-GB" sz="4000" dirty="0"/>
          </a:p>
          <a:p>
            <a:pPr algn="l"/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5215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ED17B7C-951E-1C9A-8D84-B07FE7E788DB}"/>
              </a:ext>
            </a:extLst>
          </p:cNvPr>
          <p:cNvGrpSpPr/>
          <p:nvPr/>
        </p:nvGrpSpPr>
        <p:grpSpPr>
          <a:xfrm>
            <a:off x="0" y="-497540"/>
            <a:ext cx="12192000" cy="6760162"/>
            <a:chOff x="0" y="-1"/>
            <a:chExt cx="12192000" cy="6760162"/>
          </a:xfrm>
        </p:grpSpPr>
        <p:pic>
          <p:nvPicPr>
            <p:cNvPr id="5" name="Picture 4" descr="A group of boxes with a smile on them&#10;&#10;Description automatically generated">
              <a:extLst>
                <a:ext uri="{FF2B5EF4-FFF2-40B4-BE49-F238E27FC236}">
                  <a16:creationId xmlns:a16="http://schemas.microsoft.com/office/drawing/2014/main" id="{CD09DE10-DE4D-F0B3-57F2-10276E8D08DA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alphaModFix amt="5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-1"/>
              <a:ext cx="12192000" cy="5838093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B125762-6C9E-A29C-01C4-7F3513FED98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0165814" y="6092825"/>
              <a:ext cx="1705414" cy="667336"/>
            </a:xfrm>
            <a:prstGeom prst="rect">
              <a:avLst/>
            </a:prstGeom>
          </p:spPr>
        </p:pic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005A7679-1EFF-87DF-BA07-80A84BE6B9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1181" y="0"/>
            <a:ext cx="8168640" cy="1506580"/>
          </a:xfrm>
          <a:solidFill>
            <a:schemeClr val="bg1">
              <a:alpha val="53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GB" sz="4000" dirty="0"/>
              <a:t>Questions and Feedback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8ADE0A-2BF4-795B-6960-9E3A6AD7B4D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877" t="23763" r="13390" b="21569"/>
          <a:stretch/>
        </p:blipFill>
        <p:spPr>
          <a:xfrm>
            <a:off x="4147625" y="1961605"/>
            <a:ext cx="3896750" cy="2934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7077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135</Words>
  <Application>Microsoft Office PowerPoint</Application>
  <PresentationFormat>Widescreen</PresentationFormat>
  <Paragraphs>46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</vt:lpstr>
      <vt:lpstr>Office Theme</vt:lpstr>
      <vt:lpstr>Case Study</vt:lpstr>
      <vt:lpstr>PowerPoint Presentation</vt:lpstr>
      <vt:lpstr>Success</vt:lpstr>
      <vt:lpstr>Failure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</dc:title>
  <dc:creator>Marie Applasamy</dc:creator>
  <cp:lastModifiedBy>Jodie Barnett</cp:lastModifiedBy>
  <cp:revision>5</cp:revision>
  <dcterms:created xsi:type="dcterms:W3CDTF">2023-10-17T14:32:05Z</dcterms:created>
  <dcterms:modified xsi:type="dcterms:W3CDTF">2023-10-18T08:59:26Z</dcterms:modified>
</cp:coreProperties>
</file>