
<file path=[Content_Types].xml><?xml version="1.0" encoding="utf-8"?>
<Types xmlns="http://schemas.openxmlformats.org/package/2006/content-types">
  <Default Extension="png" ContentType="image/png"/>
  <Default Extension="svg" ContentType="image/svg+xml"/>
  <Default Extension="emf" ContentType="image/x-emf"/>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9"/>
  </p:notesMasterIdLst>
  <p:sldIdLst>
    <p:sldId id="274" r:id="rId2"/>
    <p:sldId id="272" r:id="rId3"/>
    <p:sldId id="257" r:id="rId4"/>
    <p:sldId id="258" r:id="rId5"/>
    <p:sldId id="267" r:id="rId6"/>
    <p:sldId id="268" r:id="rId7"/>
    <p:sldId id="259" r:id="rId8"/>
    <p:sldId id="269" r:id="rId9"/>
    <p:sldId id="270" r:id="rId10"/>
    <p:sldId id="260" r:id="rId11"/>
    <p:sldId id="261" r:id="rId12"/>
    <p:sldId id="262" r:id="rId13"/>
    <p:sldId id="271" r:id="rId14"/>
    <p:sldId id="273" r:id="rId15"/>
    <p:sldId id="263" r:id="rId16"/>
    <p:sldId id="264" r:id="rId17"/>
    <p:sldId id="265" r:id="rId18"/>
  </p:sldIdLst>
  <p:sldSz cx="14630400" cy="8229600"/>
  <p:notesSz cx="8229600" cy="14630400"/>
  <p:embeddedFontLst>
    <p:embeddedFont>
      <p:font typeface="Calibri" pitchFamily="34" charset="0"/>
      <p:regular r:id="rId20"/>
      <p:bold r:id="rId21"/>
      <p:italic r:id="rId22"/>
      <p:boldItalic r:id="rId23"/>
    </p:embeddedFont>
    <p:embeddedFont>
      <p:font typeface="Funnel Sans" charset="0"/>
      <p:regular r:id="rId24"/>
    </p:embeddedFont>
    <p:embeddedFont>
      <p:font typeface="Funnel Display"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300" autoAdjust="0"/>
    <p:restoredTop sz="94610"/>
  </p:normalViewPr>
  <p:slideViewPr>
    <p:cSldViewPr snapToGrid="0" snapToObjects="1">
      <p:cViewPr varScale="1">
        <p:scale>
          <a:sx n="78" d="100"/>
          <a:sy n="78" d="100"/>
        </p:scale>
        <p:origin x="-509" y="-72"/>
      </p:cViewPr>
      <p:guideLst>
        <p:guide orient="horz" pos="2592"/>
        <p:guide pos="4608"/>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1900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retention crisis is essentially a well-being crisis. Recent statistics show that almost half of some clinical groups face acute burnout. Workforce redeployment and high stress environments are directly related to high turnover intentions in the healthcare sector.</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retention crisis is essentially a well-being crisis. Recent statistics show that almost half of some clinical groups face acute burnout. Workforce redeployment and high stress environments are directly related to high turnover intentions in the healthcare sector.</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discussion assesses retention and succession at the NHS. Aggregate staffing has increased recently, but the future deficit is an existential threat. Hence, to effectively develop long-term, sustainable leadership pipelines, stabilizing current turnover is a precondition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retention crisis is essentially a well-being crisis. Recent statistics show that almost half of some clinical groups face acute burnout. Workforce redeployment and high stress environments are directly related to high turnover intentions in the healthcare sector.</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retention crisis is essentially a well-being crisis. Recent statistics show that almost half of some clinical groups face acute burnout. Workforce redeployment and high stress environments are directly related to high turnover intentions in the healthcare sector.</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retention crisis is essentially a well-being crisis. Recent statistics show that almost half of some clinical groups face acute burnout. Workforce redeployment and high stress environments are directly related to high turnover intentions in the healthcare sector.</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Causes lie at both national and management shortages. Salary limits drive employees to temporary employment, which burns budgets. Moreover, bad local leadership instills unfair working conditions. The solution to retention involves reducing the financial problems and equalizing compassionate management measures across the board.</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Causes lie at both national and management shortages. Salary limits drive employees to temporary employment, which burns budgets. Moreover, bad local leadership instills unfair working conditions. The solution to retention involves reducing the financial problems and equalizing compassionate management measures across the board.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retention crisis is essentially a well-being crisis. Recent statistics show that almost half of some clinical groups face acute burnout. Workforce redeployment and high stress environments are directly related to high turnover intentions in the healthcare sector.</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application of Psychological Contract theory points to a serious violation of trust. Employees demand secure working environments and encouragement to give their dedication. Motivation fails when this promise is breached by systemic pressures. The key to repairing loyalty is to re-align expectations with a transparent leadership.</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NHS has yet to develop succession planning. Trusts do not predict vacancies but usually respond to them when they occur suddenly. Dated manual tracking blurs internal talent visibility. As a result, organizations can hardly transfer knowledge, which poses a threat of dangerous clinical and administrative leadership vacuities.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Actionable retention involves interventions that are based on data. Stay interviews give essential real time critical feedback which allows the management to address concerns prior to decisions to exit. Moreover, the enactment of flexible rostering and the internalization of mentoring programs are direct solutions to the breaches of the contract and provide employees with the freedom and the means to stay.</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Actionable retention involves interventions that are based on data. Stay interviews give essential real time critical feedback which allows the management to address concerns prior to decisions to exit. Moreover, the enactment of flexible rostering and the internalization of mentoring programs are direct solutions to the breaches of the contract and provide employees with the freedom and the means to stay.</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Actionable retention involves interventions that are based on data. Stay interviews give essential real time critical feedback which allows the management to address concerns prior to decisions to exit. Moreover, the enactment of flexible rostering and the internalization of mentoring programs are direct solutions to the breaches of the contract and provide employees with the freedom and the means to stay.</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use of 9-Box Grid is a systematic method of finding the next leaders. It divides employees into present efficacy and future capability. Nonetheless, its practicality in high-pressure healthcare facilities requires strict calibration. Placement should be motivated by objective measures to avoid managerial bias.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Managing retention and succession as inseparable imperatives bring about immense clinical and financial returns. The billions saved through reduction of temporary staff and formalized talent pipelines ensure continuity. </a:t>
            </a:r>
            <a:r>
              <a:rPr lang="en-US"/>
              <a:t>Now I will leave to our Group Leader to generalize these findings and give the overall strategy.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4.emf"/></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8.xml"/><Relationship Id="rId6" Type="http://schemas.openxmlformats.org/officeDocument/2006/relationships/image" Target="../media/image15.svg"/><Relationship Id="rId5" Type="http://schemas.openxmlformats.org/officeDocument/2006/relationships/image" Target="../media/image15.png"/><Relationship Id="rId4" Type="http://schemas.openxmlformats.org/officeDocument/2006/relationships/image" Target="../media/image13.svg"/><Relationship Id="rId9"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8" Type="http://schemas.openxmlformats.org/officeDocument/2006/relationships/hyperlink" Target="https://researchbriefings.files.parliament.uk/documents/CBP-10539/CBP-10539.pdf" TargetMode="External"/><Relationship Id="rId13" Type="http://schemas.openxmlformats.org/officeDocument/2006/relationships/hyperlink" Target="https://digital.nhs.uk/data-and-information/publications/statistical/nhs-workforce-statistics/march-2024" TargetMode="External"/><Relationship Id="rId18" Type="http://schemas.openxmlformats.org/officeDocument/2006/relationships/image" Target="../media/image3.png"/><Relationship Id="rId3" Type="http://schemas.openxmlformats.org/officeDocument/2006/relationships/hyperlink" Target="https://www.hpma.org.uk/wp-content/uploads/2025/02/A-Critical-Appraisal-of-the-Effectiveness-of-Employee-Relations-in-the-NHS.pdf" TargetMode="External"/><Relationship Id="rId7" Type="http://schemas.openxmlformats.org/officeDocument/2006/relationships/hyperlink" Target="https://sprout.ph/articles/how-to-use-the-9-box-grid/" TargetMode="External"/><Relationship Id="rId12" Type="http://schemas.openxmlformats.org/officeDocument/2006/relationships/hyperlink" Target="https://www.kingsfund.org.uk/insight-and-analysis/long-reads/burnout-belief-reforming-the-nhs" TargetMode="External"/><Relationship Id="rId17" Type="http://schemas.openxmlformats.org/officeDocument/2006/relationships/hyperlink" Target="https://doi.org/10.1136/leader-2024-001010" TargetMode="External"/><Relationship Id="rId2" Type="http://schemas.openxmlformats.org/officeDocument/2006/relationships/notesSlide" Target="../notesSlides/notesSlide17.xml"/><Relationship Id="rId16" Type="http://schemas.openxmlformats.org/officeDocument/2006/relationships/hyperlink" Target="https://www.england.nhs.uk/long-read/nhs-long-term-workforce-plan-2/" TargetMode="External"/><Relationship Id="rId1" Type="http://schemas.openxmlformats.org/officeDocument/2006/relationships/slideLayout" Target="../slideLayouts/slideLayout11.xml"/><Relationship Id="rId6" Type="http://schemas.openxmlformats.org/officeDocument/2006/relationships/hyperlink" Target="http://Sprout.ph" TargetMode="External"/><Relationship Id="rId11" Type="http://schemas.openxmlformats.org/officeDocument/2006/relationships/hyperlink" Target="https://assets.applytosupply.digitalmarketplace.service.gov.uk/g-cloud-14/documents/701027/707210835513587-service-definition-document-2024-05-02-1009.pdf" TargetMode="External"/><Relationship Id="rId5" Type="http://schemas.openxmlformats.org/officeDocument/2006/relationships/hyperlink" Target="https://www.confirm.com/blog/9-box-performance-review-talent-evaluation-guide" TargetMode="External"/><Relationship Id="rId15" Type="http://schemas.openxmlformats.org/officeDocument/2006/relationships/hyperlink" Target="https://www.nhsemployers.org/articles/beating-burnout-nhs" TargetMode="External"/><Relationship Id="rId10" Type="http://schemas.openxmlformats.org/officeDocument/2006/relationships/hyperlink" Target="https://doi.org/10.1136/bmjopen-2025-104551" TargetMode="External"/><Relationship Id="rId4" Type="http://schemas.openxmlformats.org/officeDocument/2006/relationships/hyperlink" Target="http://Confirm.com" TargetMode="External"/><Relationship Id="rId9" Type="http://schemas.openxmlformats.org/officeDocument/2006/relationships/hyperlink" Target="https://heiw.nhs.wales/files/nursing-retention-plan/" TargetMode="External"/><Relationship Id="rId14" Type="http://schemas.openxmlformats.org/officeDocument/2006/relationships/hyperlink" Target="http://www.nhsemployers.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xmlns="" id="{B02D301E-8ABD-4BF9-859A-4063243E7AA5}"/>
              </a:ext>
            </a:extLst>
          </p:cNvPr>
          <p:cNvPicPr>
            <a:picLocks noChangeAspect="1"/>
          </p:cNvPicPr>
          <p:nvPr/>
        </p:nvPicPr>
        <p:blipFill>
          <a:blip r:embed="rId3"/>
          <a:stretch>
            <a:fillRect/>
          </a:stretch>
        </p:blipFill>
        <p:spPr>
          <a:xfrm>
            <a:off x="12103334" y="7664169"/>
            <a:ext cx="2456901" cy="536494"/>
          </a:xfrm>
          <a:prstGeom prst="rect">
            <a:avLst/>
          </a:prstGeom>
        </p:spPr>
      </p:pic>
      <p:pic>
        <p:nvPicPr>
          <p:cNvPr id="3" name="Picture 2"/>
          <p:cNvPicPr/>
          <p:nvPr/>
        </p:nvPicPr>
        <p:blipFill>
          <a:blip r:embed="rId4">
            <a:extLst>
              <a:ext uri="{28A0092B-C50C-407E-A947-70E740481C1C}">
                <a14:useLocalDpi xmlns:a14="http://schemas.microsoft.com/office/drawing/2010/main" val="0"/>
              </a:ext>
            </a:extLst>
          </a:blip>
          <a:srcRect/>
          <a:stretch>
            <a:fillRect/>
          </a:stretch>
        </p:blipFill>
        <p:spPr bwMode="auto">
          <a:xfrm>
            <a:off x="5530656" y="116632"/>
            <a:ext cx="3253419" cy="1313334"/>
          </a:xfrm>
          <a:prstGeom prst="rect">
            <a:avLst/>
          </a:prstGeom>
          <a:noFill/>
          <a:ln>
            <a:noFill/>
          </a:ln>
        </p:spPr>
      </p:pic>
      <p:sp>
        <p:nvSpPr>
          <p:cNvPr id="2" name="TextBox 1"/>
          <p:cNvSpPr txBox="1"/>
          <p:nvPr/>
        </p:nvSpPr>
        <p:spPr>
          <a:xfrm>
            <a:off x="2714017" y="2091447"/>
            <a:ext cx="9095362" cy="4524315"/>
          </a:xfrm>
          <a:prstGeom prst="rect">
            <a:avLst/>
          </a:prstGeom>
          <a:noFill/>
        </p:spPr>
        <p:txBody>
          <a:bodyPr wrap="square" rtlCol="0">
            <a:spAutoFit/>
          </a:bodyPr>
          <a:lstStyle/>
          <a:p>
            <a:pPr algn="ctr"/>
            <a:r>
              <a:rPr lang="en-GB" b="1" dirty="0"/>
              <a:t>Group Presentation</a:t>
            </a:r>
            <a:endParaRPr lang="en-IN" b="1" dirty="0"/>
          </a:p>
          <a:p>
            <a:pPr algn="ctr"/>
            <a:endParaRPr lang="en-IN" dirty="0"/>
          </a:p>
          <a:p>
            <a:pPr algn="ctr"/>
            <a:r>
              <a:rPr lang="en-GB" b="1" dirty="0"/>
              <a:t>Name &amp; ID</a:t>
            </a:r>
          </a:p>
          <a:p>
            <a:pPr algn="ctr"/>
            <a:r>
              <a:rPr lang="en-IN" dirty="0" err="1"/>
              <a:t>Astha</a:t>
            </a:r>
            <a:r>
              <a:rPr lang="en-IN" dirty="0"/>
              <a:t> </a:t>
            </a:r>
            <a:r>
              <a:rPr lang="en-IN" dirty="0" err="1"/>
              <a:t>Chabhadiya</a:t>
            </a:r>
            <a:r>
              <a:rPr lang="en-IN" dirty="0"/>
              <a:t>: </a:t>
            </a:r>
            <a:r>
              <a:rPr lang="en-IN" dirty="0" smtClean="0"/>
              <a:t>2529402</a:t>
            </a:r>
          </a:p>
          <a:p>
            <a:pPr algn="ctr"/>
            <a:r>
              <a:rPr lang="en-IN" dirty="0" err="1" smtClean="0"/>
              <a:t>Henil</a:t>
            </a:r>
            <a:r>
              <a:rPr lang="en-IN" dirty="0" smtClean="0"/>
              <a:t> </a:t>
            </a:r>
            <a:r>
              <a:rPr lang="en-IN" dirty="0" err="1"/>
              <a:t>Jasoliya</a:t>
            </a:r>
            <a:r>
              <a:rPr lang="en-IN" dirty="0"/>
              <a:t> : </a:t>
            </a:r>
            <a:r>
              <a:rPr lang="en-IN" dirty="0" smtClean="0"/>
              <a:t>2532366</a:t>
            </a:r>
          </a:p>
          <a:p>
            <a:pPr algn="ctr"/>
            <a:r>
              <a:rPr lang="en-IN" dirty="0" err="1" smtClean="0"/>
              <a:t>Hira</a:t>
            </a:r>
            <a:r>
              <a:rPr lang="en-IN" dirty="0" smtClean="0"/>
              <a:t> </a:t>
            </a:r>
            <a:r>
              <a:rPr lang="en-IN" dirty="0" err="1"/>
              <a:t>modhvadiya</a:t>
            </a:r>
            <a:r>
              <a:rPr lang="en-IN" dirty="0"/>
              <a:t>: 2532030</a:t>
            </a:r>
          </a:p>
          <a:p>
            <a:pPr algn="ctr"/>
            <a:r>
              <a:rPr lang="en-IN" b="1" dirty="0"/>
              <a:t>Module Name: Human Capital Management</a:t>
            </a:r>
          </a:p>
          <a:p>
            <a:pPr algn="ctr"/>
            <a:endParaRPr lang="en-IN" dirty="0"/>
          </a:p>
          <a:p>
            <a:pPr algn="ctr"/>
            <a:r>
              <a:rPr lang="en-IN" b="1" dirty="0"/>
              <a:t>Module Code: LCMB7024</a:t>
            </a:r>
          </a:p>
          <a:p>
            <a:pPr algn="ctr"/>
            <a:endParaRPr lang="en-IN" dirty="0"/>
          </a:p>
          <a:p>
            <a:pPr algn="ctr"/>
            <a:r>
              <a:rPr lang="en-IN" b="1" dirty="0"/>
              <a:t>Lecturer’s Name: </a:t>
            </a:r>
            <a:r>
              <a:rPr lang="en-IN" b="1" dirty="0" err="1"/>
              <a:t>Gladius</a:t>
            </a:r>
            <a:r>
              <a:rPr lang="en-IN" b="1" dirty="0"/>
              <a:t> </a:t>
            </a:r>
            <a:r>
              <a:rPr lang="en-IN" b="1" dirty="0" err="1"/>
              <a:t>Kulothungan</a:t>
            </a:r>
            <a:endParaRPr lang="en-IN" b="1" dirty="0"/>
          </a:p>
          <a:p>
            <a:pPr algn="ctr"/>
            <a:r>
              <a:rPr lang="en-IN" dirty="0"/>
              <a:t> </a:t>
            </a:r>
          </a:p>
          <a:p>
            <a:pPr algn="ctr"/>
            <a:endParaRPr lang="en-IN" dirty="0"/>
          </a:p>
          <a:p>
            <a:pPr algn="ctr"/>
            <a:r>
              <a:rPr lang="en-IN" b="1" dirty="0"/>
              <a:t>Work Count:2500</a:t>
            </a:r>
          </a:p>
          <a:p>
            <a:pPr algn="ctr"/>
            <a:r>
              <a:rPr lang="en-GB" b="1" dirty="0"/>
              <a:t>  </a:t>
            </a:r>
            <a:endParaRPr lang="en-IN" dirty="0"/>
          </a:p>
          <a:p>
            <a:pPr algn="ctr"/>
            <a:r>
              <a:rPr lang="en-IN" b="1" dirty="0"/>
              <a:t>Term 1</a:t>
            </a:r>
            <a:endParaRPr lang="en-IN" dirty="0"/>
          </a:p>
        </p:txBody>
      </p:sp>
    </p:spTree>
    <p:extLst>
      <p:ext uri="{BB962C8B-B14F-4D97-AF65-F5344CB8AC3E}">
        <p14:creationId xmlns:p14="http://schemas.microsoft.com/office/powerpoint/2010/main" val="24903875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xmlns="" id="{B02D301E-8ABD-4BF9-859A-4063243E7AA5}"/>
              </a:ext>
            </a:extLst>
          </p:cNvPr>
          <p:cNvPicPr>
            <a:picLocks noChangeAspect="1"/>
          </p:cNvPicPr>
          <p:nvPr/>
        </p:nvPicPr>
        <p:blipFill>
          <a:blip r:embed="rId3"/>
          <a:stretch>
            <a:fillRect/>
          </a:stretch>
        </p:blipFill>
        <p:spPr>
          <a:xfrm>
            <a:off x="12103334" y="7664169"/>
            <a:ext cx="2456901" cy="536494"/>
          </a:xfrm>
          <a:prstGeom prst="rect">
            <a:avLst/>
          </a:prstGeom>
        </p:spPr>
      </p:pic>
      <p:sp>
        <p:nvSpPr>
          <p:cNvPr id="2" name="TextBox 1"/>
          <p:cNvSpPr txBox="1"/>
          <p:nvPr/>
        </p:nvSpPr>
        <p:spPr>
          <a:xfrm>
            <a:off x="165369" y="959425"/>
            <a:ext cx="9912096" cy="6617196"/>
          </a:xfrm>
          <a:prstGeom prst="rect">
            <a:avLst/>
          </a:prstGeom>
          <a:noFill/>
        </p:spPr>
        <p:txBody>
          <a:bodyPr wrap="square" rtlCol="0">
            <a:spAutoFit/>
          </a:bodyPr>
          <a:lstStyle/>
          <a:p>
            <a:r>
              <a:rPr lang="en-GB" sz="2800" b="1" dirty="0" smtClean="0">
                <a:latin typeface="Funnel Sans" charset="0"/>
              </a:rPr>
              <a:t>Table of Contents</a:t>
            </a:r>
          </a:p>
          <a:p>
            <a:endParaRPr lang="en-GB" dirty="0">
              <a:latin typeface="Funnel Sans" charset="0"/>
            </a:endParaRPr>
          </a:p>
          <a:p>
            <a:pPr marL="342900" indent="-342900">
              <a:buFont typeface="+mj-lt"/>
              <a:buAutoNum type="arabicPeriod"/>
            </a:pPr>
            <a:r>
              <a:rPr lang="en-GB" b="1" dirty="0" smtClean="0">
                <a:latin typeface="Funnel Sans" charset="0"/>
              </a:rPr>
              <a:t>Introduction</a:t>
            </a:r>
          </a:p>
          <a:p>
            <a:pPr marL="342900" indent="-342900">
              <a:buFont typeface="+mj-lt"/>
              <a:buAutoNum type="arabicPeriod"/>
            </a:pPr>
            <a:r>
              <a:rPr lang="en-US" b="1" dirty="0">
                <a:solidFill>
                  <a:srgbClr val="051D3A"/>
                </a:solidFill>
                <a:latin typeface="Funnel Sans" charset="0"/>
                <a:ea typeface="Funnel Display" pitchFamily="34" charset="-122"/>
                <a:cs typeface="Funnel Display" pitchFamily="34" charset="-120"/>
              </a:rPr>
              <a:t>Current HCM </a:t>
            </a:r>
            <a:r>
              <a:rPr lang="en-US" b="1" dirty="0" smtClean="0">
                <a:solidFill>
                  <a:srgbClr val="051D3A"/>
                </a:solidFill>
                <a:latin typeface="Funnel Sans" charset="0"/>
                <a:ea typeface="Funnel Display" pitchFamily="34" charset="-122"/>
                <a:cs typeface="Funnel Display" pitchFamily="34" charset="-120"/>
              </a:rPr>
              <a:t>Challenges</a:t>
            </a:r>
          </a:p>
          <a:p>
            <a:pPr marL="342900" indent="-342900">
              <a:buFont typeface="+mj-lt"/>
              <a:buAutoNum type="arabicPeriod"/>
            </a:pPr>
            <a:r>
              <a:rPr lang="en-IN" b="1" dirty="0">
                <a:latin typeface="Funnel Sans" charset="0"/>
              </a:rPr>
              <a:t>HCM Challenges in NHS </a:t>
            </a:r>
            <a:endParaRPr lang="en-IN" b="1" dirty="0" smtClean="0">
              <a:latin typeface="Funnel Sans" charset="0"/>
            </a:endParaRPr>
          </a:p>
          <a:p>
            <a:pPr marL="342900" indent="-342900">
              <a:buFont typeface="+mj-lt"/>
              <a:buAutoNum type="arabicPeriod"/>
            </a:pPr>
            <a:r>
              <a:rPr lang="en-US" b="1" dirty="0">
                <a:solidFill>
                  <a:srgbClr val="051D3A"/>
                </a:solidFill>
                <a:latin typeface="Funnel Sans" charset="0"/>
                <a:ea typeface="Funnel Display" pitchFamily="34" charset="-122"/>
                <a:cs typeface="Funnel Display" pitchFamily="34" charset="-120"/>
              </a:rPr>
              <a:t>Root Cause Analysis (Policy and Leadership</a:t>
            </a:r>
            <a:r>
              <a:rPr lang="en-US" b="1" dirty="0" smtClean="0">
                <a:solidFill>
                  <a:srgbClr val="051D3A"/>
                </a:solidFill>
                <a:latin typeface="Funnel Sans" charset="0"/>
                <a:ea typeface="Funnel Display" pitchFamily="34" charset="-122"/>
                <a:cs typeface="Funnel Display" pitchFamily="34" charset="-120"/>
              </a:rPr>
              <a:t>)</a:t>
            </a:r>
          </a:p>
          <a:p>
            <a:pPr marL="342900" indent="-342900">
              <a:buFont typeface="+mj-lt"/>
              <a:buAutoNum type="arabicPeriod"/>
            </a:pPr>
            <a:r>
              <a:rPr lang="en-GB" b="1" dirty="0">
                <a:latin typeface="Funnel Sans" charset="0"/>
              </a:rPr>
              <a:t>Why Does the NHS Have These Problems? 4 Root </a:t>
            </a:r>
            <a:r>
              <a:rPr lang="en-GB" b="1" dirty="0" smtClean="0">
                <a:latin typeface="Funnel Sans" charset="0"/>
              </a:rPr>
              <a:t>Causes</a:t>
            </a:r>
          </a:p>
          <a:p>
            <a:pPr marL="342900" indent="-342900">
              <a:buFont typeface="+mj-lt"/>
              <a:buAutoNum type="arabicPeriod"/>
            </a:pPr>
            <a:r>
              <a:rPr lang="en-US" b="1" dirty="0">
                <a:solidFill>
                  <a:srgbClr val="051D3A"/>
                </a:solidFill>
                <a:latin typeface="Funnel Sans" charset="0"/>
                <a:ea typeface="Funnel Display" pitchFamily="34" charset="-122"/>
                <a:cs typeface="Funnel Display" pitchFamily="34" charset="-120"/>
              </a:rPr>
              <a:t>Theoretical Framework: The Psychological </a:t>
            </a:r>
            <a:r>
              <a:rPr lang="en-US" b="1" dirty="0" smtClean="0">
                <a:solidFill>
                  <a:srgbClr val="051D3A"/>
                </a:solidFill>
                <a:latin typeface="Funnel Sans" charset="0"/>
                <a:ea typeface="Funnel Display" pitchFamily="34" charset="-122"/>
                <a:cs typeface="Funnel Display" pitchFamily="34" charset="-120"/>
              </a:rPr>
              <a:t>Contract</a:t>
            </a:r>
          </a:p>
          <a:p>
            <a:pPr marL="342900" indent="-342900">
              <a:buFont typeface="+mj-lt"/>
              <a:buAutoNum type="arabicPeriod"/>
            </a:pPr>
            <a:r>
              <a:rPr lang="en-US" b="1" dirty="0">
                <a:solidFill>
                  <a:srgbClr val="051D3A"/>
                </a:solidFill>
                <a:latin typeface="Funnel Sans" charset="0"/>
                <a:ea typeface="Funnel Display" pitchFamily="34" charset="-122"/>
                <a:cs typeface="Funnel Display" pitchFamily="34" charset="-120"/>
              </a:rPr>
              <a:t>Succession Planning Gaps</a:t>
            </a:r>
            <a:endParaRPr lang="en-US" b="1" dirty="0">
              <a:latin typeface="Funnel Sans" charset="0"/>
            </a:endParaRPr>
          </a:p>
          <a:p>
            <a:pPr marL="342900" indent="-342900">
              <a:buFont typeface="+mj-lt"/>
              <a:buAutoNum type="arabicPeriod"/>
            </a:pPr>
            <a:r>
              <a:rPr lang="en-US" b="1" dirty="0">
                <a:solidFill>
                  <a:srgbClr val="051D3A"/>
                </a:solidFill>
                <a:latin typeface="Funnel Sans" charset="0"/>
                <a:ea typeface="Funnel Display" pitchFamily="34" charset="-122"/>
                <a:cs typeface="Funnel Display" pitchFamily="34" charset="-120"/>
              </a:rPr>
              <a:t>Evidence-Based Recommendations: </a:t>
            </a:r>
            <a:r>
              <a:rPr lang="en-US" b="1" dirty="0" smtClean="0">
                <a:solidFill>
                  <a:srgbClr val="051D3A"/>
                </a:solidFill>
                <a:latin typeface="Funnel Sans" charset="0"/>
                <a:ea typeface="Funnel Display" pitchFamily="34" charset="-122"/>
                <a:cs typeface="Funnel Display" pitchFamily="34" charset="-120"/>
              </a:rPr>
              <a:t>Retention</a:t>
            </a:r>
          </a:p>
          <a:p>
            <a:pPr marL="342900" indent="-342900">
              <a:buFont typeface="+mj-lt"/>
              <a:buAutoNum type="arabicPeriod"/>
            </a:pPr>
            <a:r>
              <a:rPr lang="en-GB" b="1" dirty="0">
                <a:latin typeface="Funnel Sans" charset="0"/>
              </a:rPr>
              <a:t>Solutions to Fix NHS Nursing HCM </a:t>
            </a:r>
            <a:r>
              <a:rPr lang="en-GB" b="1" dirty="0" smtClean="0">
                <a:latin typeface="Funnel Sans" charset="0"/>
              </a:rPr>
              <a:t>Problems</a:t>
            </a:r>
          </a:p>
          <a:p>
            <a:pPr marL="342900" indent="-342900">
              <a:buFont typeface="+mj-lt"/>
              <a:buAutoNum type="arabicPeriod"/>
            </a:pPr>
            <a:r>
              <a:rPr lang="en-US" b="1" dirty="0">
                <a:solidFill>
                  <a:srgbClr val="051D3A"/>
                </a:solidFill>
                <a:latin typeface="Funnel Sans" charset="0"/>
                <a:ea typeface="Funnel Display" pitchFamily="34" charset="-122"/>
                <a:cs typeface="Funnel Display" pitchFamily="34" charset="-120"/>
              </a:rPr>
              <a:t>Strategic Succession Planning </a:t>
            </a:r>
            <a:r>
              <a:rPr lang="en-US" b="1" dirty="0" smtClean="0">
                <a:solidFill>
                  <a:srgbClr val="051D3A"/>
                </a:solidFill>
                <a:latin typeface="Funnel Sans" charset="0"/>
                <a:ea typeface="Funnel Display" pitchFamily="34" charset="-122"/>
                <a:cs typeface="Funnel Display" pitchFamily="34" charset="-120"/>
              </a:rPr>
              <a:t>Models</a:t>
            </a:r>
          </a:p>
          <a:p>
            <a:pPr marL="342900" indent="-342900">
              <a:buFont typeface="+mj-lt"/>
              <a:buAutoNum type="arabicPeriod"/>
            </a:pPr>
            <a:r>
              <a:rPr lang="en-US" b="1" dirty="0">
                <a:solidFill>
                  <a:srgbClr val="051D3A"/>
                </a:solidFill>
                <a:latin typeface="Funnel Sans" charset="0"/>
                <a:ea typeface="Funnel Display" pitchFamily="34" charset="-122"/>
                <a:cs typeface="Funnel Display" pitchFamily="34" charset="-120"/>
              </a:rPr>
              <a:t>Conclusions and Expected Results</a:t>
            </a:r>
            <a:endParaRPr lang="en-US" b="1" dirty="0">
              <a:latin typeface="Funnel Sans" charset="0"/>
            </a:endParaRPr>
          </a:p>
          <a:p>
            <a:pPr marL="342900" indent="-342900">
              <a:buFont typeface="+mj-lt"/>
              <a:buAutoNum type="arabicPeriod"/>
            </a:pPr>
            <a:r>
              <a:rPr lang="en-US" b="1" dirty="0" smtClean="0">
                <a:latin typeface="Funnel Sans" charset="0"/>
              </a:rPr>
              <a:t>Reference</a:t>
            </a:r>
            <a:endParaRPr lang="en-US" b="1" dirty="0">
              <a:latin typeface="Funnel Sans" charset="0"/>
            </a:endParaRPr>
          </a:p>
          <a:p>
            <a:pPr marL="342900" indent="-342900">
              <a:buFont typeface="+mj-lt"/>
              <a:buAutoNum type="arabicPeriod"/>
            </a:pPr>
            <a:endParaRPr lang="en-GB" b="1" dirty="0">
              <a:latin typeface="Funnel Sans" charset="0"/>
            </a:endParaRPr>
          </a:p>
          <a:p>
            <a:pPr marL="342900" indent="-342900">
              <a:buFont typeface="+mj-lt"/>
              <a:buAutoNum type="arabicPeriod"/>
            </a:pPr>
            <a:endParaRPr lang="en-US" dirty="0"/>
          </a:p>
          <a:p>
            <a:pPr marL="342900" indent="-342900">
              <a:buFont typeface="+mj-lt"/>
              <a:buAutoNum type="arabicPeriod"/>
            </a:pPr>
            <a:endParaRPr lang="en-US" dirty="0"/>
          </a:p>
          <a:p>
            <a:pPr marL="342900" indent="-342900">
              <a:buFont typeface="+mj-lt"/>
              <a:buAutoNum type="arabicPeriod"/>
            </a:pPr>
            <a:endParaRPr lang="en-GB" b="1" dirty="0">
              <a:latin typeface="Funnel Sans" charset="0"/>
            </a:endParaRPr>
          </a:p>
          <a:p>
            <a:pPr marL="342900" indent="-342900">
              <a:buFont typeface="+mj-lt"/>
              <a:buAutoNum type="arabicPeriod"/>
            </a:pPr>
            <a:endParaRPr lang="en-US" dirty="0"/>
          </a:p>
          <a:p>
            <a:pPr marL="342900" indent="-342900">
              <a:buFont typeface="+mj-lt"/>
              <a:buAutoNum type="arabicPeriod"/>
            </a:pPr>
            <a:endParaRPr lang="en-IN" b="1" dirty="0">
              <a:latin typeface="Funnel Sans" charset="0"/>
            </a:endParaRPr>
          </a:p>
          <a:p>
            <a:pPr marL="342900" indent="-342900">
              <a:buFont typeface="+mj-lt"/>
              <a:buAutoNum type="arabicPeriod"/>
            </a:pPr>
            <a:endParaRPr lang="en-US" dirty="0"/>
          </a:p>
          <a:p>
            <a:pPr marL="342900" indent="-342900">
              <a:buFont typeface="+mj-lt"/>
              <a:buAutoNum type="arabicPeriod"/>
            </a:pPr>
            <a:endParaRPr lang="en-GB" dirty="0" smtClean="0"/>
          </a:p>
          <a:p>
            <a:pPr marL="342900" indent="-342900">
              <a:buFont typeface="+mj-lt"/>
              <a:buAutoNum type="arabicPeriod"/>
            </a:pPr>
            <a:endParaRPr lang="en-IN" dirty="0"/>
          </a:p>
        </p:txBody>
      </p:sp>
    </p:spTree>
    <p:extLst>
      <p:ext uri="{BB962C8B-B14F-4D97-AF65-F5344CB8AC3E}">
        <p14:creationId xmlns:p14="http://schemas.microsoft.com/office/powerpoint/2010/main" val="1827134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3" name="Text 0"/>
          <p:cNvSpPr/>
          <p:nvPr/>
        </p:nvSpPr>
        <p:spPr>
          <a:xfrm>
            <a:off x="6324124" y="726400"/>
            <a:ext cx="7468553" cy="1196816"/>
          </a:xfrm>
          <a:prstGeom prst="rect">
            <a:avLst/>
          </a:prstGeom>
          <a:noFill/>
          <a:ln/>
        </p:spPr>
        <p:txBody>
          <a:bodyPr wrap="square" lIns="0" tIns="0" rIns="0" bIns="0" rtlCol="0" anchor="t"/>
          <a:lstStyle/>
          <a:p>
            <a:pPr marL="0" indent="0" algn="l">
              <a:lnSpc>
                <a:spcPts val="4700"/>
              </a:lnSpc>
              <a:buNone/>
            </a:pPr>
            <a:r>
              <a:rPr lang="en-US" sz="3750" dirty="0">
                <a:solidFill>
                  <a:srgbClr val="051D3A"/>
                </a:solidFill>
                <a:latin typeface="Funnel Display" pitchFamily="34" charset="0"/>
                <a:ea typeface="Funnel Display" pitchFamily="34" charset="-122"/>
                <a:cs typeface="Funnel Display" pitchFamily="34" charset="-120"/>
              </a:rPr>
              <a:t>Introduction to Retention &amp; Succession in the NHS</a:t>
            </a:r>
            <a:endParaRPr lang="en-US" sz="3750" dirty="0"/>
          </a:p>
        </p:txBody>
      </p:sp>
      <p:sp>
        <p:nvSpPr>
          <p:cNvPr id="4" name="Shape 1"/>
          <p:cNvSpPr/>
          <p:nvPr/>
        </p:nvSpPr>
        <p:spPr>
          <a:xfrm>
            <a:off x="6324124" y="2182535"/>
            <a:ext cx="7468553" cy="1457563"/>
          </a:xfrm>
          <a:prstGeom prst="roundRect">
            <a:avLst>
              <a:gd name="adj" fmla="val 7528"/>
            </a:avLst>
          </a:prstGeom>
          <a:solidFill>
            <a:srgbClr val="FAF5EB"/>
          </a:solidFill>
          <a:ln w="22860">
            <a:solidFill>
              <a:srgbClr val="D5CDBE"/>
            </a:solidFill>
            <a:prstDash val="solid"/>
          </a:ln>
        </p:spPr>
      </p:sp>
      <p:sp>
        <p:nvSpPr>
          <p:cNvPr id="5" name="Shape 2"/>
          <p:cNvSpPr/>
          <p:nvPr/>
        </p:nvSpPr>
        <p:spPr>
          <a:xfrm>
            <a:off x="6301264" y="2182535"/>
            <a:ext cx="91440" cy="1457563"/>
          </a:xfrm>
          <a:prstGeom prst="roundRect">
            <a:avLst>
              <a:gd name="adj" fmla="val 93459"/>
            </a:avLst>
          </a:prstGeom>
          <a:solidFill>
            <a:srgbClr val="3371A5"/>
          </a:solidFill>
          <a:ln/>
        </p:spPr>
      </p:sp>
      <p:sp>
        <p:nvSpPr>
          <p:cNvPr id="6" name="Text 3"/>
          <p:cNvSpPr/>
          <p:nvPr/>
        </p:nvSpPr>
        <p:spPr>
          <a:xfrm>
            <a:off x="6618923" y="2408753"/>
            <a:ext cx="2401967" cy="299204"/>
          </a:xfrm>
          <a:prstGeom prst="rect">
            <a:avLst/>
          </a:prstGeom>
          <a:noFill/>
          <a:ln/>
        </p:spPr>
        <p:txBody>
          <a:bodyPr wrap="none" lIns="0" tIns="0" rIns="0" bIns="0" rtlCol="0" anchor="t"/>
          <a:lstStyle/>
          <a:p>
            <a:pPr marL="0" indent="0" algn="l">
              <a:lnSpc>
                <a:spcPts val="2350"/>
              </a:lnSpc>
              <a:buNone/>
            </a:pPr>
            <a:r>
              <a:rPr lang="en-US" sz="1850" dirty="0">
                <a:solidFill>
                  <a:srgbClr val="2B3541"/>
                </a:solidFill>
                <a:latin typeface="Funnel Display" pitchFamily="34" charset="0"/>
                <a:ea typeface="Funnel Display" pitchFamily="34" charset="-122"/>
                <a:cs typeface="Funnel Display" pitchFamily="34" charset="-120"/>
              </a:rPr>
              <a:t>Strategic Importance</a:t>
            </a:r>
            <a:endParaRPr lang="en-US" sz="1850" dirty="0"/>
          </a:p>
        </p:txBody>
      </p:sp>
      <p:sp>
        <p:nvSpPr>
          <p:cNvPr id="7" name="Text 4"/>
          <p:cNvSpPr/>
          <p:nvPr/>
        </p:nvSpPr>
        <p:spPr>
          <a:xfrm>
            <a:off x="6618923" y="2811661"/>
            <a:ext cx="6947535" cy="602218"/>
          </a:xfrm>
          <a:prstGeom prst="rect">
            <a:avLst/>
          </a:prstGeom>
          <a:noFill/>
          <a:ln/>
        </p:spPr>
        <p:txBody>
          <a:bodyPr wrap="square" lIns="0" tIns="0" rIns="0" bIns="0" rtlCol="0" anchor="t"/>
          <a:lstStyle/>
          <a:p>
            <a:pPr marL="0" indent="0" algn="l">
              <a:lnSpc>
                <a:spcPts val="2350"/>
              </a:lnSpc>
              <a:buNone/>
            </a:pPr>
            <a:r>
              <a:rPr lang="en-US" sz="1600" dirty="0">
                <a:solidFill>
                  <a:srgbClr val="2B3541"/>
                </a:solidFill>
                <a:latin typeface="Funnel Sans" pitchFamily="34" charset="0"/>
                <a:ea typeface="Funnel Sans" pitchFamily="34" charset="-122"/>
                <a:cs typeface="Funnel Sans" pitchFamily="34" charset="-120"/>
              </a:rPr>
              <a:t>Staff retention and succession planning are key to the long-term operational viability of the NHS.</a:t>
            </a:r>
            <a:endParaRPr lang="en-US" sz="1600" dirty="0"/>
          </a:p>
        </p:txBody>
      </p:sp>
      <p:sp>
        <p:nvSpPr>
          <p:cNvPr id="8" name="Shape 5"/>
          <p:cNvSpPr/>
          <p:nvPr/>
        </p:nvSpPr>
        <p:spPr>
          <a:xfrm>
            <a:off x="6324124" y="3812977"/>
            <a:ext cx="7468553" cy="1758672"/>
          </a:xfrm>
          <a:prstGeom prst="roundRect">
            <a:avLst>
              <a:gd name="adj" fmla="val 6239"/>
            </a:avLst>
          </a:prstGeom>
          <a:solidFill>
            <a:srgbClr val="FAF5EB"/>
          </a:solidFill>
          <a:ln w="22860">
            <a:solidFill>
              <a:srgbClr val="D5CDBE"/>
            </a:solidFill>
            <a:prstDash val="solid"/>
          </a:ln>
        </p:spPr>
      </p:sp>
      <p:sp>
        <p:nvSpPr>
          <p:cNvPr id="9" name="Shape 6"/>
          <p:cNvSpPr/>
          <p:nvPr/>
        </p:nvSpPr>
        <p:spPr>
          <a:xfrm>
            <a:off x="6301264" y="3812977"/>
            <a:ext cx="91440" cy="1758672"/>
          </a:xfrm>
          <a:prstGeom prst="roundRect">
            <a:avLst>
              <a:gd name="adj" fmla="val 93459"/>
            </a:avLst>
          </a:prstGeom>
          <a:solidFill>
            <a:srgbClr val="3371A5"/>
          </a:solidFill>
          <a:ln/>
        </p:spPr>
      </p:sp>
      <p:sp>
        <p:nvSpPr>
          <p:cNvPr id="10" name="Text 7"/>
          <p:cNvSpPr/>
          <p:nvPr/>
        </p:nvSpPr>
        <p:spPr>
          <a:xfrm>
            <a:off x="6618923" y="4039195"/>
            <a:ext cx="2393752" cy="299204"/>
          </a:xfrm>
          <a:prstGeom prst="rect">
            <a:avLst/>
          </a:prstGeom>
          <a:noFill/>
          <a:ln/>
        </p:spPr>
        <p:txBody>
          <a:bodyPr wrap="none" lIns="0" tIns="0" rIns="0" bIns="0" rtlCol="0" anchor="t"/>
          <a:lstStyle/>
          <a:p>
            <a:pPr marL="0" indent="0" algn="l">
              <a:lnSpc>
                <a:spcPts val="2350"/>
              </a:lnSpc>
              <a:buNone/>
            </a:pPr>
            <a:r>
              <a:rPr lang="en-US" sz="1850" dirty="0">
                <a:solidFill>
                  <a:srgbClr val="2B3541"/>
                </a:solidFill>
                <a:latin typeface="Funnel Display" pitchFamily="34" charset="0"/>
                <a:ea typeface="Funnel Display" pitchFamily="34" charset="-122"/>
                <a:cs typeface="Funnel Display" pitchFamily="34" charset="-120"/>
              </a:rPr>
              <a:t>Projected Shortfall</a:t>
            </a:r>
            <a:endParaRPr lang="en-US" sz="1850" dirty="0"/>
          </a:p>
        </p:txBody>
      </p:sp>
      <p:sp>
        <p:nvSpPr>
          <p:cNvPr id="11" name="Text 8"/>
          <p:cNvSpPr/>
          <p:nvPr/>
        </p:nvSpPr>
        <p:spPr>
          <a:xfrm>
            <a:off x="6618923" y="4442103"/>
            <a:ext cx="6947535" cy="903327"/>
          </a:xfrm>
          <a:prstGeom prst="rect">
            <a:avLst/>
          </a:prstGeom>
          <a:noFill/>
          <a:ln/>
        </p:spPr>
        <p:txBody>
          <a:bodyPr wrap="square" lIns="0" tIns="0" rIns="0" bIns="0" rtlCol="0" anchor="t"/>
          <a:lstStyle/>
          <a:p>
            <a:pPr marL="0" indent="0" algn="l">
              <a:lnSpc>
                <a:spcPts val="2350"/>
              </a:lnSpc>
              <a:buNone/>
            </a:pPr>
            <a:r>
              <a:rPr lang="en-US" sz="1600" dirty="0">
                <a:solidFill>
                  <a:srgbClr val="2B3541"/>
                </a:solidFill>
                <a:latin typeface="Funnel Sans" pitchFamily="34" charset="0"/>
                <a:ea typeface="Funnel Sans" pitchFamily="34" charset="-122"/>
                <a:cs typeface="Funnel Sans" pitchFamily="34" charset="-120"/>
              </a:rPr>
              <a:t>The 2023 NHS Long Term Workforce Plan projects a critical shortfall of </a:t>
            </a:r>
            <a:r>
              <a:rPr lang="en-US" sz="1600" b="1" dirty="0">
                <a:solidFill>
                  <a:srgbClr val="2B3541"/>
                </a:solidFill>
                <a:latin typeface="Funnel Sans" pitchFamily="34" charset="0"/>
                <a:ea typeface="Funnel Sans" pitchFamily="34" charset="-122"/>
                <a:cs typeface="Funnel Sans" pitchFamily="34" charset="-120"/>
              </a:rPr>
              <a:t>360,000 staff by 2036</a:t>
            </a:r>
            <a:r>
              <a:rPr lang="en-US" sz="1600" dirty="0">
                <a:solidFill>
                  <a:srgbClr val="2B3541"/>
                </a:solidFill>
                <a:latin typeface="Funnel Sans" pitchFamily="34" charset="0"/>
                <a:ea typeface="Funnel Sans" pitchFamily="34" charset="-122"/>
                <a:cs typeface="Funnel Sans" pitchFamily="34" charset="-120"/>
              </a:rPr>
              <a:t> without drastic retention improvements (NHS England, 2024).</a:t>
            </a:r>
            <a:endParaRPr lang="en-US" sz="1600" dirty="0"/>
          </a:p>
        </p:txBody>
      </p:sp>
      <p:sp>
        <p:nvSpPr>
          <p:cNvPr id="12" name="Shape 9"/>
          <p:cNvSpPr/>
          <p:nvPr/>
        </p:nvSpPr>
        <p:spPr>
          <a:xfrm>
            <a:off x="6324124" y="5744528"/>
            <a:ext cx="7468553" cy="1758672"/>
          </a:xfrm>
          <a:prstGeom prst="roundRect">
            <a:avLst>
              <a:gd name="adj" fmla="val 6239"/>
            </a:avLst>
          </a:prstGeom>
          <a:solidFill>
            <a:srgbClr val="FAF5EB"/>
          </a:solidFill>
          <a:ln w="22860">
            <a:solidFill>
              <a:srgbClr val="D5CDBE"/>
            </a:solidFill>
            <a:prstDash val="solid"/>
          </a:ln>
        </p:spPr>
      </p:sp>
      <p:sp>
        <p:nvSpPr>
          <p:cNvPr id="13" name="Shape 10"/>
          <p:cNvSpPr/>
          <p:nvPr/>
        </p:nvSpPr>
        <p:spPr>
          <a:xfrm>
            <a:off x="6301264" y="5744528"/>
            <a:ext cx="91440" cy="1758672"/>
          </a:xfrm>
          <a:prstGeom prst="roundRect">
            <a:avLst>
              <a:gd name="adj" fmla="val 93459"/>
            </a:avLst>
          </a:prstGeom>
          <a:solidFill>
            <a:srgbClr val="3371A5"/>
          </a:solidFill>
          <a:ln/>
        </p:spPr>
      </p:sp>
      <p:sp>
        <p:nvSpPr>
          <p:cNvPr id="14" name="Text 11"/>
          <p:cNvSpPr/>
          <p:nvPr/>
        </p:nvSpPr>
        <p:spPr>
          <a:xfrm>
            <a:off x="6618923" y="5970746"/>
            <a:ext cx="2393752" cy="299204"/>
          </a:xfrm>
          <a:prstGeom prst="rect">
            <a:avLst/>
          </a:prstGeom>
          <a:noFill/>
          <a:ln/>
        </p:spPr>
        <p:txBody>
          <a:bodyPr wrap="none" lIns="0" tIns="0" rIns="0" bIns="0" rtlCol="0" anchor="t"/>
          <a:lstStyle/>
          <a:p>
            <a:pPr marL="0" indent="0" algn="l">
              <a:lnSpc>
                <a:spcPts val="2350"/>
              </a:lnSpc>
              <a:buNone/>
            </a:pPr>
            <a:r>
              <a:rPr lang="en-US" sz="1850" dirty="0">
                <a:solidFill>
                  <a:srgbClr val="2B3541"/>
                </a:solidFill>
                <a:latin typeface="Funnel Display" pitchFamily="34" charset="0"/>
                <a:ea typeface="Funnel Display" pitchFamily="34" charset="-122"/>
                <a:cs typeface="Funnel Display" pitchFamily="34" charset="-120"/>
              </a:rPr>
              <a:t>Current Workforce</a:t>
            </a:r>
            <a:endParaRPr lang="en-US" sz="1850" dirty="0"/>
          </a:p>
        </p:txBody>
      </p:sp>
      <p:sp>
        <p:nvSpPr>
          <p:cNvPr id="15" name="Text 12"/>
          <p:cNvSpPr/>
          <p:nvPr/>
        </p:nvSpPr>
        <p:spPr>
          <a:xfrm>
            <a:off x="6618923" y="6373654"/>
            <a:ext cx="6947535" cy="903327"/>
          </a:xfrm>
          <a:prstGeom prst="rect">
            <a:avLst/>
          </a:prstGeom>
          <a:noFill/>
          <a:ln/>
        </p:spPr>
        <p:txBody>
          <a:bodyPr wrap="square" lIns="0" tIns="0" rIns="0" bIns="0" rtlCol="0" anchor="t"/>
          <a:lstStyle/>
          <a:p>
            <a:pPr marL="0" indent="0" algn="l">
              <a:lnSpc>
                <a:spcPts val="2350"/>
              </a:lnSpc>
              <a:buNone/>
            </a:pPr>
            <a:r>
              <a:rPr lang="en-US" sz="1600" dirty="0">
                <a:solidFill>
                  <a:srgbClr val="2B3541"/>
                </a:solidFill>
                <a:latin typeface="Funnel Sans" pitchFamily="34" charset="0"/>
                <a:ea typeface="Funnel Sans" pitchFamily="34" charset="-122"/>
                <a:cs typeface="Funnel Sans" pitchFamily="34" charset="-120"/>
              </a:rPr>
              <a:t>Although the number of headcounts has increased to </a:t>
            </a:r>
            <a:r>
              <a:rPr lang="en-US" sz="1600" b="1" dirty="0">
                <a:solidFill>
                  <a:srgbClr val="2B3541"/>
                </a:solidFill>
                <a:latin typeface="Funnel Sans" pitchFamily="34" charset="0"/>
                <a:ea typeface="Funnel Sans" pitchFamily="34" charset="-122"/>
                <a:cs typeface="Funnel Sans" pitchFamily="34" charset="-120"/>
              </a:rPr>
              <a:t>1.34 million full-time equivalents</a:t>
            </a:r>
            <a:r>
              <a:rPr lang="en-US" sz="1600" dirty="0">
                <a:solidFill>
                  <a:srgbClr val="2B3541"/>
                </a:solidFill>
                <a:latin typeface="Funnel Sans" pitchFamily="34" charset="0"/>
                <a:ea typeface="Funnel Sans" pitchFamily="34" charset="-122"/>
                <a:cs typeface="Funnel Sans" pitchFamily="34" charset="-120"/>
              </a:rPr>
              <a:t>, the turnover remains high and consistently poses a threat to clinical safety and leadership pipelines in the future (NHS, 2024).</a:t>
            </a:r>
            <a:endParaRPr lang="en-US" sz="1600" dirty="0"/>
          </a:p>
        </p:txBody>
      </p:sp>
      <p:pic>
        <p:nvPicPr>
          <p:cNvPr id="17" name="Picture 16">
            <a:extLst>
              <a:ext uri="{FF2B5EF4-FFF2-40B4-BE49-F238E27FC236}">
                <a16:creationId xmlns:a16="http://schemas.microsoft.com/office/drawing/2014/main" xmlns="" id="{1B2114B0-768E-BC10-4227-60B06B83401B}"/>
              </a:ext>
            </a:extLst>
          </p:cNvPr>
          <p:cNvPicPr>
            <a:picLocks noChangeAspect="1"/>
          </p:cNvPicPr>
          <p:nvPr/>
        </p:nvPicPr>
        <p:blipFill>
          <a:blip r:embed="rId3"/>
          <a:stretch>
            <a:fillRect/>
          </a:stretch>
        </p:blipFill>
        <p:spPr>
          <a:xfrm>
            <a:off x="12172607" y="7640351"/>
            <a:ext cx="2457793" cy="531512"/>
          </a:xfrm>
          <a:prstGeom prst="rect">
            <a:avLst/>
          </a:prstGeom>
        </p:spPr>
      </p:pic>
      <p:pic>
        <p:nvPicPr>
          <p:cNvPr id="18" name="Picture 17">
            <a:extLst>
              <a:ext uri="{FF2B5EF4-FFF2-40B4-BE49-F238E27FC236}">
                <a16:creationId xmlns:a16="http://schemas.microsoft.com/office/drawing/2014/main" xmlns="" id="{CD1F366C-0955-7909-73C5-4A3FB2F4E39C}"/>
              </a:ext>
            </a:extLst>
          </p:cNvPr>
          <p:cNvPicPr>
            <a:picLocks noChangeAspect="1"/>
          </p:cNvPicPr>
          <p:nvPr/>
        </p:nvPicPr>
        <p:blipFill>
          <a:blip r:embed="rId4"/>
          <a:stretch>
            <a:fillRect/>
          </a:stretch>
        </p:blipFill>
        <p:spPr>
          <a:xfrm>
            <a:off x="0" y="0"/>
            <a:ext cx="5983605" cy="8229600"/>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837724" y="1579126"/>
            <a:ext cx="12683490" cy="704017"/>
          </a:xfrm>
          <a:prstGeom prst="rect">
            <a:avLst/>
          </a:prstGeom>
          <a:noFill/>
          <a:ln/>
        </p:spPr>
        <p:txBody>
          <a:bodyPr wrap="none" lIns="0" tIns="0" rIns="0" bIns="0" rtlCol="0" anchor="t"/>
          <a:lstStyle/>
          <a:p>
            <a:pPr marL="0" indent="0" algn="l">
              <a:lnSpc>
                <a:spcPts val="5500"/>
              </a:lnSpc>
              <a:buNone/>
            </a:pPr>
            <a:r>
              <a:rPr lang="en-US" sz="4400" dirty="0">
                <a:solidFill>
                  <a:srgbClr val="051D3A"/>
                </a:solidFill>
                <a:latin typeface="Funnel Display" pitchFamily="34" charset="0"/>
                <a:ea typeface="Funnel Display" pitchFamily="34" charset="-122"/>
                <a:cs typeface="Funnel Display" pitchFamily="34" charset="-120"/>
              </a:rPr>
              <a:t>Current HCM </a:t>
            </a:r>
            <a:r>
              <a:rPr lang="en-US" sz="4400" dirty="0" smtClean="0">
                <a:solidFill>
                  <a:srgbClr val="051D3A"/>
                </a:solidFill>
                <a:latin typeface="Funnel Display" pitchFamily="34" charset="0"/>
                <a:ea typeface="Funnel Display" pitchFamily="34" charset="-122"/>
                <a:cs typeface="Funnel Display" pitchFamily="34" charset="-120"/>
              </a:rPr>
              <a:t>Challenges</a:t>
            </a:r>
            <a:endParaRPr lang="en-US" sz="4400" dirty="0"/>
          </a:p>
        </p:txBody>
      </p:sp>
      <p:sp>
        <p:nvSpPr>
          <p:cNvPr id="3" name="Text 1"/>
          <p:cNvSpPr/>
          <p:nvPr/>
        </p:nvSpPr>
        <p:spPr>
          <a:xfrm>
            <a:off x="837724" y="2761893"/>
            <a:ext cx="12954952" cy="383024"/>
          </a:xfrm>
          <a:prstGeom prst="rect">
            <a:avLst/>
          </a:prstGeom>
          <a:noFill/>
          <a:ln/>
        </p:spPr>
        <p:txBody>
          <a:bodyPr wrap="none" lIns="0" tIns="0" rIns="0" bIns="0" rtlCol="0" anchor="t"/>
          <a:lstStyle/>
          <a:p>
            <a:pPr marL="0" indent="0" algn="l">
              <a:lnSpc>
                <a:spcPts val="3000"/>
              </a:lnSpc>
              <a:buNone/>
            </a:pPr>
            <a:r>
              <a:rPr lang="en-US" sz="1850" dirty="0">
                <a:solidFill>
                  <a:srgbClr val="2B3541"/>
                </a:solidFill>
                <a:latin typeface="Funnel Sans" pitchFamily="34" charset="0"/>
                <a:ea typeface="Funnel Sans" pitchFamily="34" charset="-122"/>
                <a:cs typeface="Funnel Sans" pitchFamily="34" charset="-120"/>
              </a:rPr>
              <a:t>The NHS is experiencing a chronic retention crisis caused by a high level of clinical burnout and acute workplace stress.</a:t>
            </a:r>
            <a:endParaRPr lang="en-US" sz="1850" dirty="0"/>
          </a:p>
        </p:txBody>
      </p:sp>
      <p:sp>
        <p:nvSpPr>
          <p:cNvPr id="4" name="Text 2"/>
          <p:cNvSpPr/>
          <p:nvPr/>
        </p:nvSpPr>
        <p:spPr>
          <a:xfrm>
            <a:off x="837724" y="3533775"/>
            <a:ext cx="4118848" cy="789861"/>
          </a:xfrm>
          <a:prstGeom prst="rect">
            <a:avLst/>
          </a:prstGeom>
          <a:noFill/>
          <a:ln/>
        </p:spPr>
        <p:txBody>
          <a:bodyPr wrap="none" lIns="0" tIns="0" rIns="0" bIns="0" rtlCol="0" anchor="t"/>
          <a:lstStyle/>
          <a:p>
            <a:pPr marL="0" indent="0" algn="ctr">
              <a:lnSpc>
                <a:spcPts val="6200"/>
              </a:lnSpc>
              <a:buNone/>
            </a:pPr>
            <a:r>
              <a:rPr lang="en-US" sz="6200" dirty="0">
                <a:solidFill>
                  <a:srgbClr val="2B3541"/>
                </a:solidFill>
                <a:latin typeface="Funnel Display" pitchFamily="34" charset="0"/>
                <a:ea typeface="Funnel Display" pitchFamily="34" charset="-122"/>
                <a:cs typeface="Funnel Display" pitchFamily="34" charset="-120"/>
              </a:rPr>
              <a:t>49.3%</a:t>
            </a:r>
            <a:endParaRPr lang="en-US" sz="6200" dirty="0"/>
          </a:p>
        </p:txBody>
      </p:sp>
      <p:sp>
        <p:nvSpPr>
          <p:cNvPr id="5" name="Text 3"/>
          <p:cNvSpPr/>
          <p:nvPr/>
        </p:nvSpPr>
        <p:spPr>
          <a:xfrm>
            <a:off x="1197769" y="4622721"/>
            <a:ext cx="3398758" cy="351949"/>
          </a:xfrm>
          <a:prstGeom prst="rect">
            <a:avLst/>
          </a:prstGeom>
          <a:noFill/>
          <a:ln/>
        </p:spPr>
        <p:txBody>
          <a:bodyPr wrap="none" lIns="0" tIns="0" rIns="0" bIns="0" rtlCol="0" anchor="t"/>
          <a:lstStyle/>
          <a:p>
            <a:pPr marL="0" indent="0" algn="ctr">
              <a:lnSpc>
                <a:spcPts val="2750"/>
              </a:lnSpc>
              <a:buNone/>
            </a:pPr>
            <a:r>
              <a:rPr lang="en-US" sz="2200" dirty="0">
                <a:solidFill>
                  <a:srgbClr val="2B3541"/>
                </a:solidFill>
                <a:latin typeface="Funnel Display" pitchFamily="34" charset="0"/>
                <a:ea typeface="Funnel Display" pitchFamily="34" charset="-122"/>
                <a:cs typeface="Funnel Display" pitchFamily="34" charset="-120"/>
              </a:rPr>
              <a:t>Ambulance Staff Burnout</a:t>
            </a:r>
            <a:endParaRPr lang="en-US" sz="2200" dirty="0"/>
          </a:p>
        </p:txBody>
      </p:sp>
      <p:sp>
        <p:nvSpPr>
          <p:cNvPr id="6" name="Text 4"/>
          <p:cNvSpPr/>
          <p:nvPr/>
        </p:nvSpPr>
        <p:spPr>
          <a:xfrm>
            <a:off x="837724" y="5118259"/>
            <a:ext cx="4118848" cy="1149072"/>
          </a:xfrm>
          <a:prstGeom prst="rect">
            <a:avLst/>
          </a:prstGeom>
          <a:noFill/>
          <a:ln/>
        </p:spPr>
        <p:txBody>
          <a:bodyPr wrap="square" lIns="0" tIns="0" rIns="0" bIns="0" rtlCol="0" anchor="t"/>
          <a:lstStyle/>
          <a:p>
            <a:pPr marL="0" indent="0" algn="ctr">
              <a:lnSpc>
                <a:spcPts val="3000"/>
              </a:lnSpc>
              <a:buNone/>
            </a:pPr>
            <a:r>
              <a:rPr lang="en-US" sz="1850" dirty="0">
                <a:solidFill>
                  <a:srgbClr val="2B3541"/>
                </a:solidFill>
                <a:latin typeface="Funnel Sans" pitchFamily="34" charset="0"/>
                <a:ea typeface="Funnel Sans" pitchFamily="34" charset="-122"/>
                <a:cs typeface="Funnel Sans" pitchFamily="34" charset="-120"/>
              </a:rPr>
              <a:t>Cited severe work-related burnout according to the 2023 NHS Staff Survey (NHS Employers, 2025).</a:t>
            </a:r>
            <a:endParaRPr lang="en-US" sz="1850" dirty="0"/>
          </a:p>
        </p:txBody>
      </p:sp>
      <p:sp>
        <p:nvSpPr>
          <p:cNvPr id="7" name="Text 5"/>
          <p:cNvSpPr/>
          <p:nvPr/>
        </p:nvSpPr>
        <p:spPr>
          <a:xfrm>
            <a:off x="5255776" y="3533775"/>
            <a:ext cx="4118848" cy="789861"/>
          </a:xfrm>
          <a:prstGeom prst="rect">
            <a:avLst/>
          </a:prstGeom>
          <a:noFill/>
          <a:ln/>
        </p:spPr>
        <p:txBody>
          <a:bodyPr wrap="none" lIns="0" tIns="0" rIns="0" bIns="0" rtlCol="0" anchor="t"/>
          <a:lstStyle/>
          <a:p>
            <a:pPr marL="0" indent="0" algn="ctr">
              <a:lnSpc>
                <a:spcPts val="6200"/>
              </a:lnSpc>
              <a:buNone/>
            </a:pPr>
            <a:r>
              <a:rPr lang="en-US" sz="6200" dirty="0">
                <a:solidFill>
                  <a:srgbClr val="2B3541"/>
                </a:solidFill>
                <a:latin typeface="Funnel Display" pitchFamily="34" charset="0"/>
                <a:ea typeface="Funnel Display" pitchFamily="34" charset="-122"/>
                <a:cs typeface="Funnel Display" pitchFamily="34" charset="-120"/>
              </a:rPr>
              <a:t>35.3%</a:t>
            </a:r>
            <a:endParaRPr lang="en-US" sz="6200" dirty="0"/>
          </a:p>
        </p:txBody>
      </p:sp>
      <p:sp>
        <p:nvSpPr>
          <p:cNvPr id="8" name="Text 6"/>
          <p:cNvSpPr/>
          <p:nvPr/>
        </p:nvSpPr>
        <p:spPr>
          <a:xfrm>
            <a:off x="5857875" y="4622721"/>
            <a:ext cx="2914650" cy="351949"/>
          </a:xfrm>
          <a:prstGeom prst="rect">
            <a:avLst/>
          </a:prstGeom>
          <a:noFill/>
          <a:ln/>
        </p:spPr>
        <p:txBody>
          <a:bodyPr wrap="none" lIns="0" tIns="0" rIns="0" bIns="0" rtlCol="0" anchor="t"/>
          <a:lstStyle/>
          <a:p>
            <a:pPr marL="0" indent="0" algn="ctr">
              <a:lnSpc>
                <a:spcPts val="2750"/>
              </a:lnSpc>
              <a:buNone/>
            </a:pPr>
            <a:r>
              <a:rPr lang="en-US" sz="2200" dirty="0">
                <a:solidFill>
                  <a:srgbClr val="2B3541"/>
                </a:solidFill>
                <a:latin typeface="Funnel Display" pitchFamily="34" charset="0"/>
                <a:ea typeface="Funnel Display" pitchFamily="34" charset="-122"/>
                <a:cs typeface="Funnel Display" pitchFamily="34" charset="-120"/>
              </a:rPr>
              <a:t>Medical Staff Burnout</a:t>
            </a:r>
            <a:endParaRPr lang="en-US" sz="2200" dirty="0"/>
          </a:p>
        </p:txBody>
      </p:sp>
      <p:sp>
        <p:nvSpPr>
          <p:cNvPr id="9" name="Text 7"/>
          <p:cNvSpPr/>
          <p:nvPr/>
        </p:nvSpPr>
        <p:spPr>
          <a:xfrm>
            <a:off x="5255776" y="5118259"/>
            <a:ext cx="4118848" cy="1149072"/>
          </a:xfrm>
          <a:prstGeom prst="rect">
            <a:avLst/>
          </a:prstGeom>
          <a:noFill/>
          <a:ln/>
        </p:spPr>
        <p:txBody>
          <a:bodyPr wrap="square" lIns="0" tIns="0" rIns="0" bIns="0" rtlCol="0" anchor="t"/>
          <a:lstStyle/>
          <a:p>
            <a:pPr marL="0" indent="0" algn="ctr">
              <a:lnSpc>
                <a:spcPts val="3000"/>
              </a:lnSpc>
              <a:buNone/>
            </a:pPr>
            <a:r>
              <a:rPr lang="en-US" sz="1850" dirty="0">
                <a:solidFill>
                  <a:srgbClr val="2B3541"/>
                </a:solidFill>
                <a:latin typeface="Funnel Sans" pitchFamily="34" charset="0"/>
                <a:ea typeface="Funnel Sans" pitchFamily="34" charset="-122"/>
                <a:cs typeface="Funnel Sans" pitchFamily="34" charset="-120"/>
              </a:rPr>
              <a:t>Of medical staff cited severe work-related burnout (NHS Employers, 2025).</a:t>
            </a:r>
            <a:endParaRPr lang="en-US" sz="1850" dirty="0"/>
          </a:p>
        </p:txBody>
      </p:sp>
      <p:sp>
        <p:nvSpPr>
          <p:cNvPr id="10" name="Text 8"/>
          <p:cNvSpPr/>
          <p:nvPr/>
        </p:nvSpPr>
        <p:spPr>
          <a:xfrm>
            <a:off x="9673828" y="3533775"/>
            <a:ext cx="4118848" cy="789861"/>
          </a:xfrm>
          <a:prstGeom prst="rect">
            <a:avLst/>
          </a:prstGeom>
          <a:noFill/>
          <a:ln/>
        </p:spPr>
        <p:txBody>
          <a:bodyPr wrap="none" lIns="0" tIns="0" rIns="0" bIns="0" rtlCol="0" anchor="t"/>
          <a:lstStyle/>
          <a:p>
            <a:pPr marL="0" indent="0" algn="ctr">
              <a:lnSpc>
                <a:spcPts val="6200"/>
              </a:lnSpc>
              <a:buNone/>
            </a:pPr>
            <a:r>
              <a:rPr lang="en-US" sz="6200" dirty="0">
                <a:solidFill>
                  <a:srgbClr val="2B3541"/>
                </a:solidFill>
                <a:latin typeface="Funnel Display" pitchFamily="34" charset="0"/>
                <a:ea typeface="Funnel Display" pitchFamily="34" charset="-122"/>
                <a:cs typeface="Funnel Display" pitchFamily="34" charset="-120"/>
              </a:rPr>
              <a:t>41%</a:t>
            </a:r>
            <a:endParaRPr lang="en-US" sz="6200" dirty="0"/>
          </a:p>
        </p:txBody>
      </p:sp>
      <p:sp>
        <p:nvSpPr>
          <p:cNvPr id="11" name="Text 9"/>
          <p:cNvSpPr/>
          <p:nvPr/>
        </p:nvSpPr>
        <p:spPr>
          <a:xfrm>
            <a:off x="10134719" y="4622721"/>
            <a:ext cx="3197066" cy="351949"/>
          </a:xfrm>
          <a:prstGeom prst="rect">
            <a:avLst/>
          </a:prstGeom>
          <a:noFill/>
          <a:ln/>
        </p:spPr>
        <p:txBody>
          <a:bodyPr wrap="none" lIns="0" tIns="0" rIns="0" bIns="0" rtlCol="0" anchor="t"/>
          <a:lstStyle/>
          <a:p>
            <a:pPr marL="0" indent="0" algn="ctr">
              <a:lnSpc>
                <a:spcPts val="2750"/>
              </a:lnSpc>
              <a:buNone/>
            </a:pPr>
            <a:r>
              <a:rPr lang="en-US" sz="2200" dirty="0">
                <a:solidFill>
                  <a:srgbClr val="2B3541"/>
                </a:solidFill>
                <a:latin typeface="Funnel Display" pitchFamily="34" charset="0"/>
                <a:ea typeface="Funnel Display" pitchFamily="34" charset="-122"/>
                <a:cs typeface="Funnel Display" pitchFamily="34" charset="-120"/>
              </a:rPr>
              <a:t>Extreme Stress to Leave</a:t>
            </a:r>
            <a:endParaRPr lang="en-US" sz="2200" dirty="0"/>
          </a:p>
        </p:txBody>
      </p:sp>
      <p:sp>
        <p:nvSpPr>
          <p:cNvPr id="12" name="Text 10"/>
          <p:cNvSpPr/>
          <p:nvPr/>
        </p:nvSpPr>
        <p:spPr>
          <a:xfrm>
            <a:off x="9673828" y="5118259"/>
            <a:ext cx="4118848" cy="1532096"/>
          </a:xfrm>
          <a:prstGeom prst="rect">
            <a:avLst/>
          </a:prstGeom>
          <a:noFill/>
          <a:ln/>
        </p:spPr>
        <p:txBody>
          <a:bodyPr wrap="square" lIns="0" tIns="0" rIns="0" bIns="0" rtlCol="0" anchor="t"/>
          <a:lstStyle/>
          <a:p>
            <a:pPr marL="0" indent="0" algn="ctr">
              <a:lnSpc>
                <a:spcPts val="3000"/>
              </a:lnSpc>
              <a:buNone/>
            </a:pPr>
            <a:r>
              <a:rPr lang="en-US" sz="1850" dirty="0">
                <a:solidFill>
                  <a:srgbClr val="2B3541"/>
                </a:solidFill>
                <a:latin typeface="Funnel Sans" pitchFamily="34" charset="0"/>
                <a:ea typeface="Funnel Sans" pitchFamily="34" charset="-122"/>
                <a:cs typeface="Funnel Sans" pitchFamily="34" charset="-120"/>
              </a:rPr>
              <a:t>Of staff reported extreme stress as a key motivator to leave the service, indicating a prevalence of moral injury (Nash, 2025).</a:t>
            </a:r>
            <a:endParaRPr lang="en-US" sz="1850" dirty="0"/>
          </a:p>
        </p:txBody>
      </p:sp>
      <p:pic>
        <p:nvPicPr>
          <p:cNvPr id="13" name="Picture 12">
            <a:extLst>
              <a:ext uri="{FF2B5EF4-FFF2-40B4-BE49-F238E27FC236}">
                <a16:creationId xmlns:a16="http://schemas.microsoft.com/office/drawing/2014/main" xmlns="" id="{B02D301E-8ABD-4BF9-859A-4063243E7AA5}"/>
              </a:ext>
            </a:extLst>
          </p:cNvPr>
          <p:cNvPicPr>
            <a:picLocks noChangeAspect="1"/>
          </p:cNvPicPr>
          <p:nvPr/>
        </p:nvPicPr>
        <p:blipFill>
          <a:blip r:embed="rId3"/>
          <a:stretch>
            <a:fillRect/>
          </a:stretch>
        </p:blipFill>
        <p:spPr>
          <a:xfrm>
            <a:off x="12103334" y="7664169"/>
            <a:ext cx="2456901" cy="536494"/>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xmlns="" id="{B02D301E-8ABD-4BF9-859A-4063243E7AA5}"/>
              </a:ext>
            </a:extLst>
          </p:cNvPr>
          <p:cNvPicPr>
            <a:picLocks noChangeAspect="1"/>
          </p:cNvPicPr>
          <p:nvPr/>
        </p:nvPicPr>
        <p:blipFill>
          <a:blip r:embed="rId3"/>
          <a:stretch>
            <a:fillRect/>
          </a:stretch>
        </p:blipFill>
        <p:spPr>
          <a:xfrm>
            <a:off x="12103334" y="7664169"/>
            <a:ext cx="2456901" cy="536494"/>
          </a:xfrm>
          <a:prstGeom prst="rect">
            <a:avLst/>
          </a:prstGeom>
        </p:spPr>
      </p:pic>
      <p:sp>
        <p:nvSpPr>
          <p:cNvPr id="14" name="TextBox 13"/>
          <p:cNvSpPr txBox="1"/>
          <p:nvPr/>
        </p:nvSpPr>
        <p:spPr>
          <a:xfrm>
            <a:off x="0" y="379379"/>
            <a:ext cx="14630400" cy="6832640"/>
          </a:xfrm>
          <a:prstGeom prst="rect">
            <a:avLst/>
          </a:prstGeom>
          <a:noFill/>
        </p:spPr>
        <p:txBody>
          <a:bodyPr wrap="square" rtlCol="0">
            <a:spAutoFit/>
          </a:bodyPr>
          <a:lstStyle/>
          <a:p>
            <a:r>
              <a:rPr lang="en-IN" sz="2400" b="1" dirty="0">
                <a:latin typeface="Funnel Sans" charset="0"/>
              </a:rPr>
              <a:t>HCM Challenges in NHS </a:t>
            </a:r>
          </a:p>
          <a:p>
            <a:r>
              <a:rPr lang="en-GB" dirty="0">
                <a:latin typeface="Funnel Sans" charset="0"/>
              </a:rPr>
              <a:t>Think of it this way: The NHS has the right jobs, but is struggling to get people to stay in them. Here are the five key HCM challenges:</a:t>
            </a:r>
          </a:p>
          <a:p>
            <a:endParaRPr lang="en-GB" dirty="0">
              <a:latin typeface="Funnel Sans" charset="0"/>
            </a:endParaRPr>
          </a:p>
          <a:p>
            <a:endParaRPr lang="en-GB" dirty="0">
              <a:latin typeface="Funnel Sans" charset="0"/>
            </a:endParaRPr>
          </a:p>
          <a:p>
            <a:r>
              <a:rPr lang="en-GB" b="1" dirty="0">
                <a:latin typeface="Funnel Sans" charset="0"/>
              </a:rPr>
              <a:t>1. Staff Retention &amp; High Turnover</a:t>
            </a:r>
          </a:p>
          <a:p>
            <a:r>
              <a:rPr lang="en-GB" dirty="0">
                <a:latin typeface="Funnel Sans" charset="0"/>
              </a:rPr>
              <a:t>The NHS Hospital and Community Health Services workforce currently has nearly 103,000 vacancies — roughly 1 in every 14 posts. Between March 2024 and March 2025, around 152,000 people left active NHS service, and nearly 1 in 3 staff (29%) reported they often think about leaving their organisation. </a:t>
            </a:r>
          </a:p>
          <a:p>
            <a:r>
              <a:rPr lang="en-GB" b="1" dirty="0">
                <a:latin typeface="Funnel Sans" charset="0"/>
              </a:rPr>
              <a:t>Simply put:</a:t>
            </a:r>
            <a:r>
              <a:rPr lang="en-GB" dirty="0">
                <a:latin typeface="Funnel Sans" charset="0"/>
              </a:rPr>
              <a:t> The NHS keeps training nurses, but can't keep hold of them.</a:t>
            </a:r>
          </a:p>
          <a:p>
            <a:endParaRPr lang="en-GB" dirty="0">
              <a:latin typeface="Funnel Sans" charset="0"/>
            </a:endParaRPr>
          </a:p>
          <a:p>
            <a:endParaRPr lang="en-GB" dirty="0">
              <a:latin typeface="Funnel Sans" charset="0"/>
            </a:endParaRPr>
          </a:p>
          <a:p>
            <a:r>
              <a:rPr lang="en-GB" b="1" dirty="0">
                <a:latin typeface="Funnel Sans" charset="0"/>
              </a:rPr>
              <a:t>2. Burnout &amp; Staff Wellbeing</a:t>
            </a:r>
          </a:p>
          <a:p>
            <a:r>
              <a:rPr lang="en-GB" dirty="0">
                <a:latin typeface="Funnel Sans" charset="0"/>
              </a:rPr>
              <a:t>In the 2024 NHS Staff Survey, 42% of staff reported feeling unwell due to work-related stress in the past 12 months, and 30% said they often or always feel burnt out because of their work</a:t>
            </a:r>
            <a:r>
              <a:rPr lang="en-GB" dirty="0" smtClean="0">
                <a:latin typeface="Funnel Sans" charset="0"/>
              </a:rPr>
              <a:t>. </a:t>
            </a:r>
            <a:r>
              <a:rPr lang="en-GB" dirty="0">
                <a:latin typeface="Funnel Sans" charset="0"/>
              </a:rPr>
              <a:t>Research by The King's Fund shows that NHS staff are 50% more likely to experience chronic stress compared to the general workforce, driven by staff shortages, high workloads, and pressure to maintain quality care</a:t>
            </a:r>
            <a:r>
              <a:rPr lang="en-GB" dirty="0" smtClean="0">
                <a:latin typeface="Funnel Sans" charset="0"/>
              </a:rPr>
              <a:t>.</a:t>
            </a:r>
            <a:endParaRPr lang="en-GB" dirty="0">
              <a:latin typeface="Funnel Sans" charset="0"/>
            </a:endParaRPr>
          </a:p>
          <a:p>
            <a:r>
              <a:rPr lang="en-GB" b="1" dirty="0">
                <a:latin typeface="Funnel Sans" charset="0"/>
              </a:rPr>
              <a:t>Simply put:</a:t>
            </a:r>
            <a:r>
              <a:rPr lang="en-GB" dirty="0">
                <a:latin typeface="Funnel Sans" charset="0"/>
              </a:rPr>
              <a:t> Nurses are exhausted — and exhausted nurses leave.</a:t>
            </a:r>
          </a:p>
          <a:p>
            <a:endParaRPr lang="en-GB" dirty="0">
              <a:latin typeface="Funnel Sans" charset="0"/>
            </a:endParaRPr>
          </a:p>
          <a:p>
            <a:endParaRPr lang="en-GB" dirty="0">
              <a:latin typeface="Funnel Sans" charset="0"/>
            </a:endParaRPr>
          </a:p>
          <a:p>
            <a:r>
              <a:rPr lang="en-GB" b="1" dirty="0">
                <a:latin typeface="Funnel Sans" charset="0"/>
              </a:rPr>
              <a:t>3. Pay, Strikes &amp; Morale</a:t>
            </a:r>
          </a:p>
          <a:p>
            <a:r>
              <a:rPr lang="en-GB" dirty="0">
                <a:latin typeface="Funnel Sans" charset="0"/>
              </a:rPr>
              <a:t>A series of strikes by NHS staff groups commenced in 2022 and continued for two years over inadequate pay, patient safety concerns, and staff shortages. The financial cost of those strikes reached an estimated £1.5 billion by January 2024, resulting in over 1.3 million health care appointments being rescheduled. </a:t>
            </a:r>
          </a:p>
          <a:p>
            <a:r>
              <a:rPr lang="en-GB" b="1" dirty="0">
                <a:latin typeface="Funnel Sans" charset="0"/>
              </a:rPr>
              <a:t>Simply put:</a:t>
            </a:r>
            <a:r>
              <a:rPr lang="en-GB" dirty="0">
                <a:latin typeface="Funnel Sans" charset="0"/>
              </a:rPr>
              <a:t> Pay disputes damaged trust, disrupted care, and made recruitment harder.</a:t>
            </a:r>
          </a:p>
          <a:p>
            <a:endParaRPr lang="en-IN" dirty="0">
              <a:latin typeface="Funnel Display" charset="0"/>
            </a:endParaRPr>
          </a:p>
        </p:txBody>
      </p:sp>
    </p:spTree>
    <p:extLst>
      <p:ext uri="{BB962C8B-B14F-4D97-AF65-F5344CB8AC3E}">
        <p14:creationId xmlns:p14="http://schemas.microsoft.com/office/powerpoint/2010/main" val="27482928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xmlns="" id="{B02D301E-8ABD-4BF9-859A-4063243E7AA5}"/>
              </a:ext>
            </a:extLst>
          </p:cNvPr>
          <p:cNvPicPr>
            <a:picLocks noChangeAspect="1"/>
          </p:cNvPicPr>
          <p:nvPr/>
        </p:nvPicPr>
        <p:blipFill>
          <a:blip r:embed="rId3"/>
          <a:stretch>
            <a:fillRect/>
          </a:stretch>
        </p:blipFill>
        <p:spPr>
          <a:xfrm>
            <a:off x="12103334" y="7664169"/>
            <a:ext cx="2456901" cy="536494"/>
          </a:xfrm>
          <a:prstGeom prst="rect">
            <a:avLst/>
          </a:prstGeom>
        </p:spPr>
      </p:pic>
      <p:sp>
        <p:nvSpPr>
          <p:cNvPr id="14" name="TextBox 13"/>
          <p:cNvSpPr txBox="1"/>
          <p:nvPr/>
        </p:nvSpPr>
        <p:spPr>
          <a:xfrm>
            <a:off x="0" y="379379"/>
            <a:ext cx="14630400" cy="3416320"/>
          </a:xfrm>
          <a:prstGeom prst="rect">
            <a:avLst/>
          </a:prstGeom>
          <a:noFill/>
        </p:spPr>
        <p:txBody>
          <a:bodyPr wrap="square" rtlCol="0">
            <a:spAutoFit/>
          </a:bodyPr>
          <a:lstStyle/>
          <a:p>
            <a:r>
              <a:rPr lang="en-GB" b="1" dirty="0">
                <a:latin typeface="Funnel Sans" charset="0"/>
              </a:rPr>
              <a:t>4. </a:t>
            </a:r>
            <a:r>
              <a:rPr lang="en-GB" b="1" dirty="0" smtClean="0">
                <a:latin typeface="Funnel Sans" charset="0"/>
              </a:rPr>
              <a:t>Over-Reliance </a:t>
            </a:r>
            <a:r>
              <a:rPr lang="en-GB" b="1" dirty="0">
                <a:latin typeface="Funnel Sans" charset="0"/>
              </a:rPr>
              <a:t>on Expensive Temporary Staff</a:t>
            </a:r>
          </a:p>
          <a:p>
            <a:r>
              <a:rPr lang="en-GB" dirty="0">
                <a:latin typeface="Funnel Sans" charset="0"/>
              </a:rPr>
              <a:t>NHS providers were on course to spend £8.3 billion on temporary staffing in 2024/25 — significantly higher than the £5.8 billion spent in 2018/19 — with three-quarters of that spend going on bank workers. </a:t>
            </a:r>
          </a:p>
          <a:p>
            <a:r>
              <a:rPr lang="en-GB" b="1" dirty="0">
                <a:latin typeface="Funnel Sans" charset="0"/>
              </a:rPr>
              <a:t>Simply put:</a:t>
            </a:r>
            <a:r>
              <a:rPr lang="en-GB" dirty="0">
                <a:latin typeface="Funnel Sans" charset="0"/>
              </a:rPr>
              <a:t> Rather than fixing the retention problem, the NHS is filling gaps with costly agency and bank staff — which is both expensive and disrupts continuity of care.</a:t>
            </a:r>
          </a:p>
          <a:p>
            <a:endParaRPr lang="en-GB" dirty="0" smtClean="0">
              <a:latin typeface="Funnel Sans" charset="0"/>
            </a:endParaRPr>
          </a:p>
          <a:p>
            <a:endParaRPr lang="en-GB" dirty="0">
              <a:latin typeface="Funnel Sans" charset="0"/>
            </a:endParaRPr>
          </a:p>
          <a:p>
            <a:r>
              <a:rPr lang="en-GB" b="1" dirty="0">
                <a:latin typeface="Funnel Sans" charset="0"/>
              </a:rPr>
              <a:t>5. </a:t>
            </a:r>
            <a:r>
              <a:rPr lang="en-GB" b="1" dirty="0" smtClean="0">
                <a:latin typeface="Funnel Sans" charset="0"/>
              </a:rPr>
              <a:t>Workplace </a:t>
            </a:r>
            <a:r>
              <a:rPr lang="en-GB" b="1" dirty="0">
                <a:latin typeface="Funnel Sans" charset="0"/>
              </a:rPr>
              <a:t>Culture, Bullying &amp; Discrimination</a:t>
            </a:r>
          </a:p>
          <a:p>
            <a:r>
              <a:rPr lang="en-GB" dirty="0">
                <a:latin typeface="Funnel Sans" charset="0"/>
              </a:rPr>
              <a:t>Levels of discrimination remain persistently high, with over one quarter of NHS staff (25%) experiencing at least one incident of harassment, bullying or abuse in the past year. Black and other global majority staff consistently report worse experiences than their White colleagues. </a:t>
            </a:r>
          </a:p>
          <a:p>
            <a:r>
              <a:rPr lang="en-GB" b="1" dirty="0">
                <a:latin typeface="Funnel Sans" charset="0"/>
              </a:rPr>
              <a:t>Simply put:</a:t>
            </a:r>
            <a:r>
              <a:rPr lang="en-GB" dirty="0">
                <a:latin typeface="Funnel Sans" charset="0"/>
              </a:rPr>
              <a:t> A poor working culture pushes good people out and makes it harder to attract diverse talent.</a:t>
            </a:r>
          </a:p>
          <a:p>
            <a:endParaRPr lang="en-IN" dirty="0"/>
          </a:p>
        </p:txBody>
      </p:sp>
      <p:pic>
        <p:nvPicPr>
          <p:cNvPr id="1026" name="Picture 2" descr="C:\Users\rahul parmar\OneDrive\Desktop\UWTSD Ass 1\nhs0.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07868" y="3411347"/>
            <a:ext cx="8953500" cy="4818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16052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837724" y="674132"/>
            <a:ext cx="7468553" cy="1408033"/>
          </a:xfrm>
          <a:prstGeom prst="rect">
            <a:avLst/>
          </a:prstGeom>
          <a:noFill/>
          <a:ln/>
        </p:spPr>
        <p:txBody>
          <a:bodyPr wrap="square" lIns="0" tIns="0" rIns="0" bIns="0" rtlCol="0" anchor="t"/>
          <a:lstStyle/>
          <a:p>
            <a:pPr marL="0" indent="0" algn="l">
              <a:lnSpc>
                <a:spcPts val="5500"/>
              </a:lnSpc>
              <a:buNone/>
            </a:pPr>
            <a:r>
              <a:rPr lang="en-US" sz="4400" dirty="0">
                <a:solidFill>
                  <a:srgbClr val="051D3A"/>
                </a:solidFill>
                <a:latin typeface="Funnel Display" pitchFamily="34" charset="0"/>
                <a:ea typeface="Funnel Display" pitchFamily="34" charset="-122"/>
                <a:cs typeface="Funnel Display" pitchFamily="34" charset="-120"/>
              </a:rPr>
              <a:t>Root Cause Analysis (Policy and Leadership)</a:t>
            </a:r>
            <a:endParaRPr lang="en-US" sz="4400" dirty="0"/>
          </a:p>
        </p:txBody>
      </p:sp>
      <p:sp>
        <p:nvSpPr>
          <p:cNvPr id="4" name="Text 1"/>
          <p:cNvSpPr/>
          <p:nvPr/>
        </p:nvSpPr>
        <p:spPr>
          <a:xfrm>
            <a:off x="837724" y="2441138"/>
            <a:ext cx="7468553" cy="766048"/>
          </a:xfrm>
          <a:prstGeom prst="rect">
            <a:avLst/>
          </a:prstGeom>
          <a:noFill/>
          <a:ln/>
        </p:spPr>
        <p:txBody>
          <a:bodyPr wrap="square" lIns="0" tIns="0" rIns="0" bIns="0" rtlCol="0" anchor="t"/>
          <a:lstStyle/>
          <a:p>
            <a:pPr marL="0" indent="0" algn="l">
              <a:lnSpc>
                <a:spcPts val="3000"/>
              </a:lnSpc>
              <a:buNone/>
            </a:pPr>
            <a:r>
              <a:rPr lang="en-US" sz="1850" dirty="0">
                <a:solidFill>
                  <a:srgbClr val="2B3541"/>
                </a:solidFill>
                <a:latin typeface="Funnel Sans" pitchFamily="34" charset="0"/>
                <a:ea typeface="Funnel Sans" pitchFamily="34" charset="-122"/>
                <a:cs typeface="Funnel Sans" pitchFamily="34" charset="-120"/>
              </a:rPr>
              <a:t>The failure to retain is due to the overlapping macro-level policy and micro-level inconsistencies in leadership.</a:t>
            </a:r>
            <a:endParaRPr lang="en-US" sz="1850" dirty="0"/>
          </a:p>
        </p:txBody>
      </p:sp>
      <p:sp>
        <p:nvSpPr>
          <p:cNvPr id="5" name="Shape 2"/>
          <p:cNvSpPr/>
          <p:nvPr/>
        </p:nvSpPr>
        <p:spPr>
          <a:xfrm>
            <a:off x="665440" y="3476387"/>
            <a:ext cx="3786902" cy="4079081"/>
          </a:xfrm>
          <a:prstGeom prst="roundRect">
            <a:avLst>
              <a:gd name="adj" fmla="val 4551"/>
            </a:avLst>
          </a:prstGeom>
          <a:solidFill>
            <a:srgbClr val="3371A5"/>
          </a:solidFill>
          <a:ln/>
        </p:spPr>
      </p:sp>
      <p:sp>
        <p:nvSpPr>
          <p:cNvPr id="6" name="Text 3"/>
          <p:cNvSpPr/>
          <p:nvPr/>
        </p:nvSpPr>
        <p:spPr>
          <a:xfrm>
            <a:off x="904756" y="3715703"/>
            <a:ext cx="3308271" cy="703898"/>
          </a:xfrm>
          <a:prstGeom prst="rect">
            <a:avLst/>
          </a:prstGeom>
          <a:noFill/>
          <a:ln/>
        </p:spPr>
        <p:txBody>
          <a:bodyPr wrap="square" lIns="0" tIns="0" rIns="0" bIns="0" rtlCol="0" anchor="t"/>
          <a:lstStyle/>
          <a:p>
            <a:pPr marL="0" indent="0" algn="l">
              <a:lnSpc>
                <a:spcPts val="2750"/>
              </a:lnSpc>
              <a:buNone/>
            </a:pPr>
            <a:r>
              <a:rPr lang="en-US" sz="2200" dirty="0">
                <a:solidFill>
                  <a:srgbClr val="FFFFFF"/>
                </a:solidFill>
                <a:latin typeface="Funnel Display" pitchFamily="34" charset="0"/>
                <a:ea typeface="Funnel Display" pitchFamily="34" charset="-122"/>
                <a:cs typeface="Funnel Display" pitchFamily="34" charset="-120"/>
              </a:rPr>
              <a:t>Macro-Level: Policy Failures</a:t>
            </a:r>
            <a:endParaRPr lang="en-US" sz="2200" dirty="0"/>
          </a:p>
        </p:txBody>
      </p:sp>
      <p:sp>
        <p:nvSpPr>
          <p:cNvPr id="7" name="Text 4"/>
          <p:cNvSpPr/>
          <p:nvPr/>
        </p:nvSpPr>
        <p:spPr>
          <a:xfrm>
            <a:off x="904756" y="4658916"/>
            <a:ext cx="3308271" cy="2298144"/>
          </a:xfrm>
          <a:prstGeom prst="rect">
            <a:avLst/>
          </a:prstGeom>
          <a:noFill/>
          <a:ln/>
        </p:spPr>
        <p:txBody>
          <a:bodyPr wrap="square" lIns="0" tIns="0" rIns="0" bIns="0" rtlCol="0" anchor="t"/>
          <a:lstStyle/>
          <a:p>
            <a:pPr marL="0" indent="0" algn="l">
              <a:lnSpc>
                <a:spcPts val="3000"/>
              </a:lnSpc>
              <a:buNone/>
            </a:pPr>
            <a:r>
              <a:rPr lang="en-US" sz="1850" dirty="0">
                <a:solidFill>
                  <a:srgbClr val="FFFFFF"/>
                </a:solidFill>
                <a:latin typeface="Funnel Sans" pitchFamily="34" charset="0"/>
                <a:ea typeface="Funnel Sans" pitchFamily="34" charset="-122"/>
                <a:cs typeface="Funnel Sans" pitchFamily="34" charset="-120"/>
              </a:rPr>
              <a:t>Systemic underpayment and national pay practices push staff to the more lucrative agency jobs at a cost of </a:t>
            </a:r>
            <a:r>
              <a:rPr lang="en-US" sz="1850" b="1" dirty="0">
                <a:solidFill>
                  <a:srgbClr val="FFFFFF"/>
                </a:solidFill>
                <a:latin typeface="Funnel Sans" pitchFamily="34" charset="0"/>
                <a:ea typeface="Funnel Sans" pitchFamily="34" charset="-122"/>
                <a:cs typeface="Funnel Sans" pitchFamily="34" charset="-120"/>
              </a:rPr>
              <a:t>£3.02 billion to the NHS in 2023/24</a:t>
            </a:r>
            <a:r>
              <a:rPr lang="en-US" sz="1850" dirty="0">
                <a:solidFill>
                  <a:srgbClr val="FFFFFF"/>
                </a:solidFill>
                <a:latin typeface="Funnel Sans" pitchFamily="34" charset="0"/>
                <a:ea typeface="Funnel Sans" pitchFamily="34" charset="-122"/>
                <a:cs typeface="Funnel Sans" pitchFamily="34" charset="-120"/>
              </a:rPr>
              <a:t> (Gajjar, 2026).</a:t>
            </a:r>
            <a:endParaRPr lang="en-US" sz="1850" dirty="0"/>
          </a:p>
        </p:txBody>
      </p:sp>
      <p:sp>
        <p:nvSpPr>
          <p:cNvPr id="8" name="Text 5"/>
          <p:cNvSpPr/>
          <p:nvPr/>
        </p:nvSpPr>
        <p:spPr>
          <a:xfrm>
            <a:off x="4871561" y="3715703"/>
            <a:ext cx="3442335" cy="703898"/>
          </a:xfrm>
          <a:prstGeom prst="rect">
            <a:avLst/>
          </a:prstGeom>
          <a:noFill/>
          <a:ln/>
        </p:spPr>
        <p:txBody>
          <a:bodyPr wrap="square" lIns="0" tIns="0" rIns="0" bIns="0" rtlCol="0" anchor="t"/>
          <a:lstStyle/>
          <a:p>
            <a:pPr marL="0" indent="0" algn="l">
              <a:lnSpc>
                <a:spcPts val="2750"/>
              </a:lnSpc>
              <a:buNone/>
            </a:pPr>
            <a:r>
              <a:rPr lang="en-US" sz="2200" dirty="0">
                <a:solidFill>
                  <a:srgbClr val="051D3A"/>
                </a:solidFill>
                <a:latin typeface="Funnel Display" pitchFamily="34" charset="0"/>
                <a:ea typeface="Funnel Display" pitchFamily="34" charset="-122"/>
                <a:cs typeface="Funnel Display" pitchFamily="34" charset="-120"/>
              </a:rPr>
              <a:t>Micro-Level: Leadership Inconsistencies</a:t>
            </a:r>
            <a:endParaRPr lang="en-US" sz="2200" dirty="0"/>
          </a:p>
        </p:txBody>
      </p:sp>
      <p:sp>
        <p:nvSpPr>
          <p:cNvPr id="9" name="Text 6"/>
          <p:cNvSpPr/>
          <p:nvPr/>
        </p:nvSpPr>
        <p:spPr>
          <a:xfrm>
            <a:off x="4871561" y="4658916"/>
            <a:ext cx="3442335" cy="2681168"/>
          </a:xfrm>
          <a:prstGeom prst="rect">
            <a:avLst/>
          </a:prstGeom>
          <a:noFill/>
          <a:ln/>
        </p:spPr>
        <p:txBody>
          <a:bodyPr wrap="square" lIns="0" tIns="0" rIns="0" bIns="0" rtlCol="0" anchor="t"/>
          <a:lstStyle/>
          <a:p>
            <a:pPr marL="0" indent="0" algn="l">
              <a:lnSpc>
                <a:spcPts val="3000"/>
              </a:lnSpc>
              <a:buNone/>
            </a:pPr>
            <a:r>
              <a:rPr lang="en-US" sz="1850" dirty="0">
                <a:solidFill>
                  <a:srgbClr val="2B3541"/>
                </a:solidFill>
                <a:latin typeface="Funnel Sans" pitchFamily="34" charset="0"/>
                <a:ea typeface="Funnel Sans" pitchFamily="34" charset="-122"/>
                <a:cs typeface="Funnel Sans" pitchFamily="34" charset="-120"/>
              </a:rPr>
              <a:t>At the local level, low-quality supervision and perceived workload imbalance contribute to the rapid rate of clinical attrition in specialist departments (Hobbs and Wood, 2025).</a:t>
            </a:r>
            <a:endParaRPr lang="en-US" sz="185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ounded Rectangle 11"/>
          <p:cNvSpPr/>
          <p:nvPr/>
        </p:nvSpPr>
        <p:spPr>
          <a:xfrm>
            <a:off x="63499" y="1585609"/>
            <a:ext cx="9671823" cy="6556442"/>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IN"/>
          </a:p>
        </p:txBody>
      </p:sp>
      <p:sp>
        <p:nvSpPr>
          <p:cNvPr id="10" name="AutoShape 2" descr="C:\Users\RAHULP~1\AppData\Local\Temp\{74AE205C-2FF5-4385-8B84-6739D298ED47}.tmp"/>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4352" y="15874"/>
            <a:ext cx="4956049" cy="8213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p:cNvSpPr txBox="1"/>
          <p:nvPr/>
        </p:nvSpPr>
        <p:spPr>
          <a:xfrm>
            <a:off x="0" y="168275"/>
            <a:ext cx="9674352" cy="7478970"/>
          </a:xfrm>
          <a:prstGeom prst="rect">
            <a:avLst/>
          </a:prstGeom>
          <a:noFill/>
        </p:spPr>
        <p:txBody>
          <a:bodyPr wrap="square" rtlCol="0">
            <a:spAutoFit/>
          </a:bodyPr>
          <a:lstStyle/>
          <a:p>
            <a:endParaRPr lang="en-GB" sz="2800" b="1" dirty="0" smtClean="0">
              <a:latin typeface="Funnel Sans" charset="0"/>
            </a:endParaRPr>
          </a:p>
          <a:p>
            <a:endParaRPr lang="en-GB" sz="2800" b="1" dirty="0">
              <a:latin typeface="Funnel Sans" charset="0"/>
            </a:endParaRPr>
          </a:p>
          <a:p>
            <a:r>
              <a:rPr lang="en-GB" sz="2800" b="1" dirty="0" smtClean="0">
                <a:latin typeface="Funnel Sans" charset="0"/>
              </a:rPr>
              <a:t>Why </a:t>
            </a:r>
            <a:r>
              <a:rPr lang="en-GB" sz="2800" b="1" dirty="0">
                <a:latin typeface="Funnel Sans" charset="0"/>
              </a:rPr>
              <a:t>Does the NHS Have These Problems? 4 Root </a:t>
            </a:r>
            <a:r>
              <a:rPr lang="en-GB" sz="2800" b="1" dirty="0" smtClean="0">
                <a:latin typeface="Funnel Sans" charset="0"/>
              </a:rPr>
              <a:t>Causes</a:t>
            </a:r>
          </a:p>
          <a:p>
            <a:endParaRPr lang="en-GB" dirty="0" smtClean="0">
              <a:latin typeface="Funnel Sans" charset="0"/>
            </a:endParaRPr>
          </a:p>
          <a:p>
            <a:endParaRPr lang="en-GB" dirty="0" smtClean="0">
              <a:latin typeface="Funnel Sans" charset="0"/>
            </a:endParaRPr>
          </a:p>
          <a:p>
            <a:endParaRPr lang="en-GB" dirty="0">
              <a:latin typeface="Funnel Sans" charset="0"/>
            </a:endParaRPr>
          </a:p>
          <a:p>
            <a:r>
              <a:rPr lang="en-GB" b="1" dirty="0">
                <a:latin typeface="Funnel Sans" charset="0"/>
              </a:rPr>
              <a:t>1. </a:t>
            </a:r>
            <a:r>
              <a:rPr lang="en-GB" b="1" dirty="0" smtClean="0">
                <a:latin typeface="Funnel Sans" charset="0"/>
              </a:rPr>
              <a:t> </a:t>
            </a:r>
            <a:r>
              <a:rPr lang="en-GB" b="1" dirty="0">
                <a:latin typeface="Funnel Sans" charset="0"/>
              </a:rPr>
              <a:t>POLICY — Government Cut the Wrong Things</a:t>
            </a:r>
          </a:p>
          <a:p>
            <a:r>
              <a:rPr lang="en-GB" b="1" dirty="0">
                <a:latin typeface="Funnel Sans" charset="0"/>
              </a:rPr>
              <a:t>The problem in one line:</a:t>
            </a:r>
            <a:r>
              <a:rPr lang="en-GB" dirty="0">
                <a:latin typeface="Funnel Sans" charset="0"/>
              </a:rPr>
              <a:t> </a:t>
            </a:r>
            <a:r>
              <a:rPr lang="en-GB" i="1" dirty="0">
                <a:latin typeface="Funnel Sans" charset="0"/>
              </a:rPr>
              <a:t>Governments saved money in the short term and created a crisis in the long term.</a:t>
            </a:r>
            <a:endParaRPr lang="en-GB" dirty="0">
              <a:latin typeface="Funnel Sans" charset="0"/>
            </a:endParaRPr>
          </a:p>
          <a:p>
            <a:r>
              <a:rPr lang="en-GB" dirty="0">
                <a:latin typeface="Funnel Sans" charset="0"/>
              </a:rPr>
              <a:t>Funding growth dropped from 4% to just 0.1% per year after 2010</a:t>
            </a:r>
          </a:p>
          <a:p>
            <a:r>
              <a:rPr lang="en-GB" dirty="0">
                <a:latin typeface="Funnel Sans" charset="0"/>
              </a:rPr>
              <a:t>Nursing degree bursaries were scrapped in 2016, and a lack of workforce planning led to unsafe staffing levels across the NHS </a:t>
            </a:r>
          </a:p>
          <a:p>
            <a:r>
              <a:rPr lang="en-GB" dirty="0">
                <a:latin typeface="Funnel Sans" charset="0"/>
              </a:rPr>
              <a:t>Fewer nurses were trained precisely when more were </a:t>
            </a:r>
            <a:r>
              <a:rPr lang="en-GB" dirty="0" smtClean="0">
                <a:latin typeface="Funnel Sans" charset="0"/>
              </a:rPr>
              <a:t>needed</a:t>
            </a:r>
          </a:p>
          <a:p>
            <a:endParaRPr lang="en-GB" dirty="0">
              <a:latin typeface="Funnel Sans" charset="0"/>
            </a:endParaRPr>
          </a:p>
          <a:p>
            <a:endParaRPr lang="en-GB" dirty="0">
              <a:latin typeface="Funnel Sans" charset="0"/>
            </a:endParaRPr>
          </a:p>
          <a:p>
            <a:endParaRPr lang="en-GB" dirty="0" smtClean="0">
              <a:latin typeface="Funnel Sans" charset="0"/>
            </a:endParaRPr>
          </a:p>
          <a:p>
            <a:r>
              <a:rPr lang="en-GB" b="1" dirty="0">
                <a:latin typeface="Funnel Sans" charset="0"/>
              </a:rPr>
              <a:t>2. </a:t>
            </a:r>
            <a:r>
              <a:rPr lang="en-GB" b="1" dirty="0" smtClean="0">
                <a:latin typeface="Funnel Sans" charset="0"/>
              </a:rPr>
              <a:t>STRUCTURAL </a:t>
            </a:r>
            <a:r>
              <a:rPr lang="en-GB" b="1" dirty="0">
                <a:latin typeface="Funnel Sans" charset="0"/>
              </a:rPr>
              <a:t>— No Proper Long-Term Plan</a:t>
            </a:r>
          </a:p>
          <a:p>
            <a:r>
              <a:rPr lang="en-GB" b="1" dirty="0">
                <a:latin typeface="Funnel Sans" charset="0"/>
              </a:rPr>
              <a:t>The problem in one line:</a:t>
            </a:r>
            <a:r>
              <a:rPr lang="en-GB" dirty="0">
                <a:latin typeface="Funnel Sans" charset="0"/>
              </a:rPr>
              <a:t> </a:t>
            </a:r>
            <a:r>
              <a:rPr lang="en-GB" i="1" dirty="0">
                <a:latin typeface="Funnel Sans" charset="0"/>
              </a:rPr>
              <a:t>The NHS keeps reacting to crises instead of preventing them.</a:t>
            </a:r>
            <a:endParaRPr lang="en-GB" dirty="0">
              <a:latin typeface="Funnel Sans" charset="0"/>
            </a:endParaRPr>
          </a:p>
          <a:p>
            <a:r>
              <a:rPr lang="en-GB" dirty="0">
                <a:latin typeface="Funnel Sans" charset="0"/>
              </a:rPr>
              <a:t>There is a fundamental dissonance between the government's plans to expand the workforce and what NHS organisations are actually doing in the short term — cutting and freezing posts to save money </a:t>
            </a:r>
          </a:p>
          <a:p>
            <a:r>
              <a:rPr lang="en-GB" dirty="0">
                <a:latin typeface="Funnel Sans" charset="0"/>
              </a:rPr>
              <a:t>It takes 3 years to train a nurse — by the time you fix the plan, the damage is already done</a:t>
            </a:r>
          </a:p>
          <a:p>
            <a:endParaRPr lang="en-GB" dirty="0" smtClean="0">
              <a:latin typeface="Funnel Sans" charset="0"/>
            </a:endParaRPr>
          </a:p>
          <a:p>
            <a:endParaRPr lang="en-GB" dirty="0">
              <a:latin typeface="Funnel Sans" charset="0"/>
            </a:endParaRPr>
          </a:p>
          <a:p>
            <a:endParaRPr lang="en-IN" dirty="0">
              <a:latin typeface="Funnel Sans" charset="0"/>
            </a:endParaRPr>
          </a:p>
        </p:txBody>
      </p:sp>
    </p:spTree>
    <p:extLst>
      <p:ext uri="{BB962C8B-B14F-4D97-AF65-F5344CB8AC3E}">
        <p14:creationId xmlns:p14="http://schemas.microsoft.com/office/powerpoint/2010/main" val="29393104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ounded Rectangle 16"/>
          <p:cNvSpPr/>
          <p:nvPr/>
        </p:nvSpPr>
        <p:spPr>
          <a:xfrm>
            <a:off x="0" y="4202348"/>
            <a:ext cx="11089532" cy="4027251"/>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b="1" dirty="0"/>
              <a:t>4. CULTURE — Staff Don't Feel Safe or Valued</a:t>
            </a:r>
          </a:p>
          <a:p>
            <a:r>
              <a:rPr lang="en-GB" b="1" dirty="0"/>
              <a:t>The problem in one line:</a:t>
            </a:r>
            <a:r>
              <a:rPr lang="en-GB" dirty="0"/>
              <a:t> </a:t>
            </a:r>
            <a:r>
              <a:rPr lang="en-GB" i="1" dirty="0"/>
              <a:t>A workplace where people feel bullied or discriminated against is a workplace people leave.</a:t>
            </a:r>
            <a:endParaRPr lang="en-GB" dirty="0"/>
          </a:p>
          <a:p>
            <a:r>
              <a:rPr lang="en-GB" dirty="0"/>
              <a:t>Nearly 1 in 5 NHS staff report bullying or harassment from colleagues in the past 12 months</a:t>
            </a:r>
          </a:p>
          <a:p>
            <a:r>
              <a:rPr lang="en-GB" dirty="0"/>
              <a:t>Only 42.3% of staff from a Black background believed their trust provides equal opportunities for career progression or promotion </a:t>
            </a:r>
            <a:endParaRPr lang="en-GB" dirty="0"/>
          </a:p>
        </p:txBody>
      </p:sp>
      <p:sp>
        <p:nvSpPr>
          <p:cNvPr id="16" name="Rounded Rectangle 15"/>
          <p:cNvSpPr/>
          <p:nvPr/>
        </p:nvSpPr>
        <p:spPr>
          <a:xfrm>
            <a:off x="0" y="0"/>
            <a:ext cx="11089532" cy="3939702"/>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b="1" dirty="0">
                <a:latin typeface="Funnel Sans" charset="0"/>
              </a:rPr>
              <a:t>3. LEADERSHIP — Managers Are Overlooked</a:t>
            </a:r>
          </a:p>
          <a:p>
            <a:r>
              <a:rPr lang="en-GB" b="1" dirty="0">
                <a:latin typeface="Funnel Sans" charset="0"/>
              </a:rPr>
              <a:t>The problem in one line:</a:t>
            </a:r>
            <a:r>
              <a:rPr lang="en-GB" dirty="0">
                <a:latin typeface="Funnel Sans" charset="0"/>
              </a:rPr>
              <a:t> </a:t>
            </a:r>
            <a:r>
              <a:rPr lang="en-GB" i="1" dirty="0">
                <a:latin typeface="Funnel Sans" charset="0"/>
              </a:rPr>
              <a:t>Good leaders keep staff — but the NHS underinvests in them.</a:t>
            </a:r>
            <a:endParaRPr lang="en-GB" dirty="0">
              <a:latin typeface="Funnel Sans" charset="0"/>
            </a:endParaRPr>
          </a:p>
          <a:p>
            <a:r>
              <a:rPr lang="en-GB" dirty="0">
                <a:latin typeface="Funnel Sans" charset="0"/>
              </a:rPr>
              <a:t>For too long, NHS plans have treated management as an afterthought, despite its critical role in delivering change </a:t>
            </a:r>
          </a:p>
          <a:p>
            <a:r>
              <a:rPr lang="en-GB" dirty="0">
                <a:latin typeface="Funnel Sans" charset="0"/>
              </a:rPr>
              <a:t>Without strong, supportive managers, burnout goes unnoticed and staff quietly leave</a:t>
            </a:r>
          </a:p>
        </p:txBody>
      </p:sp>
      <p:pic>
        <p:nvPicPr>
          <p:cNvPr id="13" name="Picture 12">
            <a:extLst>
              <a:ext uri="{FF2B5EF4-FFF2-40B4-BE49-F238E27FC236}">
                <a16:creationId xmlns:a16="http://schemas.microsoft.com/office/drawing/2014/main" xmlns="" id="{B02D301E-8ABD-4BF9-859A-4063243E7AA5}"/>
              </a:ext>
            </a:extLst>
          </p:cNvPr>
          <p:cNvPicPr>
            <a:picLocks noChangeAspect="1"/>
          </p:cNvPicPr>
          <p:nvPr/>
        </p:nvPicPr>
        <p:blipFill>
          <a:blip r:embed="rId3"/>
          <a:stretch>
            <a:fillRect/>
          </a:stretch>
        </p:blipFill>
        <p:spPr>
          <a:xfrm>
            <a:off x="12103334" y="7664169"/>
            <a:ext cx="2456901" cy="536494"/>
          </a:xfrm>
          <a:prstGeom prst="rect">
            <a:avLst/>
          </a:prstGeom>
        </p:spPr>
      </p:pic>
      <p:sp>
        <p:nvSpPr>
          <p:cNvPr id="15" name="TextBox 14"/>
          <p:cNvSpPr txBox="1"/>
          <p:nvPr/>
        </p:nvSpPr>
        <p:spPr>
          <a:xfrm>
            <a:off x="7782128" y="486383"/>
            <a:ext cx="6848272" cy="1477328"/>
          </a:xfrm>
          <a:prstGeom prst="rect">
            <a:avLst/>
          </a:prstGeom>
          <a:noFill/>
        </p:spPr>
        <p:txBody>
          <a:bodyPr wrap="square" rtlCol="0">
            <a:spAutoFit/>
          </a:bodyPr>
          <a:lstStyle/>
          <a:p>
            <a:endParaRPr lang="en-GB" b="1" dirty="0" smtClean="0"/>
          </a:p>
          <a:p>
            <a:endParaRPr lang="en-GB" b="1" dirty="0"/>
          </a:p>
          <a:p>
            <a:endParaRPr lang="en-GB" b="1" dirty="0" smtClean="0"/>
          </a:p>
          <a:p>
            <a:endParaRPr lang="en-GB" b="1" dirty="0"/>
          </a:p>
          <a:p>
            <a:endParaRPr lang="en-GB" b="1" dirty="0" smtClean="0"/>
          </a:p>
        </p:txBody>
      </p:sp>
    </p:spTree>
    <p:extLst>
      <p:ext uri="{BB962C8B-B14F-4D97-AF65-F5344CB8AC3E}">
        <p14:creationId xmlns:p14="http://schemas.microsoft.com/office/powerpoint/2010/main" val="33522036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837724" y="715566"/>
            <a:ext cx="12954952" cy="1337548"/>
          </a:xfrm>
          <a:prstGeom prst="rect">
            <a:avLst/>
          </a:prstGeom>
          <a:noFill/>
          <a:ln/>
        </p:spPr>
        <p:txBody>
          <a:bodyPr wrap="square" lIns="0" tIns="0" rIns="0" bIns="0" rtlCol="0" anchor="t"/>
          <a:lstStyle/>
          <a:p>
            <a:pPr marL="0" indent="0" algn="l">
              <a:lnSpc>
                <a:spcPts val="5250"/>
              </a:lnSpc>
              <a:buNone/>
            </a:pPr>
            <a:r>
              <a:rPr lang="en-US" sz="4200" dirty="0">
                <a:solidFill>
                  <a:srgbClr val="051D3A"/>
                </a:solidFill>
                <a:latin typeface="Funnel Display" pitchFamily="34" charset="0"/>
                <a:ea typeface="Funnel Display" pitchFamily="34" charset="-122"/>
                <a:cs typeface="Funnel Display" pitchFamily="34" charset="-120"/>
              </a:rPr>
              <a:t>Theoretical Framework: The Psychological Contract</a:t>
            </a:r>
            <a:endParaRPr lang="en-US" sz="4200" dirty="0"/>
          </a:p>
        </p:txBody>
      </p:sp>
      <p:sp>
        <p:nvSpPr>
          <p:cNvPr id="3" name="Text 1"/>
          <p:cNvSpPr/>
          <p:nvPr/>
        </p:nvSpPr>
        <p:spPr>
          <a:xfrm>
            <a:off x="1178838" y="2728198"/>
            <a:ext cx="12613838" cy="709374"/>
          </a:xfrm>
          <a:prstGeom prst="rect">
            <a:avLst/>
          </a:prstGeom>
          <a:noFill/>
          <a:ln/>
        </p:spPr>
        <p:txBody>
          <a:bodyPr wrap="square" lIns="0" tIns="0" rIns="0" bIns="0" rtlCol="0" anchor="t"/>
          <a:lstStyle/>
          <a:p>
            <a:pPr marL="0" indent="0" algn="l">
              <a:lnSpc>
                <a:spcPts val="2750"/>
              </a:lnSpc>
              <a:buNone/>
            </a:pPr>
            <a:r>
              <a:rPr lang="en-US" sz="1750" dirty="0">
                <a:solidFill>
                  <a:srgbClr val="2B3541"/>
                </a:solidFill>
                <a:latin typeface="Funnel Sans" pitchFamily="34" charset="0"/>
                <a:ea typeface="Funnel Sans" pitchFamily="34" charset="-122"/>
                <a:cs typeface="Funnel Sans" pitchFamily="34" charset="-120"/>
              </a:rPr>
              <a:t>The Psychological Contract is a kind of unwritten mutual expectation between employers and employees in terms of support and effort.</a:t>
            </a:r>
            <a:endParaRPr lang="en-US" sz="1750" dirty="0"/>
          </a:p>
        </p:txBody>
      </p:sp>
      <p:sp>
        <p:nvSpPr>
          <p:cNvPr id="4" name="Shape 2"/>
          <p:cNvSpPr/>
          <p:nvPr/>
        </p:nvSpPr>
        <p:spPr>
          <a:xfrm>
            <a:off x="837724" y="2485192"/>
            <a:ext cx="30480" cy="1195388"/>
          </a:xfrm>
          <a:prstGeom prst="rect">
            <a:avLst/>
          </a:prstGeom>
          <a:solidFill>
            <a:srgbClr val="3371A5"/>
          </a:solidFill>
          <a:ln/>
        </p:spPr>
      </p:sp>
      <p:pic>
        <p:nvPicPr>
          <p:cNvPr id="5" name="Image 0" descr="preencoded.png"/>
          <p:cNvPicPr>
            <a:picLocks noChangeAspect="1"/>
          </p:cNvPicPr>
          <p:nvPr/>
        </p:nvPicPr>
        <p:blipFill>
          <a:blip r:embed="rId3"/>
          <a:stretch>
            <a:fillRect/>
          </a:stretch>
        </p:blipFill>
        <p:spPr>
          <a:xfrm>
            <a:off x="837724" y="3923586"/>
            <a:ext cx="4318278" cy="909637"/>
          </a:xfrm>
          <a:prstGeom prst="rect">
            <a:avLst/>
          </a:prstGeom>
        </p:spPr>
      </p:pic>
      <p:sp>
        <p:nvSpPr>
          <p:cNvPr id="6" name="Text 3"/>
          <p:cNvSpPr/>
          <p:nvPr/>
        </p:nvSpPr>
        <p:spPr>
          <a:xfrm>
            <a:off x="1065133" y="5049203"/>
            <a:ext cx="2675334" cy="334328"/>
          </a:xfrm>
          <a:prstGeom prst="rect">
            <a:avLst/>
          </a:prstGeom>
          <a:noFill/>
          <a:ln/>
        </p:spPr>
        <p:txBody>
          <a:bodyPr wrap="none" lIns="0" tIns="0" rIns="0" bIns="0" rtlCol="0" anchor="t"/>
          <a:lstStyle/>
          <a:p>
            <a:pPr marL="0" indent="0" algn="l">
              <a:lnSpc>
                <a:spcPts val="2600"/>
              </a:lnSpc>
              <a:buNone/>
            </a:pPr>
            <a:r>
              <a:rPr lang="en-US" sz="2100" dirty="0">
                <a:solidFill>
                  <a:srgbClr val="2B3541"/>
                </a:solidFill>
                <a:latin typeface="Funnel Display" pitchFamily="34" charset="0"/>
                <a:ea typeface="Funnel Display" pitchFamily="34" charset="-122"/>
                <a:cs typeface="Funnel Display" pitchFamily="34" charset="-120"/>
              </a:rPr>
              <a:t>Contract Violation</a:t>
            </a:r>
            <a:endParaRPr lang="en-US" sz="2100" dirty="0"/>
          </a:p>
        </p:txBody>
      </p:sp>
      <p:sp>
        <p:nvSpPr>
          <p:cNvPr id="7" name="Text 4"/>
          <p:cNvSpPr/>
          <p:nvPr/>
        </p:nvSpPr>
        <p:spPr>
          <a:xfrm>
            <a:off x="1065133" y="5513070"/>
            <a:ext cx="3863459" cy="1773436"/>
          </a:xfrm>
          <a:prstGeom prst="rect">
            <a:avLst/>
          </a:prstGeom>
          <a:noFill/>
          <a:ln/>
        </p:spPr>
        <p:txBody>
          <a:bodyPr wrap="square" lIns="0" tIns="0" rIns="0" bIns="0" rtlCol="0" anchor="t"/>
          <a:lstStyle/>
          <a:p>
            <a:pPr marL="0" indent="0" algn="l">
              <a:lnSpc>
                <a:spcPts val="2750"/>
              </a:lnSpc>
              <a:buNone/>
            </a:pPr>
            <a:r>
              <a:rPr lang="en-US" sz="1750" dirty="0">
                <a:solidFill>
                  <a:srgbClr val="2B3541"/>
                </a:solidFill>
                <a:latin typeface="Funnel Sans" pitchFamily="34" charset="0"/>
                <a:ea typeface="Funnel Sans" pitchFamily="34" charset="-122"/>
                <a:cs typeface="Funnel Sans" pitchFamily="34" charset="-120"/>
              </a:rPr>
              <a:t>The NHS is repeatedly violating this contract through understaffing and poor well-being support, which harms </a:t>
            </a:r>
            <a:r>
              <a:rPr lang="en-US" sz="1750" b="1" dirty="0">
                <a:solidFill>
                  <a:srgbClr val="2B3541"/>
                </a:solidFill>
                <a:latin typeface="Funnel Sans" pitchFamily="34" charset="0"/>
                <a:ea typeface="Funnel Sans" pitchFamily="34" charset="-122"/>
                <a:cs typeface="Funnel Sans" pitchFamily="34" charset="-120"/>
              </a:rPr>
              <a:t>perceived organisational justice</a:t>
            </a:r>
            <a:r>
              <a:rPr lang="en-US" sz="1750" dirty="0">
                <a:solidFill>
                  <a:srgbClr val="2B3541"/>
                </a:solidFill>
                <a:latin typeface="Funnel Sans" pitchFamily="34" charset="0"/>
                <a:ea typeface="Funnel Sans" pitchFamily="34" charset="-122"/>
                <a:cs typeface="Funnel Sans" pitchFamily="34" charset="-120"/>
              </a:rPr>
              <a:t> (Bennett et al., 2025).</a:t>
            </a:r>
            <a:endParaRPr lang="en-US" sz="1750" dirty="0"/>
          </a:p>
        </p:txBody>
      </p:sp>
      <p:pic>
        <p:nvPicPr>
          <p:cNvPr id="8" name="Image 1" descr="preencoded.png"/>
          <p:cNvPicPr>
            <a:picLocks noChangeAspect="1"/>
          </p:cNvPicPr>
          <p:nvPr/>
        </p:nvPicPr>
        <p:blipFill>
          <a:blip r:embed="rId4"/>
          <a:stretch>
            <a:fillRect/>
          </a:stretch>
        </p:blipFill>
        <p:spPr>
          <a:xfrm>
            <a:off x="5156002" y="3923586"/>
            <a:ext cx="4318278" cy="909637"/>
          </a:xfrm>
          <a:prstGeom prst="rect">
            <a:avLst/>
          </a:prstGeom>
        </p:spPr>
      </p:pic>
      <p:sp>
        <p:nvSpPr>
          <p:cNvPr id="9" name="Text 5"/>
          <p:cNvSpPr/>
          <p:nvPr/>
        </p:nvSpPr>
        <p:spPr>
          <a:xfrm>
            <a:off x="5383411" y="5049203"/>
            <a:ext cx="2675334" cy="334328"/>
          </a:xfrm>
          <a:prstGeom prst="rect">
            <a:avLst/>
          </a:prstGeom>
          <a:noFill/>
          <a:ln/>
        </p:spPr>
        <p:txBody>
          <a:bodyPr wrap="none" lIns="0" tIns="0" rIns="0" bIns="0" rtlCol="0" anchor="t"/>
          <a:lstStyle/>
          <a:p>
            <a:pPr marL="0" indent="0" algn="l">
              <a:lnSpc>
                <a:spcPts val="2600"/>
              </a:lnSpc>
              <a:buNone/>
            </a:pPr>
            <a:r>
              <a:rPr lang="en-US" sz="2100" dirty="0">
                <a:solidFill>
                  <a:srgbClr val="2B3541"/>
                </a:solidFill>
                <a:latin typeface="Funnel Display" pitchFamily="34" charset="0"/>
                <a:ea typeface="Funnel Display" pitchFamily="34" charset="-122"/>
                <a:cs typeface="Funnel Display" pitchFamily="34" charset="-120"/>
              </a:rPr>
              <a:t>Burnout Link</a:t>
            </a:r>
            <a:endParaRPr lang="en-US" sz="2100" dirty="0"/>
          </a:p>
        </p:txBody>
      </p:sp>
      <p:sp>
        <p:nvSpPr>
          <p:cNvPr id="10" name="Text 6"/>
          <p:cNvSpPr/>
          <p:nvPr/>
        </p:nvSpPr>
        <p:spPr>
          <a:xfrm>
            <a:off x="5383411" y="5513070"/>
            <a:ext cx="3863459" cy="1418749"/>
          </a:xfrm>
          <a:prstGeom prst="rect">
            <a:avLst/>
          </a:prstGeom>
          <a:noFill/>
          <a:ln/>
        </p:spPr>
        <p:txBody>
          <a:bodyPr wrap="square" lIns="0" tIns="0" rIns="0" bIns="0" rtlCol="0" anchor="t"/>
          <a:lstStyle/>
          <a:p>
            <a:pPr marL="0" indent="0" algn="l">
              <a:lnSpc>
                <a:spcPts val="2750"/>
              </a:lnSpc>
              <a:buNone/>
            </a:pPr>
            <a:r>
              <a:rPr lang="en-US" sz="1750" dirty="0">
                <a:solidFill>
                  <a:srgbClr val="2B3541"/>
                </a:solidFill>
                <a:latin typeface="Funnel Sans" pitchFamily="34" charset="0"/>
                <a:ea typeface="Funnel Sans" pitchFamily="34" charset="-122"/>
                <a:cs typeface="Funnel Sans" pitchFamily="34" charset="-120"/>
              </a:rPr>
              <a:t>Studies indicate that the absence of organisational support is directly linked with burnout (Wang et al., 2024).</a:t>
            </a:r>
            <a:endParaRPr lang="en-US" sz="1750" dirty="0"/>
          </a:p>
        </p:txBody>
      </p:sp>
      <p:pic>
        <p:nvPicPr>
          <p:cNvPr id="11" name="Image 2" descr="preencoded.png"/>
          <p:cNvPicPr>
            <a:picLocks noChangeAspect="1"/>
          </p:cNvPicPr>
          <p:nvPr/>
        </p:nvPicPr>
        <p:blipFill>
          <a:blip r:embed="rId5"/>
          <a:stretch>
            <a:fillRect/>
          </a:stretch>
        </p:blipFill>
        <p:spPr>
          <a:xfrm>
            <a:off x="9474279" y="3923586"/>
            <a:ext cx="4318278" cy="909637"/>
          </a:xfrm>
          <a:prstGeom prst="rect">
            <a:avLst/>
          </a:prstGeom>
        </p:spPr>
      </p:pic>
      <p:sp>
        <p:nvSpPr>
          <p:cNvPr id="12" name="Text 7"/>
          <p:cNvSpPr/>
          <p:nvPr/>
        </p:nvSpPr>
        <p:spPr>
          <a:xfrm>
            <a:off x="9701689" y="5049203"/>
            <a:ext cx="2675334" cy="334328"/>
          </a:xfrm>
          <a:prstGeom prst="rect">
            <a:avLst/>
          </a:prstGeom>
          <a:noFill/>
          <a:ln/>
        </p:spPr>
        <p:txBody>
          <a:bodyPr wrap="none" lIns="0" tIns="0" rIns="0" bIns="0" rtlCol="0" anchor="t"/>
          <a:lstStyle/>
          <a:p>
            <a:pPr marL="0" indent="0" algn="l">
              <a:lnSpc>
                <a:spcPts val="2600"/>
              </a:lnSpc>
              <a:buNone/>
            </a:pPr>
            <a:r>
              <a:rPr lang="en-US" sz="2100" dirty="0">
                <a:solidFill>
                  <a:srgbClr val="2B3541"/>
                </a:solidFill>
                <a:latin typeface="Funnel Display" pitchFamily="34" charset="0"/>
                <a:ea typeface="Funnel Display" pitchFamily="34" charset="-122"/>
                <a:cs typeface="Funnel Display" pitchFamily="34" charset="-120"/>
              </a:rPr>
              <a:t>Caring Leadership</a:t>
            </a:r>
            <a:endParaRPr lang="en-US" sz="2100" dirty="0"/>
          </a:p>
        </p:txBody>
      </p:sp>
      <p:sp>
        <p:nvSpPr>
          <p:cNvPr id="13" name="Text 8"/>
          <p:cNvSpPr/>
          <p:nvPr/>
        </p:nvSpPr>
        <p:spPr>
          <a:xfrm>
            <a:off x="9701689" y="5513070"/>
            <a:ext cx="3863459" cy="1064062"/>
          </a:xfrm>
          <a:prstGeom prst="rect">
            <a:avLst/>
          </a:prstGeom>
          <a:noFill/>
          <a:ln/>
        </p:spPr>
        <p:txBody>
          <a:bodyPr wrap="square" lIns="0" tIns="0" rIns="0" bIns="0" rtlCol="0" anchor="t"/>
          <a:lstStyle/>
          <a:p>
            <a:pPr marL="0" indent="0" algn="l">
              <a:lnSpc>
                <a:spcPts val="2750"/>
              </a:lnSpc>
              <a:buNone/>
            </a:pPr>
            <a:r>
              <a:rPr lang="en-US" sz="1750" dirty="0">
                <a:solidFill>
                  <a:srgbClr val="2B3541"/>
                </a:solidFill>
                <a:latin typeface="Funnel Sans" pitchFamily="34" charset="0"/>
                <a:ea typeface="Funnel Sans" pitchFamily="34" charset="-122"/>
                <a:cs typeface="Funnel Sans" pitchFamily="34" charset="-120"/>
              </a:rPr>
              <a:t>Reconstruction of the contract via </a:t>
            </a:r>
            <a:r>
              <a:rPr lang="en-US" sz="1750" b="1" dirty="0">
                <a:solidFill>
                  <a:srgbClr val="2B3541"/>
                </a:solidFill>
                <a:latin typeface="Funnel Sans" pitchFamily="34" charset="0"/>
                <a:ea typeface="Funnel Sans" pitchFamily="34" charset="-122"/>
                <a:cs typeface="Funnel Sans" pitchFamily="34" charset="-120"/>
              </a:rPr>
              <a:t>caring leadership</a:t>
            </a:r>
            <a:r>
              <a:rPr lang="en-US" sz="1750" dirty="0">
                <a:solidFill>
                  <a:srgbClr val="2B3541"/>
                </a:solidFill>
                <a:latin typeface="Funnel Sans" pitchFamily="34" charset="0"/>
                <a:ea typeface="Funnel Sans" pitchFamily="34" charset="-122"/>
                <a:cs typeface="Funnel Sans" pitchFamily="34" charset="-120"/>
              </a:rPr>
              <a:t> decreases the desire to leave (Wang et al., 2024).</a:t>
            </a:r>
            <a:endParaRPr lang="en-US" sz="1750" dirty="0"/>
          </a:p>
        </p:txBody>
      </p:sp>
      <p:pic>
        <p:nvPicPr>
          <p:cNvPr id="14" name="Picture 13">
            <a:extLst>
              <a:ext uri="{FF2B5EF4-FFF2-40B4-BE49-F238E27FC236}">
                <a16:creationId xmlns:a16="http://schemas.microsoft.com/office/drawing/2014/main" xmlns="" id="{72048840-CA30-7814-CAB3-06155D5C4F94}"/>
              </a:ext>
            </a:extLst>
          </p:cNvPr>
          <p:cNvPicPr>
            <a:picLocks noChangeAspect="1"/>
          </p:cNvPicPr>
          <p:nvPr/>
        </p:nvPicPr>
        <p:blipFill>
          <a:blip r:embed="rId6"/>
          <a:stretch>
            <a:fillRect/>
          </a:stretch>
        </p:blipFill>
        <p:spPr>
          <a:xfrm>
            <a:off x="12173499" y="7693106"/>
            <a:ext cx="2456901" cy="536494"/>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837724" y="761762"/>
            <a:ext cx="7000161" cy="704017"/>
          </a:xfrm>
          <a:prstGeom prst="rect">
            <a:avLst/>
          </a:prstGeom>
          <a:noFill/>
          <a:ln/>
        </p:spPr>
        <p:txBody>
          <a:bodyPr wrap="none" lIns="0" tIns="0" rIns="0" bIns="0" rtlCol="0" anchor="t"/>
          <a:lstStyle/>
          <a:p>
            <a:pPr marL="0" indent="0" algn="l">
              <a:lnSpc>
                <a:spcPts val="5500"/>
              </a:lnSpc>
              <a:buNone/>
            </a:pPr>
            <a:r>
              <a:rPr lang="en-US" sz="4400" dirty="0">
                <a:solidFill>
                  <a:srgbClr val="051D3A"/>
                </a:solidFill>
                <a:latin typeface="Funnel Display" pitchFamily="34" charset="0"/>
                <a:ea typeface="Funnel Display" pitchFamily="34" charset="-122"/>
                <a:cs typeface="Funnel Display" pitchFamily="34" charset="-120"/>
              </a:rPr>
              <a:t>Succession Planning Gaps</a:t>
            </a:r>
            <a:endParaRPr lang="en-US" sz="4400" dirty="0"/>
          </a:p>
        </p:txBody>
      </p:sp>
      <p:sp>
        <p:nvSpPr>
          <p:cNvPr id="4" name="Text 1"/>
          <p:cNvSpPr/>
          <p:nvPr/>
        </p:nvSpPr>
        <p:spPr>
          <a:xfrm>
            <a:off x="837724" y="1824752"/>
            <a:ext cx="7468553" cy="766048"/>
          </a:xfrm>
          <a:prstGeom prst="rect">
            <a:avLst/>
          </a:prstGeom>
          <a:noFill/>
          <a:ln/>
        </p:spPr>
        <p:txBody>
          <a:bodyPr wrap="square" lIns="0" tIns="0" rIns="0" bIns="0" rtlCol="0" anchor="t"/>
          <a:lstStyle/>
          <a:p>
            <a:pPr marL="0" indent="0" algn="l">
              <a:lnSpc>
                <a:spcPts val="3000"/>
              </a:lnSpc>
              <a:buNone/>
            </a:pPr>
            <a:r>
              <a:rPr lang="en-US" sz="1850" dirty="0">
                <a:solidFill>
                  <a:srgbClr val="2B3541"/>
                </a:solidFill>
                <a:latin typeface="Funnel Sans" pitchFamily="34" charset="0"/>
                <a:ea typeface="Funnel Sans" pitchFamily="34" charset="-122"/>
                <a:cs typeface="Funnel Sans" pitchFamily="34" charset="-120"/>
              </a:rPr>
              <a:t>The NHS does not have integrated and proactive talent pipelines, which generate critical leadership gaps and operational instability.</a:t>
            </a:r>
            <a:endParaRPr lang="en-US" sz="1850" dirty="0"/>
          </a:p>
        </p:txBody>
      </p:sp>
      <p:sp>
        <p:nvSpPr>
          <p:cNvPr id="5" name="Shape 2"/>
          <p:cNvSpPr/>
          <p:nvPr/>
        </p:nvSpPr>
        <p:spPr>
          <a:xfrm>
            <a:off x="837724" y="2860000"/>
            <a:ext cx="7468553" cy="2184202"/>
          </a:xfrm>
          <a:prstGeom prst="roundRect">
            <a:avLst>
              <a:gd name="adj" fmla="val 6698"/>
            </a:avLst>
          </a:prstGeom>
          <a:solidFill>
            <a:srgbClr val="FAF5EB"/>
          </a:solidFill>
          <a:ln w="30480">
            <a:solidFill>
              <a:srgbClr val="D5CDBE"/>
            </a:solidFill>
            <a:prstDash val="solid"/>
          </a:ln>
        </p:spPr>
      </p:sp>
      <p:sp>
        <p:nvSpPr>
          <p:cNvPr id="6" name="Shape 3"/>
          <p:cNvSpPr/>
          <p:nvPr/>
        </p:nvSpPr>
        <p:spPr>
          <a:xfrm>
            <a:off x="807244" y="2860000"/>
            <a:ext cx="121920" cy="2184202"/>
          </a:xfrm>
          <a:prstGeom prst="roundRect">
            <a:avLst>
              <a:gd name="adj" fmla="val 82464"/>
            </a:avLst>
          </a:prstGeom>
          <a:solidFill>
            <a:srgbClr val="3371A5"/>
          </a:solidFill>
          <a:ln/>
        </p:spPr>
      </p:sp>
      <p:sp>
        <p:nvSpPr>
          <p:cNvPr id="7" name="Text 4"/>
          <p:cNvSpPr/>
          <p:nvPr/>
        </p:nvSpPr>
        <p:spPr>
          <a:xfrm>
            <a:off x="1198959" y="3129796"/>
            <a:ext cx="4175522" cy="351949"/>
          </a:xfrm>
          <a:prstGeom prst="rect">
            <a:avLst/>
          </a:prstGeom>
          <a:noFill/>
          <a:ln/>
        </p:spPr>
        <p:txBody>
          <a:bodyPr wrap="none" lIns="0" tIns="0" rIns="0" bIns="0" rtlCol="0" anchor="t"/>
          <a:lstStyle/>
          <a:p>
            <a:pPr marL="0" indent="0" algn="l">
              <a:lnSpc>
                <a:spcPts val="2750"/>
              </a:lnSpc>
              <a:buNone/>
            </a:pPr>
            <a:r>
              <a:rPr lang="en-US" sz="2200" dirty="0">
                <a:solidFill>
                  <a:srgbClr val="2B3541"/>
                </a:solidFill>
                <a:latin typeface="Funnel Display" pitchFamily="34" charset="0"/>
                <a:ea typeface="Funnel Display" pitchFamily="34" charset="-122"/>
                <a:cs typeface="Funnel Display" pitchFamily="34" charset="-120"/>
              </a:rPr>
              <a:t>Reactive Rather Than Proactive</a:t>
            </a:r>
            <a:endParaRPr lang="en-US" sz="2200" dirty="0"/>
          </a:p>
        </p:txBody>
      </p:sp>
      <p:sp>
        <p:nvSpPr>
          <p:cNvPr id="8" name="Text 5"/>
          <p:cNvSpPr/>
          <p:nvPr/>
        </p:nvSpPr>
        <p:spPr>
          <a:xfrm>
            <a:off x="1198959" y="3625334"/>
            <a:ext cx="6837521" cy="1149072"/>
          </a:xfrm>
          <a:prstGeom prst="rect">
            <a:avLst/>
          </a:prstGeom>
          <a:noFill/>
          <a:ln/>
        </p:spPr>
        <p:txBody>
          <a:bodyPr wrap="square" lIns="0" tIns="0" rIns="0" bIns="0" rtlCol="0" anchor="t"/>
          <a:lstStyle/>
          <a:p>
            <a:pPr marL="0" indent="0" algn="l">
              <a:lnSpc>
                <a:spcPts val="3000"/>
              </a:lnSpc>
              <a:buNone/>
            </a:pPr>
            <a:r>
              <a:rPr lang="en-US" sz="1850" dirty="0">
                <a:solidFill>
                  <a:srgbClr val="2B3541"/>
                </a:solidFill>
                <a:latin typeface="Funnel Sans" pitchFamily="34" charset="0"/>
                <a:ea typeface="Funnel Sans" pitchFamily="34" charset="-122"/>
                <a:cs typeface="Funnel Sans" pitchFamily="34" charset="-120"/>
              </a:rPr>
              <a:t>The current succession planning is overly reactive, using disjointed manual data instead of automated risk modelling to forecast talent gaps (Liaison Workforce, 2024).</a:t>
            </a:r>
            <a:endParaRPr lang="en-US" sz="1850" dirty="0"/>
          </a:p>
        </p:txBody>
      </p:sp>
      <p:sp>
        <p:nvSpPr>
          <p:cNvPr id="9" name="Shape 6"/>
          <p:cNvSpPr/>
          <p:nvPr/>
        </p:nvSpPr>
        <p:spPr>
          <a:xfrm>
            <a:off x="837724" y="5283518"/>
            <a:ext cx="7468553" cy="2184202"/>
          </a:xfrm>
          <a:prstGeom prst="roundRect">
            <a:avLst>
              <a:gd name="adj" fmla="val 6698"/>
            </a:avLst>
          </a:prstGeom>
          <a:solidFill>
            <a:srgbClr val="FAF5EB"/>
          </a:solidFill>
          <a:ln w="30480">
            <a:solidFill>
              <a:srgbClr val="D5CDBE"/>
            </a:solidFill>
            <a:prstDash val="solid"/>
          </a:ln>
        </p:spPr>
      </p:sp>
      <p:sp>
        <p:nvSpPr>
          <p:cNvPr id="10" name="Shape 7"/>
          <p:cNvSpPr/>
          <p:nvPr/>
        </p:nvSpPr>
        <p:spPr>
          <a:xfrm>
            <a:off x="807244" y="5283518"/>
            <a:ext cx="121920" cy="2184202"/>
          </a:xfrm>
          <a:prstGeom prst="roundRect">
            <a:avLst>
              <a:gd name="adj" fmla="val 82464"/>
            </a:avLst>
          </a:prstGeom>
          <a:solidFill>
            <a:srgbClr val="3371A5"/>
          </a:solidFill>
          <a:ln/>
        </p:spPr>
      </p:sp>
      <p:sp>
        <p:nvSpPr>
          <p:cNvPr id="11" name="Text 8"/>
          <p:cNvSpPr/>
          <p:nvPr/>
        </p:nvSpPr>
        <p:spPr>
          <a:xfrm>
            <a:off x="1198959" y="5553313"/>
            <a:ext cx="3017877" cy="351949"/>
          </a:xfrm>
          <a:prstGeom prst="rect">
            <a:avLst/>
          </a:prstGeom>
          <a:noFill/>
          <a:ln/>
        </p:spPr>
        <p:txBody>
          <a:bodyPr wrap="none" lIns="0" tIns="0" rIns="0" bIns="0" rtlCol="0" anchor="t"/>
          <a:lstStyle/>
          <a:p>
            <a:pPr marL="0" indent="0" algn="l">
              <a:lnSpc>
                <a:spcPts val="2750"/>
              </a:lnSpc>
              <a:buNone/>
            </a:pPr>
            <a:r>
              <a:rPr lang="en-US" sz="2200" dirty="0">
                <a:solidFill>
                  <a:srgbClr val="2B3541"/>
                </a:solidFill>
                <a:latin typeface="Funnel Display" pitchFamily="34" charset="0"/>
                <a:ea typeface="Funnel Display" pitchFamily="34" charset="-122"/>
                <a:cs typeface="Funnel Display" pitchFamily="34" charset="-120"/>
              </a:rPr>
              <a:t>Fragmented Approach</a:t>
            </a:r>
            <a:endParaRPr lang="en-US" sz="2200" dirty="0"/>
          </a:p>
        </p:txBody>
      </p:sp>
      <p:sp>
        <p:nvSpPr>
          <p:cNvPr id="12" name="Text 9"/>
          <p:cNvSpPr/>
          <p:nvPr/>
        </p:nvSpPr>
        <p:spPr>
          <a:xfrm>
            <a:off x="1198959" y="6048851"/>
            <a:ext cx="6837521" cy="1149072"/>
          </a:xfrm>
          <a:prstGeom prst="rect">
            <a:avLst/>
          </a:prstGeom>
          <a:noFill/>
          <a:ln/>
        </p:spPr>
        <p:txBody>
          <a:bodyPr wrap="square" lIns="0" tIns="0" rIns="0" bIns="0" rtlCol="0" anchor="t"/>
          <a:lstStyle/>
          <a:p>
            <a:pPr marL="0" indent="0" algn="l">
              <a:lnSpc>
                <a:spcPts val="3000"/>
              </a:lnSpc>
              <a:buNone/>
            </a:pPr>
            <a:r>
              <a:rPr lang="en-US" sz="1850" dirty="0">
                <a:solidFill>
                  <a:srgbClr val="2B3541"/>
                </a:solidFill>
                <a:latin typeface="Funnel Sans" pitchFamily="34" charset="0"/>
                <a:ea typeface="Funnel Sans" pitchFamily="34" charset="-122"/>
                <a:cs typeface="Funnel Sans" pitchFamily="34" charset="-120"/>
              </a:rPr>
              <a:t>This fragmented approach does not detect flight risks early or effectively transfer knowledge among retiring senior personnel in a structured way via mentoring (HEIW NHS, 2023).</a:t>
            </a:r>
            <a:endParaRPr lang="en-US" sz="185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837724" y="898803"/>
            <a:ext cx="12349282" cy="704017"/>
          </a:xfrm>
          <a:prstGeom prst="rect">
            <a:avLst/>
          </a:prstGeom>
          <a:noFill/>
          <a:ln/>
        </p:spPr>
        <p:txBody>
          <a:bodyPr wrap="none" lIns="0" tIns="0" rIns="0" bIns="0" rtlCol="0" anchor="t"/>
          <a:lstStyle/>
          <a:p>
            <a:pPr marL="0" indent="0" algn="l">
              <a:lnSpc>
                <a:spcPts val="5500"/>
              </a:lnSpc>
              <a:buNone/>
            </a:pPr>
            <a:r>
              <a:rPr lang="en-US" sz="4400" dirty="0">
                <a:solidFill>
                  <a:srgbClr val="051D3A"/>
                </a:solidFill>
                <a:latin typeface="Funnel Display" pitchFamily="34" charset="0"/>
                <a:ea typeface="Funnel Display" pitchFamily="34" charset="-122"/>
                <a:cs typeface="Funnel Display" pitchFamily="34" charset="-120"/>
              </a:rPr>
              <a:t>Evidence-Based Recommendations: Retention</a:t>
            </a:r>
            <a:endParaRPr lang="en-US" sz="4400" dirty="0"/>
          </a:p>
        </p:txBody>
      </p:sp>
      <p:sp>
        <p:nvSpPr>
          <p:cNvPr id="3" name="Text 1"/>
          <p:cNvSpPr/>
          <p:nvPr/>
        </p:nvSpPr>
        <p:spPr>
          <a:xfrm>
            <a:off x="837724" y="2081570"/>
            <a:ext cx="12954952" cy="766048"/>
          </a:xfrm>
          <a:prstGeom prst="rect">
            <a:avLst/>
          </a:prstGeom>
          <a:noFill/>
          <a:ln/>
        </p:spPr>
        <p:txBody>
          <a:bodyPr wrap="square" lIns="0" tIns="0" rIns="0" bIns="0" rtlCol="0" anchor="t"/>
          <a:lstStyle/>
          <a:p>
            <a:pPr marL="0" indent="0" algn="l">
              <a:lnSpc>
                <a:spcPts val="3000"/>
              </a:lnSpc>
              <a:buNone/>
            </a:pPr>
            <a:r>
              <a:rPr lang="en-US" sz="1850" dirty="0">
                <a:solidFill>
                  <a:srgbClr val="2B3541"/>
                </a:solidFill>
                <a:latin typeface="Funnel Sans" pitchFamily="34" charset="0"/>
                <a:ea typeface="Funnel Sans" pitchFamily="34" charset="-122"/>
                <a:cs typeface="Funnel Sans" pitchFamily="34" charset="-120"/>
              </a:rPr>
              <a:t>The strategies of retention should effectively shift the reactive recruitment initiatives into proactive employee experience management.</a:t>
            </a:r>
            <a:endParaRPr lang="en-US" sz="1850" dirty="0"/>
          </a:p>
        </p:txBody>
      </p:sp>
      <p:sp>
        <p:nvSpPr>
          <p:cNvPr id="4" name="Shape 2"/>
          <p:cNvSpPr/>
          <p:nvPr/>
        </p:nvSpPr>
        <p:spPr>
          <a:xfrm>
            <a:off x="837724" y="3116818"/>
            <a:ext cx="4158734" cy="4213860"/>
          </a:xfrm>
          <a:prstGeom prst="roundRect">
            <a:avLst>
              <a:gd name="adj" fmla="val 2418"/>
            </a:avLst>
          </a:prstGeom>
          <a:solidFill>
            <a:srgbClr val="FAF5EB"/>
          </a:solidFill>
          <a:ln w="7620">
            <a:solidFill>
              <a:srgbClr val="D5CDBE"/>
            </a:solidFill>
            <a:prstDash val="solid"/>
          </a:ln>
        </p:spPr>
      </p:sp>
      <p:sp>
        <p:nvSpPr>
          <p:cNvPr id="5" name="Shape 3"/>
          <p:cNvSpPr/>
          <p:nvPr/>
        </p:nvSpPr>
        <p:spPr>
          <a:xfrm>
            <a:off x="1084659" y="3363754"/>
            <a:ext cx="718066" cy="718066"/>
          </a:xfrm>
          <a:prstGeom prst="roundRect">
            <a:avLst>
              <a:gd name="adj" fmla="val 12732932"/>
            </a:avLst>
          </a:prstGeom>
          <a:solidFill>
            <a:srgbClr val="3371A5"/>
          </a:solidFill>
          <a:ln/>
        </p:spPr>
      </p:sp>
      <p:pic>
        <p:nvPicPr>
          <p:cNvPr id="6" name="Image 0" descr="preencoded.png"/>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1282065" y="3561159"/>
            <a:ext cx="323136" cy="323136"/>
          </a:xfrm>
          <a:prstGeom prst="rect">
            <a:avLst/>
          </a:prstGeom>
        </p:spPr>
      </p:pic>
      <p:sp>
        <p:nvSpPr>
          <p:cNvPr id="7" name="Text 4"/>
          <p:cNvSpPr/>
          <p:nvPr/>
        </p:nvSpPr>
        <p:spPr>
          <a:xfrm>
            <a:off x="1084659" y="4321135"/>
            <a:ext cx="2816185" cy="351949"/>
          </a:xfrm>
          <a:prstGeom prst="rect">
            <a:avLst/>
          </a:prstGeom>
          <a:noFill/>
          <a:ln/>
        </p:spPr>
        <p:txBody>
          <a:bodyPr wrap="none" lIns="0" tIns="0" rIns="0" bIns="0" rtlCol="0" anchor="t"/>
          <a:lstStyle/>
          <a:p>
            <a:pPr marL="0" indent="0" algn="l">
              <a:lnSpc>
                <a:spcPts val="2750"/>
              </a:lnSpc>
              <a:buNone/>
            </a:pPr>
            <a:r>
              <a:rPr lang="en-US" sz="2200" dirty="0">
                <a:solidFill>
                  <a:srgbClr val="2B3541"/>
                </a:solidFill>
                <a:latin typeface="Funnel Display" pitchFamily="34" charset="0"/>
                <a:ea typeface="Funnel Display" pitchFamily="34" charset="-122"/>
                <a:cs typeface="Funnel Display" pitchFamily="34" charset="-120"/>
              </a:rPr>
              <a:t>Stay Interviews</a:t>
            </a:r>
            <a:endParaRPr lang="en-US" sz="2200" dirty="0"/>
          </a:p>
        </p:txBody>
      </p:sp>
      <p:sp>
        <p:nvSpPr>
          <p:cNvPr id="8" name="Text 5"/>
          <p:cNvSpPr/>
          <p:nvPr/>
        </p:nvSpPr>
        <p:spPr>
          <a:xfrm>
            <a:off x="1084659" y="4816673"/>
            <a:ext cx="3664863" cy="1915120"/>
          </a:xfrm>
          <a:prstGeom prst="rect">
            <a:avLst/>
          </a:prstGeom>
          <a:noFill/>
          <a:ln/>
        </p:spPr>
        <p:txBody>
          <a:bodyPr wrap="square" lIns="0" tIns="0" rIns="0" bIns="0" rtlCol="0" anchor="t"/>
          <a:lstStyle/>
          <a:p>
            <a:pPr marL="0" indent="0" algn="l">
              <a:lnSpc>
                <a:spcPts val="3000"/>
              </a:lnSpc>
              <a:buNone/>
            </a:pPr>
            <a:r>
              <a:rPr lang="en-US" sz="1850" dirty="0">
                <a:solidFill>
                  <a:srgbClr val="2B3541"/>
                </a:solidFill>
                <a:latin typeface="Funnel Sans" pitchFamily="34" charset="0"/>
                <a:ea typeface="Funnel Sans" pitchFamily="34" charset="-122"/>
                <a:cs typeface="Funnel Sans" pitchFamily="34" charset="-120"/>
              </a:rPr>
              <a:t>Systematic "Stay Interviews" can enable managers to proactively deal with disengagement and certain operational issues (NHS Employers, 2025).</a:t>
            </a:r>
            <a:endParaRPr lang="en-US" sz="1850" dirty="0"/>
          </a:p>
        </p:txBody>
      </p:sp>
      <p:sp>
        <p:nvSpPr>
          <p:cNvPr id="9" name="Shape 6"/>
          <p:cNvSpPr/>
          <p:nvPr/>
        </p:nvSpPr>
        <p:spPr>
          <a:xfrm>
            <a:off x="5235773" y="3116818"/>
            <a:ext cx="4158734" cy="4213860"/>
          </a:xfrm>
          <a:prstGeom prst="roundRect">
            <a:avLst>
              <a:gd name="adj" fmla="val 2418"/>
            </a:avLst>
          </a:prstGeom>
          <a:solidFill>
            <a:srgbClr val="FAF5EB"/>
          </a:solidFill>
          <a:ln w="7620">
            <a:solidFill>
              <a:srgbClr val="D5CDBE"/>
            </a:solidFill>
            <a:prstDash val="solid"/>
          </a:ln>
        </p:spPr>
      </p:sp>
      <p:sp>
        <p:nvSpPr>
          <p:cNvPr id="10" name="Shape 7"/>
          <p:cNvSpPr/>
          <p:nvPr/>
        </p:nvSpPr>
        <p:spPr>
          <a:xfrm>
            <a:off x="5482709" y="3363754"/>
            <a:ext cx="718066" cy="718066"/>
          </a:xfrm>
          <a:prstGeom prst="roundRect">
            <a:avLst>
              <a:gd name="adj" fmla="val 12732932"/>
            </a:avLst>
          </a:prstGeom>
          <a:solidFill>
            <a:srgbClr val="3371A5"/>
          </a:solidFill>
          <a:ln/>
        </p:spPr>
      </p:sp>
      <p:pic>
        <p:nvPicPr>
          <p:cNvPr id="11" name="Image 1" descr="preencoded.png"/>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5680115" y="3561159"/>
            <a:ext cx="323136" cy="323136"/>
          </a:xfrm>
          <a:prstGeom prst="rect">
            <a:avLst/>
          </a:prstGeom>
        </p:spPr>
      </p:pic>
      <p:sp>
        <p:nvSpPr>
          <p:cNvPr id="12" name="Text 8"/>
          <p:cNvSpPr/>
          <p:nvPr/>
        </p:nvSpPr>
        <p:spPr>
          <a:xfrm>
            <a:off x="5482709" y="4321135"/>
            <a:ext cx="3664863" cy="703898"/>
          </a:xfrm>
          <a:prstGeom prst="rect">
            <a:avLst/>
          </a:prstGeom>
          <a:noFill/>
          <a:ln/>
        </p:spPr>
        <p:txBody>
          <a:bodyPr wrap="square" lIns="0" tIns="0" rIns="0" bIns="0" rtlCol="0" anchor="t"/>
          <a:lstStyle/>
          <a:p>
            <a:pPr marL="0" indent="0" algn="l">
              <a:lnSpc>
                <a:spcPts val="2750"/>
              </a:lnSpc>
              <a:buNone/>
            </a:pPr>
            <a:r>
              <a:rPr lang="en-US" sz="2200" dirty="0">
                <a:solidFill>
                  <a:srgbClr val="2B3541"/>
                </a:solidFill>
                <a:latin typeface="Funnel Display" pitchFamily="34" charset="0"/>
                <a:ea typeface="Funnel Display" pitchFamily="34" charset="-122"/>
                <a:cs typeface="Funnel Display" pitchFamily="34" charset="-120"/>
              </a:rPr>
              <a:t>Legacy Mentoring Schemes</a:t>
            </a:r>
            <a:endParaRPr lang="en-US" sz="2200" dirty="0"/>
          </a:p>
        </p:txBody>
      </p:sp>
      <p:sp>
        <p:nvSpPr>
          <p:cNvPr id="13" name="Text 9"/>
          <p:cNvSpPr/>
          <p:nvPr/>
        </p:nvSpPr>
        <p:spPr>
          <a:xfrm>
            <a:off x="5482709" y="5168622"/>
            <a:ext cx="3664863" cy="1915120"/>
          </a:xfrm>
          <a:prstGeom prst="rect">
            <a:avLst/>
          </a:prstGeom>
          <a:noFill/>
          <a:ln/>
        </p:spPr>
        <p:txBody>
          <a:bodyPr wrap="square" lIns="0" tIns="0" rIns="0" bIns="0" rtlCol="0" anchor="t"/>
          <a:lstStyle/>
          <a:p>
            <a:pPr marL="0" indent="0" algn="l">
              <a:lnSpc>
                <a:spcPts val="3000"/>
              </a:lnSpc>
              <a:buNone/>
            </a:pPr>
            <a:r>
              <a:rPr lang="en-US" sz="1850" dirty="0">
                <a:solidFill>
                  <a:srgbClr val="2B3541"/>
                </a:solidFill>
                <a:latin typeface="Funnel Sans" pitchFamily="34" charset="0"/>
                <a:ea typeface="Funnel Sans" pitchFamily="34" charset="-122"/>
                <a:cs typeface="Funnel Sans" pitchFamily="34" charset="-120"/>
              </a:rPr>
              <a:t>Formalised legacy mentoring schemes are effective in reducing chronic burnout and increasing long-term staff retention (HEIW NHS, 2023).</a:t>
            </a:r>
            <a:endParaRPr lang="en-US" sz="1850" dirty="0"/>
          </a:p>
        </p:txBody>
      </p:sp>
      <p:sp>
        <p:nvSpPr>
          <p:cNvPr id="14" name="Shape 10"/>
          <p:cNvSpPr/>
          <p:nvPr/>
        </p:nvSpPr>
        <p:spPr>
          <a:xfrm>
            <a:off x="9633823" y="3116818"/>
            <a:ext cx="4158853" cy="4213860"/>
          </a:xfrm>
          <a:prstGeom prst="roundRect">
            <a:avLst>
              <a:gd name="adj" fmla="val 2417"/>
            </a:avLst>
          </a:prstGeom>
          <a:solidFill>
            <a:srgbClr val="FAF5EB"/>
          </a:solidFill>
          <a:ln w="7620">
            <a:solidFill>
              <a:srgbClr val="D5CDBE"/>
            </a:solidFill>
            <a:prstDash val="solid"/>
          </a:ln>
        </p:spPr>
      </p:sp>
      <p:sp>
        <p:nvSpPr>
          <p:cNvPr id="15" name="Shape 11"/>
          <p:cNvSpPr/>
          <p:nvPr/>
        </p:nvSpPr>
        <p:spPr>
          <a:xfrm>
            <a:off x="9880759" y="3363754"/>
            <a:ext cx="718066" cy="718066"/>
          </a:xfrm>
          <a:prstGeom prst="roundRect">
            <a:avLst>
              <a:gd name="adj" fmla="val 12732932"/>
            </a:avLst>
          </a:prstGeom>
          <a:solidFill>
            <a:srgbClr val="3371A5"/>
          </a:solidFill>
          <a:ln/>
        </p:spPr>
      </p:sp>
      <p:pic>
        <p:nvPicPr>
          <p:cNvPr id="16" name="Image 2" descr="preencoded.png"/>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10078164" y="3561159"/>
            <a:ext cx="323136" cy="323136"/>
          </a:xfrm>
          <a:prstGeom prst="rect">
            <a:avLst/>
          </a:prstGeom>
        </p:spPr>
      </p:pic>
      <p:sp>
        <p:nvSpPr>
          <p:cNvPr id="17" name="Text 12"/>
          <p:cNvSpPr/>
          <p:nvPr/>
        </p:nvSpPr>
        <p:spPr>
          <a:xfrm>
            <a:off x="9880759" y="4321135"/>
            <a:ext cx="2816185" cy="351949"/>
          </a:xfrm>
          <a:prstGeom prst="rect">
            <a:avLst/>
          </a:prstGeom>
          <a:noFill/>
          <a:ln/>
        </p:spPr>
        <p:txBody>
          <a:bodyPr wrap="none" lIns="0" tIns="0" rIns="0" bIns="0" rtlCol="0" anchor="t"/>
          <a:lstStyle/>
          <a:p>
            <a:pPr marL="0" indent="0" algn="l">
              <a:lnSpc>
                <a:spcPts val="2750"/>
              </a:lnSpc>
              <a:buNone/>
            </a:pPr>
            <a:r>
              <a:rPr lang="en-US" sz="2200" dirty="0">
                <a:solidFill>
                  <a:srgbClr val="2B3541"/>
                </a:solidFill>
                <a:latin typeface="Funnel Display" pitchFamily="34" charset="0"/>
                <a:ea typeface="Funnel Display" pitchFamily="34" charset="-122"/>
                <a:cs typeface="Funnel Display" pitchFamily="34" charset="-120"/>
              </a:rPr>
              <a:t>Flexible Rostering</a:t>
            </a:r>
            <a:endParaRPr lang="en-US" sz="2200" dirty="0"/>
          </a:p>
        </p:txBody>
      </p:sp>
      <p:sp>
        <p:nvSpPr>
          <p:cNvPr id="18" name="Text 13"/>
          <p:cNvSpPr/>
          <p:nvPr/>
        </p:nvSpPr>
        <p:spPr>
          <a:xfrm>
            <a:off x="9880759" y="4816673"/>
            <a:ext cx="3664982" cy="1915120"/>
          </a:xfrm>
          <a:prstGeom prst="rect">
            <a:avLst/>
          </a:prstGeom>
          <a:noFill/>
          <a:ln/>
        </p:spPr>
        <p:txBody>
          <a:bodyPr wrap="square" lIns="0" tIns="0" rIns="0" bIns="0" rtlCol="0" anchor="t"/>
          <a:lstStyle/>
          <a:p>
            <a:pPr marL="0" indent="0" algn="l">
              <a:lnSpc>
                <a:spcPts val="3000"/>
              </a:lnSpc>
              <a:buNone/>
            </a:pPr>
            <a:r>
              <a:rPr lang="en-US" sz="1850" dirty="0">
                <a:solidFill>
                  <a:srgbClr val="2B3541"/>
                </a:solidFill>
                <a:latin typeface="Funnel Sans" pitchFamily="34" charset="0"/>
                <a:ea typeface="Funnel Sans" pitchFamily="34" charset="-122"/>
                <a:cs typeface="Funnel Sans" pitchFamily="34" charset="-120"/>
              </a:rPr>
              <a:t>Active expansion of flexible rostering is effective in reducing chronic burnout and increasing long-term staff retention (HEIW NHS, 2023).</a:t>
            </a:r>
            <a:endParaRPr lang="en-US" sz="1850" dirty="0"/>
          </a:p>
        </p:txBody>
      </p:sp>
      <p:pic>
        <p:nvPicPr>
          <p:cNvPr id="19" name="Picture 18">
            <a:extLst>
              <a:ext uri="{FF2B5EF4-FFF2-40B4-BE49-F238E27FC236}">
                <a16:creationId xmlns:a16="http://schemas.microsoft.com/office/drawing/2014/main" xmlns="" id="{097B16D0-297A-F6C1-B53E-DA1183771E7E}"/>
              </a:ext>
            </a:extLst>
          </p:cNvPr>
          <p:cNvPicPr>
            <a:picLocks noChangeAspect="1"/>
          </p:cNvPicPr>
          <p:nvPr/>
        </p:nvPicPr>
        <p:blipFill>
          <a:blip r:embed="rId9"/>
          <a:stretch>
            <a:fillRect/>
          </a:stretch>
        </p:blipFill>
        <p:spPr>
          <a:xfrm>
            <a:off x="12173499" y="7605665"/>
            <a:ext cx="2456901" cy="536494"/>
          </a:xfrm>
          <a:prstGeom prst="rect">
            <a:avLst/>
          </a:prstGeo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xmlns="" id="{097B16D0-297A-F6C1-B53E-DA1183771E7E}"/>
              </a:ext>
            </a:extLst>
          </p:cNvPr>
          <p:cNvPicPr>
            <a:picLocks noChangeAspect="1"/>
          </p:cNvPicPr>
          <p:nvPr/>
        </p:nvPicPr>
        <p:blipFill>
          <a:blip r:embed="rId3"/>
          <a:stretch>
            <a:fillRect/>
          </a:stretch>
        </p:blipFill>
        <p:spPr>
          <a:xfrm>
            <a:off x="12173499" y="7605665"/>
            <a:ext cx="2456901" cy="536494"/>
          </a:xfrm>
          <a:prstGeom prst="rect">
            <a:avLst/>
          </a:prstGeom>
        </p:spPr>
      </p:pic>
      <p:sp>
        <p:nvSpPr>
          <p:cNvPr id="20" name="TextBox 19"/>
          <p:cNvSpPr txBox="1"/>
          <p:nvPr/>
        </p:nvSpPr>
        <p:spPr>
          <a:xfrm>
            <a:off x="0" y="320040"/>
            <a:ext cx="13761720" cy="6894195"/>
          </a:xfrm>
          <a:prstGeom prst="rect">
            <a:avLst/>
          </a:prstGeom>
          <a:noFill/>
        </p:spPr>
        <p:txBody>
          <a:bodyPr wrap="square" rtlCol="0">
            <a:spAutoFit/>
          </a:bodyPr>
          <a:lstStyle/>
          <a:p>
            <a:r>
              <a:rPr lang="en-GB" sz="2800" b="1" dirty="0">
                <a:latin typeface="Funnel Sans" charset="0"/>
              </a:rPr>
              <a:t>Solutions to Fix NHS Nursing HCM </a:t>
            </a:r>
            <a:r>
              <a:rPr lang="en-GB" sz="2800" b="1" dirty="0" smtClean="0">
                <a:latin typeface="Funnel Sans" charset="0"/>
              </a:rPr>
              <a:t>Problems</a:t>
            </a:r>
          </a:p>
          <a:p>
            <a:endParaRPr lang="en-GB" dirty="0">
              <a:latin typeface="Funnel Sans" charset="0"/>
            </a:endParaRPr>
          </a:p>
          <a:p>
            <a:r>
              <a:rPr lang="en-GB" b="1" dirty="0">
                <a:latin typeface="Funnel Sans" charset="0"/>
              </a:rPr>
              <a:t>1. </a:t>
            </a:r>
            <a:r>
              <a:rPr lang="en-GB" b="1" dirty="0" smtClean="0">
                <a:latin typeface="Funnel Sans" charset="0"/>
              </a:rPr>
              <a:t> </a:t>
            </a:r>
            <a:r>
              <a:rPr lang="en-GB" b="1" dirty="0">
                <a:latin typeface="Funnel Sans" charset="0"/>
              </a:rPr>
              <a:t>Train Better Leaders</a:t>
            </a:r>
          </a:p>
          <a:p>
            <a:r>
              <a:rPr lang="en-GB" b="1" dirty="0">
                <a:latin typeface="Funnel Sans" charset="0"/>
              </a:rPr>
              <a:t>Theory:</a:t>
            </a:r>
            <a:r>
              <a:rPr lang="en-GB" dirty="0">
                <a:latin typeface="Funnel Sans" charset="0"/>
              </a:rPr>
              <a:t> Transformational Leadership (Burns, 1978)</a:t>
            </a:r>
          </a:p>
          <a:p>
            <a:r>
              <a:rPr lang="en-GB" b="1" dirty="0">
                <a:latin typeface="Funnel Sans" charset="0"/>
              </a:rPr>
              <a:t>Simple idea:</a:t>
            </a:r>
            <a:r>
              <a:rPr lang="en-GB" dirty="0">
                <a:latin typeface="Funnel Sans" charset="0"/>
              </a:rPr>
              <a:t> </a:t>
            </a:r>
            <a:r>
              <a:rPr lang="en-GB" i="1" dirty="0">
                <a:latin typeface="Funnel Sans" charset="0"/>
              </a:rPr>
              <a:t>Good managers keep staff. Bad managers drive them away.</a:t>
            </a:r>
            <a:endParaRPr lang="en-GB" dirty="0">
              <a:latin typeface="Funnel Sans" charset="0"/>
            </a:endParaRPr>
          </a:p>
          <a:p>
            <a:r>
              <a:rPr lang="en-GB" dirty="0">
                <a:latin typeface="Funnel Sans" charset="0"/>
              </a:rPr>
              <a:t>Compassionate leadership results in more engaged and motivated staff with high levels of wellbeing, which in turn produces high-quality care. </a:t>
            </a:r>
          </a:p>
          <a:p>
            <a:r>
              <a:rPr lang="en-GB" b="1" dirty="0">
                <a:latin typeface="Funnel Sans" charset="0"/>
              </a:rPr>
              <a:t>Proof it works:</a:t>
            </a:r>
            <a:r>
              <a:rPr lang="en-GB" dirty="0">
                <a:latin typeface="Funnel Sans" charset="0"/>
              </a:rPr>
              <a:t> One NHS trust that adopted compassionate leadership saw staff turnover fall from 14% to under 10% and became one of the ten most improved trusts nationally on staff engagement. </a:t>
            </a:r>
          </a:p>
          <a:p>
            <a:endParaRPr lang="en-GB" dirty="0" smtClean="0">
              <a:latin typeface="Funnel Sans" charset="0"/>
            </a:endParaRPr>
          </a:p>
          <a:p>
            <a:endParaRPr lang="en-GB" dirty="0">
              <a:latin typeface="Funnel Sans" charset="0"/>
            </a:endParaRPr>
          </a:p>
          <a:p>
            <a:r>
              <a:rPr lang="en-GB" b="1" dirty="0">
                <a:latin typeface="Funnel Sans" charset="0"/>
              </a:rPr>
              <a:t>2. </a:t>
            </a:r>
            <a:r>
              <a:rPr lang="en-GB" b="1" dirty="0" smtClean="0">
                <a:latin typeface="Funnel Sans" charset="0"/>
              </a:rPr>
              <a:t>Take </a:t>
            </a:r>
            <a:r>
              <a:rPr lang="en-GB" b="1" dirty="0">
                <a:latin typeface="Funnel Sans" charset="0"/>
              </a:rPr>
              <a:t>Burnout Seriously</a:t>
            </a:r>
          </a:p>
          <a:p>
            <a:r>
              <a:rPr lang="en-GB" b="1" dirty="0">
                <a:latin typeface="Funnel Sans" charset="0"/>
              </a:rPr>
              <a:t>Theory:</a:t>
            </a:r>
            <a:r>
              <a:rPr lang="en-GB" dirty="0">
                <a:latin typeface="Funnel Sans" charset="0"/>
              </a:rPr>
              <a:t> Herzberg's Two-Factor Theory (1959)</a:t>
            </a:r>
          </a:p>
          <a:p>
            <a:r>
              <a:rPr lang="en-GB" b="1" dirty="0">
                <a:latin typeface="Funnel Sans" charset="0"/>
              </a:rPr>
              <a:t>Simple idea:</a:t>
            </a:r>
            <a:r>
              <a:rPr lang="en-GB" dirty="0">
                <a:latin typeface="Funnel Sans" charset="0"/>
              </a:rPr>
              <a:t> </a:t>
            </a:r>
            <a:r>
              <a:rPr lang="en-GB" i="1" dirty="0">
                <a:latin typeface="Funnel Sans" charset="0"/>
              </a:rPr>
              <a:t>If the working conditions are bad enough, no pay rise will make people stay.</a:t>
            </a:r>
            <a:endParaRPr lang="en-GB" dirty="0">
              <a:latin typeface="Funnel Sans" charset="0"/>
            </a:endParaRPr>
          </a:p>
          <a:p>
            <a:r>
              <a:rPr lang="en-GB" dirty="0">
                <a:latin typeface="Funnel Sans" charset="0"/>
              </a:rPr>
              <a:t>Restorative supervision models have been shown to effectively decrease burnout and stress, and have been adopted internationally — helping staff stay engaged, think clearly, and make better decisions. </a:t>
            </a:r>
            <a:endParaRPr lang="en-GB" dirty="0" smtClean="0">
              <a:latin typeface="Funnel Sans" charset="0"/>
            </a:endParaRPr>
          </a:p>
          <a:p>
            <a:endParaRPr lang="en-GB" dirty="0">
              <a:latin typeface="Funnel Sans" charset="0"/>
            </a:endParaRPr>
          </a:p>
          <a:p>
            <a:r>
              <a:rPr lang="en-GB" b="1" dirty="0">
                <a:latin typeface="Funnel Sans" charset="0"/>
              </a:rPr>
              <a:t>3. </a:t>
            </a:r>
            <a:r>
              <a:rPr lang="en-GB" b="1" dirty="0" smtClean="0">
                <a:latin typeface="Funnel Sans" charset="0"/>
              </a:rPr>
              <a:t>Support </a:t>
            </a:r>
            <a:r>
              <a:rPr lang="en-GB" b="1" dirty="0">
                <a:latin typeface="Funnel Sans" charset="0"/>
              </a:rPr>
              <a:t>Staff at Every Career Stage</a:t>
            </a:r>
          </a:p>
          <a:p>
            <a:r>
              <a:rPr lang="en-GB" b="1" dirty="0">
                <a:latin typeface="Funnel Sans" charset="0"/>
              </a:rPr>
              <a:t>Theory:</a:t>
            </a:r>
            <a:r>
              <a:rPr lang="en-GB" dirty="0">
                <a:latin typeface="Funnel Sans" charset="0"/>
              </a:rPr>
              <a:t> Maslow's Hierarchy of Needs (1943)</a:t>
            </a:r>
          </a:p>
          <a:p>
            <a:r>
              <a:rPr lang="en-GB" b="1" dirty="0">
                <a:latin typeface="Funnel Sans" charset="0"/>
              </a:rPr>
              <a:t>Simple idea:</a:t>
            </a:r>
            <a:r>
              <a:rPr lang="en-GB" dirty="0">
                <a:latin typeface="Funnel Sans" charset="0"/>
              </a:rPr>
              <a:t> </a:t>
            </a:r>
            <a:r>
              <a:rPr lang="en-GB" i="1" dirty="0">
                <a:latin typeface="Funnel Sans" charset="0"/>
              </a:rPr>
              <a:t>People stay where they feel they belong and can grow.</a:t>
            </a:r>
            <a:endParaRPr lang="en-GB" dirty="0">
              <a:latin typeface="Funnel Sans" charset="0"/>
            </a:endParaRPr>
          </a:p>
          <a:p>
            <a:r>
              <a:rPr lang="en-GB" dirty="0">
                <a:latin typeface="Funnel Sans" charset="0"/>
              </a:rPr>
              <a:t>The NHS People Promise retention programme, expanded to 116 organisations, helped reduce the staff leaving rate from 1 in 8 to 1 in 10 within two years. </a:t>
            </a:r>
          </a:p>
          <a:p>
            <a:endParaRPr lang="en-GB" dirty="0"/>
          </a:p>
          <a:p>
            <a:endParaRPr lang="en-IN" dirty="0"/>
          </a:p>
        </p:txBody>
      </p:sp>
    </p:spTree>
    <p:extLst>
      <p:ext uri="{BB962C8B-B14F-4D97-AF65-F5344CB8AC3E}">
        <p14:creationId xmlns:p14="http://schemas.microsoft.com/office/powerpoint/2010/main" val="35069050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xmlns="" id="{097B16D0-297A-F6C1-B53E-DA1183771E7E}"/>
              </a:ext>
            </a:extLst>
          </p:cNvPr>
          <p:cNvPicPr>
            <a:picLocks noChangeAspect="1"/>
          </p:cNvPicPr>
          <p:nvPr/>
        </p:nvPicPr>
        <p:blipFill>
          <a:blip r:embed="rId3"/>
          <a:stretch>
            <a:fillRect/>
          </a:stretch>
        </p:blipFill>
        <p:spPr>
          <a:xfrm>
            <a:off x="12173499" y="7605665"/>
            <a:ext cx="2456901" cy="536494"/>
          </a:xfrm>
          <a:prstGeom prst="rect">
            <a:avLst/>
          </a:prstGeom>
        </p:spPr>
      </p:pic>
      <p:sp>
        <p:nvSpPr>
          <p:cNvPr id="2" name="TextBox 1"/>
          <p:cNvSpPr txBox="1"/>
          <p:nvPr/>
        </p:nvSpPr>
        <p:spPr>
          <a:xfrm>
            <a:off x="0" y="877824"/>
            <a:ext cx="14630400" cy="3693319"/>
          </a:xfrm>
          <a:prstGeom prst="rect">
            <a:avLst/>
          </a:prstGeom>
          <a:noFill/>
        </p:spPr>
        <p:txBody>
          <a:bodyPr wrap="square" rtlCol="0">
            <a:spAutoFit/>
          </a:bodyPr>
          <a:lstStyle/>
          <a:p>
            <a:r>
              <a:rPr lang="en-GB" b="1" dirty="0">
                <a:latin typeface="Funnel Sans" charset="0"/>
              </a:rPr>
              <a:t>4. </a:t>
            </a:r>
            <a:r>
              <a:rPr lang="en-GB" b="1" dirty="0" smtClean="0">
                <a:latin typeface="Funnel Sans" charset="0"/>
              </a:rPr>
              <a:t>Grow </a:t>
            </a:r>
            <a:r>
              <a:rPr lang="en-GB" b="1" dirty="0">
                <a:latin typeface="Funnel Sans" charset="0"/>
              </a:rPr>
              <a:t>the Nursing Pipeline</a:t>
            </a:r>
          </a:p>
          <a:p>
            <a:r>
              <a:rPr lang="en-GB" b="1" dirty="0">
                <a:latin typeface="Funnel Sans" charset="0"/>
              </a:rPr>
              <a:t>Theory:</a:t>
            </a:r>
            <a:r>
              <a:rPr lang="en-GB" dirty="0">
                <a:latin typeface="Funnel Sans" charset="0"/>
              </a:rPr>
              <a:t> Human Capital Theory (Becker, 1964)</a:t>
            </a:r>
          </a:p>
          <a:p>
            <a:r>
              <a:rPr lang="en-GB" b="1" dirty="0">
                <a:latin typeface="Funnel Sans" charset="0"/>
              </a:rPr>
              <a:t>Simple idea:</a:t>
            </a:r>
            <a:r>
              <a:rPr lang="en-GB" dirty="0">
                <a:latin typeface="Funnel Sans" charset="0"/>
              </a:rPr>
              <a:t> </a:t>
            </a:r>
            <a:r>
              <a:rPr lang="en-GB" i="1" dirty="0">
                <a:latin typeface="Funnel Sans" charset="0"/>
              </a:rPr>
              <a:t>You cannot retain nurses you never trained.</a:t>
            </a:r>
            <a:endParaRPr lang="en-GB" dirty="0">
              <a:latin typeface="Funnel Sans" charset="0"/>
            </a:endParaRPr>
          </a:p>
          <a:p>
            <a:r>
              <a:rPr lang="en-GB" dirty="0">
                <a:latin typeface="Funnel Sans" charset="0"/>
              </a:rPr>
              <a:t>A new bursary scheme covering tuition fees, combined with guaranteed NHS jobs for newly qualified nurses, would eliminate the need for competitive recruitment and strengthen the pipeline. </a:t>
            </a:r>
          </a:p>
          <a:p>
            <a:endParaRPr lang="en-GB" dirty="0">
              <a:latin typeface="Funnel Sans" charset="0"/>
            </a:endParaRPr>
          </a:p>
          <a:p>
            <a:endParaRPr lang="en-GB" dirty="0" smtClean="0">
              <a:latin typeface="Funnel Sans" charset="0"/>
            </a:endParaRPr>
          </a:p>
          <a:p>
            <a:r>
              <a:rPr lang="en-GB" b="1" dirty="0">
                <a:latin typeface="Funnel Sans" charset="0"/>
              </a:rPr>
              <a:t>5. </a:t>
            </a:r>
            <a:r>
              <a:rPr lang="en-GB" b="1" dirty="0" smtClean="0">
                <a:latin typeface="Funnel Sans" charset="0"/>
              </a:rPr>
              <a:t>Build </a:t>
            </a:r>
            <a:r>
              <a:rPr lang="en-GB" b="1" dirty="0">
                <a:latin typeface="Funnel Sans" charset="0"/>
              </a:rPr>
              <a:t>a Fair, Inclusive Culture</a:t>
            </a:r>
          </a:p>
          <a:p>
            <a:r>
              <a:rPr lang="en-GB" b="1" dirty="0">
                <a:latin typeface="Funnel Sans" charset="0"/>
              </a:rPr>
              <a:t>Theory:</a:t>
            </a:r>
            <a:r>
              <a:rPr lang="en-GB" dirty="0">
                <a:latin typeface="Funnel Sans" charset="0"/>
              </a:rPr>
              <a:t> Social Exchange Theory (</a:t>
            </a:r>
            <a:r>
              <a:rPr lang="en-GB" dirty="0" err="1">
                <a:latin typeface="Funnel Sans" charset="0"/>
              </a:rPr>
              <a:t>Blau</a:t>
            </a:r>
            <a:r>
              <a:rPr lang="en-GB" dirty="0">
                <a:latin typeface="Funnel Sans" charset="0"/>
              </a:rPr>
              <a:t>, 1964)</a:t>
            </a:r>
          </a:p>
          <a:p>
            <a:r>
              <a:rPr lang="en-GB" b="1" dirty="0">
                <a:latin typeface="Funnel Sans" charset="0"/>
              </a:rPr>
              <a:t>Simple idea:</a:t>
            </a:r>
            <a:r>
              <a:rPr lang="en-GB" dirty="0">
                <a:latin typeface="Funnel Sans" charset="0"/>
              </a:rPr>
              <a:t> </a:t>
            </a:r>
            <a:r>
              <a:rPr lang="en-GB" i="1" dirty="0">
                <a:latin typeface="Funnel Sans" charset="0"/>
              </a:rPr>
              <a:t>Staff give more when the organisation treats them fairly.</a:t>
            </a:r>
            <a:endParaRPr lang="en-GB" dirty="0">
              <a:latin typeface="Funnel Sans" charset="0"/>
            </a:endParaRPr>
          </a:p>
          <a:p>
            <a:r>
              <a:rPr lang="en-GB" dirty="0">
                <a:latin typeface="Funnel Sans" charset="0"/>
              </a:rPr>
              <a:t>There is clear evidence that compassionate, anti-discriminatory leadership drives better staff and patient experiences, which in turn drives better outcomes and productivity.</a:t>
            </a:r>
          </a:p>
          <a:p>
            <a:endParaRPr lang="en-GB" dirty="0"/>
          </a:p>
        </p:txBody>
      </p:sp>
      <p:pic>
        <p:nvPicPr>
          <p:cNvPr id="3074" name="Picture 2" descr="C:\Users\rahul parmar\OneDrive\Desktop\UWTSD Ass 1\nhs0.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4560" y="4255959"/>
            <a:ext cx="9015984"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6204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837724" y="1241108"/>
            <a:ext cx="10141744" cy="704017"/>
          </a:xfrm>
          <a:prstGeom prst="rect">
            <a:avLst/>
          </a:prstGeom>
          <a:noFill/>
          <a:ln/>
        </p:spPr>
        <p:txBody>
          <a:bodyPr wrap="none" lIns="0" tIns="0" rIns="0" bIns="0" rtlCol="0" anchor="t"/>
          <a:lstStyle/>
          <a:p>
            <a:pPr marL="0" indent="0" algn="l">
              <a:lnSpc>
                <a:spcPts val="5500"/>
              </a:lnSpc>
              <a:buNone/>
            </a:pPr>
            <a:r>
              <a:rPr lang="en-US" sz="4400" dirty="0">
                <a:solidFill>
                  <a:srgbClr val="051D3A"/>
                </a:solidFill>
                <a:latin typeface="Funnel Display" pitchFamily="34" charset="0"/>
                <a:ea typeface="Funnel Display" pitchFamily="34" charset="-122"/>
                <a:cs typeface="Funnel Display" pitchFamily="34" charset="-120"/>
              </a:rPr>
              <a:t>Strategic Succession Planning Models</a:t>
            </a:r>
            <a:endParaRPr lang="en-US" sz="4400" dirty="0"/>
          </a:p>
        </p:txBody>
      </p:sp>
      <p:sp>
        <p:nvSpPr>
          <p:cNvPr id="3" name="Shape 1"/>
          <p:cNvSpPr/>
          <p:nvPr/>
        </p:nvSpPr>
        <p:spPr>
          <a:xfrm>
            <a:off x="665440" y="2304098"/>
            <a:ext cx="6530102" cy="4684276"/>
          </a:xfrm>
          <a:prstGeom prst="roundRect">
            <a:avLst>
              <a:gd name="adj" fmla="val 3679"/>
            </a:avLst>
          </a:prstGeom>
          <a:solidFill>
            <a:srgbClr val="3371A5"/>
          </a:solidFill>
          <a:ln/>
        </p:spPr>
      </p:sp>
      <p:sp>
        <p:nvSpPr>
          <p:cNvPr id="4" name="Text 2"/>
          <p:cNvSpPr/>
          <p:nvPr/>
        </p:nvSpPr>
        <p:spPr>
          <a:xfrm>
            <a:off x="904756" y="2543413"/>
            <a:ext cx="2816185" cy="351949"/>
          </a:xfrm>
          <a:prstGeom prst="rect">
            <a:avLst/>
          </a:prstGeom>
          <a:noFill/>
          <a:ln/>
        </p:spPr>
        <p:txBody>
          <a:bodyPr wrap="none" lIns="0" tIns="0" rIns="0" bIns="0" rtlCol="0" anchor="t"/>
          <a:lstStyle/>
          <a:p>
            <a:pPr marL="0" indent="0" algn="l">
              <a:lnSpc>
                <a:spcPts val="2750"/>
              </a:lnSpc>
              <a:buNone/>
            </a:pPr>
            <a:r>
              <a:rPr lang="en-US" sz="2200" dirty="0">
                <a:solidFill>
                  <a:srgbClr val="FFFFFF"/>
                </a:solidFill>
                <a:latin typeface="Funnel Display" pitchFamily="34" charset="0"/>
                <a:ea typeface="Funnel Display" pitchFamily="34" charset="-122"/>
                <a:cs typeface="Funnel Display" pitchFamily="34" charset="-120"/>
              </a:rPr>
              <a:t>The 9-Box Grid</a:t>
            </a:r>
            <a:endParaRPr lang="en-US" sz="2200" dirty="0"/>
          </a:p>
        </p:txBody>
      </p:sp>
      <p:sp>
        <p:nvSpPr>
          <p:cNvPr id="5" name="Text 3"/>
          <p:cNvSpPr/>
          <p:nvPr/>
        </p:nvSpPr>
        <p:spPr>
          <a:xfrm>
            <a:off x="904756" y="3134678"/>
            <a:ext cx="6051471" cy="1149072"/>
          </a:xfrm>
          <a:prstGeom prst="rect">
            <a:avLst/>
          </a:prstGeom>
          <a:noFill/>
          <a:ln/>
        </p:spPr>
        <p:txBody>
          <a:bodyPr wrap="square" lIns="0" tIns="0" rIns="0" bIns="0" rtlCol="0" anchor="t"/>
          <a:lstStyle/>
          <a:p>
            <a:pPr marL="0" indent="0" algn="l">
              <a:lnSpc>
                <a:spcPts val="3000"/>
              </a:lnSpc>
              <a:buNone/>
            </a:pPr>
            <a:r>
              <a:rPr lang="en-US" sz="1850" dirty="0">
                <a:solidFill>
                  <a:srgbClr val="FFFFFF"/>
                </a:solidFill>
                <a:latin typeface="Funnel Sans" pitchFamily="34" charset="0"/>
                <a:ea typeface="Funnel Sans" pitchFamily="34" charset="-122"/>
                <a:cs typeface="Funnel Sans" pitchFamily="34" charset="-120"/>
              </a:rPr>
              <a:t>The 9-Box Grid is a universal, graphic model of clinical and administrative talent that undergoes strict assessment.</a:t>
            </a:r>
            <a:endParaRPr lang="en-US" sz="1850" dirty="0"/>
          </a:p>
        </p:txBody>
      </p:sp>
      <p:sp>
        <p:nvSpPr>
          <p:cNvPr id="6" name="Text 4"/>
          <p:cNvSpPr/>
          <p:nvPr/>
        </p:nvSpPr>
        <p:spPr>
          <a:xfrm>
            <a:off x="904756" y="4499134"/>
            <a:ext cx="6051471" cy="1532096"/>
          </a:xfrm>
          <a:prstGeom prst="rect">
            <a:avLst/>
          </a:prstGeom>
          <a:noFill/>
          <a:ln/>
        </p:spPr>
        <p:txBody>
          <a:bodyPr wrap="square" lIns="0" tIns="0" rIns="0" bIns="0" rtlCol="0" anchor="t"/>
          <a:lstStyle/>
          <a:p>
            <a:pPr marL="0" indent="0" algn="l">
              <a:lnSpc>
                <a:spcPts val="3000"/>
              </a:lnSpc>
              <a:buNone/>
            </a:pPr>
            <a:r>
              <a:rPr lang="en-US" sz="1850" dirty="0">
                <a:solidFill>
                  <a:srgbClr val="FFFFFF"/>
                </a:solidFill>
                <a:latin typeface="Funnel Sans" pitchFamily="34" charset="0"/>
                <a:ea typeface="Funnel Sans" pitchFamily="34" charset="-122"/>
                <a:cs typeface="Funnel Sans" pitchFamily="34" charset="-120"/>
              </a:rPr>
              <a:t>This matrix cross-refers </a:t>
            </a:r>
            <a:r>
              <a:rPr lang="en-US" sz="1850" b="1" dirty="0">
                <a:solidFill>
                  <a:srgbClr val="FFFFFF"/>
                </a:solidFill>
                <a:latin typeface="Funnel Sans" pitchFamily="34" charset="0"/>
                <a:ea typeface="Funnel Sans" pitchFamily="34" charset="-122"/>
                <a:cs typeface="Funnel Sans" pitchFamily="34" charset="-120"/>
              </a:rPr>
              <a:t>current operational performance</a:t>
            </a:r>
            <a:r>
              <a:rPr lang="en-US" sz="1850" dirty="0">
                <a:solidFill>
                  <a:srgbClr val="FFFFFF"/>
                </a:solidFill>
                <a:latin typeface="Funnel Sans" pitchFamily="34" charset="0"/>
                <a:ea typeface="Funnel Sans" pitchFamily="34" charset="-122"/>
                <a:cs typeface="Funnel Sans" pitchFamily="34" charset="-120"/>
              </a:rPr>
              <a:t> with </a:t>
            </a:r>
            <a:r>
              <a:rPr lang="en-US" sz="1850" b="1" dirty="0">
                <a:solidFill>
                  <a:srgbClr val="FFFFFF"/>
                </a:solidFill>
                <a:latin typeface="Funnel Sans" pitchFamily="34" charset="0"/>
                <a:ea typeface="Funnel Sans" pitchFamily="34" charset="-122"/>
                <a:cs typeface="Funnel Sans" pitchFamily="34" charset="-120"/>
              </a:rPr>
              <a:t>future leadership potential</a:t>
            </a:r>
            <a:r>
              <a:rPr lang="en-US" sz="1850" dirty="0">
                <a:solidFill>
                  <a:srgbClr val="FFFFFF"/>
                </a:solidFill>
                <a:latin typeface="Funnel Sans" pitchFamily="34" charset="0"/>
                <a:ea typeface="Funnel Sans" pitchFamily="34" charset="-122"/>
                <a:cs typeface="Funnel Sans" pitchFamily="34" charset="-120"/>
              </a:rPr>
              <a:t>, highlighting high-performing Star employees to accelerate succession development (De, 2025).</a:t>
            </a:r>
            <a:endParaRPr lang="en-US" sz="1850" dirty="0"/>
          </a:p>
        </p:txBody>
      </p:sp>
      <p:sp>
        <p:nvSpPr>
          <p:cNvPr id="7" name="Text 5"/>
          <p:cNvSpPr/>
          <p:nvPr/>
        </p:nvSpPr>
        <p:spPr>
          <a:xfrm>
            <a:off x="7614761" y="2543413"/>
            <a:ext cx="2816185" cy="351949"/>
          </a:xfrm>
          <a:prstGeom prst="rect">
            <a:avLst/>
          </a:prstGeom>
          <a:noFill/>
          <a:ln/>
        </p:spPr>
        <p:txBody>
          <a:bodyPr wrap="none" lIns="0" tIns="0" rIns="0" bIns="0" rtlCol="0" anchor="t"/>
          <a:lstStyle/>
          <a:p>
            <a:pPr marL="0" indent="0" algn="l">
              <a:lnSpc>
                <a:spcPts val="2750"/>
              </a:lnSpc>
              <a:buNone/>
            </a:pPr>
            <a:r>
              <a:rPr lang="en-US" sz="2200" dirty="0">
                <a:solidFill>
                  <a:srgbClr val="051D3A"/>
                </a:solidFill>
                <a:latin typeface="Funnel Display" pitchFamily="34" charset="0"/>
                <a:ea typeface="Funnel Display" pitchFamily="34" charset="-122"/>
                <a:cs typeface="Funnel Display" pitchFamily="34" charset="-120"/>
              </a:rPr>
              <a:t>Calibration Sessions</a:t>
            </a:r>
            <a:endParaRPr lang="en-US" sz="2200" dirty="0"/>
          </a:p>
        </p:txBody>
      </p:sp>
      <p:sp>
        <p:nvSpPr>
          <p:cNvPr id="8" name="Text 6"/>
          <p:cNvSpPr/>
          <p:nvPr/>
        </p:nvSpPr>
        <p:spPr>
          <a:xfrm>
            <a:off x="7614761" y="3134678"/>
            <a:ext cx="6185535" cy="1532096"/>
          </a:xfrm>
          <a:prstGeom prst="rect">
            <a:avLst/>
          </a:prstGeom>
          <a:noFill/>
          <a:ln/>
        </p:spPr>
        <p:txBody>
          <a:bodyPr wrap="square" lIns="0" tIns="0" rIns="0" bIns="0" rtlCol="0" anchor="t"/>
          <a:lstStyle/>
          <a:p>
            <a:pPr marL="0" indent="0" algn="l">
              <a:lnSpc>
                <a:spcPts val="3000"/>
              </a:lnSpc>
              <a:buNone/>
            </a:pPr>
            <a:r>
              <a:rPr lang="en-US" sz="1850" dirty="0">
                <a:solidFill>
                  <a:srgbClr val="2B3541"/>
                </a:solidFill>
                <a:latin typeface="Funnel Sans" pitchFamily="34" charset="0"/>
                <a:ea typeface="Funnel Sans" pitchFamily="34" charset="-122"/>
                <a:cs typeface="Funnel Sans" pitchFamily="34" charset="-120"/>
              </a:rPr>
              <a:t>To operate effectively in complex NHS settings, the calibration sessions should be rigorously followed to clear subconscious biases when evaluating talent (Confirm, 2025).</a:t>
            </a:r>
            <a:endParaRPr lang="en-US" sz="1850" dirty="0"/>
          </a:p>
        </p:txBody>
      </p:sp>
      <p:sp>
        <p:nvSpPr>
          <p:cNvPr id="9" name="Shape 7"/>
          <p:cNvSpPr/>
          <p:nvPr/>
        </p:nvSpPr>
        <p:spPr>
          <a:xfrm>
            <a:off x="7614761" y="4935974"/>
            <a:ext cx="6185535" cy="1783199"/>
          </a:xfrm>
          <a:prstGeom prst="roundRect">
            <a:avLst>
              <a:gd name="adj" fmla="val 5638"/>
            </a:avLst>
          </a:prstGeom>
          <a:solidFill>
            <a:srgbClr val="C5DBED"/>
          </a:solidFill>
          <a:ln/>
        </p:spPr>
      </p:sp>
      <p:pic>
        <p:nvPicPr>
          <p:cNvPr id="10" name="Image 0" descr="preencoded.png"/>
          <p:cNvPicPr>
            <a:picLocks noChangeAspect="1"/>
          </p:cNvPicPr>
          <p:nvPr/>
        </p:nvPicPr>
        <p:blipFill>
          <a:blip r:embed="rId3"/>
          <a:stretch>
            <a:fillRect/>
          </a:stretch>
        </p:blipFill>
        <p:spPr>
          <a:xfrm>
            <a:off x="7854077" y="5299948"/>
            <a:ext cx="299204" cy="239316"/>
          </a:xfrm>
          <a:prstGeom prst="rect">
            <a:avLst/>
          </a:prstGeom>
        </p:spPr>
      </p:pic>
      <p:sp>
        <p:nvSpPr>
          <p:cNvPr id="11" name="Text 8"/>
          <p:cNvSpPr/>
          <p:nvPr/>
        </p:nvSpPr>
        <p:spPr>
          <a:xfrm>
            <a:off x="8392597" y="5235059"/>
            <a:ext cx="5168384" cy="1149072"/>
          </a:xfrm>
          <a:prstGeom prst="rect">
            <a:avLst/>
          </a:prstGeom>
          <a:noFill/>
          <a:ln/>
        </p:spPr>
        <p:txBody>
          <a:bodyPr wrap="square" lIns="0" tIns="0" rIns="0" bIns="0" rtlCol="0" anchor="t"/>
          <a:lstStyle/>
          <a:p>
            <a:pPr marL="0" indent="0" algn="l">
              <a:lnSpc>
                <a:spcPts val="3000"/>
              </a:lnSpc>
              <a:buNone/>
            </a:pPr>
            <a:r>
              <a:rPr lang="en-US" sz="1850" dirty="0">
                <a:solidFill>
                  <a:srgbClr val="000000"/>
                </a:solidFill>
                <a:latin typeface="Funnel Sans" pitchFamily="34" charset="0"/>
                <a:ea typeface="Funnel Sans" pitchFamily="34" charset="-122"/>
                <a:cs typeface="Funnel Sans" pitchFamily="34" charset="-120"/>
              </a:rPr>
              <a:t>Bias-free calibration is essential to ensure fair and accurate talent evaluation across all NHS departments.</a:t>
            </a:r>
            <a:endParaRPr lang="en-US" sz="1850" dirty="0"/>
          </a:p>
        </p:txBody>
      </p:sp>
      <p:pic>
        <p:nvPicPr>
          <p:cNvPr id="12" name="Picture 11">
            <a:extLst>
              <a:ext uri="{FF2B5EF4-FFF2-40B4-BE49-F238E27FC236}">
                <a16:creationId xmlns:a16="http://schemas.microsoft.com/office/drawing/2014/main" xmlns="" id="{E632C814-B8F6-5ED1-421F-E852DEEB9BF0}"/>
              </a:ext>
            </a:extLst>
          </p:cNvPr>
          <p:cNvPicPr>
            <a:picLocks noChangeAspect="1"/>
          </p:cNvPicPr>
          <p:nvPr/>
        </p:nvPicPr>
        <p:blipFill>
          <a:blip r:embed="rId4"/>
          <a:stretch>
            <a:fillRect/>
          </a:stretch>
        </p:blipFill>
        <p:spPr>
          <a:xfrm>
            <a:off x="12173499" y="7693106"/>
            <a:ext cx="2456901" cy="536494"/>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811530" y="845344"/>
            <a:ext cx="7520940" cy="1295638"/>
          </a:xfrm>
          <a:prstGeom prst="rect">
            <a:avLst/>
          </a:prstGeom>
          <a:noFill/>
          <a:ln/>
        </p:spPr>
        <p:txBody>
          <a:bodyPr wrap="square" lIns="0" tIns="0" rIns="0" bIns="0" rtlCol="0" anchor="t"/>
          <a:lstStyle/>
          <a:p>
            <a:pPr marL="0" indent="0" algn="l">
              <a:lnSpc>
                <a:spcPts val="5100"/>
              </a:lnSpc>
              <a:buNone/>
            </a:pPr>
            <a:r>
              <a:rPr lang="en-US" sz="4050" dirty="0">
                <a:solidFill>
                  <a:srgbClr val="051D3A"/>
                </a:solidFill>
                <a:latin typeface="Funnel Display" pitchFamily="34" charset="0"/>
                <a:ea typeface="Funnel Display" pitchFamily="34" charset="-122"/>
                <a:cs typeface="Funnel Display" pitchFamily="34" charset="-120"/>
              </a:rPr>
              <a:t>Conclusions and Expected Results</a:t>
            </a:r>
            <a:endParaRPr lang="en-US" sz="4050" dirty="0"/>
          </a:p>
        </p:txBody>
      </p:sp>
      <p:sp>
        <p:nvSpPr>
          <p:cNvPr id="4" name="Text 1"/>
          <p:cNvSpPr/>
          <p:nvPr/>
        </p:nvSpPr>
        <p:spPr>
          <a:xfrm>
            <a:off x="811530" y="2444948"/>
            <a:ext cx="7520940" cy="676513"/>
          </a:xfrm>
          <a:prstGeom prst="rect">
            <a:avLst/>
          </a:prstGeom>
          <a:noFill/>
          <a:ln/>
        </p:spPr>
        <p:txBody>
          <a:bodyPr wrap="square" lIns="0" tIns="0" rIns="0" bIns="0" rtlCol="0" anchor="t"/>
          <a:lstStyle/>
          <a:p>
            <a:pPr marL="0" indent="0" algn="l">
              <a:lnSpc>
                <a:spcPts val="2650"/>
              </a:lnSpc>
              <a:buNone/>
            </a:pPr>
            <a:r>
              <a:rPr lang="en-US" sz="1700" dirty="0">
                <a:solidFill>
                  <a:srgbClr val="2B3541"/>
                </a:solidFill>
                <a:latin typeface="Funnel Sans" pitchFamily="34" charset="0"/>
                <a:ea typeface="Funnel Sans" pitchFamily="34" charset="-122"/>
                <a:cs typeface="Funnel Sans" pitchFamily="34" charset="-120"/>
              </a:rPr>
              <a:t>Proactive retention measures combined with effective succession modelling are critical toward the long-term organisational stability of the NHS.</a:t>
            </a:r>
            <a:endParaRPr lang="en-US" sz="1700" dirty="0"/>
          </a:p>
        </p:txBody>
      </p:sp>
      <p:sp>
        <p:nvSpPr>
          <p:cNvPr id="5" name="Shape 2"/>
          <p:cNvSpPr/>
          <p:nvPr/>
        </p:nvSpPr>
        <p:spPr>
          <a:xfrm>
            <a:off x="811530" y="3349466"/>
            <a:ext cx="7520940" cy="1916073"/>
          </a:xfrm>
          <a:prstGeom prst="roundRect">
            <a:avLst>
              <a:gd name="adj" fmla="val 4828"/>
            </a:avLst>
          </a:prstGeom>
          <a:solidFill>
            <a:srgbClr val="FAF5EB"/>
          </a:solidFill>
          <a:ln w="7620">
            <a:solidFill>
              <a:srgbClr val="D5CDBE"/>
            </a:solidFill>
            <a:prstDash val="solid"/>
          </a:ln>
        </p:spPr>
      </p:sp>
      <p:sp>
        <p:nvSpPr>
          <p:cNvPr id="6" name="Text 3"/>
          <p:cNvSpPr/>
          <p:nvPr/>
        </p:nvSpPr>
        <p:spPr>
          <a:xfrm>
            <a:off x="1039416" y="3577352"/>
            <a:ext cx="2591395" cy="323969"/>
          </a:xfrm>
          <a:prstGeom prst="rect">
            <a:avLst/>
          </a:prstGeom>
          <a:noFill/>
          <a:ln/>
        </p:spPr>
        <p:txBody>
          <a:bodyPr wrap="none" lIns="0" tIns="0" rIns="0" bIns="0" rtlCol="0" anchor="t"/>
          <a:lstStyle/>
          <a:p>
            <a:pPr marL="0" indent="0" algn="l">
              <a:lnSpc>
                <a:spcPts val="2550"/>
              </a:lnSpc>
              <a:buNone/>
            </a:pPr>
            <a:r>
              <a:rPr lang="en-US" sz="2000" dirty="0">
                <a:solidFill>
                  <a:srgbClr val="2B3541"/>
                </a:solidFill>
                <a:latin typeface="Funnel Display" pitchFamily="34" charset="0"/>
                <a:ea typeface="Funnel Display" pitchFamily="34" charset="-122"/>
                <a:cs typeface="Funnel Display" pitchFamily="34" charset="-120"/>
              </a:rPr>
              <a:t>Financial Impact</a:t>
            </a:r>
            <a:endParaRPr lang="en-US" sz="2000" dirty="0"/>
          </a:p>
        </p:txBody>
      </p:sp>
      <p:sp>
        <p:nvSpPr>
          <p:cNvPr id="7" name="Text 4"/>
          <p:cNvSpPr/>
          <p:nvPr/>
        </p:nvSpPr>
        <p:spPr>
          <a:xfrm>
            <a:off x="1039416" y="4022884"/>
            <a:ext cx="7065169" cy="1014770"/>
          </a:xfrm>
          <a:prstGeom prst="rect">
            <a:avLst/>
          </a:prstGeom>
          <a:noFill/>
          <a:ln/>
        </p:spPr>
        <p:txBody>
          <a:bodyPr wrap="square" lIns="0" tIns="0" rIns="0" bIns="0" rtlCol="0" anchor="t"/>
          <a:lstStyle/>
          <a:p>
            <a:pPr marL="0" indent="0" algn="l">
              <a:lnSpc>
                <a:spcPts val="2650"/>
              </a:lnSpc>
              <a:buNone/>
            </a:pPr>
            <a:r>
              <a:rPr lang="en-US" sz="1700" dirty="0">
                <a:solidFill>
                  <a:srgbClr val="2B3541"/>
                </a:solidFill>
                <a:latin typeface="Funnel Sans" pitchFamily="34" charset="0"/>
                <a:ea typeface="Funnel Sans" pitchFamily="34" charset="-122"/>
                <a:cs typeface="Funnel Sans" pitchFamily="34" charset="-120"/>
              </a:rPr>
              <a:t>The expected results are significant improvements in the annual expenditure of agency of </a:t>
            </a:r>
            <a:r>
              <a:rPr lang="en-US" sz="1700" b="1" dirty="0">
                <a:solidFill>
                  <a:srgbClr val="2B3541"/>
                </a:solidFill>
                <a:latin typeface="Funnel Sans" pitchFamily="34" charset="0"/>
                <a:ea typeface="Funnel Sans" pitchFamily="34" charset="-122"/>
                <a:cs typeface="Funnel Sans" pitchFamily="34" charset="-120"/>
              </a:rPr>
              <a:t>£3.02 billion</a:t>
            </a:r>
            <a:r>
              <a:rPr lang="en-US" sz="1700" dirty="0">
                <a:solidFill>
                  <a:srgbClr val="2B3541"/>
                </a:solidFill>
                <a:latin typeface="Funnel Sans" pitchFamily="34" charset="0"/>
                <a:ea typeface="Funnel Sans" pitchFamily="34" charset="-122"/>
                <a:cs typeface="Funnel Sans" pitchFamily="34" charset="-120"/>
              </a:rPr>
              <a:t> and a significant improvement in patient safety indicators.</a:t>
            </a:r>
            <a:endParaRPr lang="en-US" sz="1700" dirty="0"/>
          </a:p>
        </p:txBody>
      </p:sp>
      <p:sp>
        <p:nvSpPr>
          <p:cNvPr id="8" name="Shape 5"/>
          <p:cNvSpPr/>
          <p:nvPr/>
        </p:nvSpPr>
        <p:spPr>
          <a:xfrm>
            <a:off x="811530" y="5468183"/>
            <a:ext cx="7520940" cy="1916073"/>
          </a:xfrm>
          <a:prstGeom prst="roundRect">
            <a:avLst>
              <a:gd name="adj" fmla="val 4828"/>
            </a:avLst>
          </a:prstGeom>
          <a:solidFill>
            <a:srgbClr val="FAF5EB"/>
          </a:solidFill>
          <a:ln w="7620">
            <a:solidFill>
              <a:srgbClr val="D5CDBE"/>
            </a:solidFill>
            <a:prstDash val="solid"/>
          </a:ln>
        </p:spPr>
      </p:sp>
      <p:sp>
        <p:nvSpPr>
          <p:cNvPr id="9" name="Text 6"/>
          <p:cNvSpPr/>
          <p:nvPr/>
        </p:nvSpPr>
        <p:spPr>
          <a:xfrm>
            <a:off x="1039416" y="5696069"/>
            <a:ext cx="2792135" cy="323969"/>
          </a:xfrm>
          <a:prstGeom prst="rect">
            <a:avLst/>
          </a:prstGeom>
          <a:noFill/>
          <a:ln/>
        </p:spPr>
        <p:txBody>
          <a:bodyPr wrap="none" lIns="0" tIns="0" rIns="0" bIns="0" rtlCol="0" anchor="t"/>
          <a:lstStyle/>
          <a:p>
            <a:pPr marL="0" indent="0" algn="l">
              <a:lnSpc>
                <a:spcPts val="2550"/>
              </a:lnSpc>
              <a:buNone/>
            </a:pPr>
            <a:r>
              <a:rPr lang="en-US" sz="2000" dirty="0">
                <a:solidFill>
                  <a:srgbClr val="2B3541"/>
                </a:solidFill>
                <a:latin typeface="Funnel Display" pitchFamily="34" charset="0"/>
                <a:ea typeface="Funnel Display" pitchFamily="34" charset="-122"/>
                <a:cs typeface="Funnel Display" pitchFamily="34" charset="-120"/>
              </a:rPr>
              <a:t>Psychological Contract</a:t>
            </a:r>
            <a:endParaRPr lang="en-US" sz="2000" dirty="0"/>
          </a:p>
        </p:txBody>
      </p:sp>
      <p:sp>
        <p:nvSpPr>
          <p:cNvPr id="10" name="Text 7"/>
          <p:cNvSpPr/>
          <p:nvPr/>
        </p:nvSpPr>
        <p:spPr>
          <a:xfrm>
            <a:off x="1039416" y="6141601"/>
            <a:ext cx="7065169" cy="1014770"/>
          </a:xfrm>
          <a:prstGeom prst="rect">
            <a:avLst/>
          </a:prstGeom>
          <a:noFill/>
          <a:ln/>
        </p:spPr>
        <p:txBody>
          <a:bodyPr wrap="square" lIns="0" tIns="0" rIns="0" bIns="0" rtlCol="0" anchor="t"/>
          <a:lstStyle/>
          <a:p>
            <a:pPr marL="0" indent="0" algn="l">
              <a:lnSpc>
                <a:spcPts val="2650"/>
              </a:lnSpc>
              <a:buNone/>
            </a:pPr>
            <a:r>
              <a:rPr lang="en-US" sz="1700" dirty="0">
                <a:solidFill>
                  <a:srgbClr val="2B3541"/>
                </a:solidFill>
                <a:latin typeface="Funnel Sans" pitchFamily="34" charset="0"/>
                <a:ea typeface="Funnel Sans" pitchFamily="34" charset="-122"/>
                <a:cs typeface="Funnel Sans" pitchFamily="34" charset="-120"/>
              </a:rPr>
              <a:t>A positive psychological contract helps to reduce burnout and this guarantees a </a:t>
            </a:r>
            <a:r>
              <a:rPr lang="en-US" sz="1700" b="1" dirty="0">
                <a:solidFill>
                  <a:srgbClr val="2B3541"/>
                </a:solidFill>
                <a:latin typeface="Funnel Sans" pitchFamily="34" charset="0"/>
                <a:ea typeface="Funnel Sans" pitchFamily="34" charset="-122"/>
                <a:cs typeface="Funnel Sans" pitchFamily="34" charset="-120"/>
              </a:rPr>
              <a:t>strong leadership pipeline</a:t>
            </a:r>
            <a:r>
              <a:rPr lang="en-US" sz="1700" dirty="0">
                <a:solidFill>
                  <a:srgbClr val="2B3541"/>
                </a:solidFill>
                <a:latin typeface="Funnel Sans" pitchFamily="34" charset="0"/>
                <a:ea typeface="Funnel Sans" pitchFamily="34" charset="-122"/>
                <a:cs typeface="Funnel Sans" pitchFamily="34" charset="-120"/>
              </a:rPr>
              <a:t> that is maintained over a long period of time.</a:t>
            </a:r>
            <a:endParaRPr lang="en-US" sz="17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837724" y="1122998"/>
            <a:ext cx="3661053" cy="457557"/>
          </a:xfrm>
          <a:prstGeom prst="rect">
            <a:avLst/>
          </a:prstGeom>
          <a:noFill/>
          <a:ln/>
        </p:spPr>
        <p:txBody>
          <a:bodyPr wrap="none" lIns="0" tIns="0" rIns="0" bIns="0" rtlCol="0" anchor="t"/>
          <a:lstStyle/>
          <a:p>
            <a:pPr marL="0" indent="0" algn="l">
              <a:lnSpc>
                <a:spcPts val="3600"/>
              </a:lnSpc>
              <a:buNone/>
            </a:pPr>
            <a:r>
              <a:rPr lang="en-US" sz="2850" dirty="0">
                <a:solidFill>
                  <a:srgbClr val="051D3A"/>
                </a:solidFill>
                <a:latin typeface="Funnel Display" pitchFamily="34" charset="0"/>
                <a:ea typeface="Funnel Display" pitchFamily="34" charset="-122"/>
                <a:cs typeface="Funnel Display" pitchFamily="34" charset="-120"/>
              </a:rPr>
              <a:t>Reference List</a:t>
            </a:r>
            <a:endParaRPr lang="en-US" sz="2850" dirty="0"/>
          </a:p>
        </p:txBody>
      </p:sp>
      <p:sp>
        <p:nvSpPr>
          <p:cNvPr id="3" name="Shape 1"/>
          <p:cNvSpPr/>
          <p:nvPr/>
        </p:nvSpPr>
        <p:spPr>
          <a:xfrm>
            <a:off x="814864" y="1759863"/>
            <a:ext cx="45720" cy="867251"/>
          </a:xfrm>
          <a:prstGeom prst="rect">
            <a:avLst/>
          </a:prstGeom>
          <a:solidFill>
            <a:srgbClr val="3371A5"/>
          </a:solidFill>
          <a:ln/>
        </p:spPr>
      </p:sp>
      <p:sp>
        <p:nvSpPr>
          <p:cNvPr id="4" name="Text 2"/>
          <p:cNvSpPr/>
          <p:nvPr/>
        </p:nvSpPr>
        <p:spPr>
          <a:xfrm>
            <a:off x="1038939" y="1782723"/>
            <a:ext cx="6213038" cy="821531"/>
          </a:xfrm>
          <a:prstGeom prst="rect">
            <a:avLst/>
          </a:prstGeom>
          <a:noFill/>
          <a:ln/>
        </p:spPr>
        <p:txBody>
          <a:bodyPr wrap="square" lIns="0" tIns="0" rIns="0" bIns="0" rtlCol="0" anchor="t"/>
          <a:lstStyle/>
          <a:p>
            <a:pPr marL="0" indent="0" algn="l">
              <a:lnSpc>
                <a:spcPts val="1600"/>
              </a:lnSpc>
              <a:buNone/>
            </a:pPr>
            <a:r>
              <a:rPr lang="en-US" sz="1200" dirty="0">
                <a:solidFill>
                  <a:srgbClr val="2B3541"/>
                </a:solidFill>
                <a:latin typeface="Funnel Sans" pitchFamily="34" charset="0"/>
                <a:ea typeface="Funnel Sans" pitchFamily="34" charset="-122"/>
                <a:cs typeface="Funnel Sans" pitchFamily="34" charset="-120"/>
              </a:rPr>
              <a:t>Bennett, T., Wright, A., Wilding, M., Lawler, M. and Marsh, D. (2025). </a:t>
            </a:r>
            <a:r>
              <a:rPr lang="en-US" sz="1200" i="1" dirty="0">
                <a:solidFill>
                  <a:srgbClr val="2B3541"/>
                </a:solidFill>
                <a:latin typeface="Funnel Sans" pitchFamily="34" charset="0"/>
                <a:ea typeface="Funnel Sans" pitchFamily="34" charset="-122"/>
                <a:cs typeface="Funnel Sans" pitchFamily="34" charset="-120"/>
              </a:rPr>
              <a:t>A critical reappraisal of the effectiveness of employee relations in the NHS</a:t>
            </a:r>
            <a:r>
              <a:rPr lang="en-US" sz="1200" dirty="0">
                <a:solidFill>
                  <a:srgbClr val="2B3541"/>
                </a:solidFill>
                <a:latin typeface="Funnel Sans" pitchFamily="34" charset="0"/>
                <a:ea typeface="Funnel Sans" pitchFamily="34" charset="-122"/>
                <a:cs typeface="Funnel Sans" pitchFamily="34" charset="-120"/>
              </a:rPr>
              <a:t>. [online] Available at: </a:t>
            </a:r>
            <a:r>
              <a:rPr lang="en-US" sz="1200" u="sng" dirty="0">
                <a:solidFill>
                  <a:srgbClr val="CE5099"/>
                </a:solidFill>
                <a:latin typeface="Funnel Sans" pitchFamily="34" charset="0"/>
                <a:ea typeface="Funnel Sans" pitchFamily="34" charset="-122"/>
                <a:cs typeface="Funnel Sans" pitchFamily="34" charset="-120"/>
                <a:hlinkClick r:id="rId3">
                  <a:extLst>
                    <a:ext uri="{A12FA001-AC4F-418D-AE19-62706E023703}">
                      <ahyp:hlinkClr xmlns:ahyp="http://schemas.microsoft.com/office/drawing/2018/hyperlinkcolor" xmlns="" val="tx"/>
                    </a:ext>
                  </a:extLst>
                </a:hlinkClick>
              </a:rPr>
              <a:t>https://www.hpma.org.uk/wp-content/uploads/2025/02/A-Critical-Appraisal-of-the-Effectiveness-of-Employee-Relations-in-the-NHS.pdf</a:t>
            </a:r>
            <a:r>
              <a:rPr lang="en-US" sz="1200" dirty="0">
                <a:solidFill>
                  <a:srgbClr val="2B3541"/>
                </a:solidFill>
                <a:latin typeface="Funnel Sans" pitchFamily="34" charset="0"/>
                <a:ea typeface="Funnel Sans" pitchFamily="34" charset="-122"/>
                <a:cs typeface="Funnel Sans" pitchFamily="34" charset="-120"/>
              </a:rPr>
              <a:t>.</a:t>
            </a:r>
            <a:endParaRPr lang="en-US" sz="1200" dirty="0"/>
          </a:p>
        </p:txBody>
      </p:sp>
      <p:sp>
        <p:nvSpPr>
          <p:cNvPr id="5" name="Shape 3"/>
          <p:cNvSpPr/>
          <p:nvPr/>
        </p:nvSpPr>
        <p:spPr>
          <a:xfrm>
            <a:off x="7355443" y="1759863"/>
            <a:ext cx="45720" cy="867251"/>
          </a:xfrm>
          <a:prstGeom prst="rect">
            <a:avLst/>
          </a:prstGeom>
          <a:solidFill>
            <a:srgbClr val="3371A5"/>
          </a:solidFill>
          <a:ln/>
        </p:spPr>
      </p:sp>
      <p:sp>
        <p:nvSpPr>
          <p:cNvPr id="6" name="Text 4"/>
          <p:cNvSpPr/>
          <p:nvPr/>
        </p:nvSpPr>
        <p:spPr>
          <a:xfrm>
            <a:off x="7579519" y="1782723"/>
            <a:ext cx="6213157" cy="616148"/>
          </a:xfrm>
          <a:prstGeom prst="rect">
            <a:avLst/>
          </a:prstGeom>
          <a:noFill/>
          <a:ln/>
        </p:spPr>
        <p:txBody>
          <a:bodyPr wrap="square" lIns="0" tIns="0" rIns="0" bIns="0" rtlCol="0" anchor="t"/>
          <a:lstStyle/>
          <a:p>
            <a:pPr marL="0" indent="0" algn="l">
              <a:lnSpc>
                <a:spcPts val="1600"/>
              </a:lnSpc>
              <a:buNone/>
            </a:pPr>
            <a:r>
              <a:rPr lang="en-US" sz="1200" dirty="0">
                <a:solidFill>
                  <a:srgbClr val="2B3541"/>
                </a:solidFill>
                <a:latin typeface="Funnel Sans" pitchFamily="34" charset="0"/>
                <a:ea typeface="Funnel Sans" pitchFamily="34" charset="-122"/>
                <a:cs typeface="Funnel Sans" pitchFamily="34" charset="-120"/>
              </a:rPr>
              <a:t>Confirm (2025). </a:t>
            </a:r>
            <a:r>
              <a:rPr lang="en-US" sz="1200" i="1" dirty="0">
                <a:solidFill>
                  <a:srgbClr val="2B3541"/>
                </a:solidFill>
                <a:latin typeface="Funnel Sans" pitchFamily="34" charset="0"/>
                <a:ea typeface="Funnel Sans" pitchFamily="34" charset="-122"/>
                <a:cs typeface="Funnel Sans" pitchFamily="34" charset="-120"/>
              </a:rPr>
              <a:t>9 Box Performance Review &amp; Talent Evaluation Guide | Insights from Confirm</a:t>
            </a:r>
            <a:r>
              <a:rPr lang="en-US" sz="1200" dirty="0">
                <a:solidFill>
                  <a:srgbClr val="2B3541"/>
                </a:solidFill>
                <a:latin typeface="Funnel Sans" pitchFamily="34" charset="0"/>
                <a:ea typeface="Funnel Sans" pitchFamily="34" charset="-122"/>
                <a:cs typeface="Funnel Sans" pitchFamily="34" charset="-120"/>
              </a:rPr>
              <a:t>. [online] </a:t>
            </a:r>
            <a:r>
              <a:rPr lang="en-US" sz="1200" u="sng" dirty="0">
                <a:solidFill>
                  <a:srgbClr val="CE5099"/>
                </a:solidFill>
                <a:latin typeface="Funnel Sans" pitchFamily="34" charset="0"/>
                <a:ea typeface="Funnel Sans" pitchFamily="34" charset="-122"/>
                <a:cs typeface="Funnel Sans" pitchFamily="34" charset="-120"/>
                <a:hlinkClick r:id="rId4">
                  <a:extLst>
                    <a:ext uri="{A12FA001-AC4F-418D-AE19-62706E023703}">
                      <ahyp:hlinkClr xmlns:ahyp="http://schemas.microsoft.com/office/drawing/2018/hyperlinkcolor" xmlns="" val="tx"/>
                    </a:ext>
                  </a:extLst>
                </a:hlinkClick>
              </a:rPr>
              <a:t>Confirm.com</a:t>
            </a:r>
            <a:r>
              <a:rPr lang="en-US" sz="1200" dirty="0">
                <a:solidFill>
                  <a:srgbClr val="2B3541"/>
                </a:solidFill>
                <a:latin typeface="Funnel Sans" pitchFamily="34" charset="0"/>
                <a:ea typeface="Funnel Sans" pitchFamily="34" charset="-122"/>
                <a:cs typeface="Funnel Sans" pitchFamily="34" charset="-120"/>
              </a:rPr>
              <a:t>. Available at: </a:t>
            </a:r>
            <a:r>
              <a:rPr lang="en-US" sz="1200" u="sng" dirty="0">
                <a:solidFill>
                  <a:srgbClr val="CE5099"/>
                </a:solidFill>
                <a:latin typeface="Funnel Sans" pitchFamily="34" charset="0"/>
                <a:ea typeface="Funnel Sans" pitchFamily="34" charset="-122"/>
                <a:cs typeface="Funnel Sans" pitchFamily="34" charset="-120"/>
                <a:hlinkClick r:id="rId5">
                  <a:extLst>
                    <a:ext uri="{A12FA001-AC4F-418D-AE19-62706E023703}">
                      <ahyp:hlinkClr xmlns:ahyp="http://schemas.microsoft.com/office/drawing/2018/hyperlinkcolor" xmlns="" val="tx"/>
                    </a:ext>
                  </a:extLst>
                </a:hlinkClick>
              </a:rPr>
              <a:t>https://www.confirm.com/blog/9-box-performance-review-talent-evaluation-guide</a:t>
            </a:r>
            <a:r>
              <a:rPr lang="en-US" sz="1200" dirty="0">
                <a:solidFill>
                  <a:srgbClr val="2B3541"/>
                </a:solidFill>
                <a:latin typeface="Funnel Sans" pitchFamily="34" charset="0"/>
                <a:ea typeface="Funnel Sans" pitchFamily="34" charset="-122"/>
                <a:cs typeface="Funnel Sans" pitchFamily="34" charset="-120"/>
              </a:rPr>
              <a:t>.</a:t>
            </a:r>
            <a:endParaRPr lang="en-US" sz="1200" dirty="0"/>
          </a:p>
        </p:txBody>
      </p:sp>
      <p:sp>
        <p:nvSpPr>
          <p:cNvPr id="7" name="Shape 5"/>
          <p:cNvSpPr/>
          <p:nvPr/>
        </p:nvSpPr>
        <p:spPr>
          <a:xfrm>
            <a:off x="814864" y="2783562"/>
            <a:ext cx="45720" cy="661868"/>
          </a:xfrm>
          <a:prstGeom prst="rect">
            <a:avLst/>
          </a:prstGeom>
          <a:solidFill>
            <a:srgbClr val="3371A5"/>
          </a:solidFill>
          <a:ln/>
        </p:spPr>
      </p:sp>
      <p:sp>
        <p:nvSpPr>
          <p:cNvPr id="8" name="Text 6"/>
          <p:cNvSpPr/>
          <p:nvPr/>
        </p:nvSpPr>
        <p:spPr>
          <a:xfrm>
            <a:off x="1038939" y="2806422"/>
            <a:ext cx="6213038" cy="616148"/>
          </a:xfrm>
          <a:prstGeom prst="rect">
            <a:avLst/>
          </a:prstGeom>
          <a:noFill/>
          <a:ln/>
        </p:spPr>
        <p:txBody>
          <a:bodyPr wrap="square" lIns="0" tIns="0" rIns="0" bIns="0" rtlCol="0" anchor="t"/>
          <a:lstStyle/>
          <a:p>
            <a:pPr marL="0" indent="0" algn="l">
              <a:lnSpc>
                <a:spcPts val="1600"/>
              </a:lnSpc>
              <a:buNone/>
            </a:pPr>
            <a:r>
              <a:rPr lang="en-US" sz="1200" dirty="0">
                <a:solidFill>
                  <a:srgbClr val="2B3541"/>
                </a:solidFill>
                <a:latin typeface="Funnel Sans" pitchFamily="34" charset="0"/>
                <a:ea typeface="Funnel Sans" pitchFamily="34" charset="-122"/>
                <a:cs typeface="Funnel Sans" pitchFamily="34" charset="-120"/>
              </a:rPr>
              <a:t>De, A. (2025). </a:t>
            </a:r>
            <a:r>
              <a:rPr lang="en-US" sz="1200" i="1" dirty="0">
                <a:solidFill>
                  <a:srgbClr val="2B3541"/>
                </a:solidFill>
                <a:latin typeface="Funnel Sans" pitchFamily="34" charset="0"/>
                <a:ea typeface="Funnel Sans" pitchFamily="34" charset="-122"/>
                <a:cs typeface="Funnel Sans" pitchFamily="34" charset="-120"/>
              </a:rPr>
              <a:t>How to Use the 9‑Box Grid: A Guide for Talent Management</a:t>
            </a:r>
            <a:r>
              <a:rPr lang="en-US" sz="1200" dirty="0">
                <a:solidFill>
                  <a:srgbClr val="2B3541"/>
                </a:solidFill>
                <a:latin typeface="Funnel Sans" pitchFamily="34" charset="0"/>
                <a:ea typeface="Funnel Sans" pitchFamily="34" charset="-122"/>
                <a:cs typeface="Funnel Sans" pitchFamily="34" charset="-120"/>
              </a:rPr>
              <a:t>. [online] </a:t>
            </a:r>
            <a:r>
              <a:rPr lang="en-US" sz="1200" u="sng" dirty="0">
                <a:solidFill>
                  <a:srgbClr val="CE5099"/>
                </a:solidFill>
                <a:latin typeface="Funnel Sans" pitchFamily="34" charset="0"/>
                <a:ea typeface="Funnel Sans" pitchFamily="34" charset="-122"/>
                <a:cs typeface="Funnel Sans" pitchFamily="34" charset="-120"/>
                <a:hlinkClick r:id="rId6">
                  <a:extLst>
                    <a:ext uri="{A12FA001-AC4F-418D-AE19-62706E023703}">
                      <ahyp:hlinkClr xmlns:ahyp="http://schemas.microsoft.com/office/drawing/2018/hyperlinkcolor" xmlns="" val="tx"/>
                    </a:ext>
                  </a:extLst>
                </a:hlinkClick>
              </a:rPr>
              <a:t>Sprout.ph</a:t>
            </a:r>
            <a:r>
              <a:rPr lang="en-US" sz="1200" dirty="0">
                <a:solidFill>
                  <a:srgbClr val="2B3541"/>
                </a:solidFill>
                <a:latin typeface="Funnel Sans" pitchFamily="34" charset="0"/>
                <a:ea typeface="Funnel Sans" pitchFamily="34" charset="-122"/>
                <a:cs typeface="Funnel Sans" pitchFamily="34" charset="-120"/>
              </a:rPr>
              <a:t>. Available at: </a:t>
            </a:r>
            <a:r>
              <a:rPr lang="en-US" sz="1200" u="sng" dirty="0">
                <a:solidFill>
                  <a:srgbClr val="CE5099"/>
                </a:solidFill>
                <a:latin typeface="Funnel Sans" pitchFamily="34" charset="0"/>
                <a:ea typeface="Funnel Sans" pitchFamily="34" charset="-122"/>
                <a:cs typeface="Funnel Sans" pitchFamily="34" charset="-120"/>
                <a:hlinkClick r:id="rId7">
                  <a:extLst>
                    <a:ext uri="{A12FA001-AC4F-418D-AE19-62706E023703}">
                      <ahyp:hlinkClr xmlns:ahyp="http://schemas.microsoft.com/office/drawing/2018/hyperlinkcolor" xmlns="" val="tx"/>
                    </a:ext>
                  </a:extLst>
                </a:hlinkClick>
              </a:rPr>
              <a:t>https://sprout.ph/articles/how-to-use-the-9-box-grid/</a:t>
            </a:r>
            <a:r>
              <a:rPr lang="en-US" sz="1200" dirty="0">
                <a:solidFill>
                  <a:srgbClr val="2B3541"/>
                </a:solidFill>
                <a:latin typeface="Funnel Sans" pitchFamily="34" charset="0"/>
                <a:ea typeface="Funnel Sans" pitchFamily="34" charset="-122"/>
                <a:cs typeface="Funnel Sans" pitchFamily="34" charset="-120"/>
              </a:rPr>
              <a:t> [Accessed 4 Apr. 2026].</a:t>
            </a:r>
            <a:endParaRPr lang="en-US" sz="1200" dirty="0"/>
          </a:p>
        </p:txBody>
      </p:sp>
      <p:sp>
        <p:nvSpPr>
          <p:cNvPr id="9" name="Shape 7"/>
          <p:cNvSpPr/>
          <p:nvPr/>
        </p:nvSpPr>
        <p:spPr>
          <a:xfrm>
            <a:off x="7355443" y="2783562"/>
            <a:ext cx="45720" cy="661868"/>
          </a:xfrm>
          <a:prstGeom prst="rect">
            <a:avLst/>
          </a:prstGeom>
          <a:solidFill>
            <a:srgbClr val="3371A5"/>
          </a:solidFill>
          <a:ln/>
        </p:spPr>
      </p:sp>
      <p:sp>
        <p:nvSpPr>
          <p:cNvPr id="10" name="Text 8"/>
          <p:cNvSpPr/>
          <p:nvPr/>
        </p:nvSpPr>
        <p:spPr>
          <a:xfrm>
            <a:off x="7579519" y="2806422"/>
            <a:ext cx="6213157" cy="616148"/>
          </a:xfrm>
          <a:prstGeom prst="rect">
            <a:avLst/>
          </a:prstGeom>
          <a:noFill/>
          <a:ln/>
        </p:spPr>
        <p:txBody>
          <a:bodyPr wrap="square" lIns="0" tIns="0" rIns="0" bIns="0" rtlCol="0" anchor="t"/>
          <a:lstStyle/>
          <a:p>
            <a:pPr marL="0" indent="0" algn="l">
              <a:lnSpc>
                <a:spcPts val="1600"/>
              </a:lnSpc>
              <a:buNone/>
            </a:pPr>
            <a:r>
              <a:rPr lang="en-US" sz="1200" dirty="0">
                <a:solidFill>
                  <a:srgbClr val="2B3541"/>
                </a:solidFill>
                <a:latin typeface="Funnel Sans" pitchFamily="34" charset="0"/>
                <a:ea typeface="Funnel Sans" pitchFamily="34" charset="-122"/>
                <a:cs typeface="Funnel Sans" pitchFamily="34" charset="-120"/>
              </a:rPr>
              <a:t>Gajjar, D. (2026). </a:t>
            </a:r>
            <a:r>
              <a:rPr lang="en-US" sz="1200" i="1" dirty="0">
                <a:solidFill>
                  <a:srgbClr val="2B3541"/>
                </a:solidFill>
                <a:latin typeface="Funnel Sans" pitchFamily="34" charset="0"/>
                <a:ea typeface="Funnel Sans" pitchFamily="34" charset="-122"/>
                <a:cs typeface="Funnel Sans" pitchFamily="34" charset="-120"/>
              </a:rPr>
              <a:t>NHS workforce: Size, characteristics and staffing levels Summary 1 Size and characteristics of the NHS workforce 2 NHS staffing levels</a:t>
            </a:r>
            <a:r>
              <a:rPr lang="en-US" sz="1200" dirty="0">
                <a:solidFill>
                  <a:srgbClr val="2B3541"/>
                </a:solidFill>
                <a:latin typeface="Funnel Sans" pitchFamily="34" charset="0"/>
                <a:ea typeface="Funnel Sans" pitchFamily="34" charset="-122"/>
                <a:cs typeface="Funnel Sans" pitchFamily="34" charset="-120"/>
              </a:rPr>
              <a:t>. [online] Available at: </a:t>
            </a:r>
            <a:r>
              <a:rPr lang="en-US" sz="1200" u="sng" dirty="0">
                <a:solidFill>
                  <a:srgbClr val="CE5099"/>
                </a:solidFill>
                <a:latin typeface="Funnel Sans" pitchFamily="34" charset="0"/>
                <a:ea typeface="Funnel Sans" pitchFamily="34" charset="-122"/>
                <a:cs typeface="Funnel Sans" pitchFamily="34" charset="-120"/>
                <a:hlinkClick r:id="rId8">
                  <a:extLst>
                    <a:ext uri="{A12FA001-AC4F-418D-AE19-62706E023703}">
                      <ahyp:hlinkClr xmlns:ahyp="http://schemas.microsoft.com/office/drawing/2018/hyperlinkcolor" xmlns="" val="tx"/>
                    </a:ext>
                  </a:extLst>
                </a:hlinkClick>
              </a:rPr>
              <a:t>https://researchbriefings.files.parliament.uk/documents/CBP-10539/CBP-10539.pdf</a:t>
            </a:r>
            <a:r>
              <a:rPr lang="en-US" sz="1200" dirty="0">
                <a:solidFill>
                  <a:srgbClr val="2B3541"/>
                </a:solidFill>
                <a:latin typeface="Funnel Sans" pitchFamily="34" charset="0"/>
                <a:ea typeface="Funnel Sans" pitchFamily="34" charset="-122"/>
                <a:cs typeface="Funnel Sans" pitchFamily="34" charset="-120"/>
              </a:rPr>
              <a:t>.</a:t>
            </a:r>
            <a:endParaRPr lang="en-US" sz="1200" dirty="0"/>
          </a:p>
        </p:txBody>
      </p:sp>
      <p:sp>
        <p:nvSpPr>
          <p:cNvPr id="11" name="Shape 9"/>
          <p:cNvSpPr/>
          <p:nvPr/>
        </p:nvSpPr>
        <p:spPr>
          <a:xfrm>
            <a:off x="814864" y="3601879"/>
            <a:ext cx="45720" cy="661868"/>
          </a:xfrm>
          <a:prstGeom prst="rect">
            <a:avLst/>
          </a:prstGeom>
          <a:solidFill>
            <a:srgbClr val="3371A5"/>
          </a:solidFill>
          <a:ln/>
        </p:spPr>
      </p:sp>
      <p:sp>
        <p:nvSpPr>
          <p:cNvPr id="12" name="Text 10"/>
          <p:cNvSpPr/>
          <p:nvPr/>
        </p:nvSpPr>
        <p:spPr>
          <a:xfrm>
            <a:off x="1038939" y="3624739"/>
            <a:ext cx="6213038" cy="616148"/>
          </a:xfrm>
          <a:prstGeom prst="rect">
            <a:avLst/>
          </a:prstGeom>
          <a:noFill/>
          <a:ln/>
        </p:spPr>
        <p:txBody>
          <a:bodyPr wrap="square" lIns="0" tIns="0" rIns="0" bIns="0" rtlCol="0" anchor="t"/>
          <a:lstStyle/>
          <a:p>
            <a:pPr marL="0" indent="0" algn="l">
              <a:lnSpc>
                <a:spcPts val="1600"/>
              </a:lnSpc>
              <a:buNone/>
            </a:pPr>
            <a:r>
              <a:rPr lang="en-US" sz="1200" dirty="0">
                <a:solidFill>
                  <a:srgbClr val="2B3541"/>
                </a:solidFill>
                <a:latin typeface="Funnel Sans" pitchFamily="34" charset="0"/>
                <a:ea typeface="Funnel Sans" pitchFamily="34" charset="-122"/>
                <a:cs typeface="Funnel Sans" pitchFamily="34" charset="-120"/>
              </a:rPr>
              <a:t>HEIW NHS (2023). </a:t>
            </a:r>
            <a:r>
              <a:rPr lang="en-US" sz="1200" i="1" dirty="0">
                <a:solidFill>
                  <a:srgbClr val="2B3541"/>
                </a:solidFill>
                <a:latin typeface="Funnel Sans" pitchFamily="34" charset="0"/>
                <a:ea typeface="Funnel Sans" pitchFamily="34" charset="-122"/>
                <a:cs typeface="Funnel Sans" pitchFamily="34" charset="-120"/>
              </a:rPr>
              <a:t>Retaining and Valuing Nurses within the NHS in Wales A Nurse Retention Plan Contents</a:t>
            </a:r>
            <a:r>
              <a:rPr lang="en-US" sz="1200" dirty="0">
                <a:solidFill>
                  <a:srgbClr val="2B3541"/>
                </a:solidFill>
                <a:latin typeface="Funnel Sans" pitchFamily="34" charset="0"/>
                <a:ea typeface="Funnel Sans" pitchFamily="34" charset="-122"/>
                <a:cs typeface="Funnel Sans" pitchFamily="34" charset="-120"/>
              </a:rPr>
              <a:t>. [online] Available at: </a:t>
            </a:r>
            <a:r>
              <a:rPr lang="en-US" sz="1200" u="sng" dirty="0">
                <a:solidFill>
                  <a:srgbClr val="CE5099"/>
                </a:solidFill>
                <a:latin typeface="Funnel Sans" pitchFamily="34" charset="0"/>
                <a:ea typeface="Funnel Sans" pitchFamily="34" charset="-122"/>
                <a:cs typeface="Funnel Sans" pitchFamily="34" charset="-120"/>
                <a:hlinkClick r:id="rId9">
                  <a:extLst>
                    <a:ext uri="{A12FA001-AC4F-418D-AE19-62706E023703}">
                      <ahyp:hlinkClr xmlns:ahyp="http://schemas.microsoft.com/office/drawing/2018/hyperlinkcolor" xmlns="" val="tx"/>
                    </a:ext>
                  </a:extLst>
                </a:hlinkClick>
              </a:rPr>
              <a:t>https://heiw.nhs.wales/files/nursing-retention-plan/</a:t>
            </a:r>
            <a:r>
              <a:rPr lang="en-US" sz="1200" dirty="0">
                <a:solidFill>
                  <a:srgbClr val="2B3541"/>
                </a:solidFill>
                <a:latin typeface="Funnel Sans" pitchFamily="34" charset="0"/>
                <a:ea typeface="Funnel Sans" pitchFamily="34" charset="-122"/>
                <a:cs typeface="Funnel Sans" pitchFamily="34" charset="-120"/>
              </a:rPr>
              <a:t>.</a:t>
            </a:r>
            <a:endParaRPr lang="en-US" sz="1200" dirty="0"/>
          </a:p>
        </p:txBody>
      </p:sp>
      <p:sp>
        <p:nvSpPr>
          <p:cNvPr id="13" name="Shape 11"/>
          <p:cNvSpPr/>
          <p:nvPr/>
        </p:nvSpPr>
        <p:spPr>
          <a:xfrm>
            <a:off x="7355443" y="3601879"/>
            <a:ext cx="45720" cy="661868"/>
          </a:xfrm>
          <a:prstGeom prst="rect">
            <a:avLst/>
          </a:prstGeom>
          <a:solidFill>
            <a:srgbClr val="3371A5"/>
          </a:solidFill>
          <a:ln/>
        </p:spPr>
      </p:sp>
      <p:sp>
        <p:nvSpPr>
          <p:cNvPr id="14" name="Text 12"/>
          <p:cNvSpPr/>
          <p:nvPr/>
        </p:nvSpPr>
        <p:spPr>
          <a:xfrm>
            <a:off x="7579519" y="3624739"/>
            <a:ext cx="6213157" cy="616148"/>
          </a:xfrm>
          <a:prstGeom prst="rect">
            <a:avLst/>
          </a:prstGeom>
          <a:noFill/>
          <a:ln/>
        </p:spPr>
        <p:txBody>
          <a:bodyPr wrap="square" lIns="0" tIns="0" rIns="0" bIns="0" rtlCol="0" anchor="t"/>
          <a:lstStyle/>
          <a:p>
            <a:pPr marL="0" indent="0" algn="l">
              <a:lnSpc>
                <a:spcPts val="1600"/>
              </a:lnSpc>
              <a:buNone/>
            </a:pPr>
            <a:r>
              <a:rPr lang="en-US" sz="1200" dirty="0">
                <a:solidFill>
                  <a:srgbClr val="2B3541"/>
                </a:solidFill>
                <a:latin typeface="Funnel Sans" pitchFamily="34" charset="0"/>
                <a:ea typeface="Funnel Sans" pitchFamily="34" charset="-122"/>
                <a:cs typeface="Funnel Sans" pitchFamily="34" charset="-120"/>
              </a:rPr>
              <a:t>Hobbs, C. and Wood, E. (2025). What factors influence the retention of workers in NHS mental health crisis services in England? A reflexive thematic analysis. </a:t>
            </a:r>
            <a:r>
              <a:rPr lang="en-US" sz="1200" i="1" dirty="0">
                <a:solidFill>
                  <a:srgbClr val="2B3541"/>
                </a:solidFill>
                <a:latin typeface="Funnel Sans" pitchFamily="34" charset="0"/>
                <a:ea typeface="Funnel Sans" pitchFamily="34" charset="-122"/>
                <a:cs typeface="Funnel Sans" pitchFamily="34" charset="-120"/>
              </a:rPr>
              <a:t>PubMed</a:t>
            </a:r>
            <a:r>
              <a:rPr lang="en-US" sz="1200" dirty="0">
                <a:solidFill>
                  <a:srgbClr val="2B3541"/>
                </a:solidFill>
                <a:latin typeface="Funnel Sans" pitchFamily="34" charset="0"/>
                <a:ea typeface="Funnel Sans" pitchFamily="34" charset="-122"/>
                <a:cs typeface="Funnel Sans" pitchFamily="34" charset="-120"/>
              </a:rPr>
              <a:t>, 15(10), pp.e104551–e104551. doi: </a:t>
            </a:r>
            <a:r>
              <a:rPr lang="en-US" sz="1200" u="sng" dirty="0">
                <a:solidFill>
                  <a:srgbClr val="CE5099"/>
                </a:solidFill>
                <a:latin typeface="Funnel Sans" pitchFamily="34" charset="0"/>
                <a:ea typeface="Funnel Sans" pitchFamily="34" charset="-122"/>
                <a:cs typeface="Funnel Sans" pitchFamily="34" charset="-120"/>
                <a:hlinkClick r:id="rId10">
                  <a:extLst>
                    <a:ext uri="{A12FA001-AC4F-418D-AE19-62706E023703}">
                      <ahyp:hlinkClr xmlns:ahyp="http://schemas.microsoft.com/office/drawing/2018/hyperlinkcolor" xmlns="" val="tx"/>
                    </a:ext>
                  </a:extLst>
                </a:hlinkClick>
              </a:rPr>
              <a:t>https://doi.org/10.1136/bmjopen-2025-104551</a:t>
            </a:r>
            <a:r>
              <a:rPr lang="en-US" sz="1200" dirty="0">
                <a:solidFill>
                  <a:srgbClr val="2B3541"/>
                </a:solidFill>
                <a:latin typeface="Funnel Sans" pitchFamily="34" charset="0"/>
                <a:ea typeface="Funnel Sans" pitchFamily="34" charset="-122"/>
                <a:cs typeface="Funnel Sans" pitchFamily="34" charset="-120"/>
              </a:rPr>
              <a:t>.</a:t>
            </a:r>
            <a:endParaRPr lang="en-US" sz="1200" dirty="0"/>
          </a:p>
        </p:txBody>
      </p:sp>
      <p:sp>
        <p:nvSpPr>
          <p:cNvPr id="15" name="Shape 13"/>
          <p:cNvSpPr/>
          <p:nvPr/>
        </p:nvSpPr>
        <p:spPr>
          <a:xfrm>
            <a:off x="814864" y="4420195"/>
            <a:ext cx="45720" cy="867251"/>
          </a:xfrm>
          <a:prstGeom prst="rect">
            <a:avLst/>
          </a:prstGeom>
          <a:solidFill>
            <a:srgbClr val="3371A5"/>
          </a:solidFill>
          <a:ln/>
        </p:spPr>
      </p:sp>
      <p:sp>
        <p:nvSpPr>
          <p:cNvPr id="16" name="Text 14"/>
          <p:cNvSpPr/>
          <p:nvPr/>
        </p:nvSpPr>
        <p:spPr>
          <a:xfrm>
            <a:off x="1038939" y="4443055"/>
            <a:ext cx="6213038" cy="821531"/>
          </a:xfrm>
          <a:prstGeom prst="rect">
            <a:avLst/>
          </a:prstGeom>
          <a:noFill/>
          <a:ln/>
        </p:spPr>
        <p:txBody>
          <a:bodyPr wrap="square" lIns="0" tIns="0" rIns="0" bIns="0" rtlCol="0" anchor="t"/>
          <a:lstStyle/>
          <a:p>
            <a:pPr marL="0" indent="0" algn="l">
              <a:lnSpc>
                <a:spcPts val="1600"/>
              </a:lnSpc>
              <a:buNone/>
            </a:pPr>
            <a:r>
              <a:rPr lang="en-US" sz="1200" dirty="0">
                <a:solidFill>
                  <a:srgbClr val="2B3541"/>
                </a:solidFill>
                <a:latin typeface="Funnel Sans" pitchFamily="34" charset="0"/>
                <a:ea typeface="Funnel Sans" pitchFamily="34" charset="-122"/>
                <a:cs typeface="Funnel Sans" pitchFamily="34" charset="-120"/>
              </a:rPr>
              <a:t>Liaison Workforce (2024). </a:t>
            </a:r>
            <a:r>
              <a:rPr lang="en-US" sz="1200" i="1" dirty="0">
                <a:solidFill>
                  <a:srgbClr val="2B3541"/>
                </a:solidFill>
                <a:latin typeface="Funnel Sans" pitchFamily="34" charset="0"/>
                <a:ea typeface="Funnel Sans" pitchFamily="34" charset="-122"/>
                <a:cs typeface="Funnel Sans" pitchFamily="34" charset="-120"/>
              </a:rPr>
              <a:t>People Planning</a:t>
            </a:r>
            <a:r>
              <a:rPr lang="en-US" sz="1200" dirty="0">
                <a:solidFill>
                  <a:srgbClr val="2B3541"/>
                </a:solidFill>
                <a:latin typeface="Funnel Sans" pitchFamily="34" charset="0"/>
                <a:ea typeface="Funnel Sans" pitchFamily="34" charset="-122"/>
                <a:cs typeface="Funnel Sans" pitchFamily="34" charset="-120"/>
              </a:rPr>
              <a:t>. [online] Available at: </a:t>
            </a:r>
            <a:r>
              <a:rPr lang="en-US" sz="1200" u="sng" dirty="0">
                <a:solidFill>
                  <a:srgbClr val="CE5099"/>
                </a:solidFill>
                <a:latin typeface="Funnel Sans" pitchFamily="34" charset="0"/>
                <a:ea typeface="Funnel Sans" pitchFamily="34" charset="-122"/>
                <a:cs typeface="Funnel Sans" pitchFamily="34" charset="-120"/>
                <a:hlinkClick r:id="rId11">
                  <a:extLst>
                    <a:ext uri="{A12FA001-AC4F-418D-AE19-62706E023703}">
                      <ahyp:hlinkClr xmlns:ahyp="http://schemas.microsoft.com/office/drawing/2018/hyperlinkcolor" xmlns="" val="tx"/>
                    </a:ext>
                  </a:extLst>
                </a:hlinkClick>
              </a:rPr>
              <a:t>https://assets.applytosupply.digitalmarketplace.service.gov.uk/g-cloud-14/documents/701027/707210835513587-service-definition-document-2024-05-02-1009.pdf</a:t>
            </a:r>
            <a:r>
              <a:rPr lang="en-US" sz="1200" dirty="0">
                <a:solidFill>
                  <a:srgbClr val="2B3541"/>
                </a:solidFill>
                <a:latin typeface="Funnel Sans" pitchFamily="34" charset="0"/>
                <a:ea typeface="Funnel Sans" pitchFamily="34" charset="-122"/>
                <a:cs typeface="Funnel Sans" pitchFamily="34" charset="-120"/>
              </a:rPr>
              <a:t> [Accessed 4 Apr. 2026].</a:t>
            </a:r>
            <a:endParaRPr lang="en-US" sz="1200" dirty="0"/>
          </a:p>
        </p:txBody>
      </p:sp>
      <p:sp>
        <p:nvSpPr>
          <p:cNvPr id="17" name="Shape 15"/>
          <p:cNvSpPr/>
          <p:nvPr/>
        </p:nvSpPr>
        <p:spPr>
          <a:xfrm>
            <a:off x="7355443" y="4420195"/>
            <a:ext cx="45720" cy="867251"/>
          </a:xfrm>
          <a:prstGeom prst="rect">
            <a:avLst/>
          </a:prstGeom>
          <a:solidFill>
            <a:srgbClr val="3371A5"/>
          </a:solidFill>
          <a:ln/>
        </p:spPr>
      </p:sp>
      <p:sp>
        <p:nvSpPr>
          <p:cNvPr id="18" name="Text 16"/>
          <p:cNvSpPr/>
          <p:nvPr/>
        </p:nvSpPr>
        <p:spPr>
          <a:xfrm>
            <a:off x="7579519" y="4443055"/>
            <a:ext cx="6213157" cy="821531"/>
          </a:xfrm>
          <a:prstGeom prst="rect">
            <a:avLst/>
          </a:prstGeom>
          <a:noFill/>
          <a:ln/>
        </p:spPr>
        <p:txBody>
          <a:bodyPr wrap="square" lIns="0" tIns="0" rIns="0" bIns="0" rtlCol="0" anchor="t"/>
          <a:lstStyle/>
          <a:p>
            <a:pPr marL="0" indent="0" algn="l">
              <a:lnSpc>
                <a:spcPts val="1600"/>
              </a:lnSpc>
              <a:buNone/>
            </a:pPr>
            <a:r>
              <a:rPr lang="en-US" sz="1200" dirty="0">
                <a:solidFill>
                  <a:srgbClr val="2B3541"/>
                </a:solidFill>
                <a:latin typeface="Funnel Sans" pitchFamily="34" charset="0"/>
                <a:ea typeface="Funnel Sans" pitchFamily="34" charset="-122"/>
                <a:cs typeface="Funnel Sans" pitchFamily="34" charset="-120"/>
              </a:rPr>
              <a:t>Nash, S. (2025). </a:t>
            </a:r>
            <a:r>
              <a:rPr lang="en-US" sz="1200" i="1" dirty="0">
                <a:solidFill>
                  <a:srgbClr val="2B3541"/>
                </a:solidFill>
                <a:latin typeface="Funnel Sans" pitchFamily="34" charset="0"/>
                <a:ea typeface="Funnel Sans" pitchFamily="34" charset="-122"/>
                <a:cs typeface="Funnel Sans" pitchFamily="34" charset="-120"/>
              </a:rPr>
              <a:t>From Burnout To Belief: Reflections On Reforming The NHS From Within | The King's Fund</a:t>
            </a:r>
            <a:r>
              <a:rPr lang="en-US" sz="1200" dirty="0">
                <a:solidFill>
                  <a:srgbClr val="2B3541"/>
                </a:solidFill>
                <a:latin typeface="Funnel Sans" pitchFamily="34" charset="0"/>
                <a:ea typeface="Funnel Sans" pitchFamily="34" charset="-122"/>
                <a:cs typeface="Funnel Sans" pitchFamily="34" charset="-120"/>
              </a:rPr>
              <a:t>. [online] The King's Fund. Available at: </a:t>
            </a:r>
            <a:r>
              <a:rPr lang="en-US" sz="1200" u="sng" dirty="0">
                <a:solidFill>
                  <a:srgbClr val="CE5099"/>
                </a:solidFill>
                <a:latin typeface="Funnel Sans" pitchFamily="34" charset="0"/>
                <a:ea typeface="Funnel Sans" pitchFamily="34" charset="-122"/>
                <a:cs typeface="Funnel Sans" pitchFamily="34" charset="-120"/>
                <a:hlinkClick r:id="rId12">
                  <a:extLst>
                    <a:ext uri="{A12FA001-AC4F-418D-AE19-62706E023703}">
                      <ahyp:hlinkClr xmlns:ahyp="http://schemas.microsoft.com/office/drawing/2018/hyperlinkcolor" xmlns="" val="tx"/>
                    </a:ext>
                  </a:extLst>
                </a:hlinkClick>
              </a:rPr>
              <a:t>https://www.kingsfund.org.uk/insight-and-analysis/long-reads/burnout-belief-reforming-the-nhs</a:t>
            </a:r>
            <a:r>
              <a:rPr lang="en-US" sz="1200" dirty="0">
                <a:solidFill>
                  <a:srgbClr val="2B3541"/>
                </a:solidFill>
                <a:latin typeface="Funnel Sans" pitchFamily="34" charset="0"/>
                <a:ea typeface="Funnel Sans" pitchFamily="34" charset="-122"/>
                <a:cs typeface="Funnel Sans" pitchFamily="34" charset="-120"/>
              </a:rPr>
              <a:t>.</a:t>
            </a:r>
            <a:endParaRPr lang="en-US" sz="1200" dirty="0"/>
          </a:p>
        </p:txBody>
      </p:sp>
      <p:sp>
        <p:nvSpPr>
          <p:cNvPr id="19" name="Shape 17"/>
          <p:cNvSpPr/>
          <p:nvPr/>
        </p:nvSpPr>
        <p:spPr>
          <a:xfrm>
            <a:off x="814864" y="5443895"/>
            <a:ext cx="45720" cy="867251"/>
          </a:xfrm>
          <a:prstGeom prst="rect">
            <a:avLst/>
          </a:prstGeom>
          <a:solidFill>
            <a:srgbClr val="3371A5"/>
          </a:solidFill>
          <a:ln/>
        </p:spPr>
      </p:sp>
      <p:sp>
        <p:nvSpPr>
          <p:cNvPr id="20" name="Text 18"/>
          <p:cNvSpPr/>
          <p:nvPr/>
        </p:nvSpPr>
        <p:spPr>
          <a:xfrm>
            <a:off x="1038939" y="5466755"/>
            <a:ext cx="6213038" cy="821531"/>
          </a:xfrm>
          <a:prstGeom prst="rect">
            <a:avLst/>
          </a:prstGeom>
          <a:noFill/>
          <a:ln/>
        </p:spPr>
        <p:txBody>
          <a:bodyPr wrap="square" lIns="0" tIns="0" rIns="0" bIns="0" rtlCol="0" anchor="t"/>
          <a:lstStyle/>
          <a:p>
            <a:pPr marL="0" indent="0" algn="l">
              <a:lnSpc>
                <a:spcPts val="1600"/>
              </a:lnSpc>
              <a:buNone/>
            </a:pPr>
            <a:r>
              <a:rPr lang="en-US" sz="1200" dirty="0">
                <a:solidFill>
                  <a:srgbClr val="2B3541"/>
                </a:solidFill>
                <a:latin typeface="Funnel Sans" pitchFamily="34" charset="0"/>
                <a:ea typeface="Funnel Sans" pitchFamily="34" charset="-122"/>
                <a:cs typeface="Funnel Sans" pitchFamily="34" charset="-120"/>
              </a:rPr>
              <a:t>NHS (2024). </a:t>
            </a:r>
            <a:r>
              <a:rPr lang="en-US" sz="1200" i="1" dirty="0">
                <a:solidFill>
                  <a:srgbClr val="2B3541"/>
                </a:solidFill>
                <a:latin typeface="Funnel Sans" pitchFamily="34" charset="0"/>
                <a:ea typeface="Funnel Sans" pitchFamily="34" charset="-122"/>
                <a:cs typeface="Funnel Sans" pitchFamily="34" charset="-120"/>
              </a:rPr>
              <a:t>NHS Workforce Statistics - March 2024 (Including Selected Provisional Statistics for April 2024)</a:t>
            </a:r>
            <a:r>
              <a:rPr lang="en-US" sz="1200" dirty="0">
                <a:solidFill>
                  <a:srgbClr val="2B3541"/>
                </a:solidFill>
                <a:latin typeface="Funnel Sans" pitchFamily="34" charset="0"/>
                <a:ea typeface="Funnel Sans" pitchFamily="34" charset="-122"/>
                <a:cs typeface="Funnel Sans" pitchFamily="34" charset="-120"/>
              </a:rPr>
              <a:t>. [online] NHS England Digital. Available at: </a:t>
            </a:r>
            <a:r>
              <a:rPr lang="en-US" sz="1200" u="sng" dirty="0">
                <a:solidFill>
                  <a:srgbClr val="CE5099"/>
                </a:solidFill>
                <a:latin typeface="Funnel Sans" pitchFamily="34" charset="0"/>
                <a:ea typeface="Funnel Sans" pitchFamily="34" charset="-122"/>
                <a:cs typeface="Funnel Sans" pitchFamily="34" charset="-120"/>
                <a:hlinkClick r:id="rId13">
                  <a:extLst>
                    <a:ext uri="{A12FA001-AC4F-418D-AE19-62706E023703}">
                      <ahyp:hlinkClr xmlns:ahyp="http://schemas.microsoft.com/office/drawing/2018/hyperlinkcolor" xmlns="" val="tx"/>
                    </a:ext>
                  </a:extLst>
                </a:hlinkClick>
              </a:rPr>
              <a:t>https://digital.nhs.uk/data-and-information/publications/statistical/nhs-workforce-statistics/march-2024</a:t>
            </a:r>
            <a:r>
              <a:rPr lang="en-US" sz="1200" dirty="0">
                <a:solidFill>
                  <a:srgbClr val="2B3541"/>
                </a:solidFill>
                <a:latin typeface="Funnel Sans" pitchFamily="34" charset="0"/>
                <a:ea typeface="Funnel Sans" pitchFamily="34" charset="-122"/>
                <a:cs typeface="Funnel Sans" pitchFamily="34" charset="-120"/>
              </a:rPr>
              <a:t>.</a:t>
            </a:r>
            <a:endParaRPr lang="en-US" sz="1200" dirty="0"/>
          </a:p>
        </p:txBody>
      </p:sp>
      <p:sp>
        <p:nvSpPr>
          <p:cNvPr id="21" name="Shape 19"/>
          <p:cNvSpPr/>
          <p:nvPr/>
        </p:nvSpPr>
        <p:spPr>
          <a:xfrm>
            <a:off x="7355443" y="5443895"/>
            <a:ext cx="45720" cy="867251"/>
          </a:xfrm>
          <a:prstGeom prst="rect">
            <a:avLst/>
          </a:prstGeom>
          <a:solidFill>
            <a:srgbClr val="3371A5"/>
          </a:solidFill>
          <a:ln/>
        </p:spPr>
      </p:sp>
      <p:sp>
        <p:nvSpPr>
          <p:cNvPr id="22" name="Text 20"/>
          <p:cNvSpPr/>
          <p:nvPr/>
        </p:nvSpPr>
        <p:spPr>
          <a:xfrm>
            <a:off x="7579519" y="5466755"/>
            <a:ext cx="6213157" cy="616148"/>
          </a:xfrm>
          <a:prstGeom prst="rect">
            <a:avLst/>
          </a:prstGeom>
          <a:noFill/>
          <a:ln/>
        </p:spPr>
        <p:txBody>
          <a:bodyPr wrap="square" lIns="0" tIns="0" rIns="0" bIns="0" rtlCol="0" anchor="t"/>
          <a:lstStyle/>
          <a:p>
            <a:pPr marL="0" indent="0" algn="l">
              <a:lnSpc>
                <a:spcPts val="1600"/>
              </a:lnSpc>
              <a:buNone/>
            </a:pPr>
            <a:r>
              <a:rPr lang="en-US" sz="1200" dirty="0">
                <a:solidFill>
                  <a:srgbClr val="2B3541"/>
                </a:solidFill>
                <a:latin typeface="Funnel Sans" pitchFamily="34" charset="0"/>
                <a:ea typeface="Funnel Sans" pitchFamily="34" charset="-122"/>
                <a:cs typeface="Funnel Sans" pitchFamily="34" charset="-120"/>
              </a:rPr>
              <a:t>NHS Employers (2025). </a:t>
            </a:r>
            <a:r>
              <a:rPr lang="en-US" sz="1200" i="1" dirty="0">
                <a:solidFill>
                  <a:srgbClr val="2B3541"/>
                </a:solidFill>
                <a:latin typeface="Funnel Sans" pitchFamily="34" charset="0"/>
                <a:ea typeface="Funnel Sans" pitchFamily="34" charset="-122"/>
                <a:cs typeface="Funnel Sans" pitchFamily="34" charset="-120"/>
              </a:rPr>
              <a:t>Beating burnout in the NHS | NHS Employers</a:t>
            </a:r>
            <a:r>
              <a:rPr lang="en-US" sz="1200" dirty="0">
                <a:solidFill>
                  <a:srgbClr val="2B3541"/>
                </a:solidFill>
                <a:latin typeface="Funnel Sans" pitchFamily="34" charset="0"/>
                <a:ea typeface="Funnel Sans" pitchFamily="34" charset="-122"/>
                <a:cs typeface="Funnel Sans" pitchFamily="34" charset="-120"/>
              </a:rPr>
              <a:t>. [online] </a:t>
            </a:r>
            <a:r>
              <a:rPr lang="en-US" sz="1200" u="sng" dirty="0">
                <a:solidFill>
                  <a:srgbClr val="CE5099"/>
                </a:solidFill>
                <a:latin typeface="Funnel Sans" pitchFamily="34" charset="0"/>
                <a:ea typeface="Funnel Sans" pitchFamily="34" charset="-122"/>
                <a:cs typeface="Funnel Sans" pitchFamily="34" charset="-120"/>
                <a:hlinkClick r:id="rId14">
                  <a:extLst>
                    <a:ext uri="{A12FA001-AC4F-418D-AE19-62706E023703}">
                      <ahyp:hlinkClr xmlns:ahyp="http://schemas.microsoft.com/office/drawing/2018/hyperlinkcolor" xmlns="" val="tx"/>
                    </a:ext>
                  </a:extLst>
                </a:hlinkClick>
              </a:rPr>
              <a:t>www.nhsemployers.org</a:t>
            </a:r>
            <a:r>
              <a:rPr lang="en-US" sz="1200" dirty="0">
                <a:solidFill>
                  <a:srgbClr val="2B3541"/>
                </a:solidFill>
                <a:latin typeface="Funnel Sans" pitchFamily="34" charset="0"/>
                <a:ea typeface="Funnel Sans" pitchFamily="34" charset="-122"/>
                <a:cs typeface="Funnel Sans" pitchFamily="34" charset="-120"/>
              </a:rPr>
              <a:t>. Available at: </a:t>
            </a:r>
            <a:r>
              <a:rPr lang="en-US" sz="1200" u="sng" dirty="0">
                <a:solidFill>
                  <a:srgbClr val="CE5099"/>
                </a:solidFill>
                <a:latin typeface="Funnel Sans" pitchFamily="34" charset="0"/>
                <a:ea typeface="Funnel Sans" pitchFamily="34" charset="-122"/>
                <a:cs typeface="Funnel Sans" pitchFamily="34" charset="-120"/>
                <a:hlinkClick r:id="rId15">
                  <a:extLst>
                    <a:ext uri="{A12FA001-AC4F-418D-AE19-62706E023703}">
                      <ahyp:hlinkClr xmlns:ahyp="http://schemas.microsoft.com/office/drawing/2018/hyperlinkcolor" xmlns="" val="tx"/>
                    </a:ext>
                  </a:extLst>
                </a:hlinkClick>
              </a:rPr>
              <a:t>https://www.nhsemployers.org/articles/beating-burnout-nhs</a:t>
            </a:r>
            <a:r>
              <a:rPr lang="en-US" sz="1200" dirty="0">
                <a:solidFill>
                  <a:srgbClr val="2B3541"/>
                </a:solidFill>
                <a:latin typeface="Funnel Sans" pitchFamily="34" charset="0"/>
                <a:ea typeface="Funnel Sans" pitchFamily="34" charset="-122"/>
                <a:cs typeface="Funnel Sans" pitchFamily="34" charset="-120"/>
              </a:rPr>
              <a:t>.</a:t>
            </a:r>
            <a:endParaRPr lang="en-US" sz="1200" dirty="0"/>
          </a:p>
        </p:txBody>
      </p:sp>
      <p:sp>
        <p:nvSpPr>
          <p:cNvPr id="23" name="Shape 21"/>
          <p:cNvSpPr/>
          <p:nvPr/>
        </p:nvSpPr>
        <p:spPr>
          <a:xfrm>
            <a:off x="814864" y="6467594"/>
            <a:ext cx="45720" cy="661868"/>
          </a:xfrm>
          <a:prstGeom prst="rect">
            <a:avLst/>
          </a:prstGeom>
          <a:solidFill>
            <a:srgbClr val="3371A5"/>
          </a:solidFill>
          <a:ln/>
        </p:spPr>
      </p:sp>
      <p:sp>
        <p:nvSpPr>
          <p:cNvPr id="24" name="Text 22"/>
          <p:cNvSpPr/>
          <p:nvPr/>
        </p:nvSpPr>
        <p:spPr>
          <a:xfrm>
            <a:off x="1038939" y="6490454"/>
            <a:ext cx="6213038" cy="616148"/>
          </a:xfrm>
          <a:prstGeom prst="rect">
            <a:avLst/>
          </a:prstGeom>
          <a:noFill/>
          <a:ln/>
        </p:spPr>
        <p:txBody>
          <a:bodyPr wrap="square" lIns="0" tIns="0" rIns="0" bIns="0" rtlCol="0" anchor="t"/>
          <a:lstStyle/>
          <a:p>
            <a:pPr marL="0" indent="0" algn="l">
              <a:lnSpc>
                <a:spcPts val="1600"/>
              </a:lnSpc>
              <a:buNone/>
            </a:pPr>
            <a:r>
              <a:rPr lang="en-US" sz="1200" dirty="0">
                <a:solidFill>
                  <a:srgbClr val="2B3541"/>
                </a:solidFill>
                <a:latin typeface="Funnel Sans" pitchFamily="34" charset="0"/>
                <a:ea typeface="Funnel Sans" pitchFamily="34" charset="-122"/>
                <a:cs typeface="Funnel Sans" pitchFamily="34" charset="-120"/>
              </a:rPr>
              <a:t>NHS England (2024). </a:t>
            </a:r>
            <a:r>
              <a:rPr lang="en-US" sz="1200" i="1" dirty="0">
                <a:solidFill>
                  <a:srgbClr val="2B3541"/>
                </a:solidFill>
                <a:latin typeface="Funnel Sans" pitchFamily="34" charset="0"/>
                <a:ea typeface="Funnel Sans" pitchFamily="34" charset="-122"/>
                <a:cs typeface="Funnel Sans" pitchFamily="34" charset="-120"/>
              </a:rPr>
              <a:t>NHS England - NHS Long Term Workforce Plan</a:t>
            </a:r>
            <a:r>
              <a:rPr lang="en-US" sz="1200" dirty="0">
                <a:solidFill>
                  <a:srgbClr val="2B3541"/>
                </a:solidFill>
                <a:latin typeface="Funnel Sans" pitchFamily="34" charset="0"/>
                <a:ea typeface="Funnel Sans" pitchFamily="34" charset="-122"/>
                <a:cs typeface="Funnel Sans" pitchFamily="34" charset="-120"/>
              </a:rPr>
              <a:t>. [online] NHS England. Available at: </a:t>
            </a:r>
            <a:r>
              <a:rPr lang="en-US" sz="1200" u="sng" dirty="0">
                <a:solidFill>
                  <a:srgbClr val="CE5099"/>
                </a:solidFill>
                <a:latin typeface="Funnel Sans" pitchFamily="34" charset="0"/>
                <a:ea typeface="Funnel Sans" pitchFamily="34" charset="-122"/>
                <a:cs typeface="Funnel Sans" pitchFamily="34" charset="-120"/>
                <a:hlinkClick r:id="rId16">
                  <a:extLst>
                    <a:ext uri="{A12FA001-AC4F-418D-AE19-62706E023703}">
                      <ahyp:hlinkClr xmlns:ahyp="http://schemas.microsoft.com/office/drawing/2018/hyperlinkcolor" xmlns="" val="tx"/>
                    </a:ext>
                  </a:extLst>
                </a:hlinkClick>
              </a:rPr>
              <a:t>https://www.england.nhs.uk/long-read/nhs-long-term-workforce-plan-2/</a:t>
            </a:r>
            <a:r>
              <a:rPr lang="en-US" sz="1200" dirty="0">
                <a:solidFill>
                  <a:srgbClr val="2B3541"/>
                </a:solidFill>
                <a:latin typeface="Funnel Sans" pitchFamily="34" charset="0"/>
                <a:ea typeface="Funnel Sans" pitchFamily="34" charset="-122"/>
                <a:cs typeface="Funnel Sans" pitchFamily="34" charset="-120"/>
              </a:rPr>
              <a:t>.</a:t>
            </a:r>
            <a:endParaRPr lang="en-US" sz="1200" dirty="0"/>
          </a:p>
        </p:txBody>
      </p:sp>
      <p:sp>
        <p:nvSpPr>
          <p:cNvPr id="25" name="Shape 23"/>
          <p:cNvSpPr/>
          <p:nvPr/>
        </p:nvSpPr>
        <p:spPr>
          <a:xfrm>
            <a:off x="7355443" y="6467594"/>
            <a:ext cx="45720" cy="661868"/>
          </a:xfrm>
          <a:prstGeom prst="rect">
            <a:avLst/>
          </a:prstGeom>
          <a:solidFill>
            <a:srgbClr val="3371A5"/>
          </a:solidFill>
          <a:ln/>
        </p:spPr>
      </p:sp>
      <p:sp>
        <p:nvSpPr>
          <p:cNvPr id="26" name="Text 24"/>
          <p:cNvSpPr/>
          <p:nvPr/>
        </p:nvSpPr>
        <p:spPr>
          <a:xfrm>
            <a:off x="7579519" y="6490454"/>
            <a:ext cx="6213157" cy="616148"/>
          </a:xfrm>
          <a:prstGeom prst="rect">
            <a:avLst/>
          </a:prstGeom>
          <a:noFill/>
          <a:ln/>
        </p:spPr>
        <p:txBody>
          <a:bodyPr wrap="square" lIns="0" tIns="0" rIns="0" bIns="0" rtlCol="0" anchor="t"/>
          <a:lstStyle/>
          <a:p>
            <a:pPr marL="0" indent="0" algn="l">
              <a:lnSpc>
                <a:spcPts val="1600"/>
              </a:lnSpc>
              <a:buNone/>
            </a:pPr>
            <a:r>
              <a:rPr lang="en-US" sz="1200" dirty="0">
                <a:solidFill>
                  <a:srgbClr val="2B3541"/>
                </a:solidFill>
                <a:latin typeface="Funnel Sans" pitchFamily="34" charset="0"/>
                <a:ea typeface="Funnel Sans" pitchFamily="34" charset="-122"/>
                <a:cs typeface="Funnel Sans" pitchFamily="34" charset="-120"/>
              </a:rPr>
              <a:t>Wang, W., Creese, J., Karanika-Murray, M., Harris, K., McCarthy, M., Leng, C. and King, C. (2024). Can compassionate leadership of senior hospital leaders help retain trainee doctors? </a:t>
            </a:r>
            <a:r>
              <a:rPr lang="en-US" sz="1200" i="1" dirty="0">
                <a:solidFill>
                  <a:srgbClr val="2B3541"/>
                </a:solidFill>
                <a:latin typeface="Funnel Sans" pitchFamily="34" charset="0"/>
                <a:ea typeface="Funnel Sans" pitchFamily="34" charset="-122"/>
                <a:cs typeface="Funnel Sans" pitchFamily="34" charset="-120"/>
              </a:rPr>
              <a:t>BMJ Leader</a:t>
            </a:r>
            <a:r>
              <a:rPr lang="en-US" sz="1200" dirty="0">
                <a:solidFill>
                  <a:srgbClr val="2B3541"/>
                </a:solidFill>
                <a:latin typeface="Funnel Sans" pitchFamily="34" charset="0"/>
                <a:ea typeface="Funnel Sans" pitchFamily="34" charset="-122"/>
                <a:cs typeface="Funnel Sans" pitchFamily="34" charset="-120"/>
              </a:rPr>
              <a:t>, [online] p.leader. doi: </a:t>
            </a:r>
            <a:r>
              <a:rPr lang="en-US" sz="1200" u="sng" dirty="0">
                <a:solidFill>
                  <a:srgbClr val="CE5099"/>
                </a:solidFill>
                <a:latin typeface="Funnel Sans" pitchFamily="34" charset="0"/>
                <a:ea typeface="Funnel Sans" pitchFamily="34" charset="-122"/>
                <a:cs typeface="Funnel Sans" pitchFamily="34" charset="-120"/>
                <a:hlinkClick r:id="rId17">
                  <a:extLst>
                    <a:ext uri="{A12FA001-AC4F-418D-AE19-62706E023703}">
                      <ahyp:hlinkClr xmlns:ahyp="http://schemas.microsoft.com/office/drawing/2018/hyperlinkcolor" xmlns="" val="tx"/>
                    </a:ext>
                  </a:extLst>
                </a:hlinkClick>
              </a:rPr>
              <a:t>https://doi.org/10.1136/leader-2024-001010</a:t>
            </a:r>
            <a:r>
              <a:rPr lang="en-US" sz="1200" dirty="0">
                <a:solidFill>
                  <a:srgbClr val="2B3541"/>
                </a:solidFill>
                <a:latin typeface="Funnel Sans" pitchFamily="34" charset="0"/>
                <a:ea typeface="Funnel Sans" pitchFamily="34" charset="-122"/>
                <a:cs typeface="Funnel Sans" pitchFamily="34" charset="-120"/>
              </a:rPr>
              <a:t>.</a:t>
            </a:r>
            <a:endParaRPr lang="en-US" sz="1200" dirty="0"/>
          </a:p>
        </p:txBody>
      </p:sp>
      <p:pic>
        <p:nvPicPr>
          <p:cNvPr id="27" name="Picture 26">
            <a:extLst>
              <a:ext uri="{FF2B5EF4-FFF2-40B4-BE49-F238E27FC236}">
                <a16:creationId xmlns:a16="http://schemas.microsoft.com/office/drawing/2014/main" xmlns="" id="{32A332D2-9E84-95D6-03D0-F1BEAD50FC88}"/>
              </a:ext>
            </a:extLst>
          </p:cNvPr>
          <p:cNvPicPr>
            <a:picLocks noChangeAspect="1"/>
          </p:cNvPicPr>
          <p:nvPr/>
        </p:nvPicPr>
        <p:blipFill>
          <a:blip r:embed="rId18"/>
          <a:stretch>
            <a:fillRect/>
          </a:stretch>
        </p:blipFill>
        <p:spPr>
          <a:xfrm>
            <a:off x="12173499" y="7693106"/>
            <a:ext cx="2456901" cy="536494"/>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TotalTime>
  <Words>3121</Words>
  <Application>Microsoft Office PowerPoint</Application>
  <PresentationFormat>Custom</PresentationFormat>
  <Paragraphs>225</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Funnel Sans</vt:lpstr>
      <vt:lpstr>Funnel Display</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rahul parmar</dc:creator>
  <cp:lastModifiedBy>rahul parmar</cp:lastModifiedBy>
  <cp:revision>14</cp:revision>
  <dcterms:created xsi:type="dcterms:W3CDTF">2026-04-04T17:18:30Z</dcterms:created>
  <dcterms:modified xsi:type="dcterms:W3CDTF">2026-04-05T12:55:43Z</dcterms:modified>
</cp:coreProperties>
</file>