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392" r:id="rId2"/>
    <p:sldId id="394" r:id="rId3"/>
    <p:sldId id="270" r:id="rId4"/>
    <p:sldId id="300" r:id="rId5"/>
    <p:sldId id="259" r:id="rId6"/>
    <p:sldId id="263" r:id="rId7"/>
    <p:sldId id="266" r:id="rId8"/>
    <p:sldId id="268" r:id="rId9"/>
    <p:sldId id="272" r:id="rId10"/>
    <p:sldId id="274" r:id="rId11"/>
    <p:sldId id="308" r:id="rId12"/>
    <p:sldId id="279" r:id="rId13"/>
    <p:sldId id="282" r:id="rId14"/>
    <p:sldId id="284" r:id="rId15"/>
    <p:sldId id="304" r:id="rId16"/>
    <p:sldId id="292" r:id="rId17"/>
    <p:sldId id="294" r:id="rId18"/>
    <p:sldId id="264" r:id="rId19"/>
    <p:sldId id="265" r:id="rId20"/>
    <p:sldId id="398" r:id="rId21"/>
    <p:sldId id="261" r:id="rId22"/>
    <p:sldId id="262" r:id="rId23"/>
    <p:sldId id="399" r:id="rId24"/>
    <p:sldId id="271" r:id="rId25"/>
    <p:sldId id="273" r:id="rId26"/>
    <p:sldId id="400" r:id="rId27"/>
    <p:sldId id="401" r:id="rId28"/>
    <p:sldId id="391" r:id="rId2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BD2020-D84F-4F9E-861A-D83ACCE3E117}" v="15" dt="2023-11-26T15:54:51.3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69775" autoAdjust="0"/>
  </p:normalViewPr>
  <p:slideViewPr>
    <p:cSldViewPr>
      <p:cViewPr varScale="1">
        <p:scale>
          <a:sx n="72" d="100"/>
          <a:sy n="72" d="100"/>
        </p:scale>
        <p:origin x="948" y="6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6702"/>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51BD2020-D84F-4F9E-861A-D83ACCE3E117}"/>
    <pc:docChg chg="custSel addSld delSld modSld sldOrd">
      <pc:chgData name="Mohamed Asim" userId="463e8671-0eec-4074-8616-21d10d9d1eab" providerId="ADAL" clId="{51BD2020-D84F-4F9E-861A-D83ACCE3E117}" dt="2023-11-26T15:56:55.039" v="2372" actId="20577"/>
      <pc:docMkLst>
        <pc:docMk/>
      </pc:docMkLst>
      <pc:sldChg chg="modSp add del mod">
        <pc:chgData name="Mohamed Asim" userId="463e8671-0eec-4074-8616-21d10d9d1eab" providerId="ADAL" clId="{51BD2020-D84F-4F9E-861A-D83ACCE3E117}" dt="2023-11-26T15:48:58.817" v="1800" actId="2696"/>
        <pc:sldMkLst>
          <pc:docMk/>
          <pc:sldMk cId="1313116043" sldId="257"/>
        </pc:sldMkLst>
        <pc:spChg chg="mod">
          <ac:chgData name="Mohamed Asim" userId="463e8671-0eec-4074-8616-21d10d9d1eab" providerId="ADAL" clId="{51BD2020-D84F-4F9E-861A-D83ACCE3E117}" dt="2023-11-26T15:43:02.498" v="1678" actId="27636"/>
          <ac:spMkLst>
            <pc:docMk/>
            <pc:sldMk cId="1313116043" sldId="257"/>
            <ac:spMk id="3" creationId="{00000000-0000-0000-0000-000000000000}"/>
          </ac:spMkLst>
        </pc:spChg>
      </pc:sldChg>
      <pc:sldChg chg="add">
        <pc:chgData name="Mohamed Asim" userId="463e8671-0eec-4074-8616-21d10d9d1eab" providerId="ADAL" clId="{51BD2020-D84F-4F9E-861A-D83ACCE3E117}" dt="2023-11-26T15:40:23.673" v="1673"/>
        <pc:sldMkLst>
          <pc:docMk/>
          <pc:sldMk cId="4019200989" sldId="261"/>
        </pc:sldMkLst>
      </pc:sldChg>
      <pc:sldChg chg="modSp add mod">
        <pc:chgData name="Mohamed Asim" userId="463e8671-0eec-4074-8616-21d10d9d1eab" providerId="ADAL" clId="{51BD2020-D84F-4F9E-861A-D83ACCE3E117}" dt="2023-11-26T15:43:02.514" v="1679" actId="27636"/>
        <pc:sldMkLst>
          <pc:docMk/>
          <pc:sldMk cId="3926771181" sldId="262"/>
        </pc:sldMkLst>
        <pc:spChg chg="mod">
          <ac:chgData name="Mohamed Asim" userId="463e8671-0eec-4074-8616-21d10d9d1eab" providerId="ADAL" clId="{51BD2020-D84F-4F9E-861A-D83ACCE3E117}" dt="2023-11-26T15:43:02.514" v="1679" actId="27636"/>
          <ac:spMkLst>
            <pc:docMk/>
            <pc:sldMk cId="3926771181" sldId="262"/>
            <ac:spMk id="3" creationId="{00000000-0000-0000-0000-000000000000}"/>
          </ac:spMkLst>
        </pc:spChg>
      </pc:sldChg>
      <pc:sldChg chg="add">
        <pc:chgData name="Mohamed Asim" userId="463e8671-0eec-4074-8616-21d10d9d1eab" providerId="ADAL" clId="{51BD2020-D84F-4F9E-861A-D83ACCE3E117}" dt="2023-11-26T15:38:19.442" v="1670"/>
        <pc:sldMkLst>
          <pc:docMk/>
          <pc:sldMk cId="1228167473" sldId="264"/>
        </pc:sldMkLst>
      </pc:sldChg>
      <pc:sldChg chg="add">
        <pc:chgData name="Mohamed Asim" userId="463e8671-0eec-4074-8616-21d10d9d1eab" providerId="ADAL" clId="{51BD2020-D84F-4F9E-861A-D83ACCE3E117}" dt="2023-11-26T15:39:00.994" v="1671"/>
        <pc:sldMkLst>
          <pc:docMk/>
          <pc:sldMk cId="1413543420" sldId="265"/>
        </pc:sldMkLst>
      </pc:sldChg>
      <pc:sldChg chg="modSp mod">
        <pc:chgData name="Mohamed Asim" userId="463e8671-0eec-4074-8616-21d10d9d1eab" providerId="ADAL" clId="{51BD2020-D84F-4F9E-861A-D83ACCE3E117}" dt="2023-11-26T11:22:19.129" v="373" actId="5793"/>
        <pc:sldMkLst>
          <pc:docMk/>
          <pc:sldMk cId="1395432148" sldId="268"/>
        </pc:sldMkLst>
        <pc:spChg chg="mod">
          <ac:chgData name="Mohamed Asim" userId="463e8671-0eec-4074-8616-21d10d9d1eab" providerId="ADAL" clId="{51BD2020-D84F-4F9E-861A-D83ACCE3E117}" dt="2023-11-26T11:22:19.129" v="373" actId="5793"/>
          <ac:spMkLst>
            <pc:docMk/>
            <pc:sldMk cId="1395432148" sldId="268"/>
            <ac:spMk id="4" creationId="{00000000-0000-0000-0000-000000000000}"/>
          </ac:spMkLst>
        </pc:spChg>
      </pc:sldChg>
      <pc:sldChg chg="modSp mod ord">
        <pc:chgData name="Mohamed Asim" userId="463e8671-0eec-4074-8616-21d10d9d1eab" providerId="ADAL" clId="{51BD2020-D84F-4F9E-861A-D83ACCE3E117}" dt="2023-11-26T12:20:37.215" v="1662"/>
        <pc:sldMkLst>
          <pc:docMk/>
          <pc:sldMk cId="66786030" sldId="270"/>
        </pc:sldMkLst>
        <pc:spChg chg="mod">
          <ac:chgData name="Mohamed Asim" userId="463e8671-0eec-4074-8616-21d10d9d1eab" providerId="ADAL" clId="{51BD2020-D84F-4F9E-861A-D83ACCE3E117}" dt="2023-11-26T11:25:01.845" v="472" actId="20577"/>
          <ac:spMkLst>
            <pc:docMk/>
            <pc:sldMk cId="66786030" sldId="270"/>
            <ac:spMk id="4" creationId="{00000000-0000-0000-0000-000000000000}"/>
          </ac:spMkLst>
        </pc:spChg>
      </pc:sldChg>
      <pc:sldChg chg="modSp add mod">
        <pc:chgData name="Mohamed Asim" userId="463e8671-0eec-4074-8616-21d10d9d1eab" providerId="ADAL" clId="{51BD2020-D84F-4F9E-861A-D83ACCE3E117}" dt="2023-11-26T15:51:05.901" v="1940" actId="20577"/>
        <pc:sldMkLst>
          <pc:docMk/>
          <pc:sldMk cId="1514936434" sldId="271"/>
        </pc:sldMkLst>
        <pc:spChg chg="mod">
          <ac:chgData name="Mohamed Asim" userId="463e8671-0eec-4074-8616-21d10d9d1eab" providerId="ADAL" clId="{51BD2020-D84F-4F9E-861A-D83ACCE3E117}" dt="2023-11-26T15:51:05.901" v="1940" actId="20577"/>
          <ac:spMkLst>
            <pc:docMk/>
            <pc:sldMk cId="1514936434" sldId="271"/>
            <ac:spMk id="3" creationId="{00000000-0000-0000-0000-000000000000}"/>
          </ac:spMkLst>
        </pc:spChg>
      </pc:sldChg>
      <pc:sldChg chg="del">
        <pc:chgData name="Mohamed Asim" userId="463e8671-0eec-4074-8616-21d10d9d1eab" providerId="ADAL" clId="{51BD2020-D84F-4F9E-861A-D83ACCE3E117}" dt="2023-11-26T11:27:55.048" v="477" actId="2696"/>
        <pc:sldMkLst>
          <pc:docMk/>
          <pc:sldMk cId="4260717200" sldId="271"/>
        </pc:sldMkLst>
      </pc:sldChg>
      <pc:sldChg chg="modSp add mod">
        <pc:chgData name="Mohamed Asim" userId="463e8671-0eec-4074-8616-21d10d9d1eab" providerId="ADAL" clId="{51BD2020-D84F-4F9E-861A-D83ACCE3E117}" dt="2023-11-26T15:52:15.526" v="1954" actId="20577"/>
        <pc:sldMkLst>
          <pc:docMk/>
          <pc:sldMk cId="3011433410" sldId="273"/>
        </pc:sldMkLst>
        <pc:spChg chg="mod">
          <ac:chgData name="Mohamed Asim" userId="463e8671-0eec-4074-8616-21d10d9d1eab" providerId="ADAL" clId="{51BD2020-D84F-4F9E-861A-D83ACCE3E117}" dt="2023-11-26T15:52:15.526" v="1954" actId="20577"/>
          <ac:spMkLst>
            <pc:docMk/>
            <pc:sldMk cId="3011433410" sldId="273"/>
            <ac:spMk id="2" creationId="{00000000-0000-0000-0000-000000000000}"/>
          </ac:spMkLst>
        </pc:spChg>
      </pc:sldChg>
      <pc:sldChg chg="del">
        <pc:chgData name="Mohamed Asim" userId="463e8671-0eec-4074-8616-21d10d9d1eab" providerId="ADAL" clId="{51BD2020-D84F-4F9E-861A-D83ACCE3E117}" dt="2023-11-26T11:29:45.727" v="478" actId="2696"/>
        <pc:sldMkLst>
          <pc:docMk/>
          <pc:sldMk cId="938515447" sldId="278"/>
        </pc:sldMkLst>
      </pc:sldChg>
      <pc:sldChg chg="del">
        <pc:chgData name="Mohamed Asim" userId="463e8671-0eec-4074-8616-21d10d9d1eab" providerId="ADAL" clId="{51BD2020-D84F-4F9E-861A-D83ACCE3E117}" dt="2023-11-26T11:19:47.759" v="336" actId="2696"/>
        <pc:sldMkLst>
          <pc:docMk/>
          <pc:sldMk cId="1773669183" sldId="286"/>
        </pc:sldMkLst>
      </pc:sldChg>
      <pc:sldChg chg="del">
        <pc:chgData name="Mohamed Asim" userId="463e8671-0eec-4074-8616-21d10d9d1eab" providerId="ADAL" clId="{51BD2020-D84F-4F9E-861A-D83ACCE3E117}" dt="2023-11-26T11:30:31.466" v="480" actId="2696"/>
        <pc:sldMkLst>
          <pc:docMk/>
          <pc:sldMk cId="2842008568" sldId="293"/>
        </pc:sldMkLst>
      </pc:sldChg>
      <pc:sldChg chg="modSp mod">
        <pc:chgData name="Mohamed Asim" userId="463e8671-0eec-4074-8616-21d10d9d1eab" providerId="ADAL" clId="{51BD2020-D84F-4F9E-861A-D83ACCE3E117}" dt="2023-11-26T15:49:46.438" v="1895" actId="20577"/>
        <pc:sldMkLst>
          <pc:docMk/>
          <pc:sldMk cId="3138653218" sldId="294"/>
        </pc:sldMkLst>
        <pc:spChg chg="mod">
          <ac:chgData name="Mohamed Asim" userId="463e8671-0eec-4074-8616-21d10d9d1eab" providerId="ADAL" clId="{51BD2020-D84F-4F9E-861A-D83ACCE3E117}" dt="2023-11-26T15:49:46.438" v="1895" actId="20577"/>
          <ac:spMkLst>
            <pc:docMk/>
            <pc:sldMk cId="3138653218" sldId="294"/>
            <ac:spMk id="4" creationId="{00000000-0000-0000-0000-000000000000}"/>
          </ac:spMkLst>
        </pc:spChg>
      </pc:sldChg>
      <pc:sldChg chg="del">
        <pc:chgData name="Mohamed Asim" userId="463e8671-0eec-4074-8616-21d10d9d1eab" providerId="ADAL" clId="{51BD2020-D84F-4F9E-861A-D83ACCE3E117}" dt="2023-11-26T11:31:47.153" v="482" actId="2696"/>
        <pc:sldMkLst>
          <pc:docMk/>
          <pc:sldMk cId="1350565247" sldId="295"/>
        </pc:sldMkLst>
      </pc:sldChg>
      <pc:sldChg chg="modSp mod ord">
        <pc:chgData name="Mohamed Asim" userId="463e8671-0eec-4074-8616-21d10d9d1eab" providerId="ADAL" clId="{51BD2020-D84F-4F9E-861A-D83ACCE3E117}" dt="2023-11-26T12:20:39.459" v="1664"/>
        <pc:sldMkLst>
          <pc:docMk/>
          <pc:sldMk cId="472802066" sldId="300"/>
        </pc:sldMkLst>
        <pc:spChg chg="mod">
          <ac:chgData name="Mohamed Asim" userId="463e8671-0eec-4074-8616-21d10d9d1eab" providerId="ADAL" clId="{51BD2020-D84F-4F9E-861A-D83ACCE3E117}" dt="2023-11-26T11:25:29.919" v="476" actId="20577"/>
          <ac:spMkLst>
            <pc:docMk/>
            <pc:sldMk cId="472802066" sldId="300"/>
            <ac:spMk id="3" creationId="{00000000-0000-0000-0000-000000000000}"/>
          </ac:spMkLst>
        </pc:spChg>
      </pc:sldChg>
      <pc:sldChg chg="del">
        <pc:chgData name="Mohamed Asim" userId="463e8671-0eec-4074-8616-21d10d9d1eab" providerId="ADAL" clId="{51BD2020-D84F-4F9E-861A-D83ACCE3E117}" dt="2023-11-26T11:30:44.999" v="481" actId="2696"/>
        <pc:sldMkLst>
          <pc:docMk/>
          <pc:sldMk cId="1902671764" sldId="301"/>
        </pc:sldMkLst>
      </pc:sldChg>
      <pc:sldChg chg="del">
        <pc:chgData name="Mohamed Asim" userId="463e8671-0eec-4074-8616-21d10d9d1eab" providerId="ADAL" clId="{51BD2020-D84F-4F9E-861A-D83ACCE3E117}" dt="2023-11-26T11:37:47.968" v="483" actId="2696"/>
        <pc:sldMkLst>
          <pc:docMk/>
          <pc:sldMk cId="467768410" sldId="302"/>
        </pc:sldMkLst>
      </pc:sldChg>
      <pc:sldChg chg="del">
        <pc:chgData name="Mohamed Asim" userId="463e8671-0eec-4074-8616-21d10d9d1eab" providerId="ADAL" clId="{51BD2020-D84F-4F9E-861A-D83ACCE3E117}" dt="2023-11-26T11:37:50.004" v="484" actId="2696"/>
        <pc:sldMkLst>
          <pc:docMk/>
          <pc:sldMk cId="4008109608" sldId="306"/>
        </pc:sldMkLst>
      </pc:sldChg>
      <pc:sldChg chg="del">
        <pc:chgData name="Mohamed Asim" userId="463e8671-0eec-4074-8616-21d10d9d1eab" providerId="ADAL" clId="{51BD2020-D84F-4F9E-861A-D83ACCE3E117}" dt="2023-11-26T11:29:47.033" v="479" actId="2696"/>
        <pc:sldMkLst>
          <pc:docMk/>
          <pc:sldMk cId="1981389058" sldId="307"/>
        </pc:sldMkLst>
      </pc:sldChg>
      <pc:sldChg chg="del">
        <pc:chgData name="Mohamed Asim" userId="463e8671-0eec-4074-8616-21d10d9d1eab" providerId="ADAL" clId="{51BD2020-D84F-4F9E-861A-D83ACCE3E117}" dt="2023-11-26T11:38:02.515" v="485" actId="2696"/>
        <pc:sldMkLst>
          <pc:docMk/>
          <pc:sldMk cId="2539968842" sldId="369"/>
        </pc:sldMkLst>
      </pc:sldChg>
      <pc:sldChg chg="modSp mod">
        <pc:chgData name="Mohamed Asim" userId="463e8671-0eec-4074-8616-21d10d9d1eab" providerId="ADAL" clId="{51BD2020-D84F-4F9E-861A-D83ACCE3E117}" dt="2023-11-26T15:43:42.056" v="1695" actId="20577"/>
        <pc:sldMkLst>
          <pc:docMk/>
          <pc:sldMk cId="2569119901" sldId="391"/>
        </pc:sldMkLst>
        <pc:spChg chg="mod">
          <ac:chgData name="Mohamed Asim" userId="463e8671-0eec-4074-8616-21d10d9d1eab" providerId="ADAL" clId="{51BD2020-D84F-4F9E-861A-D83ACCE3E117}" dt="2023-11-26T15:43:42.056" v="1695" actId="20577"/>
          <ac:spMkLst>
            <pc:docMk/>
            <pc:sldMk cId="2569119901" sldId="391"/>
            <ac:spMk id="6" creationId="{6BFF820E-EFEA-40D3-B4C4-627FFA8068CE}"/>
          </ac:spMkLst>
        </pc:spChg>
      </pc:sldChg>
      <pc:sldChg chg="modSp mod">
        <pc:chgData name="Mohamed Asim" userId="463e8671-0eec-4074-8616-21d10d9d1eab" providerId="ADAL" clId="{51BD2020-D84F-4F9E-861A-D83ACCE3E117}" dt="2023-11-26T12:19:17.233" v="1660" actId="255"/>
        <pc:sldMkLst>
          <pc:docMk/>
          <pc:sldMk cId="3067330885" sldId="392"/>
        </pc:sldMkLst>
        <pc:spChg chg="mod">
          <ac:chgData name="Mohamed Asim" userId="463e8671-0eec-4074-8616-21d10d9d1eab" providerId="ADAL" clId="{51BD2020-D84F-4F9E-861A-D83ACCE3E117}" dt="2023-11-26T12:17:42.851" v="1541" actId="5793"/>
          <ac:spMkLst>
            <pc:docMk/>
            <pc:sldMk cId="3067330885" sldId="392"/>
            <ac:spMk id="5" creationId="{E8FBFAA6-7D53-4F46-B4FA-B6E25AA48337}"/>
          </ac:spMkLst>
        </pc:spChg>
        <pc:spChg chg="mod">
          <ac:chgData name="Mohamed Asim" userId="463e8671-0eec-4074-8616-21d10d9d1eab" providerId="ADAL" clId="{51BD2020-D84F-4F9E-861A-D83ACCE3E117}" dt="2023-11-26T12:19:17.233" v="1660" actId="255"/>
          <ac:spMkLst>
            <pc:docMk/>
            <pc:sldMk cId="3067330885" sldId="392"/>
            <ac:spMk id="7" creationId="{673C1525-F3A6-4A8D-B8F9-227D18C2359A}"/>
          </ac:spMkLst>
        </pc:spChg>
        <pc:spChg chg="mod">
          <ac:chgData name="Mohamed Asim" userId="463e8671-0eec-4074-8616-21d10d9d1eab" providerId="ADAL" clId="{51BD2020-D84F-4F9E-861A-D83ACCE3E117}" dt="2023-11-26T12:19:05.399" v="1659" actId="255"/>
          <ac:spMkLst>
            <pc:docMk/>
            <pc:sldMk cId="3067330885" sldId="392"/>
            <ac:spMk id="6146" creationId="{00000000-0000-0000-0000-000000000000}"/>
          </ac:spMkLst>
        </pc:spChg>
      </pc:sldChg>
      <pc:sldChg chg="del">
        <pc:chgData name="Mohamed Asim" userId="463e8671-0eec-4074-8616-21d10d9d1eab" providerId="ADAL" clId="{51BD2020-D84F-4F9E-861A-D83ACCE3E117}" dt="2023-11-26T15:43:49.715" v="1696" actId="2696"/>
        <pc:sldMkLst>
          <pc:docMk/>
          <pc:sldMk cId="1238288857" sldId="393"/>
        </pc:sldMkLst>
      </pc:sldChg>
      <pc:sldChg chg="modSp new mod">
        <pc:chgData name="Mohamed Asim" userId="463e8671-0eec-4074-8616-21d10d9d1eab" providerId="ADAL" clId="{51BD2020-D84F-4F9E-861A-D83ACCE3E117}" dt="2023-11-26T15:44:40.968" v="1797" actId="20577"/>
        <pc:sldMkLst>
          <pc:docMk/>
          <pc:sldMk cId="2561752745" sldId="394"/>
        </pc:sldMkLst>
        <pc:spChg chg="mod">
          <ac:chgData name="Mohamed Asim" userId="463e8671-0eec-4074-8616-21d10d9d1eab" providerId="ADAL" clId="{51BD2020-D84F-4F9E-861A-D83ACCE3E117}" dt="2023-11-26T11:16:14.715" v="14" actId="20577"/>
          <ac:spMkLst>
            <pc:docMk/>
            <pc:sldMk cId="2561752745" sldId="394"/>
            <ac:spMk id="2" creationId="{BBABC59A-7C4F-B190-9F1D-E2A13C10B4A9}"/>
          </ac:spMkLst>
        </pc:spChg>
        <pc:spChg chg="mod">
          <ac:chgData name="Mohamed Asim" userId="463e8671-0eec-4074-8616-21d10d9d1eab" providerId="ADAL" clId="{51BD2020-D84F-4F9E-861A-D83ACCE3E117}" dt="2023-11-26T15:44:40.968" v="1797" actId="20577"/>
          <ac:spMkLst>
            <pc:docMk/>
            <pc:sldMk cId="2561752745" sldId="394"/>
            <ac:spMk id="3" creationId="{6A753188-2C37-8247-93E0-F580481349F0}"/>
          </ac:spMkLst>
        </pc:spChg>
      </pc:sldChg>
      <pc:sldChg chg="modSp new del mod ord">
        <pc:chgData name="Mohamed Asim" userId="463e8671-0eec-4074-8616-21d10d9d1eab" providerId="ADAL" clId="{51BD2020-D84F-4F9E-861A-D83ACCE3E117}" dt="2023-11-26T15:44:06.815" v="1697" actId="2696"/>
        <pc:sldMkLst>
          <pc:docMk/>
          <pc:sldMk cId="3572330737" sldId="395"/>
        </pc:sldMkLst>
        <pc:spChg chg="mod">
          <ac:chgData name="Mohamed Asim" userId="463e8671-0eec-4074-8616-21d10d9d1eab" providerId="ADAL" clId="{51BD2020-D84F-4F9E-861A-D83ACCE3E117}" dt="2023-11-26T11:42:36.613" v="996" actId="20577"/>
          <ac:spMkLst>
            <pc:docMk/>
            <pc:sldMk cId="3572330737" sldId="395"/>
            <ac:spMk id="2" creationId="{C780000F-4C79-8AA0-FAE6-DA96264F85F4}"/>
          </ac:spMkLst>
        </pc:spChg>
        <pc:spChg chg="mod">
          <ac:chgData name="Mohamed Asim" userId="463e8671-0eec-4074-8616-21d10d9d1eab" providerId="ADAL" clId="{51BD2020-D84F-4F9E-861A-D83ACCE3E117}" dt="2023-11-26T11:49:21.188" v="1347" actId="20577"/>
          <ac:spMkLst>
            <pc:docMk/>
            <pc:sldMk cId="3572330737" sldId="395"/>
            <ac:spMk id="3" creationId="{3A0C3FE8-1476-D1DC-57D1-62655BDB9422}"/>
          </ac:spMkLst>
        </pc:spChg>
      </pc:sldChg>
      <pc:sldChg chg="addSp modSp new del mod ord">
        <pc:chgData name="Mohamed Asim" userId="463e8671-0eec-4074-8616-21d10d9d1eab" providerId="ADAL" clId="{51BD2020-D84F-4F9E-861A-D83ACCE3E117}" dt="2023-11-26T15:46:14.409" v="1799" actId="2696"/>
        <pc:sldMkLst>
          <pc:docMk/>
          <pc:sldMk cId="3800313068" sldId="396"/>
        </pc:sldMkLst>
        <pc:picChg chg="add mod">
          <ac:chgData name="Mohamed Asim" userId="463e8671-0eec-4074-8616-21d10d9d1eab" providerId="ADAL" clId="{51BD2020-D84F-4F9E-861A-D83ACCE3E117}" dt="2023-11-26T11:56:18.981" v="1440" actId="1076"/>
          <ac:picMkLst>
            <pc:docMk/>
            <pc:sldMk cId="3800313068" sldId="396"/>
            <ac:picMk id="5" creationId="{F0CCCAE4-9910-243E-6FCA-E72009D3C9B8}"/>
          </ac:picMkLst>
        </pc:picChg>
      </pc:sldChg>
      <pc:sldChg chg="addSp delSp modSp new del mod ord">
        <pc:chgData name="Mohamed Asim" userId="463e8671-0eec-4074-8616-21d10d9d1eab" providerId="ADAL" clId="{51BD2020-D84F-4F9E-861A-D83ACCE3E117}" dt="2023-11-26T15:45:22.878" v="1798" actId="2696"/>
        <pc:sldMkLst>
          <pc:docMk/>
          <pc:sldMk cId="1695714148" sldId="397"/>
        </pc:sldMkLst>
        <pc:spChg chg="mod">
          <ac:chgData name="Mohamed Asim" userId="463e8671-0eec-4074-8616-21d10d9d1eab" providerId="ADAL" clId="{51BD2020-D84F-4F9E-861A-D83ACCE3E117}" dt="2023-11-26T11:59:01.065" v="1516" actId="26606"/>
          <ac:spMkLst>
            <pc:docMk/>
            <pc:sldMk cId="1695714148" sldId="397"/>
            <ac:spMk id="2" creationId="{344493EA-A4B6-1DC5-7A72-CFA8CE25D3B9}"/>
          </ac:spMkLst>
        </pc:spChg>
        <pc:spChg chg="del">
          <ac:chgData name="Mohamed Asim" userId="463e8671-0eec-4074-8616-21d10d9d1eab" providerId="ADAL" clId="{51BD2020-D84F-4F9E-861A-D83ACCE3E117}" dt="2023-11-26T11:58:54.830" v="1515" actId="22"/>
          <ac:spMkLst>
            <pc:docMk/>
            <pc:sldMk cId="1695714148" sldId="397"/>
            <ac:spMk id="3" creationId="{875BD721-A625-B0D8-D43B-DB8B1C894602}"/>
          </ac:spMkLst>
        </pc:spChg>
        <pc:picChg chg="add mod ord">
          <ac:chgData name="Mohamed Asim" userId="463e8671-0eec-4074-8616-21d10d9d1eab" providerId="ADAL" clId="{51BD2020-D84F-4F9E-861A-D83ACCE3E117}" dt="2023-11-26T11:59:06.276" v="1518" actId="962"/>
          <ac:picMkLst>
            <pc:docMk/>
            <pc:sldMk cId="1695714148" sldId="397"/>
            <ac:picMk id="5" creationId="{55DF88E8-E27A-8F42-FF86-450927E1E295}"/>
          </ac:picMkLst>
        </pc:picChg>
      </pc:sldChg>
      <pc:sldChg chg="modSp add mod">
        <pc:chgData name="Mohamed Asim" userId="463e8671-0eec-4074-8616-21d10d9d1eab" providerId="ADAL" clId="{51BD2020-D84F-4F9E-861A-D83ACCE3E117}" dt="2023-11-26T15:50:06.009" v="1896" actId="1076"/>
        <pc:sldMkLst>
          <pc:docMk/>
          <pc:sldMk cId="205666073" sldId="398"/>
        </pc:sldMkLst>
        <pc:graphicFrameChg chg="mod">
          <ac:chgData name="Mohamed Asim" userId="463e8671-0eec-4074-8616-21d10d9d1eab" providerId="ADAL" clId="{51BD2020-D84F-4F9E-861A-D83ACCE3E117}" dt="2023-11-26T15:50:06.009" v="1896" actId="1076"/>
          <ac:graphicFrameMkLst>
            <pc:docMk/>
            <pc:sldMk cId="205666073" sldId="398"/>
            <ac:graphicFrameMk id="4" creationId="{00000000-0000-0000-0000-000000000000}"/>
          </ac:graphicFrameMkLst>
        </pc:graphicFrameChg>
      </pc:sldChg>
      <pc:sldChg chg="modSp add mod">
        <pc:chgData name="Mohamed Asim" userId="463e8671-0eec-4074-8616-21d10d9d1eab" providerId="ADAL" clId="{51BD2020-D84F-4F9E-861A-D83ACCE3E117}" dt="2023-11-26T15:55:07.707" v="2167" actId="20577"/>
        <pc:sldMkLst>
          <pc:docMk/>
          <pc:sldMk cId="1633643507" sldId="399"/>
        </pc:sldMkLst>
        <pc:spChg chg="mod">
          <ac:chgData name="Mohamed Asim" userId="463e8671-0eec-4074-8616-21d10d9d1eab" providerId="ADAL" clId="{51BD2020-D84F-4F9E-861A-D83ACCE3E117}" dt="2023-11-26T15:43:02.522" v="1680" actId="27636"/>
          <ac:spMkLst>
            <pc:docMk/>
            <pc:sldMk cId="1633643507" sldId="399"/>
            <ac:spMk id="2" creationId="{00000000-0000-0000-0000-000000000000}"/>
          </ac:spMkLst>
        </pc:spChg>
        <pc:spChg chg="mod">
          <ac:chgData name="Mohamed Asim" userId="463e8671-0eec-4074-8616-21d10d9d1eab" providerId="ADAL" clId="{51BD2020-D84F-4F9E-861A-D83ACCE3E117}" dt="2023-11-26T15:55:07.707" v="2167" actId="20577"/>
          <ac:spMkLst>
            <pc:docMk/>
            <pc:sldMk cId="1633643507" sldId="399"/>
            <ac:spMk id="3" creationId="{00000000-0000-0000-0000-000000000000}"/>
          </ac:spMkLst>
        </pc:spChg>
      </pc:sldChg>
      <pc:sldChg chg="modSp new mod">
        <pc:chgData name="Mohamed Asim" userId="463e8671-0eec-4074-8616-21d10d9d1eab" providerId="ADAL" clId="{51BD2020-D84F-4F9E-861A-D83ACCE3E117}" dt="2023-11-26T15:54:20.861" v="2159" actId="20577"/>
        <pc:sldMkLst>
          <pc:docMk/>
          <pc:sldMk cId="1246915854" sldId="400"/>
        </pc:sldMkLst>
        <pc:spChg chg="mod">
          <ac:chgData name="Mohamed Asim" userId="463e8671-0eec-4074-8616-21d10d9d1eab" providerId="ADAL" clId="{51BD2020-D84F-4F9E-861A-D83ACCE3E117}" dt="2023-11-26T15:52:50.665" v="1966" actId="20577"/>
          <ac:spMkLst>
            <pc:docMk/>
            <pc:sldMk cId="1246915854" sldId="400"/>
            <ac:spMk id="2" creationId="{C2E9D102-0FD4-0302-FDFE-484BF3139BC7}"/>
          </ac:spMkLst>
        </pc:spChg>
        <pc:spChg chg="mod">
          <ac:chgData name="Mohamed Asim" userId="463e8671-0eec-4074-8616-21d10d9d1eab" providerId="ADAL" clId="{51BD2020-D84F-4F9E-861A-D83ACCE3E117}" dt="2023-11-26T15:54:20.861" v="2159" actId="20577"/>
          <ac:spMkLst>
            <pc:docMk/>
            <pc:sldMk cId="1246915854" sldId="400"/>
            <ac:spMk id="3" creationId="{5ADBC797-DFB8-B9DC-6BA6-058A79602957}"/>
          </ac:spMkLst>
        </pc:spChg>
      </pc:sldChg>
      <pc:sldChg chg="modSp new mod">
        <pc:chgData name="Mohamed Asim" userId="463e8671-0eec-4074-8616-21d10d9d1eab" providerId="ADAL" clId="{51BD2020-D84F-4F9E-861A-D83ACCE3E117}" dt="2023-11-26T15:56:55.039" v="2372" actId="20577"/>
        <pc:sldMkLst>
          <pc:docMk/>
          <pc:sldMk cId="904991166" sldId="401"/>
        </pc:sldMkLst>
        <pc:spChg chg="mod">
          <ac:chgData name="Mohamed Asim" userId="463e8671-0eec-4074-8616-21d10d9d1eab" providerId="ADAL" clId="{51BD2020-D84F-4F9E-861A-D83ACCE3E117}" dt="2023-11-26T15:56:55.039" v="2372" actId="20577"/>
          <ac:spMkLst>
            <pc:docMk/>
            <pc:sldMk cId="904991166" sldId="401"/>
            <ac:spMk id="2" creationId="{D1F72383-26D8-8761-CBB9-427C1D2C23A9}"/>
          </ac:spMkLst>
        </pc:spChg>
        <pc:spChg chg="mod">
          <ac:chgData name="Mohamed Asim" userId="463e8671-0eec-4074-8616-21d10d9d1eab" providerId="ADAL" clId="{51BD2020-D84F-4F9E-861A-D83ACCE3E117}" dt="2023-11-26T15:56:47.282" v="2351" actId="20577"/>
          <ac:spMkLst>
            <pc:docMk/>
            <pc:sldMk cId="904991166" sldId="401"/>
            <ac:spMk id="3" creationId="{F5B07E76-9980-6AEB-BFA0-B4F3BE64E14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dirty="0"/>
          </a:p>
        </p:txBody>
      </p:sp>
    </p:spTree>
    <p:extLst>
      <p:ext uri="{BB962C8B-B14F-4D97-AF65-F5344CB8AC3E}">
        <p14:creationId xmlns:p14="http://schemas.microsoft.com/office/powerpoint/2010/main" val="642521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dirty="0"/>
          </a:p>
        </p:txBody>
      </p:sp>
    </p:spTree>
    <p:extLst>
      <p:ext uri="{BB962C8B-B14F-4D97-AF65-F5344CB8AC3E}">
        <p14:creationId xmlns:p14="http://schemas.microsoft.com/office/powerpoint/2010/main" val="4058980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dirty="0"/>
          </a:p>
        </p:txBody>
      </p:sp>
    </p:spTree>
    <p:extLst>
      <p:ext uri="{BB962C8B-B14F-4D97-AF65-F5344CB8AC3E}">
        <p14:creationId xmlns:p14="http://schemas.microsoft.com/office/powerpoint/2010/main" val="816740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26/11/2023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26/11/2023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26/11/2023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26/11/2023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26/11/2023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26/11/2023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26/11/2023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26/11/2023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26/11/2023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26/11/2023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26/11/2023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26/11/2023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s5jlNi03m7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altLang="en-US" sz="2800" b="1" dirty="0"/>
              <a:t>Master of Business Administration</a:t>
            </a:r>
            <a:endParaRPr lang="en-GB" altLang="en-US" sz="2800"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933056"/>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chemeClr val="bg1"/>
                </a:solidFill>
              </a:rPr>
              <a:t>Week 8</a:t>
            </a:r>
          </a:p>
          <a:p>
            <a:pPr eaLnBrk="1" hangingPunct="1"/>
            <a:r>
              <a:rPr lang="en-GB" alt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Learning, Training &amp; Development, and Talent Management</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335360" y="2293962"/>
            <a:ext cx="11521280"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LCMB 7023 HUMAN CAPITAL MANAGEMENT</a:t>
            </a:r>
            <a:endParaRPr lang="en-GB" altLang="en-US"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BC59A-7C4F-B190-9F1D-E2A13C10B4A9}"/>
              </a:ext>
            </a:extLst>
          </p:cNvPr>
          <p:cNvSpPr>
            <a:spLocks noGrp="1"/>
          </p:cNvSpPr>
          <p:nvPr>
            <p:ph type="title"/>
          </p:nvPr>
        </p:nvSpPr>
        <p:spPr/>
        <p:txBody>
          <a:bodyPr/>
          <a:lstStyle/>
          <a:p>
            <a:r>
              <a:rPr lang="en-GB" dirty="0"/>
              <a:t>Session Topics</a:t>
            </a:r>
          </a:p>
        </p:txBody>
      </p:sp>
      <p:sp>
        <p:nvSpPr>
          <p:cNvPr id="3" name="Content Placeholder 2">
            <a:extLst>
              <a:ext uri="{FF2B5EF4-FFF2-40B4-BE49-F238E27FC236}">
                <a16:creationId xmlns:a16="http://schemas.microsoft.com/office/drawing/2014/main" id="{6A753188-2C37-8247-93E0-F580481349F0}"/>
              </a:ext>
            </a:extLst>
          </p:cNvPr>
          <p:cNvSpPr>
            <a:spLocks noGrp="1"/>
          </p:cNvSpPr>
          <p:nvPr>
            <p:ph idx="1"/>
          </p:nvPr>
        </p:nvSpPr>
        <p:spPr/>
        <p:txBody>
          <a:bodyPr/>
          <a:lstStyle/>
          <a:p>
            <a:r>
              <a:rPr lang="en-GB" dirty="0"/>
              <a:t>Concepts of training and importance in the workplace</a:t>
            </a:r>
          </a:p>
          <a:p>
            <a:pPr lvl="1"/>
            <a:r>
              <a:rPr lang="en-GB" dirty="0"/>
              <a:t>Training process, on the job training, assessments, mentoring</a:t>
            </a:r>
          </a:p>
          <a:p>
            <a:r>
              <a:rPr lang="en-GB" dirty="0"/>
              <a:t>Skills and Training methods</a:t>
            </a:r>
          </a:p>
          <a:p>
            <a:r>
              <a:rPr lang="en-GB" dirty="0"/>
              <a:t>Learning and Development</a:t>
            </a:r>
          </a:p>
          <a:p>
            <a:r>
              <a:rPr lang="en-GB" dirty="0"/>
              <a:t>Understanding the concept of Talent Management and the business case for it</a:t>
            </a:r>
          </a:p>
          <a:p>
            <a:endParaRPr lang="en-GB" dirty="0"/>
          </a:p>
          <a:p>
            <a:endParaRPr lang="en-GB" dirty="0"/>
          </a:p>
          <a:p>
            <a:endParaRPr lang="en-GB" dirty="0"/>
          </a:p>
          <a:p>
            <a:pPr lvl="1"/>
            <a:endParaRPr lang="en-GB" dirty="0"/>
          </a:p>
          <a:p>
            <a:pPr lvl="1"/>
            <a:endParaRPr lang="en-GB" dirty="0"/>
          </a:p>
        </p:txBody>
      </p:sp>
    </p:spTree>
    <p:extLst>
      <p:ext uri="{BB962C8B-B14F-4D97-AF65-F5344CB8AC3E}">
        <p14:creationId xmlns:p14="http://schemas.microsoft.com/office/powerpoint/2010/main" val="2561752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4040"/>
            <a:ext cx="10972800" cy="1143000"/>
          </a:xfrm>
        </p:spPr>
        <p:txBody>
          <a:bodyPr/>
          <a:lstStyle/>
          <a:p>
            <a:r>
              <a:rPr lang="en-US" b="1" dirty="0">
                <a:solidFill>
                  <a:srgbClr val="003399"/>
                </a:solidFill>
              </a:rPr>
              <a:t>Learning</a:t>
            </a:r>
          </a:p>
        </p:txBody>
      </p:sp>
      <p:sp>
        <p:nvSpPr>
          <p:cNvPr id="4" name="Content Placeholder 3"/>
          <p:cNvSpPr>
            <a:spLocks noGrp="1"/>
          </p:cNvSpPr>
          <p:nvPr>
            <p:ph idx="1"/>
          </p:nvPr>
        </p:nvSpPr>
        <p:spPr>
          <a:xfrm>
            <a:off x="609600" y="1052736"/>
            <a:ext cx="10972800" cy="4464497"/>
          </a:xfrm>
        </p:spPr>
        <p:txBody>
          <a:bodyPr/>
          <a:lstStyle/>
          <a:p>
            <a:pPr marL="0" indent="0">
              <a:buNone/>
            </a:pPr>
            <a:r>
              <a:rPr lang="en-US" dirty="0"/>
              <a:t>Learning is any relatively </a:t>
            </a:r>
            <a:r>
              <a:rPr lang="en-US" dirty="0">
                <a:highlight>
                  <a:srgbClr val="FFFF00"/>
                </a:highlight>
              </a:rPr>
              <a:t>permanent change in behavior</a:t>
            </a:r>
            <a:r>
              <a:rPr lang="en-US" dirty="0"/>
              <a:t> that occurs as a result of experience or practice or academic and professional development</a:t>
            </a:r>
          </a:p>
          <a:p>
            <a:pPr marL="0" indent="0">
              <a:buNone/>
            </a:pPr>
            <a:endParaRPr lang="en-US" dirty="0"/>
          </a:p>
          <a:p>
            <a:r>
              <a:rPr lang="en-GB" dirty="0">
                <a:solidFill>
                  <a:srgbClr val="58595B"/>
                </a:solidFill>
                <a:latin typeface="Open Sans" panose="020B0606030504020204" pitchFamily="34" charset="0"/>
              </a:rPr>
              <a:t>Basis on learning theories</a:t>
            </a:r>
            <a:endParaRPr lang="en-GB" i="0" dirty="0">
              <a:solidFill>
                <a:srgbClr val="58595B"/>
              </a:solidFill>
              <a:effectLst/>
              <a:latin typeface="Open Sans" panose="020B0606030504020204" pitchFamily="34" charset="0"/>
            </a:endParaRPr>
          </a:p>
          <a:p>
            <a:endParaRPr lang="en-GB" i="0" dirty="0">
              <a:solidFill>
                <a:srgbClr val="58595B"/>
              </a:solidFill>
              <a:effectLst/>
              <a:latin typeface="Open Sans" panose="020B0606030504020204" pitchFamily="34" charset="0"/>
            </a:endParaRPr>
          </a:p>
        </p:txBody>
      </p:sp>
      <p:sp>
        <p:nvSpPr>
          <p:cNvPr id="5" name="Slide Number Placeholder 4"/>
          <p:cNvSpPr>
            <a:spLocks noGrp="1"/>
          </p:cNvSpPr>
          <p:nvPr>
            <p:ph type="sldNum" sz="quarter" idx="12"/>
          </p:nvPr>
        </p:nvSpPr>
        <p:spPr/>
        <p:txBody>
          <a:bodyPr/>
          <a:lstStyle/>
          <a:p>
            <a:fld id="{561B0F74-09A5-489A-9583-6307195A64A6}" type="slidenum">
              <a:rPr lang="en-US" smtClean="0"/>
              <a:pPr/>
              <a:t>3</a:t>
            </a:fld>
            <a:endParaRPr lang="en-US" dirty="0"/>
          </a:p>
        </p:txBody>
      </p:sp>
      <p:sp>
        <p:nvSpPr>
          <p:cNvPr id="6" name="Footer Placeholder 5">
            <a:extLst>
              <a:ext uri="{FF2B5EF4-FFF2-40B4-BE49-F238E27FC236}">
                <a16:creationId xmlns:a16="http://schemas.microsoft.com/office/drawing/2014/main" id="{93406AD6-9329-4D42-9E1E-921B35DDFA8F}"/>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66786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64183"/>
            <a:ext cx="10972800" cy="1143000"/>
          </a:xfrm>
        </p:spPr>
        <p:txBody>
          <a:bodyPr>
            <a:normAutofit/>
          </a:bodyPr>
          <a:lstStyle/>
          <a:p>
            <a:r>
              <a:rPr lang="en-US" b="1" dirty="0">
                <a:solidFill>
                  <a:srgbClr val="003399"/>
                </a:solidFill>
              </a:rPr>
              <a:t>Learning Theories</a:t>
            </a:r>
          </a:p>
        </p:txBody>
      </p:sp>
      <p:sp>
        <p:nvSpPr>
          <p:cNvPr id="3" name="Content Placeholder 2"/>
          <p:cNvSpPr>
            <a:spLocks noGrp="1"/>
          </p:cNvSpPr>
          <p:nvPr>
            <p:ph idx="1"/>
          </p:nvPr>
        </p:nvSpPr>
        <p:spPr>
          <a:xfrm>
            <a:off x="609600" y="1196752"/>
            <a:ext cx="10972800" cy="4320481"/>
          </a:xfrm>
        </p:spPr>
        <p:txBody>
          <a:bodyPr/>
          <a:lstStyle/>
          <a:p>
            <a:pPr marL="0" indent="0">
              <a:buNone/>
            </a:pPr>
            <a:r>
              <a:rPr lang="en-US" dirty="0"/>
              <a:t>- </a:t>
            </a:r>
            <a:r>
              <a:rPr lang="en-US" b="1" dirty="0"/>
              <a:t>Transformative</a:t>
            </a:r>
            <a:r>
              <a:rPr lang="en-US" dirty="0"/>
              <a:t> learning theory – new info can change our worldview through critical reflection</a:t>
            </a:r>
          </a:p>
          <a:p>
            <a:pPr>
              <a:buFontTx/>
              <a:buChar char="-"/>
            </a:pPr>
            <a:r>
              <a:rPr lang="en-US" b="1" dirty="0"/>
              <a:t>Social </a:t>
            </a:r>
            <a:r>
              <a:rPr lang="en-US" dirty="0"/>
              <a:t>learning theory – incorporates some of the tacit tenets of peer pressure. Sometimes to emulate others and at other times to distinguish/identify themselves</a:t>
            </a:r>
          </a:p>
          <a:p>
            <a:pPr>
              <a:buFontTx/>
              <a:buChar char="-"/>
            </a:pPr>
            <a:r>
              <a:rPr lang="en-US" b="1" dirty="0" err="1"/>
              <a:t>Experiental</a:t>
            </a:r>
            <a:r>
              <a:rPr lang="en-US" b="1" dirty="0"/>
              <a:t> </a:t>
            </a:r>
            <a:r>
              <a:rPr lang="en-US" dirty="0"/>
              <a:t>learning theory - </a:t>
            </a:r>
            <a:r>
              <a:rPr lang="en-GB" b="0" i="0" dirty="0">
                <a:effectLst/>
                <a:latin typeface="Roboto" panose="02000000000000000000" pitchFamily="2" charset="0"/>
              </a:rPr>
              <a:t>emphasizes both learning about something and experiencing it so that students can apply knowledge in real-world situations.</a:t>
            </a:r>
            <a:endParaRPr lang="en-US" dirty="0"/>
          </a:p>
          <a:p>
            <a:pPr marL="0" indent="0">
              <a:buNone/>
            </a:pPr>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4</a:t>
            </a:fld>
            <a:endParaRPr lang="en-US" dirty="0"/>
          </a:p>
        </p:txBody>
      </p:sp>
      <p:sp>
        <p:nvSpPr>
          <p:cNvPr id="6" name="Footer Placeholder 5">
            <a:extLst>
              <a:ext uri="{FF2B5EF4-FFF2-40B4-BE49-F238E27FC236}">
                <a16:creationId xmlns:a16="http://schemas.microsoft.com/office/drawing/2014/main" id="{7938336E-D5CB-49B6-AFAC-87B88D9146E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472802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4040"/>
            <a:ext cx="10972800" cy="1143000"/>
          </a:xfrm>
        </p:spPr>
        <p:txBody>
          <a:bodyPr/>
          <a:lstStyle/>
          <a:p>
            <a:r>
              <a:rPr lang="en-US" b="1" dirty="0">
                <a:solidFill>
                  <a:srgbClr val="003399"/>
                </a:solidFill>
              </a:rPr>
              <a:t>Training and Development </a:t>
            </a:r>
          </a:p>
        </p:txBody>
      </p:sp>
      <p:sp>
        <p:nvSpPr>
          <p:cNvPr id="4" name="Content Placeholder 3"/>
          <p:cNvSpPr>
            <a:spLocks noGrp="1"/>
          </p:cNvSpPr>
          <p:nvPr>
            <p:ph idx="1"/>
          </p:nvPr>
        </p:nvSpPr>
        <p:spPr>
          <a:xfrm>
            <a:off x="607602" y="1124744"/>
            <a:ext cx="10972800" cy="4608512"/>
          </a:xfrm>
        </p:spPr>
        <p:txBody>
          <a:bodyPr>
            <a:noAutofit/>
          </a:bodyPr>
          <a:lstStyle/>
          <a:p>
            <a:r>
              <a:rPr lang="en-US" sz="3600" dirty="0"/>
              <a:t>Training </a:t>
            </a:r>
          </a:p>
          <a:p>
            <a:pPr lvl="1"/>
            <a:r>
              <a:rPr lang="en-US" sz="3200" dirty="0"/>
              <a:t>Teaching employees the skills necessary to perform job duties </a:t>
            </a:r>
          </a:p>
          <a:p>
            <a:pPr lvl="1"/>
            <a:r>
              <a:rPr lang="en-US" sz="3200" dirty="0"/>
              <a:t>Train employees to provide the knowledge, skills, and abilities (KSAs) they need to succeed in their work </a:t>
            </a:r>
          </a:p>
          <a:p>
            <a:r>
              <a:rPr lang="en-US" sz="3600" dirty="0"/>
              <a:t>Employee Development </a:t>
            </a:r>
          </a:p>
          <a:p>
            <a:pPr lvl="1"/>
            <a:r>
              <a:rPr lang="en-US" sz="3200" dirty="0"/>
              <a:t>Ongoing education to improve knowledge and skills for present and future jobs within the firm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5</a:t>
            </a:fld>
            <a:endParaRPr lang="en-US" dirty="0"/>
          </a:p>
        </p:txBody>
      </p:sp>
      <p:sp>
        <p:nvSpPr>
          <p:cNvPr id="3" name="Footer Placeholder 2">
            <a:extLst>
              <a:ext uri="{FF2B5EF4-FFF2-40B4-BE49-F238E27FC236}">
                <a16:creationId xmlns:a16="http://schemas.microsoft.com/office/drawing/2014/main" id="{040B6D8E-EC5F-4D10-BBE2-EA3CFED06BC4}"/>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When Is Training Needed?</a:t>
            </a:r>
          </a:p>
        </p:txBody>
      </p:sp>
      <p:sp>
        <p:nvSpPr>
          <p:cNvPr id="4" name="Content Placeholder 3"/>
          <p:cNvSpPr>
            <a:spLocks noGrp="1"/>
          </p:cNvSpPr>
          <p:nvPr>
            <p:ph idx="1"/>
          </p:nvPr>
        </p:nvSpPr>
        <p:spPr>
          <a:xfrm>
            <a:off x="609600" y="1412776"/>
            <a:ext cx="10972800" cy="4104457"/>
          </a:xfrm>
        </p:spPr>
        <p:txBody>
          <a:bodyPr>
            <a:normAutofit/>
          </a:bodyPr>
          <a:lstStyle/>
          <a:p>
            <a:r>
              <a:rPr lang="en-US" dirty="0"/>
              <a:t>New Employee Onboarding </a:t>
            </a:r>
          </a:p>
          <a:p>
            <a:pPr lvl="1"/>
            <a:r>
              <a:rPr lang="en-US" sz="3000" dirty="0"/>
              <a:t>Introducing new employees to organization and their jobs. </a:t>
            </a:r>
          </a:p>
          <a:p>
            <a:r>
              <a:rPr lang="en-US" dirty="0"/>
              <a:t>New Job Requirements or Processes </a:t>
            </a:r>
          </a:p>
          <a:p>
            <a:r>
              <a:rPr lang="en-US" dirty="0"/>
              <a:t>Remediation </a:t>
            </a:r>
          </a:p>
          <a:p>
            <a:pPr lvl="1"/>
            <a:r>
              <a:rPr lang="en-US" sz="3000" dirty="0"/>
              <a:t>Correction of a deficiency or failure in a process or procedure </a:t>
            </a:r>
          </a:p>
          <a:p>
            <a:r>
              <a:rPr lang="en-US" dirty="0"/>
              <a:t>Employee Development for Advancement </a:t>
            </a:r>
          </a:p>
          <a:p>
            <a:endParaRPr lang="en-US" sz="3000"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6</a:t>
            </a:fld>
            <a:endParaRPr lang="en-US" dirty="0"/>
          </a:p>
        </p:txBody>
      </p:sp>
      <p:sp>
        <p:nvSpPr>
          <p:cNvPr id="3" name="Footer Placeholder 2">
            <a:extLst>
              <a:ext uri="{FF2B5EF4-FFF2-40B4-BE49-F238E27FC236}">
                <a16:creationId xmlns:a16="http://schemas.microsoft.com/office/drawing/2014/main" id="{2F48DEC0-B0B5-494D-ABB2-C70D437FE303}"/>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572973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ircular flow chart shows the training process in five steps.&#10;&#10;The steps are as below.&#10;1. Assessing the Needs for Training and Development&#10;2. Selecting How to Shape Behavior Through Training and Development&#10;3. Designing the Training and Development&#10;4. Delivering the Training and Development&#10;5. Assessing the Training and Development&#10;&#10;&#10;" title="EXHIBIT 7.1 The Training Proc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5205" y="908720"/>
            <a:ext cx="6661590" cy="477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981200" y="127822"/>
            <a:ext cx="8229600" cy="997902"/>
          </a:xfrm>
        </p:spPr>
        <p:txBody>
          <a:bodyPr>
            <a:normAutofit/>
          </a:bodyPr>
          <a:lstStyle/>
          <a:p>
            <a:pPr algn="ctr"/>
            <a:r>
              <a:rPr lang="en-US" b="1" dirty="0">
                <a:solidFill>
                  <a:srgbClr val="003399"/>
                </a:solidFill>
              </a:rPr>
              <a:t>The Training Process</a:t>
            </a:r>
            <a:endParaRPr lang="en-US" dirty="0">
              <a:solidFill>
                <a:srgbClr val="003399"/>
              </a:solidFill>
            </a:endParaRPr>
          </a:p>
        </p:txBody>
      </p:sp>
      <p:sp>
        <p:nvSpPr>
          <p:cNvPr id="5" name="Slide Number Placeholder 4"/>
          <p:cNvSpPr>
            <a:spLocks noGrp="1"/>
          </p:cNvSpPr>
          <p:nvPr>
            <p:ph type="sldNum" sz="quarter" idx="12"/>
          </p:nvPr>
        </p:nvSpPr>
        <p:spPr/>
        <p:txBody>
          <a:bodyPr/>
          <a:lstStyle/>
          <a:p>
            <a:fld id="{561B0F74-09A5-489A-9583-6307195A64A6}" type="slidenum">
              <a:rPr lang="en-US" smtClean="0"/>
              <a:pPr/>
              <a:t>7</a:t>
            </a:fld>
            <a:endParaRPr lang="en-US" dirty="0"/>
          </a:p>
        </p:txBody>
      </p:sp>
      <p:sp>
        <p:nvSpPr>
          <p:cNvPr id="3" name="Footer Placeholder 2">
            <a:extLst>
              <a:ext uri="{FF2B5EF4-FFF2-40B4-BE49-F238E27FC236}">
                <a16:creationId xmlns:a16="http://schemas.microsoft.com/office/drawing/2014/main" id="{2B0D19C2-0E1D-45DF-B1CE-3F14206B0BC2}"/>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343542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2164"/>
            <a:ext cx="10972800" cy="1143000"/>
          </a:xfrm>
        </p:spPr>
        <p:txBody>
          <a:bodyPr/>
          <a:lstStyle/>
          <a:p>
            <a:r>
              <a:rPr lang="en-US" b="1" dirty="0">
                <a:solidFill>
                  <a:srgbClr val="003399"/>
                </a:solidFill>
              </a:rPr>
              <a:t>Needs Assessment</a:t>
            </a:r>
          </a:p>
        </p:txBody>
      </p:sp>
      <p:sp>
        <p:nvSpPr>
          <p:cNvPr id="4" name="Content Placeholder 3"/>
          <p:cNvSpPr>
            <a:spLocks noGrp="1"/>
          </p:cNvSpPr>
          <p:nvPr>
            <p:ph idx="1"/>
          </p:nvPr>
        </p:nvSpPr>
        <p:spPr>
          <a:xfrm>
            <a:off x="609600" y="1124744"/>
            <a:ext cx="10972800" cy="3917032"/>
          </a:xfrm>
        </p:spPr>
        <p:txBody>
          <a:bodyPr>
            <a:noAutofit/>
          </a:bodyPr>
          <a:lstStyle/>
          <a:p>
            <a:pPr marL="0" indent="0" algn="just">
              <a:buNone/>
            </a:pPr>
            <a:endParaRPr lang="en-US" dirty="0"/>
          </a:p>
          <a:p>
            <a:pPr marL="0" indent="0" algn="just">
              <a:buNone/>
            </a:pPr>
            <a:r>
              <a:rPr lang="en-US" dirty="0"/>
              <a:t> Analyzes the difference between what is </a:t>
            </a:r>
            <a:r>
              <a:rPr lang="en-US" dirty="0">
                <a:highlight>
                  <a:srgbClr val="FFFF00"/>
                </a:highlight>
              </a:rPr>
              <a:t>occurring within the job(s) </a:t>
            </a:r>
            <a:r>
              <a:rPr lang="en-US" dirty="0"/>
              <a:t>and </a:t>
            </a:r>
            <a:r>
              <a:rPr lang="en-US" dirty="0">
                <a:highlight>
                  <a:srgbClr val="FFFF00"/>
                </a:highlight>
              </a:rPr>
              <a:t>what is required </a:t>
            </a:r>
            <a:r>
              <a:rPr lang="en-US" dirty="0"/>
              <a:t>based on firm’s operations and goals</a:t>
            </a:r>
          </a:p>
        </p:txBody>
      </p:sp>
      <p:sp>
        <p:nvSpPr>
          <p:cNvPr id="5" name="Slide Number Placeholder 4"/>
          <p:cNvSpPr>
            <a:spLocks noGrp="1"/>
          </p:cNvSpPr>
          <p:nvPr>
            <p:ph type="sldNum" sz="quarter" idx="12"/>
          </p:nvPr>
        </p:nvSpPr>
        <p:spPr/>
        <p:txBody>
          <a:bodyPr/>
          <a:lstStyle/>
          <a:p>
            <a:fld id="{561B0F74-09A5-489A-9583-6307195A64A6}" type="slidenum">
              <a:rPr lang="en-US" smtClean="0"/>
              <a:pPr/>
              <a:t>8</a:t>
            </a:fld>
            <a:endParaRPr lang="en-US" dirty="0"/>
          </a:p>
        </p:txBody>
      </p:sp>
      <p:sp>
        <p:nvSpPr>
          <p:cNvPr id="6" name="Footer Placeholder 5">
            <a:extLst>
              <a:ext uri="{FF2B5EF4-FFF2-40B4-BE49-F238E27FC236}">
                <a16:creationId xmlns:a16="http://schemas.microsoft.com/office/drawing/2014/main" id="{02D7A877-6748-4ED5-BD44-937ADE5532F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395432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526"/>
            <a:ext cx="8229600" cy="1143000"/>
          </a:xfrm>
        </p:spPr>
        <p:txBody>
          <a:bodyPr/>
          <a:lstStyle/>
          <a:p>
            <a:r>
              <a:rPr lang="en-US" b="1" dirty="0">
                <a:solidFill>
                  <a:srgbClr val="003399"/>
                </a:solidFill>
              </a:rPr>
              <a:t>Shaping Behavior</a:t>
            </a:r>
          </a:p>
        </p:txBody>
      </p:sp>
      <p:sp>
        <p:nvSpPr>
          <p:cNvPr id="4" name="Content Placeholder 3"/>
          <p:cNvSpPr>
            <a:spLocks noGrp="1"/>
          </p:cNvSpPr>
          <p:nvPr>
            <p:ph idx="1"/>
          </p:nvPr>
        </p:nvSpPr>
        <p:spPr>
          <a:xfrm>
            <a:off x="609600" y="1279526"/>
            <a:ext cx="11103024" cy="4237707"/>
          </a:xfrm>
        </p:spPr>
        <p:txBody>
          <a:bodyPr>
            <a:normAutofit/>
          </a:bodyPr>
          <a:lstStyle/>
          <a:p>
            <a:pPr algn="just"/>
            <a:r>
              <a:rPr lang="en-US" b="1" dirty="0"/>
              <a:t>Positive Reinforcement: </a:t>
            </a:r>
            <a:r>
              <a:rPr lang="en-US" dirty="0"/>
              <a:t>Provide a reward in return for a constructive action</a:t>
            </a:r>
          </a:p>
          <a:p>
            <a:pPr algn="just"/>
            <a:r>
              <a:rPr lang="en-US" b="1" dirty="0"/>
              <a:t>Negative Reinforcement: </a:t>
            </a:r>
            <a:r>
              <a:rPr lang="en-US" dirty="0"/>
              <a:t>Withdrawal of a harmful thing in response to a positive action</a:t>
            </a:r>
          </a:p>
          <a:p>
            <a:pPr algn="just"/>
            <a:r>
              <a:rPr lang="en-US" b="1" dirty="0"/>
              <a:t>Punishment: </a:t>
            </a:r>
            <a:r>
              <a:rPr lang="en-US" dirty="0"/>
              <a:t>Application of an adverse consequence or removal of a reward  to decrease an unwanted behavior.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9</a:t>
            </a:fld>
            <a:endParaRPr lang="en-US" dirty="0"/>
          </a:p>
        </p:txBody>
      </p:sp>
      <p:sp>
        <p:nvSpPr>
          <p:cNvPr id="6" name="Footer Placeholder 5">
            <a:extLst>
              <a:ext uri="{FF2B5EF4-FFF2-40B4-BE49-F238E27FC236}">
                <a16:creationId xmlns:a16="http://schemas.microsoft.com/office/drawing/2014/main" id="{54C15DD5-DEA5-4337-B321-8E4493B5E1B5}"/>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330165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Skills and Training Methods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10</a:t>
            </a:fld>
            <a:endParaRPr lang="en-US" dirty="0"/>
          </a:p>
        </p:txBody>
      </p:sp>
      <p:sp>
        <p:nvSpPr>
          <p:cNvPr id="4" name="Footer Placeholder 3">
            <a:extLst>
              <a:ext uri="{FF2B5EF4-FFF2-40B4-BE49-F238E27FC236}">
                <a16:creationId xmlns:a16="http://schemas.microsoft.com/office/drawing/2014/main" id="{8BAF66B2-9880-455F-BF8B-4F613191A38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4265980607"/>
              </p:ext>
            </p:extLst>
          </p:nvPr>
        </p:nvGraphicFramePr>
        <p:xfrm>
          <a:off x="324271" y="1049311"/>
          <a:ext cx="11543457" cy="4661675"/>
        </p:xfrm>
        <a:graphic>
          <a:graphicData uri="http://schemas.openxmlformats.org/drawingml/2006/table">
            <a:tbl>
              <a:tblPr/>
              <a:tblGrid>
                <a:gridCol w="1750368">
                  <a:extLst>
                    <a:ext uri="{9D8B030D-6E8A-4147-A177-3AD203B41FA5}">
                      <a16:colId xmlns:a16="http://schemas.microsoft.com/office/drawing/2014/main" val="3124026496"/>
                    </a:ext>
                  </a:extLst>
                </a:gridCol>
                <a:gridCol w="2653209">
                  <a:extLst>
                    <a:ext uri="{9D8B030D-6E8A-4147-A177-3AD203B41FA5}">
                      <a16:colId xmlns:a16="http://schemas.microsoft.com/office/drawing/2014/main" val="4020671673"/>
                    </a:ext>
                  </a:extLst>
                </a:gridCol>
                <a:gridCol w="7139880">
                  <a:extLst>
                    <a:ext uri="{9D8B030D-6E8A-4147-A177-3AD203B41FA5}">
                      <a16:colId xmlns:a16="http://schemas.microsoft.com/office/drawing/2014/main" val="4090472470"/>
                    </a:ext>
                  </a:extLst>
                </a:gridCol>
              </a:tblGrid>
              <a:tr h="341855">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Skills Developed</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Methods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Description</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015457582"/>
                  </a:ext>
                </a:extLst>
              </a:tr>
              <a:tr h="966754">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Technical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a. Written material, lectures, videotapes, question-and-answer sessions, discussions, demonstrations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Questions or problems related to previously presented material are presented to the trainee in a booklet or on a computer screen. The trainee is asked to select a response to each question or problem and is given feedback on the response.</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884617558"/>
                  </a:ext>
                </a:extLst>
              </a:tr>
              <a:tr h="550155">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b. Programmed Learning</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Depending on the material presented, programmed learning may also develop interpersonal and communication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753106109"/>
                  </a:ext>
                </a:extLst>
              </a:tr>
              <a:tr h="550155">
                <a:tc>
                  <a:txBody>
                    <a:bodyPr/>
                    <a:lstStyle/>
                    <a:p>
                      <a:pPr marL="0" marR="0">
                        <a:lnSpc>
                          <a:spcPct val="100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c. Job Rotation</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Employees are trained to perform different jobs. Job rotation also develops trainees’ conceptual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547599034"/>
                  </a:ext>
                </a:extLst>
              </a:tr>
              <a:tr h="758454">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d. Projects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are given special assignments, such as developing a new product or preparing a report. Certain projects may also develop trainees’ interpersonal skills and conceptual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758221901"/>
                  </a:ext>
                </a:extLst>
              </a:tr>
              <a:tr h="550155">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Interpersonal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e. Role-Playing</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act out situations that might occur on the job, such as handling a customer complaint, to develop skill at handling such situations on the job.</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1005277654"/>
                  </a:ext>
                </a:extLst>
              </a:tr>
              <a:tr h="853835">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f. Behavior Modeling</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observe how to perform a task correctly, by watching either a live demonstration or a videotape. Trainees role-play the observed skills and receive feedback on their performance. Trainees develop plans for using the observed skills on the job.</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1202713384"/>
                  </a:ext>
                </a:extLst>
              </a:tr>
            </a:tbl>
          </a:graphicData>
        </a:graphic>
      </p:graphicFrame>
    </p:spTree>
    <p:extLst>
      <p:ext uri="{BB962C8B-B14F-4D97-AF65-F5344CB8AC3E}">
        <p14:creationId xmlns:p14="http://schemas.microsoft.com/office/powerpoint/2010/main" val="1598657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80" y="136524"/>
            <a:ext cx="11399440" cy="898527"/>
          </a:xfrm>
        </p:spPr>
        <p:txBody>
          <a:bodyPr>
            <a:normAutofit/>
          </a:bodyPr>
          <a:lstStyle/>
          <a:p>
            <a:r>
              <a:rPr lang="en-US" b="1" dirty="0">
                <a:solidFill>
                  <a:srgbClr val="003399"/>
                </a:solidFill>
              </a:rPr>
              <a:t>Skills and Training Methods (Continued)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11</a:t>
            </a:fld>
            <a:endParaRPr lang="en-US" dirty="0"/>
          </a:p>
        </p:txBody>
      </p:sp>
      <p:sp>
        <p:nvSpPr>
          <p:cNvPr id="4" name="Footer Placeholder 3">
            <a:extLst>
              <a:ext uri="{FF2B5EF4-FFF2-40B4-BE49-F238E27FC236}">
                <a16:creationId xmlns:a16="http://schemas.microsoft.com/office/drawing/2014/main" id="{8BAF66B2-9880-455F-BF8B-4F613191A38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834416681"/>
              </p:ext>
            </p:extLst>
          </p:nvPr>
        </p:nvGraphicFramePr>
        <p:xfrm>
          <a:off x="652499" y="1325471"/>
          <a:ext cx="10887001" cy="4207058"/>
        </p:xfrm>
        <a:graphic>
          <a:graphicData uri="http://schemas.openxmlformats.org/drawingml/2006/table">
            <a:tbl>
              <a:tblPr/>
              <a:tblGrid>
                <a:gridCol w="1698373">
                  <a:extLst>
                    <a:ext uri="{9D8B030D-6E8A-4147-A177-3AD203B41FA5}">
                      <a16:colId xmlns:a16="http://schemas.microsoft.com/office/drawing/2014/main" val="3124026496"/>
                    </a:ext>
                  </a:extLst>
                </a:gridCol>
                <a:gridCol w="2745702">
                  <a:extLst>
                    <a:ext uri="{9D8B030D-6E8A-4147-A177-3AD203B41FA5}">
                      <a16:colId xmlns:a16="http://schemas.microsoft.com/office/drawing/2014/main" val="4020671673"/>
                    </a:ext>
                  </a:extLst>
                </a:gridCol>
                <a:gridCol w="6442926">
                  <a:extLst>
                    <a:ext uri="{9D8B030D-6E8A-4147-A177-3AD203B41FA5}">
                      <a16:colId xmlns:a16="http://schemas.microsoft.com/office/drawing/2014/main" val="4090472470"/>
                    </a:ext>
                  </a:extLst>
                </a:gridCol>
              </a:tblGrid>
              <a:tr h="604069">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Skills Developed</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Methods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Description</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015457582"/>
                  </a:ext>
                </a:extLst>
              </a:tr>
              <a:tr h="1082809">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Conceptual and Design/ Business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g. Cases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The trainee is presented with a simulated situation and asked to diagnose and solve the problems involved. Trainees usually must also answer questions about their diagnosis and solution.</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884617558"/>
                  </a:ext>
                </a:extLst>
              </a:tr>
              <a:tr h="1089274">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h. In-Basket Exercises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The trainee is given actual or simulated letters, memos, reports, and so forth that would typically come to the person holding the job. The trainee must determine what action each item would require and must assign priorities to the actions.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753106109"/>
                  </a:ext>
                </a:extLst>
              </a:tr>
              <a:tr h="618800">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i. Management Games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work as part of a team to “manage” a simulated company over a period of several game “quarters” or “years.”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547599034"/>
                  </a:ext>
                </a:extLst>
              </a:tr>
              <a:tr h="812106">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j. Interactive Videos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can view videotapes that present situations requiring conceptual skills or decision making.</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758221901"/>
                  </a:ext>
                </a:extLst>
              </a:tr>
            </a:tbl>
          </a:graphicData>
        </a:graphic>
      </p:graphicFrame>
    </p:spTree>
    <p:extLst>
      <p:ext uri="{BB962C8B-B14F-4D97-AF65-F5344CB8AC3E}">
        <p14:creationId xmlns:p14="http://schemas.microsoft.com/office/powerpoint/2010/main" val="1824102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rgbClr val="003399"/>
                </a:solidFill>
              </a:rPr>
              <a:t>On-the-Job Training</a:t>
            </a:r>
          </a:p>
        </p:txBody>
      </p:sp>
      <p:sp>
        <p:nvSpPr>
          <p:cNvPr id="4" name="Content Placeholder 3"/>
          <p:cNvSpPr>
            <a:spLocks noGrp="1"/>
          </p:cNvSpPr>
          <p:nvPr>
            <p:ph idx="1"/>
          </p:nvPr>
        </p:nvSpPr>
        <p:spPr/>
        <p:txBody>
          <a:bodyPr/>
          <a:lstStyle/>
          <a:p>
            <a:pPr marL="0" indent="0">
              <a:buNone/>
            </a:pPr>
            <a:r>
              <a:rPr lang="en-US" dirty="0"/>
              <a:t>On-the-Job Training (OJT) </a:t>
            </a:r>
          </a:p>
          <a:p>
            <a:pPr lvl="1"/>
            <a:r>
              <a:rPr lang="en-US" dirty="0"/>
              <a:t>Done at work site with resources employees use to perform job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12</a:t>
            </a:fld>
            <a:endParaRPr lang="en-US" dirty="0"/>
          </a:p>
        </p:txBody>
      </p:sp>
      <p:sp>
        <p:nvSpPr>
          <p:cNvPr id="6" name="Footer Placeholder 5">
            <a:extLst>
              <a:ext uri="{FF2B5EF4-FFF2-40B4-BE49-F238E27FC236}">
                <a16:creationId xmlns:a16="http://schemas.microsoft.com/office/drawing/2014/main" id="{24B6502B-9EC1-44BB-BFE3-D269EE711E17}"/>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340088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Classroom Training</a:t>
            </a:r>
          </a:p>
        </p:txBody>
      </p:sp>
      <p:sp>
        <p:nvSpPr>
          <p:cNvPr id="4" name="Content Placeholder 3"/>
          <p:cNvSpPr>
            <a:spLocks noGrp="1"/>
          </p:cNvSpPr>
          <p:nvPr>
            <p:ph idx="1"/>
          </p:nvPr>
        </p:nvSpPr>
        <p:spPr>
          <a:xfrm>
            <a:off x="609600" y="1279524"/>
            <a:ext cx="10972800" cy="4237709"/>
          </a:xfrm>
        </p:spPr>
        <p:txBody>
          <a:bodyPr>
            <a:normAutofit lnSpcReduction="10000"/>
          </a:bodyPr>
          <a:lstStyle/>
          <a:p>
            <a:pPr lvl="0" algn="just"/>
            <a:r>
              <a:rPr lang="en-US" dirty="0"/>
              <a:t>Courses include content, instructional methods, lesson plans, and instructor materials.</a:t>
            </a:r>
          </a:p>
          <a:p>
            <a:pPr lvl="0" algn="just"/>
            <a:r>
              <a:rPr lang="en-US" dirty="0"/>
              <a:t>Materials are provided to a qualified instructor who teaches the class.</a:t>
            </a:r>
          </a:p>
          <a:p>
            <a:pPr lvl="0" algn="just"/>
            <a:r>
              <a:rPr lang="en-US" dirty="0"/>
              <a:t>Very good for consistently transferring general knowledge or theories about a topic to a large number of people.</a:t>
            </a:r>
          </a:p>
          <a:p>
            <a:pPr lvl="0" algn="just"/>
            <a:r>
              <a:rPr lang="en-US" dirty="0"/>
              <a:t>Effective when using the same equipment that is used on the job.</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13</a:t>
            </a:fld>
            <a:endParaRPr lang="en-US" dirty="0"/>
          </a:p>
        </p:txBody>
      </p:sp>
      <p:sp>
        <p:nvSpPr>
          <p:cNvPr id="6" name="Footer Placeholder 5">
            <a:extLst>
              <a:ext uri="{FF2B5EF4-FFF2-40B4-BE49-F238E27FC236}">
                <a16:creationId xmlns:a16="http://schemas.microsoft.com/office/drawing/2014/main" id="{1C203276-0A6F-4C9F-BC38-E6DDCB877B60}"/>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667958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7790"/>
            <a:ext cx="10972800" cy="1143000"/>
          </a:xfrm>
        </p:spPr>
        <p:txBody>
          <a:bodyPr/>
          <a:lstStyle/>
          <a:p>
            <a:r>
              <a:rPr lang="en-US" b="1" dirty="0">
                <a:solidFill>
                  <a:srgbClr val="003399"/>
                </a:solidFill>
              </a:rPr>
              <a:t>Distance or E-Learning </a:t>
            </a:r>
          </a:p>
        </p:txBody>
      </p:sp>
      <p:sp>
        <p:nvSpPr>
          <p:cNvPr id="4" name="Content Placeholder 3"/>
          <p:cNvSpPr>
            <a:spLocks noGrp="1"/>
          </p:cNvSpPr>
          <p:nvPr>
            <p:ph idx="1"/>
          </p:nvPr>
        </p:nvSpPr>
        <p:spPr/>
        <p:txBody>
          <a:bodyPr/>
          <a:lstStyle/>
          <a:p>
            <a:r>
              <a:rPr lang="en-US" sz="3600" dirty="0"/>
              <a:t>Synchronous Distance Learning</a:t>
            </a:r>
          </a:p>
          <a:p>
            <a:pPr lvl="1"/>
            <a:r>
              <a:rPr lang="en-US" sz="3200" dirty="0"/>
              <a:t>Trainees sign into a website where instructors interact with students and teach topics.</a:t>
            </a:r>
          </a:p>
          <a:p>
            <a:r>
              <a:rPr lang="en-US" sz="3600" dirty="0"/>
              <a:t>Asynchronous Distance Learning</a:t>
            </a:r>
          </a:p>
          <a:p>
            <a:pPr lvl="1"/>
            <a:r>
              <a:rPr lang="en-US" sz="3200" dirty="0"/>
              <a:t>Trainees sign into training site and materials are available for their studies.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14</a:t>
            </a:fld>
            <a:endParaRPr lang="en-US" dirty="0"/>
          </a:p>
        </p:txBody>
      </p:sp>
      <p:sp>
        <p:nvSpPr>
          <p:cNvPr id="6" name="Footer Placeholder 5">
            <a:extLst>
              <a:ext uri="{FF2B5EF4-FFF2-40B4-BE49-F238E27FC236}">
                <a16:creationId xmlns:a16="http://schemas.microsoft.com/office/drawing/2014/main" id="{4C193A54-2027-4A26-91ED-7A08DDB6246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2938811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Simulations </a:t>
            </a:r>
          </a:p>
        </p:txBody>
      </p:sp>
      <p:sp>
        <p:nvSpPr>
          <p:cNvPr id="3" name="Content Placeholder 2"/>
          <p:cNvSpPr>
            <a:spLocks noGrp="1"/>
          </p:cNvSpPr>
          <p:nvPr>
            <p:ph idx="1"/>
          </p:nvPr>
        </p:nvSpPr>
        <p:spPr/>
        <p:txBody>
          <a:bodyPr/>
          <a:lstStyle/>
          <a:p>
            <a:r>
              <a:rPr lang="en-US" dirty="0"/>
              <a:t>Online</a:t>
            </a:r>
          </a:p>
          <a:p>
            <a:r>
              <a:rPr lang="en-US" dirty="0"/>
              <a:t>Mimics a real-life situation </a:t>
            </a:r>
          </a:p>
          <a:p>
            <a:r>
              <a:rPr lang="en-US" dirty="0"/>
              <a:t>Performing an action </a:t>
            </a:r>
          </a:p>
          <a:p>
            <a:r>
              <a:rPr lang="en-US" dirty="0"/>
              <a:t>Decreases risk on injury </a:t>
            </a:r>
          </a:p>
          <a:p>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15</a:t>
            </a:fld>
            <a:endParaRPr lang="en-US" dirty="0"/>
          </a:p>
        </p:txBody>
      </p:sp>
      <p:sp>
        <p:nvSpPr>
          <p:cNvPr id="6" name="Footer Placeholder 5">
            <a:extLst>
              <a:ext uri="{FF2B5EF4-FFF2-40B4-BE49-F238E27FC236}">
                <a16:creationId xmlns:a16="http://schemas.microsoft.com/office/drawing/2014/main" id="{61105664-67A4-418C-96D3-5773F13E9F94}"/>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008773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Assessing Training</a:t>
            </a:r>
          </a:p>
        </p:txBody>
      </p:sp>
      <p:sp>
        <p:nvSpPr>
          <p:cNvPr id="4" name="Content Placeholder 3"/>
          <p:cNvSpPr>
            <a:spLocks noGrp="1"/>
          </p:cNvSpPr>
          <p:nvPr>
            <p:ph idx="1"/>
          </p:nvPr>
        </p:nvSpPr>
        <p:spPr/>
        <p:txBody>
          <a:bodyPr>
            <a:normAutofit/>
          </a:bodyPr>
          <a:lstStyle/>
          <a:p>
            <a:r>
              <a:rPr lang="en-US" dirty="0"/>
              <a:t>Key Questions to Ask</a:t>
            </a:r>
          </a:p>
          <a:p>
            <a:pPr lvl="1"/>
            <a:r>
              <a:rPr lang="en-US" dirty="0"/>
              <a:t>Has training achieved the shaped behavior identified through the needs assessment? </a:t>
            </a:r>
          </a:p>
          <a:p>
            <a:pPr lvl="1"/>
            <a:r>
              <a:rPr lang="en-US" dirty="0"/>
              <a:t>Did the money spent return a sufficient ROI?</a:t>
            </a:r>
          </a:p>
          <a:p>
            <a:pPr lvl="1"/>
            <a:r>
              <a:rPr lang="en-US" dirty="0"/>
              <a:t>Has job performance improved in a commensurate manner indicative of training dollars spent?</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16</a:t>
            </a:fld>
            <a:endParaRPr lang="en-US" dirty="0"/>
          </a:p>
        </p:txBody>
      </p:sp>
      <p:sp>
        <p:nvSpPr>
          <p:cNvPr id="6" name="Footer Placeholder 5">
            <a:extLst>
              <a:ext uri="{FF2B5EF4-FFF2-40B4-BE49-F238E27FC236}">
                <a16:creationId xmlns:a16="http://schemas.microsoft.com/office/drawing/2014/main" id="{9C87CAE8-4787-44EE-8B6A-6ABC76D1BF27}"/>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428633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244" y="136524"/>
            <a:ext cx="10523512" cy="1143000"/>
          </a:xfrm>
        </p:spPr>
        <p:txBody>
          <a:bodyPr>
            <a:normAutofit/>
          </a:bodyPr>
          <a:lstStyle/>
          <a:p>
            <a:r>
              <a:rPr lang="en-US" b="1" dirty="0">
                <a:solidFill>
                  <a:srgbClr val="003399"/>
                </a:solidFill>
              </a:rPr>
              <a:t>Talent Management and Development </a:t>
            </a:r>
          </a:p>
        </p:txBody>
      </p:sp>
      <p:sp>
        <p:nvSpPr>
          <p:cNvPr id="4" name="Content Placeholder 3"/>
          <p:cNvSpPr>
            <a:spLocks noGrp="1"/>
          </p:cNvSpPr>
          <p:nvPr>
            <p:ph idx="1"/>
          </p:nvPr>
        </p:nvSpPr>
        <p:spPr/>
        <p:txBody>
          <a:bodyPr/>
          <a:lstStyle/>
          <a:p>
            <a:r>
              <a:rPr lang="en-US" sz="3600" dirty="0"/>
              <a:t>Talent Management and Development</a:t>
            </a:r>
          </a:p>
          <a:p>
            <a:endParaRPr lang="en-US" sz="3600" dirty="0"/>
          </a:p>
          <a:p>
            <a:pPr lvl="1"/>
            <a:r>
              <a:rPr lang="en-US" sz="3200" dirty="0"/>
              <a:t>Is it synonymous with HRM ?</a:t>
            </a:r>
          </a:p>
          <a:p>
            <a:pPr lvl="1"/>
            <a:r>
              <a:rPr lang="en-US" sz="3200" dirty="0"/>
              <a:t>Goes much further</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17</a:t>
            </a:fld>
            <a:endParaRPr lang="en-US" dirty="0"/>
          </a:p>
        </p:txBody>
      </p:sp>
      <p:sp>
        <p:nvSpPr>
          <p:cNvPr id="6" name="Footer Placeholder 5">
            <a:extLst>
              <a:ext uri="{FF2B5EF4-FFF2-40B4-BE49-F238E27FC236}">
                <a16:creationId xmlns:a16="http://schemas.microsoft.com/office/drawing/2014/main" id="{14F755AC-E948-4BF5-A452-F0BBCE0F2DC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
        <p:nvSpPr>
          <p:cNvPr id="7" name="TextBox 6">
            <a:extLst>
              <a:ext uri="{FF2B5EF4-FFF2-40B4-BE49-F238E27FC236}">
                <a16:creationId xmlns:a16="http://schemas.microsoft.com/office/drawing/2014/main" id="{F08F5BBA-EF5A-4240-A256-E5DE77C4F12A}"/>
              </a:ext>
            </a:extLst>
          </p:cNvPr>
          <p:cNvSpPr txBox="1"/>
          <p:nvPr/>
        </p:nvSpPr>
        <p:spPr>
          <a:xfrm>
            <a:off x="3137509" y="5026966"/>
            <a:ext cx="5916982" cy="461665"/>
          </a:xfrm>
          <a:prstGeom prst="rect">
            <a:avLst/>
          </a:prstGeom>
          <a:noFill/>
        </p:spPr>
        <p:txBody>
          <a:bodyPr wrap="square">
            <a:spAutoFit/>
          </a:bodyPr>
          <a:lstStyle/>
          <a:p>
            <a:r>
              <a:rPr lang="en-GB" sz="2400" dirty="0">
                <a:hlinkClick r:id="rId2"/>
              </a:rPr>
              <a:t>Talent Management Explained - YouTube</a:t>
            </a:r>
            <a:endParaRPr lang="en-GB" sz="2400" dirty="0"/>
          </a:p>
        </p:txBody>
      </p:sp>
    </p:spTree>
    <p:extLst>
      <p:ext uri="{BB962C8B-B14F-4D97-AF65-F5344CB8AC3E}">
        <p14:creationId xmlns:p14="http://schemas.microsoft.com/office/powerpoint/2010/main" val="3138653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Talent?</a:t>
            </a:r>
          </a:p>
        </p:txBody>
      </p:sp>
      <p:sp>
        <p:nvSpPr>
          <p:cNvPr id="3" name="Content Placeholder 2"/>
          <p:cNvSpPr>
            <a:spLocks noGrp="1"/>
          </p:cNvSpPr>
          <p:nvPr>
            <p:ph idx="1"/>
          </p:nvPr>
        </p:nvSpPr>
        <p:spPr/>
        <p:txBody>
          <a:bodyPr>
            <a:normAutofit/>
          </a:bodyPr>
          <a:lstStyle/>
          <a:p>
            <a:pPr marL="0" indent="0">
              <a:buNone/>
            </a:pPr>
            <a:r>
              <a:rPr lang="en-GB" dirty="0"/>
              <a:t>In organizations </a:t>
            </a:r>
            <a:r>
              <a:rPr lang="en-GB" i="1" dirty="0"/>
              <a:t>talent </a:t>
            </a:r>
            <a:r>
              <a:rPr lang="en-GB" dirty="0"/>
              <a:t>can refer to:</a:t>
            </a:r>
          </a:p>
          <a:p>
            <a:r>
              <a:rPr lang="en-GB" dirty="0"/>
              <a:t>An individual ’ s skills and abilities (</a:t>
            </a:r>
            <a:r>
              <a:rPr lang="en-GB" i="1" dirty="0"/>
              <a:t>talents </a:t>
            </a:r>
            <a:r>
              <a:rPr lang="en-GB" dirty="0"/>
              <a:t>) and what the person is capable of doing or contributing to the organization</a:t>
            </a:r>
          </a:p>
          <a:p>
            <a:r>
              <a:rPr lang="en-GB" dirty="0"/>
              <a:t>A specific person (</a:t>
            </a:r>
            <a:r>
              <a:rPr lang="en-GB" i="1" dirty="0"/>
              <a:t>s he is a talent </a:t>
            </a:r>
            <a:r>
              <a:rPr lang="en-GB" dirty="0"/>
              <a:t>, usually implying she has specific skills and abilities in some area) or</a:t>
            </a:r>
          </a:p>
          <a:p>
            <a:r>
              <a:rPr lang="en-GB" dirty="0"/>
              <a:t>A group ( </a:t>
            </a:r>
            <a:r>
              <a:rPr lang="en-GB" i="1" dirty="0"/>
              <a:t>the talent </a:t>
            </a:r>
            <a:r>
              <a:rPr lang="en-GB" dirty="0"/>
              <a:t>) in an organization</a:t>
            </a:r>
          </a:p>
        </p:txBody>
      </p:sp>
      <p:sp>
        <p:nvSpPr>
          <p:cNvPr id="4" name="Footer Placeholder 3">
            <a:extLst>
              <a:ext uri="{FF2B5EF4-FFF2-40B4-BE49-F238E27FC236}">
                <a16:creationId xmlns:a16="http://schemas.microsoft.com/office/drawing/2014/main" id="{781FCB72-1B20-2663-B568-8FC6A68B9C72}"/>
              </a:ext>
            </a:extLst>
          </p:cNvPr>
          <p:cNvSpPr>
            <a:spLocks noGrp="1"/>
          </p:cNvSpPr>
          <p:nvPr>
            <p:ph type="ftr" sz="quarter" idx="11"/>
          </p:nvPr>
        </p:nvSpPr>
        <p:spPr/>
        <p:txBody>
          <a:bodyPr/>
          <a:lstStyle/>
          <a:p>
            <a:r>
              <a:rPr lang="en-GB"/>
              <a:t>BUSS9014 - Strategic Talent Development - Dr Asim</a:t>
            </a:r>
            <a:br>
              <a:rPr lang="en-GB"/>
            </a:br>
            <a:endParaRPr lang="en-GB"/>
          </a:p>
        </p:txBody>
      </p:sp>
    </p:spTree>
    <p:extLst>
      <p:ext uri="{BB962C8B-B14F-4D97-AF65-F5344CB8AC3E}">
        <p14:creationId xmlns:p14="http://schemas.microsoft.com/office/powerpoint/2010/main" val="1228167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p:txBody>
          <a:bodyPr>
            <a:normAutofit/>
          </a:bodyPr>
          <a:lstStyle/>
          <a:p>
            <a:r>
              <a:rPr lang="en-GB" dirty="0"/>
              <a:t>Some people use </a:t>
            </a:r>
            <a:r>
              <a:rPr lang="en-GB" i="1" dirty="0"/>
              <a:t>talent management </a:t>
            </a:r>
            <a:r>
              <a:rPr lang="en-GB" dirty="0"/>
              <a:t>as a synonym for </a:t>
            </a:r>
            <a:r>
              <a:rPr lang="en-GB" i="1" dirty="0"/>
              <a:t>human resource management </a:t>
            </a:r>
            <a:r>
              <a:rPr lang="en-GB" dirty="0"/>
              <a:t>and nothing more. </a:t>
            </a:r>
          </a:p>
          <a:p>
            <a:r>
              <a:rPr lang="en-GB" dirty="0"/>
              <a:t>This meaning essentially includes all of the traditional human resource processes: recruiting, selection, development, human resource planning, </a:t>
            </a:r>
            <a:r>
              <a:rPr lang="en-GB" dirty="0" err="1"/>
              <a:t>performancemanagement</a:t>
            </a:r>
            <a:r>
              <a:rPr lang="en-GB" dirty="0"/>
              <a:t>, retention, and others.</a:t>
            </a:r>
          </a:p>
        </p:txBody>
      </p:sp>
      <p:sp>
        <p:nvSpPr>
          <p:cNvPr id="4" name="Footer Placeholder 3">
            <a:extLst>
              <a:ext uri="{FF2B5EF4-FFF2-40B4-BE49-F238E27FC236}">
                <a16:creationId xmlns:a16="http://schemas.microsoft.com/office/drawing/2014/main" id="{074C644C-69AD-31C5-82F8-7363049BBE5E}"/>
              </a:ext>
            </a:extLst>
          </p:cNvPr>
          <p:cNvSpPr>
            <a:spLocks noGrp="1"/>
          </p:cNvSpPr>
          <p:nvPr>
            <p:ph type="ftr" sz="quarter" idx="11"/>
          </p:nvPr>
        </p:nvSpPr>
        <p:spPr/>
        <p:txBody>
          <a:bodyPr/>
          <a:lstStyle/>
          <a:p>
            <a:r>
              <a:rPr lang="en-GB"/>
              <a:t>BUSS9014 - Strategic Talent Development - Dr Asim</a:t>
            </a:r>
            <a:br>
              <a:rPr lang="en-GB"/>
            </a:br>
            <a:endParaRPr lang="en-GB"/>
          </a:p>
        </p:txBody>
      </p:sp>
    </p:spTree>
    <p:extLst>
      <p:ext uri="{BB962C8B-B14F-4D97-AF65-F5344CB8AC3E}">
        <p14:creationId xmlns:p14="http://schemas.microsoft.com/office/powerpoint/2010/main" val="14135434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332656"/>
            <a:ext cx="10131425" cy="792089"/>
          </a:xfrm>
        </p:spPr>
        <p:txBody>
          <a:bodyPr>
            <a:normAutofit/>
          </a:bodyPr>
          <a:lstStyle/>
          <a:p>
            <a:r>
              <a:rPr lang="en-GB" dirty="0"/>
              <a:t>Sample Definitions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0916594"/>
              </p:ext>
            </p:extLst>
          </p:nvPr>
        </p:nvGraphicFramePr>
        <p:xfrm>
          <a:off x="1852940" y="188640"/>
          <a:ext cx="8507288" cy="5328592"/>
        </p:xfrm>
        <a:graphic>
          <a:graphicData uri="http://schemas.openxmlformats.org/drawingml/2006/table">
            <a:tbl>
              <a:tblPr firstRow="1" bandRow="1">
                <a:tableStyleId>{5C22544A-7EE6-4342-B048-85BDC9FD1C3A}</a:tableStyleId>
              </a:tblPr>
              <a:tblGrid>
                <a:gridCol w="2988202">
                  <a:extLst>
                    <a:ext uri="{9D8B030D-6E8A-4147-A177-3AD203B41FA5}">
                      <a16:colId xmlns:a16="http://schemas.microsoft.com/office/drawing/2014/main" val="20000"/>
                    </a:ext>
                  </a:extLst>
                </a:gridCol>
                <a:gridCol w="5519086">
                  <a:extLst>
                    <a:ext uri="{9D8B030D-6E8A-4147-A177-3AD203B41FA5}">
                      <a16:colId xmlns:a16="http://schemas.microsoft.com/office/drawing/2014/main" val="20001"/>
                    </a:ext>
                  </a:extLst>
                </a:gridCol>
              </a:tblGrid>
              <a:tr h="397516">
                <a:tc>
                  <a:txBody>
                    <a:bodyPr/>
                    <a:lstStyle/>
                    <a:p>
                      <a:r>
                        <a:rPr lang="en-GB" dirty="0"/>
                        <a:t>Source</a:t>
                      </a:r>
                    </a:p>
                  </a:txBody>
                  <a:tcPr/>
                </a:tc>
                <a:tc>
                  <a:txBody>
                    <a:bodyPr/>
                    <a:lstStyle/>
                    <a:p>
                      <a:r>
                        <a:rPr lang="en-GB" dirty="0"/>
                        <a:t>Definition of</a:t>
                      </a:r>
                      <a:r>
                        <a:rPr lang="en-GB" baseline="0" dirty="0"/>
                        <a:t> Talent Management</a:t>
                      </a:r>
                      <a:endParaRPr lang="en-GB" dirty="0"/>
                    </a:p>
                  </a:txBody>
                  <a:tcPr/>
                </a:tc>
                <a:extLst>
                  <a:ext uri="{0D108BD9-81ED-4DB2-BD59-A6C34878D82A}">
                    <a16:rowId xmlns:a16="http://schemas.microsoft.com/office/drawing/2014/main" val="10000"/>
                  </a:ext>
                </a:extLst>
              </a:tr>
              <a:tr h="2156388">
                <a:tc>
                  <a:txBody>
                    <a:bodyPr/>
                    <a:lstStyle/>
                    <a:p>
                      <a:r>
                        <a:rPr lang="en-GB" sz="1800" b="0" i="0" u="none" strike="noStrike" kern="1200" baseline="0" dirty="0">
                          <a:solidFill>
                            <a:schemeClr val="dk1"/>
                          </a:solidFill>
                          <a:latin typeface="+mn-lt"/>
                          <a:ea typeface="+mn-ea"/>
                          <a:cs typeface="+mn-cs"/>
                        </a:rPr>
                        <a:t>Avedon (see Chapter 20 ,</a:t>
                      </a:r>
                    </a:p>
                    <a:p>
                      <a:r>
                        <a:rPr lang="en-GB" sz="1800" b="0" i="0" u="none" strike="noStrike" kern="1200" baseline="0" dirty="0">
                          <a:solidFill>
                            <a:schemeClr val="dk1"/>
                          </a:solidFill>
                          <a:latin typeface="+mn-lt"/>
                          <a:ea typeface="+mn-ea"/>
                          <a:cs typeface="+mn-cs"/>
                        </a:rPr>
                        <a:t>this book)</a:t>
                      </a:r>
                    </a:p>
                  </a:txBody>
                  <a:tcPr/>
                </a:tc>
                <a:tc>
                  <a:txBody>
                    <a:bodyPr/>
                    <a:lstStyle/>
                    <a:p>
                      <a:r>
                        <a:rPr lang="en-GB" sz="1800" b="0" i="0" u="none" strike="noStrike" kern="1200" baseline="0" dirty="0">
                          <a:solidFill>
                            <a:schemeClr val="dk1"/>
                          </a:solidFill>
                          <a:latin typeface="+mn-lt"/>
                          <a:ea typeface="+mn-ea"/>
                          <a:cs typeface="+mn-cs"/>
                        </a:rPr>
                        <a:t>Talent Management:</a:t>
                      </a:r>
                    </a:p>
                    <a:p>
                      <a:r>
                        <a:rPr lang="en-GB" sz="1800" b="0" i="0" u="none" strike="noStrike" kern="1200" baseline="0" dirty="0">
                          <a:solidFill>
                            <a:schemeClr val="dk1"/>
                          </a:solidFill>
                          <a:latin typeface="+mn-lt"/>
                          <a:ea typeface="+mn-ea"/>
                          <a:cs typeface="+mn-cs"/>
                        </a:rPr>
                        <a:t>“ . . . is an integrated set of processes</a:t>
                      </a:r>
                    </a:p>
                    <a:p>
                      <a:r>
                        <a:rPr lang="en-GB" sz="1800" b="0" i="0" u="none" strike="noStrike" kern="1200" baseline="0" dirty="0">
                          <a:solidFill>
                            <a:schemeClr val="dk1"/>
                          </a:solidFill>
                          <a:latin typeface="+mn-lt"/>
                          <a:ea typeface="+mn-ea"/>
                          <a:cs typeface="+mn-cs"/>
                        </a:rPr>
                        <a:t>and procedures used in an organization</a:t>
                      </a:r>
                    </a:p>
                    <a:p>
                      <a:r>
                        <a:rPr lang="en-GB" sz="1800" b="0" i="0" u="none" strike="noStrike" kern="1200" baseline="0" dirty="0">
                          <a:solidFill>
                            <a:schemeClr val="dk1"/>
                          </a:solidFill>
                          <a:latin typeface="+mn-lt"/>
                          <a:ea typeface="+mn-ea"/>
                          <a:cs typeface="+mn-cs"/>
                        </a:rPr>
                        <a:t>to attract, </a:t>
                      </a:r>
                      <a:r>
                        <a:rPr lang="en-GB" sz="1800" b="0" i="0" u="none" strike="noStrike" kern="1200" baseline="0" dirty="0" err="1">
                          <a:solidFill>
                            <a:schemeClr val="dk1"/>
                          </a:solidFill>
                          <a:latin typeface="+mn-lt"/>
                          <a:ea typeface="+mn-ea"/>
                          <a:cs typeface="+mn-cs"/>
                        </a:rPr>
                        <a:t>onboard</a:t>
                      </a:r>
                      <a:r>
                        <a:rPr lang="en-GB" sz="1800" b="0" i="0" u="none" strike="noStrike" kern="1200" baseline="0" dirty="0">
                          <a:solidFill>
                            <a:schemeClr val="dk1"/>
                          </a:solidFill>
                          <a:latin typeface="+mn-lt"/>
                          <a:ea typeface="+mn-ea"/>
                          <a:cs typeface="+mn-cs"/>
                        </a:rPr>
                        <a:t>, retain, develop and</a:t>
                      </a:r>
                    </a:p>
                    <a:p>
                      <a:r>
                        <a:rPr lang="en-GB" sz="1800" b="0" i="0" u="none" strike="noStrike" kern="1200" baseline="0" dirty="0">
                          <a:solidFill>
                            <a:schemeClr val="dk1"/>
                          </a:solidFill>
                          <a:latin typeface="+mn-lt"/>
                          <a:ea typeface="+mn-ea"/>
                          <a:cs typeface="+mn-cs"/>
                        </a:rPr>
                        <a:t>move talent, as well as to exit talent, to</a:t>
                      </a:r>
                    </a:p>
                    <a:p>
                      <a:r>
                        <a:rPr lang="en-GB" sz="1800" b="0" i="0" u="none" strike="noStrike" kern="1200" baseline="0" dirty="0">
                          <a:solidFill>
                            <a:schemeClr val="dk1"/>
                          </a:solidFill>
                          <a:latin typeface="+mn-lt"/>
                          <a:ea typeface="+mn-ea"/>
                          <a:cs typeface="+mn-cs"/>
                        </a:rPr>
                        <a:t>achieve strategic objectives. ”</a:t>
                      </a:r>
                      <a:endParaRPr lang="en-GB" dirty="0"/>
                    </a:p>
                    <a:p>
                      <a:endParaRPr lang="en-GB" dirty="0"/>
                    </a:p>
                  </a:txBody>
                  <a:tcPr/>
                </a:tc>
                <a:extLst>
                  <a:ext uri="{0D108BD9-81ED-4DB2-BD59-A6C34878D82A}">
                    <a16:rowId xmlns:a16="http://schemas.microsoft.com/office/drawing/2014/main" val="10001"/>
                  </a:ext>
                </a:extLst>
              </a:tr>
              <a:tr h="397516">
                <a:tc>
                  <a:txBody>
                    <a:bodyPr/>
                    <a:lstStyle/>
                    <a:p>
                      <a:r>
                        <a:rPr lang="en-GB" sz="1800" b="0" i="0" u="none" strike="noStrike" kern="1200" baseline="0" dirty="0" err="1">
                          <a:solidFill>
                            <a:schemeClr val="dk1"/>
                          </a:solidFill>
                          <a:latin typeface="+mn-lt"/>
                          <a:ea typeface="+mn-ea"/>
                          <a:cs typeface="+mn-cs"/>
                        </a:rPr>
                        <a:t>Graddick</a:t>
                      </a:r>
                      <a:r>
                        <a:rPr lang="en-GB" sz="1800" b="0" i="0" u="none" strike="noStrike" kern="1200" baseline="0" dirty="0">
                          <a:solidFill>
                            <a:schemeClr val="dk1"/>
                          </a:solidFill>
                          <a:latin typeface="+mn-lt"/>
                          <a:ea typeface="+mn-ea"/>
                          <a:cs typeface="+mn-cs"/>
                        </a:rPr>
                        <a:t>-Weir (see</a:t>
                      </a:r>
                    </a:p>
                    <a:p>
                      <a:r>
                        <a:rPr lang="en-GB" sz="1800" b="0" i="0" u="none" strike="noStrike" kern="1200" baseline="0" dirty="0">
                          <a:solidFill>
                            <a:schemeClr val="dk1"/>
                          </a:solidFill>
                          <a:latin typeface="+mn-lt"/>
                          <a:ea typeface="+mn-ea"/>
                          <a:cs typeface="+mn-cs"/>
                        </a:rPr>
                        <a:t>Chapter 20 , this book)</a:t>
                      </a:r>
                      <a:endParaRPr lang="en-GB" dirty="0"/>
                    </a:p>
                  </a:txBody>
                  <a:tcPr/>
                </a:tc>
                <a:tc>
                  <a:txBody>
                    <a:bodyPr/>
                    <a:lstStyle/>
                    <a:p>
                      <a:r>
                        <a:rPr lang="en-GB" sz="1800" b="0" i="0" u="none" strike="noStrike" kern="1200" baseline="0" dirty="0">
                          <a:solidFill>
                            <a:schemeClr val="dk1"/>
                          </a:solidFill>
                          <a:latin typeface="+mn-lt"/>
                          <a:ea typeface="+mn-ea"/>
                          <a:cs typeface="+mn-cs"/>
                        </a:rPr>
                        <a:t>“ . . . is our ability to attract, develop and</a:t>
                      </a:r>
                    </a:p>
                    <a:p>
                      <a:r>
                        <a:rPr lang="en-GB" sz="1800" b="0" i="0" u="none" strike="noStrike" kern="1200" baseline="0" dirty="0">
                          <a:solidFill>
                            <a:schemeClr val="dk1"/>
                          </a:solidFill>
                          <a:latin typeface="+mn-lt"/>
                          <a:ea typeface="+mn-ea"/>
                          <a:cs typeface="+mn-cs"/>
                        </a:rPr>
                        <a:t>retain key diverse talent to meet critical</a:t>
                      </a:r>
                    </a:p>
                    <a:p>
                      <a:r>
                        <a:rPr lang="en-GB" sz="1800" b="0" i="0" u="none" strike="noStrike" kern="1200" baseline="0" dirty="0">
                          <a:solidFill>
                            <a:schemeClr val="dk1"/>
                          </a:solidFill>
                          <a:latin typeface="+mn-lt"/>
                          <a:ea typeface="+mn-ea"/>
                          <a:cs typeface="+mn-cs"/>
                        </a:rPr>
                        <a:t>current and future business needs. ”</a:t>
                      </a:r>
                      <a:endParaRPr lang="en-GB" dirty="0"/>
                    </a:p>
                  </a:txBody>
                  <a:tcPr/>
                </a:tc>
                <a:extLst>
                  <a:ext uri="{0D108BD9-81ED-4DB2-BD59-A6C34878D82A}">
                    <a16:rowId xmlns:a16="http://schemas.microsoft.com/office/drawing/2014/main" val="10002"/>
                  </a:ext>
                </a:extLst>
              </a:tr>
              <a:tr h="397516">
                <a:tc>
                  <a:txBody>
                    <a:bodyPr/>
                    <a:lstStyle/>
                    <a:p>
                      <a:r>
                        <a:rPr lang="en-GB" sz="1800" b="0" i="0" u="none" strike="noStrike" kern="1200" baseline="0" dirty="0" err="1">
                          <a:solidFill>
                            <a:schemeClr val="dk1"/>
                          </a:solidFill>
                          <a:latin typeface="+mn-lt"/>
                          <a:ea typeface="+mn-ea"/>
                          <a:cs typeface="+mn-cs"/>
                        </a:rPr>
                        <a:t>Cerrone</a:t>
                      </a:r>
                      <a:r>
                        <a:rPr lang="en-GB" sz="1800" b="0" i="0" u="none" strike="noStrike" kern="1200" baseline="0" dirty="0">
                          <a:solidFill>
                            <a:schemeClr val="dk1"/>
                          </a:solidFill>
                          <a:latin typeface="+mn-lt"/>
                          <a:ea typeface="+mn-ea"/>
                          <a:cs typeface="+mn-cs"/>
                        </a:rPr>
                        <a:t> (see Chapter 20 ,</a:t>
                      </a:r>
                    </a:p>
                    <a:p>
                      <a:r>
                        <a:rPr lang="en-GB" sz="1800" b="0" i="0" u="none" strike="noStrike" kern="1200" baseline="0" dirty="0">
                          <a:solidFill>
                            <a:schemeClr val="dk1"/>
                          </a:solidFill>
                          <a:latin typeface="+mn-lt"/>
                          <a:ea typeface="+mn-ea"/>
                          <a:cs typeface="+mn-cs"/>
                        </a:rPr>
                        <a:t>this book)</a:t>
                      </a:r>
                      <a:endParaRPr lang="en-GB" dirty="0"/>
                    </a:p>
                  </a:txBody>
                  <a:tcPr/>
                </a:tc>
                <a:tc>
                  <a:txBody>
                    <a:bodyPr/>
                    <a:lstStyle/>
                    <a:p>
                      <a:r>
                        <a:rPr lang="en-GB" sz="1800" b="0" i="0" u="none" strike="noStrike" kern="1200" baseline="0" dirty="0">
                          <a:solidFill>
                            <a:schemeClr val="dk1"/>
                          </a:solidFill>
                          <a:latin typeface="+mn-lt"/>
                          <a:ea typeface="+mn-ea"/>
                          <a:cs typeface="+mn-cs"/>
                        </a:rPr>
                        <a:t>“ . . . is attracting, retaining, and</a:t>
                      </a:r>
                    </a:p>
                    <a:p>
                      <a:r>
                        <a:rPr lang="en-GB" sz="1800" b="0" i="0" u="none" strike="noStrike" kern="1200" baseline="0" dirty="0">
                          <a:solidFill>
                            <a:schemeClr val="dk1"/>
                          </a:solidFill>
                          <a:latin typeface="+mn-lt"/>
                          <a:ea typeface="+mn-ea"/>
                          <a:cs typeface="+mn-cs"/>
                        </a:rPr>
                        <a:t>developing the right people with the right</a:t>
                      </a:r>
                    </a:p>
                    <a:p>
                      <a:r>
                        <a:rPr lang="en-GB" sz="1800" b="0" i="0" u="none" strike="noStrike" kern="1200" baseline="0" dirty="0">
                          <a:solidFill>
                            <a:schemeClr val="dk1"/>
                          </a:solidFill>
                          <a:latin typeface="+mn-lt"/>
                          <a:ea typeface="+mn-ea"/>
                          <a:cs typeface="+mn-cs"/>
                        </a:rPr>
                        <a:t>skills in the right roles. ”</a:t>
                      </a:r>
                      <a:endParaRPr lang="en-GB" dirty="0"/>
                    </a:p>
                  </a:txBody>
                  <a:tcPr/>
                </a:tc>
                <a:extLst>
                  <a:ext uri="{0D108BD9-81ED-4DB2-BD59-A6C34878D82A}">
                    <a16:rowId xmlns:a16="http://schemas.microsoft.com/office/drawing/2014/main" val="10003"/>
                  </a:ext>
                </a:extLst>
              </a:tr>
              <a:tr h="945888">
                <a:tc gridSpan="2">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4"/>
                  </a:ext>
                </a:extLst>
              </a:tr>
            </a:tbl>
          </a:graphicData>
        </a:graphic>
      </p:graphicFrame>
      <p:sp>
        <p:nvSpPr>
          <p:cNvPr id="3" name="Footer Placeholder 2">
            <a:extLst>
              <a:ext uri="{FF2B5EF4-FFF2-40B4-BE49-F238E27FC236}">
                <a16:creationId xmlns:a16="http://schemas.microsoft.com/office/drawing/2014/main" id="{09AE5EA3-1026-142E-30C7-77518BA591BA}"/>
              </a:ext>
            </a:extLst>
          </p:cNvPr>
          <p:cNvSpPr>
            <a:spLocks noGrp="1"/>
          </p:cNvSpPr>
          <p:nvPr>
            <p:ph type="ftr" sz="quarter" idx="11"/>
          </p:nvPr>
        </p:nvSpPr>
        <p:spPr/>
        <p:txBody>
          <a:bodyPr/>
          <a:lstStyle/>
          <a:p>
            <a:r>
              <a:rPr lang="en-GB"/>
              <a:t>BUSS9014 - Strategic Talent Development - Dr Asim</a:t>
            </a:r>
            <a:br>
              <a:rPr lang="en-GB"/>
            </a:br>
            <a:endParaRPr lang="en-GB"/>
          </a:p>
        </p:txBody>
      </p:sp>
    </p:spTree>
    <p:extLst>
      <p:ext uri="{BB962C8B-B14F-4D97-AF65-F5344CB8AC3E}">
        <p14:creationId xmlns:p14="http://schemas.microsoft.com/office/powerpoint/2010/main" val="205666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Talent Management &amp; Financial Outcomes</a:t>
            </a:r>
          </a:p>
        </p:txBody>
      </p:sp>
      <p:sp>
        <p:nvSpPr>
          <p:cNvPr id="3" name="Content Placeholder 2"/>
          <p:cNvSpPr>
            <a:spLocks noGrp="1"/>
          </p:cNvSpPr>
          <p:nvPr>
            <p:ph idx="1"/>
          </p:nvPr>
        </p:nvSpPr>
        <p:spPr/>
        <p:txBody>
          <a:bodyPr/>
          <a:lstStyle/>
          <a:p>
            <a:r>
              <a:rPr lang="en-GB" dirty="0" err="1"/>
              <a:t>Silzer</a:t>
            </a:r>
            <a:r>
              <a:rPr lang="en-GB" dirty="0"/>
              <a:t> starts his book by asking the question- Why do organizations succeed or fail?</a:t>
            </a:r>
          </a:p>
          <a:p>
            <a:pPr lvl="1"/>
            <a:r>
              <a:rPr lang="en-GB" dirty="0"/>
              <a:t>Talent issues </a:t>
            </a:r>
            <a:r>
              <a:rPr lang="en-GB" dirty="0" err="1"/>
              <a:t>vs</a:t>
            </a:r>
            <a:r>
              <a:rPr lang="en-GB" dirty="0"/>
              <a:t> financial issues?</a:t>
            </a:r>
          </a:p>
          <a:p>
            <a:pPr lvl="1"/>
            <a:r>
              <a:rPr lang="en-GB" dirty="0"/>
              <a:t>Linking talent management with financial outcomes</a:t>
            </a:r>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D834D7DC-D1A8-702E-AE37-36BEFC303987}"/>
              </a:ext>
            </a:extLst>
          </p:cNvPr>
          <p:cNvSpPr>
            <a:spLocks noGrp="1"/>
          </p:cNvSpPr>
          <p:nvPr>
            <p:ph type="ftr" sz="quarter" idx="11"/>
          </p:nvPr>
        </p:nvSpPr>
        <p:spPr/>
        <p:txBody>
          <a:bodyPr/>
          <a:lstStyle/>
          <a:p>
            <a:r>
              <a:rPr lang="en-GB"/>
              <a:t>BUSS9014 - Strategic Talent Development - Dr Asim</a:t>
            </a:r>
            <a:br>
              <a:rPr lang="en-GB"/>
            </a:br>
            <a:endParaRPr lang="en-GB"/>
          </a:p>
        </p:txBody>
      </p:sp>
    </p:spTree>
    <p:extLst>
      <p:ext uri="{BB962C8B-B14F-4D97-AF65-F5344CB8AC3E}">
        <p14:creationId xmlns:p14="http://schemas.microsoft.com/office/powerpoint/2010/main" val="4019200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p>
        </p:txBody>
      </p:sp>
      <p:sp>
        <p:nvSpPr>
          <p:cNvPr id="3" name="Content Placeholder 2"/>
          <p:cNvSpPr>
            <a:spLocks noGrp="1"/>
          </p:cNvSpPr>
          <p:nvPr>
            <p:ph idx="1"/>
          </p:nvPr>
        </p:nvSpPr>
        <p:spPr/>
        <p:txBody>
          <a:bodyPr>
            <a:normAutofit lnSpcReduction="10000"/>
          </a:bodyPr>
          <a:lstStyle/>
          <a:p>
            <a:r>
              <a:rPr lang="en-GB" dirty="0"/>
              <a:t>Talent Management Practices:</a:t>
            </a:r>
          </a:p>
          <a:p>
            <a:pPr lvl="1"/>
            <a:r>
              <a:rPr lang="en-GB" dirty="0"/>
              <a:t>Extensive new employee orientation</a:t>
            </a:r>
          </a:p>
          <a:p>
            <a:pPr lvl="1"/>
            <a:r>
              <a:rPr lang="en-GB" dirty="0"/>
              <a:t>Use of selection and rewards to align employees with company values </a:t>
            </a:r>
          </a:p>
          <a:p>
            <a:pPr lvl="1"/>
            <a:r>
              <a:rPr lang="en-GB" dirty="0"/>
              <a:t>Formal management development programs</a:t>
            </a:r>
          </a:p>
          <a:p>
            <a:pPr lvl="1"/>
            <a:r>
              <a:rPr lang="en-GB" dirty="0"/>
              <a:t>Careful succession planning and CEO selection</a:t>
            </a:r>
          </a:p>
          <a:p>
            <a:pPr lvl="1"/>
            <a:r>
              <a:rPr lang="en-GB" dirty="0"/>
              <a:t>Investment in human capabilities through recruiting, training, and development</a:t>
            </a:r>
          </a:p>
        </p:txBody>
      </p:sp>
      <p:sp>
        <p:nvSpPr>
          <p:cNvPr id="4" name="Footer Placeholder 3">
            <a:extLst>
              <a:ext uri="{FF2B5EF4-FFF2-40B4-BE49-F238E27FC236}">
                <a16:creationId xmlns:a16="http://schemas.microsoft.com/office/drawing/2014/main" id="{9F7EB843-8665-DA14-34CE-70A87A0504C3}"/>
              </a:ext>
            </a:extLst>
          </p:cNvPr>
          <p:cNvSpPr>
            <a:spLocks noGrp="1"/>
          </p:cNvSpPr>
          <p:nvPr>
            <p:ph type="ftr" sz="quarter" idx="11"/>
          </p:nvPr>
        </p:nvSpPr>
        <p:spPr/>
        <p:txBody>
          <a:bodyPr/>
          <a:lstStyle/>
          <a:p>
            <a:r>
              <a:rPr lang="en-GB"/>
              <a:t>BUSS9014 - Strategic Talent Development - Dr Asim</a:t>
            </a:r>
            <a:br>
              <a:rPr lang="en-GB"/>
            </a:br>
            <a:endParaRPr lang="en-GB"/>
          </a:p>
        </p:txBody>
      </p:sp>
    </p:spTree>
    <p:extLst>
      <p:ext uri="{BB962C8B-B14F-4D97-AF65-F5344CB8AC3E}">
        <p14:creationId xmlns:p14="http://schemas.microsoft.com/office/powerpoint/2010/main" val="3926771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803176"/>
          </a:xfrm>
        </p:spPr>
        <p:txBody>
          <a:bodyPr>
            <a:normAutofit fontScale="90000"/>
          </a:bodyPr>
          <a:lstStyle/>
          <a:p>
            <a:r>
              <a:rPr lang="en-GB" dirty="0"/>
              <a:t>Business reasons for Talent Management</a:t>
            </a:r>
          </a:p>
        </p:txBody>
      </p:sp>
      <p:sp>
        <p:nvSpPr>
          <p:cNvPr id="3" name="Content Placeholder 2"/>
          <p:cNvSpPr>
            <a:spLocks noGrp="1"/>
          </p:cNvSpPr>
          <p:nvPr>
            <p:ph idx="1"/>
          </p:nvPr>
        </p:nvSpPr>
        <p:spPr>
          <a:xfrm>
            <a:off x="1141413" y="1412776"/>
            <a:ext cx="9905998" cy="4378425"/>
          </a:xfrm>
        </p:spPr>
        <p:txBody>
          <a:bodyPr>
            <a:noAutofit/>
          </a:bodyPr>
          <a:lstStyle/>
          <a:p>
            <a:r>
              <a:rPr lang="en-GB" sz="1600" b="1" dirty="0"/>
              <a:t>An increasing worldwide demand for talented leaders and executives with the growth of emerging markets in Asia and Latin America</a:t>
            </a:r>
          </a:p>
          <a:p>
            <a:pPr marL="0" indent="0">
              <a:buNone/>
            </a:pPr>
            <a:endParaRPr lang="en-GB" sz="1600" b="1" dirty="0"/>
          </a:p>
          <a:p>
            <a:r>
              <a:rPr lang="en-GB" sz="1600" b="1" dirty="0"/>
              <a:t>A shrinking pool of experienced and talented leaders in the Americas, Europe, and Japan</a:t>
            </a:r>
          </a:p>
          <a:p>
            <a:pPr marL="0" indent="0">
              <a:buNone/>
            </a:pPr>
            <a:endParaRPr lang="en-GB" sz="1600" b="1" dirty="0"/>
          </a:p>
          <a:p>
            <a:r>
              <a:rPr lang="en-GB" sz="1600" b="1" dirty="0"/>
              <a:t>The complexity and faster pace of global business and the need to have talent available to adapt quickly to changing business conditions</a:t>
            </a:r>
          </a:p>
          <a:p>
            <a:pPr marL="0" indent="0">
              <a:buNone/>
            </a:pPr>
            <a:endParaRPr lang="en-GB" sz="1600" b="1" dirty="0"/>
          </a:p>
          <a:p>
            <a:r>
              <a:rPr lang="en-GB" sz="1600" b="1" dirty="0"/>
              <a:t>The realization that within an industry there are specific organizational capabilities necessary to achieve competitive advantage and a need to recruit and retain the leading talent with specialized competence to build that capability</a:t>
            </a:r>
          </a:p>
          <a:p>
            <a:pPr marL="0" indent="0">
              <a:buNone/>
            </a:pPr>
            <a:endParaRPr lang="en-GB" sz="1600" b="1" dirty="0"/>
          </a:p>
          <a:p>
            <a:r>
              <a:rPr lang="en-GB" sz="1600" b="1" dirty="0"/>
              <a:t>The difficulty of retaining critical talent due to a shift to self -managed professional careers where talented individuals aggressively pursue their careers and actively seek advancement by moving across different companies and geographic boundaries</a:t>
            </a:r>
          </a:p>
        </p:txBody>
      </p:sp>
      <p:sp>
        <p:nvSpPr>
          <p:cNvPr id="4" name="Footer Placeholder 3">
            <a:extLst>
              <a:ext uri="{FF2B5EF4-FFF2-40B4-BE49-F238E27FC236}">
                <a16:creationId xmlns:a16="http://schemas.microsoft.com/office/drawing/2014/main" id="{E237DF0E-65C9-B1BF-E820-A802973FB8FE}"/>
              </a:ext>
            </a:extLst>
          </p:cNvPr>
          <p:cNvSpPr>
            <a:spLocks noGrp="1"/>
          </p:cNvSpPr>
          <p:nvPr>
            <p:ph type="ftr" sz="quarter" idx="11"/>
          </p:nvPr>
        </p:nvSpPr>
        <p:spPr/>
        <p:txBody>
          <a:bodyPr/>
          <a:lstStyle/>
          <a:p>
            <a:r>
              <a:rPr lang="en-GB"/>
              <a:t>BUSS9014 - Strategic Talent Development - Dr Asim</a:t>
            </a:r>
            <a:br>
              <a:rPr lang="en-GB"/>
            </a:br>
            <a:endParaRPr lang="en-GB"/>
          </a:p>
        </p:txBody>
      </p:sp>
    </p:spTree>
    <p:extLst>
      <p:ext uri="{BB962C8B-B14F-4D97-AF65-F5344CB8AC3E}">
        <p14:creationId xmlns:p14="http://schemas.microsoft.com/office/powerpoint/2010/main" val="1633643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p>
        </p:txBody>
      </p:sp>
      <p:sp>
        <p:nvSpPr>
          <p:cNvPr id="3" name="Content Placeholder 2"/>
          <p:cNvSpPr>
            <a:spLocks noGrp="1"/>
          </p:cNvSpPr>
          <p:nvPr>
            <p:ph idx="1"/>
          </p:nvPr>
        </p:nvSpPr>
        <p:spPr>
          <a:xfrm>
            <a:off x="695400" y="260649"/>
            <a:ext cx="9515400" cy="5865515"/>
          </a:xfrm>
        </p:spPr>
        <p:txBody>
          <a:bodyPr>
            <a:normAutofit/>
          </a:bodyPr>
          <a:lstStyle/>
          <a:p>
            <a:pPr marL="0" indent="0">
              <a:buNone/>
            </a:pPr>
            <a:r>
              <a:rPr lang="en-GB" dirty="0"/>
              <a:t>5 main processes to ensure that the necessary talent is available to </a:t>
            </a:r>
            <a:r>
              <a:rPr lang="en-GB" dirty="0" err="1"/>
              <a:t>achive</a:t>
            </a:r>
            <a:r>
              <a:rPr lang="en-GB" dirty="0"/>
              <a:t> business strategies, and most HR programs, systems, and processes are related to these five talent processes:</a:t>
            </a:r>
          </a:p>
          <a:p>
            <a:pPr marL="0" indent="0">
              <a:buNone/>
            </a:pPr>
            <a:r>
              <a:rPr lang="en-GB" dirty="0"/>
              <a:t>1. </a:t>
            </a:r>
            <a:r>
              <a:rPr lang="en-GB" b="1" dirty="0"/>
              <a:t>Attract and select </a:t>
            </a:r>
            <a:r>
              <a:rPr lang="en-GB" dirty="0"/>
              <a:t>talent to the organization.</a:t>
            </a:r>
          </a:p>
          <a:p>
            <a:pPr marL="0" indent="0">
              <a:buNone/>
            </a:pPr>
            <a:r>
              <a:rPr lang="en-GB" dirty="0"/>
              <a:t>2. </a:t>
            </a:r>
            <a:r>
              <a:rPr lang="en-GB" b="1" dirty="0"/>
              <a:t>Assess </a:t>
            </a:r>
            <a:r>
              <a:rPr lang="en-GB" dirty="0"/>
              <a:t>competencies and skills in talent.</a:t>
            </a:r>
          </a:p>
          <a:p>
            <a:pPr marL="0" indent="0">
              <a:buNone/>
            </a:pPr>
            <a:r>
              <a:rPr lang="en-GB" dirty="0"/>
              <a:t>3. </a:t>
            </a:r>
            <a:r>
              <a:rPr lang="en-GB" b="1" dirty="0"/>
              <a:t>Review </a:t>
            </a:r>
            <a:r>
              <a:rPr lang="en-GB" dirty="0"/>
              <a:t>talent </a:t>
            </a:r>
            <a:r>
              <a:rPr lang="en-GB" b="1" dirty="0"/>
              <a:t>and plan </a:t>
            </a:r>
            <a:r>
              <a:rPr lang="en-GB" dirty="0"/>
              <a:t>talent actions.</a:t>
            </a:r>
          </a:p>
          <a:p>
            <a:pPr marL="0" indent="0">
              <a:buNone/>
            </a:pPr>
            <a:r>
              <a:rPr lang="en-GB" dirty="0"/>
              <a:t>4. </a:t>
            </a:r>
            <a:r>
              <a:rPr lang="en-GB" b="1" dirty="0"/>
              <a:t>Develop and deploy </a:t>
            </a:r>
            <a:r>
              <a:rPr lang="en-GB" dirty="0"/>
              <a:t>talent.</a:t>
            </a:r>
          </a:p>
          <a:p>
            <a:pPr marL="0" indent="0">
              <a:buNone/>
            </a:pPr>
            <a:r>
              <a:rPr lang="en-GB" dirty="0"/>
              <a:t>5. </a:t>
            </a:r>
            <a:r>
              <a:rPr lang="en-GB" b="1" dirty="0"/>
              <a:t>Engage and retain </a:t>
            </a:r>
            <a:r>
              <a:rPr lang="en-GB" dirty="0"/>
              <a:t>talent.</a:t>
            </a:r>
          </a:p>
        </p:txBody>
      </p:sp>
      <p:sp>
        <p:nvSpPr>
          <p:cNvPr id="4" name="Footer Placeholder 3">
            <a:extLst>
              <a:ext uri="{FF2B5EF4-FFF2-40B4-BE49-F238E27FC236}">
                <a16:creationId xmlns:a16="http://schemas.microsoft.com/office/drawing/2014/main" id="{046C7DAA-F6A9-1D3B-48B5-019A5E52F875}"/>
              </a:ext>
            </a:extLst>
          </p:cNvPr>
          <p:cNvSpPr>
            <a:spLocks noGrp="1"/>
          </p:cNvSpPr>
          <p:nvPr>
            <p:ph type="ftr" sz="quarter" idx="11"/>
          </p:nvPr>
        </p:nvSpPr>
        <p:spPr/>
        <p:txBody>
          <a:bodyPr/>
          <a:lstStyle/>
          <a:p>
            <a:r>
              <a:rPr lang="en-GB"/>
              <a:t>BUSS9014 - Strategic Talent Development - Dr Asim</a:t>
            </a:r>
            <a:br>
              <a:rPr lang="en-GB"/>
            </a:br>
            <a:endParaRPr lang="en-GB"/>
          </a:p>
        </p:txBody>
      </p:sp>
    </p:spTree>
    <p:extLst>
      <p:ext uri="{BB962C8B-B14F-4D97-AF65-F5344CB8AC3E}">
        <p14:creationId xmlns:p14="http://schemas.microsoft.com/office/powerpoint/2010/main" val="1514936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DIME Model of Talent Management Success</a:t>
            </a:r>
            <a:br>
              <a:rPr lang="en-GB" b="1" dirty="0"/>
            </a:br>
            <a:endParaRPr lang="en-GB" dirty="0"/>
          </a:p>
        </p:txBody>
      </p:sp>
      <p:sp>
        <p:nvSpPr>
          <p:cNvPr id="3" name="Content Placeholder 2"/>
          <p:cNvSpPr>
            <a:spLocks noGrp="1"/>
          </p:cNvSpPr>
          <p:nvPr>
            <p:ph idx="1"/>
          </p:nvPr>
        </p:nvSpPr>
        <p:spPr/>
        <p:txBody>
          <a:bodyPr/>
          <a:lstStyle/>
          <a:p>
            <a:endParaRPr lang="en-GB" dirty="0"/>
          </a:p>
          <a:p>
            <a:r>
              <a:rPr lang="en-GB" dirty="0"/>
              <a:t>Driven by Business Strategy</a:t>
            </a:r>
          </a:p>
          <a:p>
            <a:r>
              <a:rPr lang="en-GB" dirty="0"/>
              <a:t>Integrated with Other Processes</a:t>
            </a:r>
          </a:p>
          <a:p>
            <a:r>
              <a:rPr lang="en-GB" dirty="0"/>
              <a:t>Managed as a Core Business Practice</a:t>
            </a:r>
          </a:p>
          <a:p>
            <a:r>
              <a:rPr lang="en-GB" dirty="0"/>
              <a:t>Engrained as a Talent </a:t>
            </a:r>
            <a:r>
              <a:rPr lang="en-GB" dirty="0" err="1"/>
              <a:t>Mindset</a:t>
            </a:r>
            <a:endParaRPr lang="en-GB" dirty="0"/>
          </a:p>
        </p:txBody>
      </p:sp>
      <p:sp>
        <p:nvSpPr>
          <p:cNvPr id="4" name="Footer Placeholder 3">
            <a:extLst>
              <a:ext uri="{FF2B5EF4-FFF2-40B4-BE49-F238E27FC236}">
                <a16:creationId xmlns:a16="http://schemas.microsoft.com/office/drawing/2014/main" id="{DE14A5BD-4D14-5C4C-6990-844DF9554B77}"/>
              </a:ext>
            </a:extLst>
          </p:cNvPr>
          <p:cNvSpPr>
            <a:spLocks noGrp="1"/>
          </p:cNvSpPr>
          <p:nvPr>
            <p:ph type="ftr" sz="quarter" idx="11"/>
          </p:nvPr>
        </p:nvSpPr>
        <p:spPr/>
        <p:txBody>
          <a:bodyPr/>
          <a:lstStyle/>
          <a:p>
            <a:r>
              <a:rPr lang="en-GB"/>
              <a:t>BUSS9014 - Strategic Talent Development - Dr Asim</a:t>
            </a:r>
            <a:br>
              <a:rPr lang="en-GB"/>
            </a:br>
            <a:endParaRPr lang="en-GB"/>
          </a:p>
        </p:txBody>
      </p:sp>
    </p:spTree>
    <p:extLst>
      <p:ext uri="{BB962C8B-B14F-4D97-AF65-F5344CB8AC3E}">
        <p14:creationId xmlns:p14="http://schemas.microsoft.com/office/powerpoint/2010/main" val="3011433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9D102-0FD4-0302-FDFE-484BF3139BC7}"/>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5ADBC797-DFB8-B9DC-6BA6-058A79602957}"/>
              </a:ext>
            </a:extLst>
          </p:cNvPr>
          <p:cNvSpPr>
            <a:spLocks noGrp="1"/>
          </p:cNvSpPr>
          <p:nvPr>
            <p:ph idx="1"/>
          </p:nvPr>
        </p:nvSpPr>
        <p:spPr/>
        <p:txBody>
          <a:bodyPr/>
          <a:lstStyle/>
          <a:p>
            <a:r>
              <a:rPr lang="en-GB" dirty="0"/>
              <a:t>Identified training and development and its importance</a:t>
            </a:r>
          </a:p>
          <a:p>
            <a:pPr marL="0" indent="0">
              <a:buNone/>
            </a:pPr>
            <a:r>
              <a:rPr lang="en-GB" dirty="0"/>
              <a:t>	- Skills and Training methods</a:t>
            </a:r>
          </a:p>
          <a:p>
            <a:r>
              <a:rPr lang="en-GB" dirty="0"/>
              <a:t>Learning and Development concepts</a:t>
            </a:r>
          </a:p>
          <a:p>
            <a:r>
              <a:rPr lang="en-GB" dirty="0"/>
              <a:t>Introduced the concept of Talent Management and the business case for it vital to many business organisations</a:t>
            </a:r>
          </a:p>
          <a:p>
            <a:endParaRPr lang="en-GB" dirty="0"/>
          </a:p>
          <a:p>
            <a:endParaRPr lang="en-GB" dirty="0"/>
          </a:p>
        </p:txBody>
      </p:sp>
    </p:spTree>
    <p:extLst>
      <p:ext uri="{BB962C8B-B14F-4D97-AF65-F5344CB8AC3E}">
        <p14:creationId xmlns:p14="http://schemas.microsoft.com/office/powerpoint/2010/main" val="1246915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72383-26D8-8761-CBB9-427C1D2C23A9}"/>
              </a:ext>
            </a:extLst>
          </p:cNvPr>
          <p:cNvSpPr>
            <a:spLocks noGrp="1"/>
          </p:cNvSpPr>
          <p:nvPr>
            <p:ph type="title"/>
          </p:nvPr>
        </p:nvSpPr>
        <p:spPr/>
        <p:txBody>
          <a:bodyPr/>
          <a:lstStyle/>
          <a:p>
            <a:r>
              <a:rPr lang="en-GB" dirty="0"/>
              <a:t>Discussion/Activity</a:t>
            </a:r>
          </a:p>
        </p:txBody>
      </p:sp>
      <p:sp>
        <p:nvSpPr>
          <p:cNvPr id="3" name="Content Placeholder 2">
            <a:extLst>
              <a:ext uri="{FF2B5EF4-FFF2-40B4-BE49-F238E27FC236}">
                <a16:creationId xmlns:a16="http://schemas.microsoft.com/office/drawing/2014/main" id="{F5B07E76-9980-6AEB-BFA0-B4F3BE64E14F}"/>
              </a:ext>
            </a:extLst>
          </p:cNvPr>
          <p:cNvSpPr>
            <a:spLocks noGrp="1"/>
          </p:cNvSpPr>
          <p:nvPr>
            <p:ph idx="1"/>
          </p:nvPr>
        </p:nvSpPr>
        <p:spPr/>
        <p:txBody>
          <a:bodyPr/>
          <a:lstStyle/>
          <a:p>
            <a:r>
              <a:rPr lang="en-GB" dirty="0"/>
              <a:t>Review the slide on the business reasons for having a good talent management program and research and discuss in the context of the NHS</a:t>
            </a:r>
          </a:p>
        </p:txBody>
      </p:sp>
    </p:spTree>
    <p:extLst>
      <p:ext uri="{BB962C8B-B14F-4D97-AF65-F5344CB8AC3E}">
        <p14:creationId xmlns:p14="http://schemas.microsoft.com/office/powerpoint/2010/main" val="9049911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lnSpc>
                <a:spcPct val="150000"/>
              </a:lnSpc>
              <a:spcAft>
                <a:spcPts val="600"/>
              </a:spcAft>
              <a:buFont typeface="Symbol" panose="05050102010706020507" pitchFamily="18" charset="2"/>
              <a:buChar char=""/>
            </a:pPr>
            <a:r>
              <a:rPr lang="en-GB" sz="1600" dirty="0">
                <a:latin typeface="Arial" panose="020B0604020202020204" pitchFamily="34" charset="0"/>
                <a:ea typeface="Times New Roman" panose="02020603050405020304" pitchFamily="18" charset="0"/>
                <a:cs typeface="Arial" panose="020B0604020202020204" pitchFamily="34" charset="0"/>
              </a:rPr>
              <a:t>Armstrong, M., 2014. </a:t>
            </a:r>
            <a:r>
              <a:rPr lang="en-GB" sz="1600" i="1" dirty="0">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600" dirty="0">
                <a:latin typeface="Arial" panose="020B0604020202020204" pitchFamily="34" charset="0"/>
                <a:ea typeface="Times New Roman" panose="02020603050405020304" pitchFamily="18" charset="0"/>
                <a:cs typeface="Arial" panose="020B0604020202020204" pitchFamily="34" charset="0"/>
              </a:rPr>
              <a:t>. 13</a:t>
            </a:r>
            <a:r>
              <a:rPr lang="en-GB" sz="1600" baseline="30000" dirty="0">
                <a:latin typeface="Arial" panose="020B0604020202020204" pitchFamily="34" charset="0"/>
                <a:ea typeface="Times New Roman" panose="02020603050405020304" pitchFamily="18" charset="0"/>
                <a:cs typeface="Arial" panose="020B0604020202020204" pitchFamily="34" charset="0"/>
              </a:rPr>
              <a:t> </a:t>
            </a:r>
            <a:r>
              <a:rPr lang="en-GB" sz="1600" dirty="0">
                <a:latin typeface="Arial" panose="020B0604020202020204" pitchFamily="34" charset="0"/>
                <a:ea typeface="Times New Roman" panose="02020603050405020304" pitchFamily="18" charset="0"/>
                <a:cs typeface="Arial" panose="020B0604020202020204" pitchFamily="34" charset="0"/>
              </a:rPr>
              <a:t>ed. London, Kogan Page.</a:t>
            </a:r>
          </a:p>
          <a:p>
            <a:pPr marL="342900" lvl="0" indent="-342900" algn="just">
              <a:lnSpc>
                <a:spcPct val="150000"/>
              </a:lnSpc>
              <a:spcAft>
                <a:spcPts val="60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Lussier, R. N. &amp; Hendon, J. R., 2019. </a:t>
            </a:r>
            <a:r>
              <a:rPr lang="en-GB" sz="1600" i="1" dirty="0">
                <a:effectLst/>
                <a:latin typeface="Arial" panose="020B0604020202020204" pitchFamily="34" charset="0"/>
                <a:ea typeface="Times New Roman" panose="02020603050405020304" pitchFamily="18" charset="0"/>
                <a:cs typeface="Arial" panose="020B0604020202020204" pitchFamily="34" charset="0"/>
              </a:rPr>
              <a:t>Fundamentals of Human Resource Management: Functions, Applications, and Skill Development. 2 </a:t>
            </a:r>
            <a:r>
              <a:rPr lang="en-GB" sz="1600" dirty="0">
                <a:effectLst/>
                <a:latin typeface="Arial" panose="020B0604020202020204" pitchFamily="34" charset="0"/>
                <a:ea typeface="Times New Roman" panose="02020603050405020304" pitchFamily="18" charset="0"/>
                <a:cs typeface="Arial" panose="020B0604020202020204" pitchFamily="34" charset="0"/>
              </a:rPr>
              <a:t>ed. London: SAGE Publications, Inc.</a:t>
            </a:r>
          </a:p>
          <a:p>
            <a:pPr marL="342900" lvl="0" indent="-342900" algn="just">
              <a:lnSpc>
                <a:spcPct val="150000"/>
              </a:lnSpc>
              <a:spcAft>
                <a:spcPts val="60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Torrington, D., 2020</a:t>
            </a:r>
            <a:r>
              <a:rPr lang="en-GB" sz="1600" dirty="0">
                <a:latin typeface="Arial" panose="020B0604020202020204" pitchFamily="34" charset="0"/>
                <a:ea typeface="Times New Roman" panose="02020603050405020304" pitchFamily="18" charset="0"/>
                <a:cs typeface="Arial" panose="020B0604020202020204" pitchFamily="34" charset="0"/>
              </a:rPr>
              <a:t>.</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Human resource management</a:t>
            </a:r>
            <a:r>
              <a:rPr lang="en-GB" sz="1600" dirty="0">
                <a:effectLst/>
                <a:latin typeface="Arial" panose="020B0604020202020204" pitchFamily="34" charset="0"/>
                <a:ea typeface="Times New Roman" panose="02020603050405020304" pitchFamily="18" charset="0"/>
                <a:cs typeface="Arial" panose="020B0604020202020204" pitchFamily="34" charset="0"/>
              </a:rPr>
              <a:t>. 11 ed. Harlow:  Pearson Education. </a:t>
            </a:r>
          </a:p>
          <a:p>
            <a:pPr marL="342900" lvl="0" indent="-342900" algn="just">
              <a:lnSpc>
                <a:spcPct val="150000"/>
              </a:lnSpc>
              <a:spcAft>
                <a:spcPts val="600"/>
              </a:spcAft>
              <a:buFont typeface="Symbol" panose="05050102010706020507" pitchFamily="18" charset="2"/>
              <a:buChar char=""/>
            </a:pPr>
            <a:r>
              <a:rPr lang="en-GB" sz="1600" b="1" dirty="0">
                <a:latin typeface="Arial" panose="020B0604020202020204" pitchFamily="34" charset="0"/>
                <a:cs typeface="Arial" panose="020B0604020202020204" pitchFamily="34" charset="0"/>
              </a:rPr>
              <a:t>Berger, L.A and Berger</a:t>
            </a:r>
            <a:r>
              <a:rPr lang="en-GB" sz="1600" dirty="0">
                <a:latin typeface="Arial" panose="020B0604020202020204" pitchFamily="34" charset="0"/>
                <a:cs typeface="Arial" panose="020B0604020202020204" pitchFamily="34" charset="0"/>
              </a:rPr>
              <a:t>, D.R. (2011)</a:t>
            </a:r>
            <a:r>
              <a:rPr lang="en-GB" sz="1600" i="1" dirty="0">
                <a:latin typeface="Arial" panose="020B0604020202020204" pitchFamily="34" charset="0"/>
                <a:cs typeface="Arial" panose="020B0604020202020204" pitchFamily="34" charset="0"/>
              </a:rPr>
              <a:t> The talent management handbook: creating a sustainable competitive advantage by selecting, developing, and promoting the best people</a:t>
            </a:r>
            <a:r>
              <a:rPr lang="en-GB" sz="1600" dirty="0">
                <a:latin typeface="Arial" panose="020B0604020202020204" pitchFamily="34" charset="0"/>
                <a:cs typeface="Arial" panose="020B0604020202020204" pitchFamily="34" charset="0"/>
              </a:rPr>
              <a:t>. 2nd ed. New York: McGraw-Hill. </a:t>
            </a:r>
          </a:p>
          <a:p>
            <a:pPr marL="342900" lvl="0" indent="-342900" algn="just">
              <a:lnSpc>
                <a:spcPct val="150000"/>
              </a:lnSpc>
              <a:spcAft>
                <a:spcPts val="600"/>
              </a:spcAft>
              <a:buFont typeface="Symbol" panose="05050102010706020507" pitchFamily="18" charset="2"/>
              <a:buChar char=""/>
            </a:pPr>
            <a:r>
              <a:rPr lang="en-GB" sz="1600" b="1" dirty="0" err="1">
                <a:latin typeface="Arial" panose="020B0604020202020204" pitchFamily="34" charset="0"/>
                <a:cs typeface="Arial" panose="020B0604020202020204" pitchFamily="34" charset="0"/>
              </a:rPr>
              <a:t>Silzer</a:t>
            </a:r>
            <a:r>
              <a:rPr lang="en-GB" sz="1600" b="1" dirty="0">
                <a:latin typeface="Arial" panose="020B0604020202020204" pitchFamily="34" charset="0"/>
                <a:cs typeface="Arial" panose="020B0604020202020204" pitchFamily="34" charset="0"/>
              </a:rPr>
              <a:t>, R. and Dowell</a:t>
            </a:r>
            <a:r>
              <a:rPr lang="en-GB" sz="1600" dirty="0">
                <a:latin typeface="Arial" panose="020B0604020202020204" pitchFamily="34" charset="0"/>
                <a:cs typeface="Arial" panose="020B0604020202020204" pitchFamily="34" charset="0"/>
              </a:rPr>
              <a:t>. B.E. (2010) </a:t>
            </a:r>
            <a:r>
              <a:rPr lang="en-GB" sz="1600" i="1" dirty="0">
                <a:latin typeface="Arial" panose="020B0604020202020204" pitchFamily="34" charset="0"/>
                <a:cs typeface="Arial" panose="020B0604020202020204" pitchFamily="34" charset="0"/>
              </a:rPr>
              <a:t>Strategy-Driven Talent Management; A leadership Imperative.</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Sanfrancisco:John</a:t>
            </a:r>
            <a:r>
              <a:rPr lang="en-GB" sz="1600" dirty="0">
                <a:latin typeface="Arial" panose="020B0604020202020204" pitchFamily="34" charset="0"/>
                <a:cs typeface="Arial" panose="020B0604020202020204" pitchFamily="34" charset="0"/>
              </a:rPr>
              <a:t> Wiley &amp;Sons.</a:t>
            </a:r>
          </a:p>
          <a:p>
            <a:endParaRPr lang="en-GB" sz="1600" dirty="0">
              <a:latin typeface="Arial" panose="020B0604020202020204" pitchFamily="34" charset="0"/>
              <a:cs typeface="Arial" panose="020B0604020202020204" pitchFamily="34" charset="0"/>
            </a:endParaRP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5691199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1965</Words>
  <Application>Microsoft Office PowerPoint</Application>
  <PresentationFormat>Widescreen</PresentationFormat>
  <Paragraphs>231</Paragraphs>
  <Slides>28</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Myriad Pro</vt:lpstr>
      <vt:lpstr>Aharoni</vt:lpstr>
      <vt:lpstr>Arial</vt:lpstr>
      <vt:lpstr>Open Sans</vt:lpstr>
      <vt:lpstr>Roboto</vt:lpstr>
      <vt:lpstr>Symbol</vt:lpstr>
      <vt:lpstr>Times New Roman</vt:lpstr>
      <vt:lpstr>Verdana</vt:lpstr>
      <vt:lpstr>20140311PresentationUWTSDTemplate</vt:lpstr>
      <vt:lpstr>Master of Business Administration</vt:lpstr>
      <vt:lpstr>Session Topics</vt:lpstr>
      <vt:lpstr>Learning</vt:lpstr>
      <vt:lpstr>Learning Theories</vt:lpstr>
      <vt:lpstr>Training and Development </vt:lpstr>
      <vt:lpstr>When Is Training Needed?</vt:lpstr>
      <vt:lpstr>The Training Process</vt:lpstr>
      <vt:lpstr>Needs Assessment</vt:lpstr>
      <vt:lpstr>Shaping Behavior</vt:lpstr>
      <vt:lpstr>Skills and Training Methods </vt:lpstr>
      <vt:lpstr>Skills and Training Methods (Continued) </vt:lpstr>
      <vt:lpstr>On-the-Job Training</vt:lpstr>
      <vt:lpstr>Classroom Training</vt:lpstr>
      <vt:lpstr>Distance or E-Learning </vt:lpstr>
      <vt:lpstr>Simulations </vt:lpstr>
      <vt:lpstr>Assessing Training</vt:lpstr>
      <vt:lpstr>Talent Management and Development </vt:lpstr>
      <vt:lpstr>What is Talent?</vt:lpstr>
      <vt:lpstr>Definitions</vt:lpstr>
      <vt:lpstr>Sample Definitions</vt:lpstr>
      <vt:lpstr>Talent Management &amp; Financial Outcomes</vt:lpstr>
      <vt:lpstr>.</vt:lpstr>
      <vt:lpstr>Business reasons for Talent Management</vt:lpstr>
      <vt:lpstr>.</vt:lpstr>
      <vt:lpstr> DIME Model of Talent Management Success </vt:lpstr>
      <vt:lpstr>conclusions</vt:lpstr>
      <vt:lpstr>Discussion/Activity</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Mohamed Asim</cp:lastModifiedBy>
  <cp:revision>70</cp:revision>
  <dcterms:created xsi:type="dcterms:W3CDTF">2020-09-30T03:06:41Z</dcterms:created>
  <dcterms:modified xsi:type="dcterms:W3CDTF">2023-11-26T15:57:02Z</dcterms:modified>
</cp:coreProperties>
</file>