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67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2589DC-E753-4B11-8911-7CD6787613F2}" v="38" dt="2026-10-08T16:31:55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71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ara Moore (2132120)" userId="8418a2a2-12f9-4b0c-bd99-52690d1e2ee0" providerId="ADAL" clId="{D1D7062F-E1BD-42BE-BDE9-32DC44C1270C}"/>
    <pc:docChg chg="undo custSel modSld sldOrd">
      <pc:chgData name="Ciara Moore (2132120)" userId="8418a2a2-12f9-4b0c-bd99-52690d1e2ee0" providerId="ADAL" clId="{D1D7062F-E1BD-42BE-BDE9-32DC44C1270C}" dt="2026-10-08T16:31:55.915" v="625"/>
      <pc:docMkLst>
        <pc:docMk/>
      </pc:docMkLst>
      <pc:sldChg chg="modSp mod modTransition modAnim">
        <pc:chgData name="Ciara Moore (2132120)" userId="8418a2a2-12f9-4b0c-bd99-52690d1e2ee0" providerId="ADAL" clId="{D1D7062F-E1BD-42BE-BDE9-32DC44C1270C}" dt="2026-10-08T16:28:19.514" v="573"/>
        <pc:sldMkLst>
          <pc:docMk/>
          <pc:sldMk cId="3997803519" sldId="256"/>
        </pc:sldMkLst>
        <pc:spChg chg="mod">
          <ac:chgData name="Ciara Moore (2132120)" userId="8418a2a2-12f9-4b0c-bd99-52690d1e2ee0" providerId="ADAL" clId="{D1D7062F-E1BD-42BE-BDE9-32DC44C1270C}" dt="2026-10-08T16:13:27.902" v="52" actId="20577"/>
          <ac:spMkLst>
            <pc:docMk/>
            <pc:sldMk cId="3997803519" sldId="256"/>
            <ac:spMk id="3" creationId="{E7690C72-E6A8-9924-6B5A-381DA2003106}"/>
          </ac:spMkLst>
        </pc:spChg>
      </pc:sldChg>
      <pc:sldChg chg="modSp mod modAnim">
        <pc:chgData name="Ciara Moore (2132120)" userId="8418a2a2-12f9-4b0c-bd99-52690d1e2ee0" providerId="ADAL" clId="{D1D7062F-E1BD-42BE-BDE9-32DC44C1270C}" dt="2026-10-08T16:28:27.030" v="575"/>
        <pc:sldMkLst>
          <pc:docMk/>
          <pc:sldMk cId="2052288113" sldId="257"/>
        </pc:sldMkLst>
        <pc:spChg chg="mod">
          <ac:chgData name="Ciara Moore (2132120)" userId="8418a2a2-12f9-4b0c-bd99-52690d1e2ee0" providerId="ADAL" clId="{D1D7062F-E1BD-42BE-BDE9-32DC44C1270C}" dt="2026-10-08T16:15:58.641" v="94" actId="1076"/>
          <ac:spMkLst>
            <pc:docMk/>
            <pc:sldMk cId="2052288113" sldId="257"/>
            <ac:spMk id="3" creationId="{BBA9AC87-C0F7-F1B8-4BC9-A2F1F64C48E9}"/>
          </ac:spMkLst>
        </pc:spChg>
      </pc:sldChg>
      <pc:sldChg chg="modSp mod modTransition modAnim">
        <pc:chgData name="Ciara Moore (2132120)" userId="8418a2a2-12f9-4b0c-bd99-52690d1e2ee0" providerId="ADAL" clId="{D1D7062F-E1BD-42BE-BDE9-32DC44C1270C}" dt="2026-10-08T16:28:56.318" v="579"/>
        <pc:sldMkLst>
          <pc:docMk/>
          <pc:sldMk cId="3921589534" sldId="258"/>
        </pc:sldMkLst>
        <pc:spChg chg="mod">
          <ac:chgData name="Ciara Moore (2132120)" userId="8418a2a2-12f9-4b0c-bd99-52690d1e2ee0" providerId="ADAL" clId="{D1D7062F-E1BD-42BE-BDE9-32DC44C1270C}" dt="2026-10-08T16:17:45.910" v="156" actId="20577"/>
          <ac:spMkLst>
            <pc:docMk/>
            <pc:sldMk cId="3921589534" sldId="258"/>
            <ac:spMk id="3" creationId="{76DE7CC3-83B0-2987-AD29-8785FD8385EC}"/>
          </ac:spMkLst>
        </pc:spChg>
      </pc:sldChg>
      <pc:sldChg chg="modSp mod modTransition">
        <pc:chgData name="Ciara Moore (2132120)" userId="8418a2a2-12f9-4b0c-bd99-52690d1e2ee0" providerId="ADAL" clId="{D1D7062F-E1BD-42BE-BDE9-32DC44C1270C}" dt="2026-10-08T16:29:16.978" v="582"/>
        <pc:sldMkLst>
          <pc:docMk/>
          <pc:sldMk cId="851246044" sldId="260"/>
        </pc:sldMkLst>
        <pc:spChg chg="mod">
          <ac:chgData name="Ciara Moore (2132120)" userId="8418a2a2-12f9-4b0c-bd99-52690d1e2ee0" providerId="ADAL" clId="{D1D7062F-E1BD-42BE-BDE9-32DC44C1270C}" dt="2026-10-08T16:24:09.272" v="389" actId="20577"/>
          <ac:spMkLst>
            <pc:docMk/>
            <pc:sldMk cId="851246044" sldId="260"/>
            <ac:spMk id="3" creationId="{B502FE0E-E1A3-BA52-57D5-FF839789A51C}"/>
          </ac:spMkLst>
        </pc:spChg>
      </pc:sldChg>
      <pc:sldChg chg="modSp mod modTransition modAnim">
        <pc:chgData name="Ciara Moore (2132120)" userId="8418a2a2-12f9-4b0c-bd99-52690d1e2ee0" providerId="ADAL" clId="{D1D7062F-E1BD-42BE-BDE9-32DC44C1270C}" dt="2026-10-08T16:29:34.054" v="586"/>
        <pc:sldMkLst>
          <pc:docMk/>
          <pc:sldMk cId="502044047" sldId="261"/>
        </pc:sldMkLst>
        <pc:spChg chg="mod">
          <ac:chgData name="Ciara Moore (2132120)" userId="8418a2a2-12f9-4b0c-bd99-52690d1e2ee0" providerId="ADAL" clId="{D1D7062F-E1BD-42BE-BDE9-32DC44C1270C}" dt="2026-10-08T16:26:28.823" v="533" actId="27636"/>
          <ac:spMkLst>
            <pc:docMk/>
            <pc:sldMk cId="502044047" sldId="261"/>
            <ac:spMk id="3" creationId="{8CD04EFE-E382-A08E-FD4D-DB439152DC1A}"/>
          </ac:spMkLst>
        </pc:spChg>
      </pc:sldChg>
      <pc:sldChg chg="modSp mod modAnim">
        <pc:chgData name="Ciara Moore (2132120)" userId="8418a2a2-12f9-4b0c-bd99-52690d1e2ee0" providerId="ADAL" clId="{D1D7062F-E1BD-42BE-BDE9-32DC44C1270C}" dt="2026-10-08T16:29:46.113" v="588"/>
        <pc:sldMkLst>
          <pc:docMk/>
          <pc:sldMk cId="3706192528" sldId="262"/>
        </pc:sldMkLst>
        <pc:spChg chg="mod">
          <ac:chgData name="Ciara Moore (2132120)" userId="8418a2a2-12f9-4b0c-bd99-52690d1e2ee0" providerId="ADAL" clId="{D1D7062F-E1BD-42BE-BDE9-32DC44C1270C}" dt="2026-10-08T16:27:16.499" v="564" actId="5793"/>
          <ac:spMkLst>
            <pc:docMk/>
            <pc:sldMk cId="3706192528" sldId="262"/>
            <ac:spMk id="3" creationId="{08ABDC98-89D2-A5CF-FF8C-D75AEF3C7ADA}"/>
          </ac:spMkLst>
        </pc:spChg>
      </pc:sldChg>
      <pc:sldChg chg="addSp modSp mod modTransition">
        <pc:chgData name="Ciara Moore (2132120)" userId="8418a2a2-12f9-4b0c-bd99-52690d1e2ee0" providerId="ADAL" clId="{D1D7062F-E1BD-42BE-BDE9-32DC44C1270C}" dt="2026-10-08T16:31:13.994" v="617" actId="1076"/>
        <pc:sldMkLst>
          <pc:docMk/>
          <pc:sldMk cId="2967489547" sldId="263"/>
        </pc:sldMkLst>
        <pc:spChg chg="mod">
          <ac:chgData name="Ciara Moore (2132120)" userId="8418a2a2-12f9-4b0c-bd99-52690d1e2ee0" providerId="ADAL" clId="{D1D7062F-E1BD-42BE-BDE9-32DC44C1270C}" dt="2026-10-08T16:10:48.780" v="16" actId="255"/>
          <ac:spMkLst>
            <pc:docMk/>
            <pc:sldMk cId="2967489547" sldId="263"/>
            <ac:spMk id="2" creationId="{72D750FE-1BE8-2361-52C7-ED517E8BB697}"/>
          </ac:spMkLst>
        </pc:spChg>
        <pc:spChg chg="add mod">
          <ac:chgData name="Ciara Moore (2132120)" userId="8418a2a2-12f9-4b0c-bd99-52690d1e2ee0" providerId="ADAL" clId="{D1D7062F-E1BD-42BE-BDE9-32DC44C1270C}" dt="2026-10-08T16:31:13.994" v="617" actId="1076"/>
          <ac:spMkLst>
            <pc:docMk/>
            <pc:sldMk cId="2967489547" sldId="263"/>
            <ac:spMk id="3" creationId="{F4EB3852-F49E-A62E-57AC-323E01296A84}"/>
          </ac:spMkLst>
        </pc:spChg>
      </pc:sldChg>
      <pc:sldChg chg="modSp mod ord modAnim">
        <pc:chgData name="Ciara Moore (2132120)" userId="8418a2a2-12f9-4b0c-bd99-52690d1e2ee0" providerId="ADAL" clId="{D1D7062F-E1BD-42BE-BDE9-32DC44C1270C}" dt="2026-10-08T16:31:22.579" v="619"/>
        <pc:sldMkLst>
          <pc:docMk/>
          <pc:sldMk cId="1755516044" sldId="264"/>
        </pc:sldMkLst>
        <pc:spChg chg="mod">
          <ac:chgData name="Ciara Moore (2132120)" userId="8418a2a2-12f9-4b0c-bd99-52690d1e2ee0" providerId="ADAL" clId="{D1D7062F-E1BD-42BE-BDE9-32DC44C1270C}" dt="2026-10-08T16:10:58.311" v="17" actId="255"/>
          <ac:spMkLst>
            <pc:docMk/>
            <pc:sldMk cId="1755516044" sldId="264"/>
            <ac:spMk id="3" creationId="{787C3B98-282E-DC89-7DCA-1EF23DF5CBEE}"/>
          </ac:spMkLst>
        </pc:spChg>
      </pc:sldChg>
      <pc:sldChg chg="modSp mod modTransition modAnim">
        <pc:chgData name="Ciara Moore (2132120)" userId="8418a2a2-12f9-4b0c-bd99-52690d1e2ee0" providerId="ADAL" clId="{D1D7062F-E1BD-42BE-BDE9-32DC44C1270C}" dt="2026-10-08T16:31:46.967" v="624"/>
        <pc:sldMkLst>
          <pc:docMk/>
          <pc:sldMk cId="3035776641" sldId="265"/>
        </pc:sldMkLst>
        <pc:spChg chg="mod">
          <ac:chgData name="Ciara Moore (2132120)" userId="8418a2a2-12f9-4b0c-bd99-52690d1e2ee0" providerId="ADAL" clId="{D1D7062F-E1BD-42BE-BDE9-32DC44C1270C}" dt="2026-10-08T16:09:03.476" v="3" actId="1076"/>
          <ac:spMkLst>
            <pc:docMk/>
            <pc:sldMk cId="3035776641" sldId="265"/>
            <ac:spMk id="2" creationId="{DD1F667F-7281-DADB-5A33-B586B35D6D6F}"/>
          </ac:spMkLst>
        </pc:spChg>
        <pc:spChg chg="mod">
          <ac:chgData name="Ciara Moore (2132120)" userId="8418a2a2-12f9-4b0c-bd99-52690d1e2ee0" providerId="ADAL" clId="{D1D7062F-E1BD-42BE-BDE9-32DC44C1270C}" dt="2026-10-08T16:11:08.159" v="18" actId="255"/>
          <ac:spMkLst>
            <pc:docMk/>
            <pc:sldMk cId="3035776641" sldId="265"/>
            <ac:spMk id="3" creationId="{E6DA24B1-42A8-0633-D7D3-4113FA200C5B}"/>
          </ac:spMkLst>
        </pc:spChg>
      </pc:sldChg>
      <pc:sldChg chg="modSp mod modTransition">
        <pc:chgData name="Ciara Moore (2132120)" userId="8418a2a2-12f9-4b0c-bd99-52690d1e2ee0" providerId="ADAL" clId="{D1D7062F-E1BD-42BE-BDE9-32DC44C1270C}" dt="2026-10-08T16:31:55.915" v="625"/>
        <pc:sldMkLst>
          <pc:docMk/>
          <pc:sldMk cId="2380733873" sldId="266"/>
        </pc:sldMkLst>
        <pc:spChg chg="mod">
          <ac:chgData name="Ciara Moore (2132120)" userId="8418a2a2-12f9-4b0c-bd99-52690d1e2ee0" providerId="ADAL" clId="{D1D7062F-E1BD-42BE-BDE9-32DC44C1270C}" dt="2026-10-08T16:11:28.183" v="24" actId="1076"/>
          <ac:spMkLst>
            <pc:docMk/>
            <pc:sldMk cId="2380733873" sldId="266"/>
            <ac:spMk id="2" creationId="{BBFC61C2-91B0-6B89-4687-1477686138BC}"/>
          </ac:spMkLst>
        </pc:spChg>
        <pc:spChg chg="mod">
          <ac:chgData name="Ciara Moore (2132120)" userId="8418a2a2-12f9-4b0c-bd99-52690d1e2ee0" providerId="ADAL" clId="{D1D7062F-E1BD-42BE-BDE9-32DC44C1270C}" dt="2026-10-08T16:12:00.391" v="29" actId="255"/>
          <ac:spMkLst>
            <pc:docMk/>
            <pc:sldMk cId="2380733873" sldId="266"/>
            <ac:spMk id="3" creationId="{2CC6CD08-4DEB-C527-7FAC-6E0A28D29F0D}"/>
          </ac:spMkLst>
        </pc:spChg>
      </pc:sldChg>
      <pc:sldChg chg="addSp modSp mod modAnim">
        <pc:chgData name="Ciara Moore (2132120)" userId="8418a2a2-12f9-4b0c-bd99-52690d1e2ee0" providerId="ADAL" clId="{D1D7062F-E1BD-42BE-BDE9-32DC44C1270C}" dt="2026-10-08T16:29:08.757" v="581"/>
        <pc:sldMkLst>
          <pc:docMk/>
          <pc:sldMk cId="3192142480" sldId="267"/>
        </pc:sldMkLst>
        <pc:spChg chg="mod">
          <ac:chgData name="Ciara Moore (2132120)" userId="8418a2a2-12f9-4b0c-bd99-52690d1e2ee0" providerId="ADAL" clId="{D1D7062F-E1BD-42BE-BDE9-32DC44C1270C}" dt="2026-10-08T16:21:59.081" v="268" actId="20577"/>
          <ac:spMkLst>
            <pc:docMk/>
            <pc:sldMk cId="3192142480" sldId="267"/>
            <ac:spMk id="3" creationId="{4656F7CA-FB4A-616E-13E9-0FC6980BECC4}"/>
          </ac:spMkLst>
        </pc:spChg>
        <pc:spChg chg="add mod">
          <ac:chgData name="Ciara Moore (2132120)" userId="8418a2a2-12f9-4b0c-bd99-52690d1e2ee0" providerId="ADAL" clId="{D1D7062F-E1BD-42BE-BDE9-32DC44C1270C}" dt="2026-10-08T16:19:57.841" v="209" actId="113"/>
          <ac:spMkLst>
            <pc:docMk/>
            <pc:sldMk cId="3192142480" sldId="267"/>
            <ac:spMk id="4" creationId="{FB72F99D-399F-2F5D-2C0C-97A455F6A79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0D147-CC1D-4107-9BCB-C68E0879634D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A2DCE-4A63-4322-9EB9-0FAAA08A0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180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E6DDE-15A1-CC54-692C-637D23996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E1813-B6D3-45F9-47AA-D178EF11E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23E60-A8F9-16E1-221C-E80A73181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04913-8FCE-9AA9-AC44-B7BD5FCAC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625E-7C16-6303-CF84-EC5D3DB96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563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6445E-660D-D6D5-3118-77095F575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F21C0-A2E7-776A-FAB4-750170D96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D6975-F56E-4B54-D4CD-37AA566B5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83E0E-6E98-7747-F5D4-BECCF9329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29AF2-1876-24EE-5272-782CC06FB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871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5D61-2C3A-3871-F91D-8DB96C6DC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81A29-167E-0331-D046-5DB893A97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0F6E6-7D5B-85FD-32FB-CE77B1C94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9B096-E76E-1A3D-A632-2441CB014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97C98-EA1A-E0F4-DB74-05461F9A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185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44D8B-FA81-A6C1-9D30-56B41FAF6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6C21-9840-FE71-FC1D-37561A974A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54A51E-73FC-7711-2BCE-0ECA60E0D6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11E51-69BA-BCE5-46D9-C2002CC22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733F3-46B4-63A4-A51F-7DBA6B8A3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AC5D2-F27F-AD8A-5E80-B1A712426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57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BAD52-165F-47F4-BCF4-6EEA9E1BF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0898F-D25B-15AB-21B1-12A8572B3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FEB2BC-E09D-A9C5-2D53-BB12965A5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543155-3004-E694-DF79-31F2F10A2F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F3FA7D-0980-D9A7-711D-4B4E885E9F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C1FBFF-1A5A-6BB8-5A70-31EE721C3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079F0-129C-6308-D7FF-5C819D40B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6A3BE4-6950-C03E-5D05-DACA31BAB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30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15703-B85B-8F65-2BC4-258D95FB6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5B73A-99FA-7283-33D8-B00A289C1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B0C3E3-ADC4-39A9-9C92-8D31EE6A4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961CA-E4C5-94C7-6946-04EA1391D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2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898731-B44E-E7B7-18CE-996A2E043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90984C-D2BF-7F71-4848-3A771543B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6058C-C3EE-CFD1-FA6D-C6A32EA31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073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E08D4-DE46-B252-68AE-E7994C32A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E1992-1CE2-C3FF-F51C-ACAEC45AC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E3C00-CC15-A76A-329F-BC6ECB9BC0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BE9AF-D487-67AF-D81A-E1A8C4A1C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4C319-3FA4-63E1-B01F-0D16A1A0E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5B0407-0957-CAAD-84F3-9E7415F19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6443A-44FE-A294-C4F9-D8A49F064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4E72B7-5137-5643-D809-E63C1180A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A850A9-303C-71C4-2635-A3CC7799EE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418FE-3F32-4C54-BFA4-94660749E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F40D7-A705-0CF3-6104-9AF77D483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9317A-1485-00F5-FD01-96CFF1E4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82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51559-EB55-B104-64F2-B5C1E9AEA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239FD-9014-7161-198E-FC8425C570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071A6-4752-D2F2-A30B-477E9C0BB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481F8-1D0C-9083-C4BF-1233986CC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3E6D0-9A62-63BE-213A-CFB05A4DF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526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735FBD-FA6A-6E60-BBE5-6CAD26A200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FDB4B0-5AB4-AB0D-A172-BA02274964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25B9E-2F77-0033-4DD7-C23FDE536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6F2E3-50CD-0C4B-8EDE-865514BF4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EC0FB-6056-EA96-9620-ED04B06D7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489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D5AF7F-9206-7552-4C3F-F40D329EF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F7AD3-A0B8-A8C7-B057-E71764377E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F4BAB-3220-2655-7D2E-E6B01D1925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AF5A4D-D566-46DB-8D6D-DF75A86548E2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0DCDB-E054-AD79-C85C-C1576599E3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ADF84-72AD-5D54-69E7-D71A090C58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43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26/07/nhs-to-overhaul-patient-communications-and-end-farce-of-invitations-arriving-after-appointment/" TargetMode="External"/><Relationship Id="rId2" Type="http://schemas.openxmlformats.org/officeDocument/2006/relationships/hyperlink" Target="https://www.netcall.com/demo/request-a-patient-hub-demo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90C72-E6A8-9924-6B5A-381DA20031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r>
              <a:rPr lang="en-US" sz="1500" dirty="0"/>
              <a:t>Name:</a:t>
            </a:r>
            <a:r>
              <a:rPr lang="en-GB" sz="1500" dirty="0"/>
              <a:t> Ciara Moore</a:t>
            </a:r>
            <a:endParaRPr lang="en-US" sz="1500" dirty="0"/>
          </a:p>
          <a:p>
            <a:r>
              <a:rPr lang="en-US" sz="1500" dirty="0"/>
              <a:t>Student number:</a:t>
            </a:r>
            <a:r>
              <a:rPr lang="en-GB" sz="1500" dirty="0"/>
              <a:t> 2132120</a:t>
            </a:r>
            <a:endParaRPr lang="en-US" sz="1500" dirty="0"/>
          </a:p>
          <a:p>
            <a:r>
              <a:rPr lang="en-US" sz="1500" dirty="0"/>
              <a:t>Module  code:</a:t>
            </a:r>
            <a:r>
              <a:rPr lang="en-GB" sz="1500" dirty="0"/>
              <a:t> BMHP6026</a:t>
            </a:r>
            <a:endParaRPr lang="en-US" sz="1500" dirty="0"/>
          </a:p>
          <a:p>
            <a:r>
              <a:rPr lang="en-US" sz="1500" dirty="0"/>
              <a:t>Module title:</a:t>
            </a:r>
            <a:r>
              <a:rPr lang="en-GB" sz="1500" dirty="0"/>
              <a:t> digital transformation in health and care professions</a:t>
            </a:r>
            <a:endParaRPr lang="en-US" sz="1500" dirty="0"/>
          </a:p>
          <a:p>
            <a:r>
              <a:rPr lang="en-US" sz="1500" dirty="0"/>
              <a:t>Lecturer name: Tommy Chacko</a:t>
            </a:r>
          </a:p>
          <a:p>
            <a:r>
              <a:rPr lang="en-US" sz="1500" dirty="0"/>
              <a:t>Assignment title:</a:t>
            </a:r>
            <a:r>
              <a:rPr lang="en-GB" sz="1500" dirty="0"/>
              <a:t> component 2: viva voce ( oral presentation)</a:t>
            </a:r>
            <a:endParaRPr lang="en-US" sz="15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426BF3-97ED-508F-54D0-5F809B29A5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25" r="18375" b="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550456-77A8-C084-B098-266C99E33AF2}"/>
              </a:ext>
            </a:extLst>
          </p:cNvPr>
          <p:cNvSpPr txBox="1"/>
          <p:nvPr/>
        </p:nvSpPr>
        <p:spPr>
          <a:xfrm>
            <a:off x="4125686" y="1589314"/>
            <a:ext cx="550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8035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AA00D-E6EB-B1D5-A69D-F3B6FFCF2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Introduction    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9AC87-C0F7-F1B8-4BC9-A2F1F64C4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4" y="2465613"/>
            <a:ext cx="5083827" cy="4452258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dirty="0"/>
              <a:t>The NHS App: Introduction &amp; Overview:</a:t>
            </a:r>
            <a:endParaRPr lang="en-GB" sz="2400" dirty="0"/>
          </a:p>
          <a:p>
            <a:r>
              <a:rPr lang="en-US" sz="2400" dirty="0"/>
              <a:t>Launched in 2018, the NHS App is the NHS’s digital front door for patients in England. It provides access to GP appointments, repeat prescriptions, medical records, and NHS 111 online.</a:t>
            </a:r>
            <a:endParaRPr lang="en-GB" sz="2400" dirty="0"/>
          </a:p>
          <a:p>
            <a:pPr marL="0" indent="0">
              <a:buNone/>
            </a:pPr>
            <a:r>
              <a:rPr lang="en-US" sz="2400" dirty="0"/>
              <a:t>Why it matters: </a:t>
            </a:r>
          </a:p>
          <a:p>
            <a:r>
              <a:rPr lang="en-US" sz="2400" dirty="0"/>
              <a:t>It improves access to care, reduces admin for staff, and supports a more efficient, </a:t>
            </a:r>
            <a:r>
              <a:rPr lang="en-GB" sz="2400" dirty="0"/>
              <a:t>patient centred</a:t>
            </a:r>
            <a:r>
              <a:rPr lang="en-US" sz="2400" dirty="0"/>
              <a:t> NHS.</a:t>
            </a:r>
            <a:endParaRPr lang="en-GB" sz="2400" dirty="0"/>
          </a:p>
          <a:p>
            <a:pPr marL="0" indent="0">
              <a:buNone/>
            </a:pPr>
            <a:r>
              <a:rPr lang="en-US" sz="2400" dirty="0"/>
              <a:t>Presentation focus:</a:t>
            </a:r>
          </a:p>
          <a:p>
            <a:r>
              <a:rPr lang="en-US" sz="2400" dirty="0"/>
              <a:t> This talk will cover the impact of the NHS App on Service Delivery, Patients/Community, and the Workforce</a:t>
            </a:r>
            <a:r>
              <a:rPr lang="en-GB" sz="2400" dirty="0"/>
              <a:t> (NHS ENGLAND, 2026). </a:t>
            </a:r>
            <a:endParaRPr lang="en-US" sz="2400" dirty="0"/>
          </a:p>
          <a:p>
            <a:endParaRPr lang="en-GB" sz="2000" dirty="0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11347EE4-F31A-3C5B-7F0F-EBF73FCF62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6232836" y="0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88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34190B-B25C-476C-3685-8F596CE2A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8317" y="520749"/>
            <a:ext cx="3202853" cy="564379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6" name="Arc 35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AEDB7-F5A7-B9F2-7815-E21289208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What the NHS app does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E7CC3-83B0-2987-AD29-8785FD838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Digital front door for NHS services in England</a:t>
            </a:r>
          </a:p>
          <a:p>
            <a:r>
              <a:rPr lang="en-GB" sz="2400" dirty="0"/>
              <a:t>Key features:  </a:t>
            </a:r>
          </a:p>
          <a:p>
            <a:r>
              <a:rPr lang="en-GB" sz="2400" dirty="0"/>
              <a:t>Book and manage GP appointments</a:t>
            </a:r>
          </a:p>
          <a:p>
            <a:r>
              <a:rPr lang="en-GB" sz="2400" dirty="0"/>
              <a:t>order repeat prescriptions </a:t>
            </a:r>
          </a:p>
          <a:p>
            <a:r>
              <a:rPr lang="en-GB" sz="2400" dirty="0"/>
              <a:t> View your medical record, test results, and allergies </a:t>
            </a:r>
          </a:p>
          <a:p>
            <a:r>
              <a:rPr lang="en-GB" sz="2400" dirty="0"/>
              <a:t>Access NHS 111 online for urgent advice </a:t>
            </a:r>
          </a:p>
          <a:p>
            <a:r>
              <a:rPr lang="en-GB" sz="2400" dirty="0"/>
              <a:t>View and use your NHS number</a:t>
            </a:r>
          </a:p>
          <a:p>
            <a:r>
              <a:rPr lang="en-GB" sz="2400" dirty="0"/>
              <a:t>Goal: Put control of health services directly in patients’ hands (NHS, 2026) </a:t>
            </a:r>
          </a:p>
        </p:txBody>
      </p:sp>
    </p:spTree>
    <p:extLst>
      <p:ext uri="{BB962C8B-B14F-4D97-AF65-F5344CB8AC3E}">
        <p14:creationId xmlns:p14="http://schemas.microsoft.com/office/powerpoint/2010/main" val="39215895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AF121-2CB4-1658-95C1-8EA1EBB4D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3156" y="-297064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How it works and where it is used 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6F7CA-FB4A-616E-13E9-0FC6980BE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How it works: </a:t>
            </a:r>
          </a:p>
          <a:p>
            <a:pPr marL="0" indent="0">
              <a:buNone/>
            </a:pPr>
            <a:r>
              <a:rPr lang="en-US" sz="2000" dirty="0"/>
              <a:t> 1. Download the app and sign in with NHS login</a:t>
            </a:r>
          </a:p>
          <a:p>
            <a:pPr marL="0" indent="0">
              <a:buNone/>
            </a:pPr>
            <a:r>
              <a:rPr lang="en-US" sz="2000" dirty="0"/>
              <a:t> 2. Verify your identity using passport/driving </a:t>
            </a:r>
            <a:r>
              <a:rPr lang="en-GB" sz="2000" dirty="0"/>
              <a:t>license</a:t>
            </a:r>
            <a:r>
              <a:rPr lang="en-US" sz="2000" dirty="0"/>
              <a:t> </a:t>
            </a:r>
            <a:r>
              <a:rPr lang="en-GB" sz="2000" dirty="0"/>
              <a:t>and</a:t>
            </a:r>
            <a:r>
              <a:rPr lang="en-US" sz="2000" dirty="0"/>
              <a:t> selfie</a:t>
            </a:r>
          </a:p>
          <a:p>
            <a:pPr marL="0" indent="0">
              <a:buNone/>
            </a:pPr>
            <a:r>
              <a:rPr lang="en-US" sz="2000" dirty="0"/>
              <a:t> 3. The app securely links to your GP record and NHS systems in real-time</a:t>
            </a:r>
            <a:endParaRPr lang="en-GB" sz="2000" dirty="0"/>
          </a:p>
          <a:p>
            <a:r>
              <a:rPr lang="en-US" sz="2000" dirty="0"/>
              <a:t> Where it is used: - All GP practices in England are connected </a:t>
            </a:r>
            <a:r>
              <a:rPr lang="en-GB" sz="2000" dirty="0"/>
              <a:t>to </a:t>
            </a:r>
            <a:r>
              <a:rPr lang="en-US" sz="2000" dirty="0"/>
              <a:t>35 million registered users as of 2024  Used at home, in pharmacies, and in hospitals for secure record access</a:t>
            </a:r>
            <a:endParaRPr lang="en-GB" sz="2000" dirty="0"/>
          </a:p>
          <a:p>
            <a:r>
              <a:rPr lang="en-US" sz="2000" dirty="0"/>
              <a:t>Security: Data is encrypted and meets strict NHS data protection standards</a:t>
            </a:r>
            <a:r>
              <a:rPr lang="en-GB" sz="2000" dirty="0"/>
              <a:t> (NHS digital, 2026)</a:t>
            </a:r>
            <a:endParaRPr lang="en-US" sz="2000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5E508F1-0B8B-2E9B-C6EE-DD66CA3D87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11" r="9740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72F99D-399F-2F5D-2C0C-97A455F6A79B}"/>
              </a:ext>
            </a:extLst>
          </p:cNvPr>
          <p:cNvSpPr txBox="1"/>
          <p:nvPr/>
        </p:nvSpPr>
        <p:spPr>
          <a:xfrm>
            <a:off x="925285" y="723899"/>
            <a:ext cx="52904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How it works, where it's used &amp; security </a:t>
            </a:r>
          </a:p>
        </p:txBody>
      </p:sp>
    </p:spTree>
    <p:extLst>
      <p:ext uri="{BB962C8B-B14F-4D97-AF65-F5344CB8AC3E}">
        <p14:creationId xmlns:p14="http://schemas.microsoft.com/office/powerpoint/2010/main" val="319214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802ECB2F-85C7-56B0-65E2-25C83917D2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92963-AED7-D8FF-0087-50E43F442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Workforce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2FE0E-E1A3-BA52-57D5-FF839789A51C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How practice changed: Staff now support patients with digital onboarding and manage more tasks onlin</a:t>
            </a:r>
            <a:r>
              <a:rPr lang="en-US" sz="1600" dirty="0"/>
              <a:t>e, such as </a:t>
            </a:r>
            <a:r>
              <a:rPr lang="en-US" sz="1600" b="0" i="0" dirty="0">
                <a:effectLst/>
              </a:rPr>
              <a:t> prescriptions, appointments rather than on the phone.</a:t>
            </a:r>
            <a:endParaRPr lang="en-GB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Benefits: Reduces admin pressure on practices as patients self-serve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  Frees GP time for complex care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Challenges: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 Little training and support for staff to take on new digital roles</a:t>
            </a:r>
            <a:endParaRPr lang="en-GB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Concerns about </a:t>
            </a:r>
            <a:r>
              <a:rPr lang="en-US" sz="1600" dirty="0"/>
              <a:t>reduced</a:t>
            </a:r>
            <a:r>
              <a:rPr lang="en-US" sz="1600" b="0" i="0" dirty="0">
                <a:effectLst/>
              </a:rPr>
              <a:t> face-to-face engagement, </a:t>
            </a:r>
            <a:r>
              <a:rPr lang="en-US" sz="1600" b="0" i="0" dirty="0" err="1">
                <a:effectLst/>
              </a:rPr>
              <a:t>particually</a:t>
            </a:r>
            <a:r>
              <a:rPr lang="en-US" sz="1600" b="0" i="0" dirty="0">
                <a:effectLst/>
              </a:rPr>
              <a:t> with vulnerable patients</a:t>
            </a:r>
            <a:r>
              <a:rPr lang="en-GB" sz="1600" b="0" i="0" dirty="0">
                <a:effectLst/>
              </a:rPr>
              <a:t> (</a:t>
            </a:r>
            <a:r>
              <a:rPr lang="en-GB" sz="1600" b="0" i="0" dirty="0" err="1">
                <a:effectLst/>
              </a:rPr>
              <a:t>Netcall</a:t>
            </a:r>
            <a:r>
              <a:rPr lang="en-GB" sz="1600" dirty="0"/>
              <a:t>, </a:t>
            </a:r>
            <a:r>
              <a:rPr lang="en-GB" sz="1600" b="0" i="0" dirty="0">
                <a:effectLst/>
              </a:rPr>
              <a:t>2026). 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8512460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2B203-86F9-00DE-CBA4-8D3A0345D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Service delivery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D04EFE-E382-A08E-FD4D-DB439152DC1A}"/>
              </a:ext>
            </a:extLst>
          </p:cNvPr>
          <p:cNvSpPr txBox="1"/>
          <p:nvPr/>
        </p:nvSpPr>
        <p:spPr>
          <a:xfrm>
            <a:off x="668949" y="1940439"/>
            <a:ext cx="3347880" cy="44168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How access changed: 24/7 access to GP booking, prescriptions, records, and NHS 111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Benefits:</a:t>
            </a:r>
            <a:r>
              <a:rPr lang="en-GB" sz="1600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 Improves access and convenience for patients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Supports more</a:t>
            </a:r>
            <a:r>
              <a:rPr lang="en-GB" sz="1600" b="0" i="0" dirty="0">
                <a:effectLst/>
              </a:rPr>
              <a:t> personalised</a:t>
            </a:r>
            <a:r>
              <a:rPr lang="en-US" sz="1600" b="0" i="0" dirty="0">
                <a:effectLst/>
              </a:rPr>
              <a:t>, coordinated care closer to home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Challenges: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 Features not consistently available  to all users — information  can be fragmented </a:t>
            </a:r>
            <a:r>
              <a:rPr lang="en-US" sz="1600" dirty="0"/>
              <a:t>across different systems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 Risk of widening health inequalities if digital becomes the default route </a:t>
            </a:r>
            <a:r>
              <a:rPr lang="en-GB" sz="1600" b="0" i="0" dirty="0">
                <a:effectLst/>
              </a:rPr>
              <a:t>( NHS England, 2026).</a:t>
            </a: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5" name="Picture 4" descr="A delivery drone carrying a package inside a warehouse">
            <a:extLst>
              <a:ext uri="{FF2B5EF4-FFF2-40B4-BE49-F238E27FC236}">
                <a16:creationId xmlns:a16="http://schemas.microsoft.com/office/drawing/2014/main" id="{618EEF6D-7216-C747-F84F-11B8AB4444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49" r="18137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02044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78532AE1-3E02-470C-B898-A0C62F2E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7401DF7-4687-415B-A91D-DB43BEEBD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646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EFC09D2-72D2-4174-A2DF-1017D0FEB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912" y="685800"/>
            <a:ext cx="6048935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19E03-19CF-DDC5-316B-D09E7832E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851" y="1300412"/>
            <a:ext cx="4773616" cy="10653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Patients/  service user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ABDC98-89D2-A5CF-FF8C-D75AEF3C7ADA}"/>
              </a:ext>
            </a:extLst>
          </p:cNvPr>
          <p:cNvSpPr txBox="1"/>
          <p:nvPr/>
        </p:nvSpPr>
        <p:spPr>
          <a:xfrm>
            <a:off x="1190851" y="2682977"/>
            <a:ext cx="4773616" cy="31719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How outcomes changed: Patients can manage long-term conditions more effectively : order prescriptions, view results, book appointments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Benefits: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More control and independence — e.g., elderly patients can book without relying on others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Discreet access to services, available anytime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Challenges</a:t>
            </a:r>
            <a:r>
              <a:rPr lang="en-GB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: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Lower use in deprived areas: registrations -34%, appointments -39.7%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Lower use among males, some ethnic groups, and those with language barriers</a:t>
            </a:r>
            <a:r>
              <a:rPr lang="en-GB" sz="14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 (Zhang, Li and wang, 2024).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7" name="Graphic 36" descr="User">
            <a:extLst>
              <a:ext uri="{FF2B5EF4-FFF2-40B4-BE49-F238E27FC236}">
                <a16:creationId xmlns:a16="http://schemas.microsoft.com/office/drawing/2014/main" id="{EDD80CA8-70C5-AEFC-9405-F54CD1C33D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37339" y="1738031"/>
            <a:ext cx="3381935" cy="338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19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4DBB991D-EB3E-F6DB-270A-E496E8703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17" r="8017" b="-1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750FE-1BE8-2361-52C7-ED517E8BB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2"/>
            <a:ext cx="4856019" cy="44511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</a:rPr>
              <a:t> </a:t>
            </a:r>
            <a:r>
              <a:rPr lang="en-US" sz="1600" b="0" i="0" dirty="0">
                <a:effectLst/>
                <a:latin typeface="+mn-lt"/>
              </a:rPr>
              <a:t>How practice changed: Communities involved in supporting digital health uptake through volunteers and local hubs.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Benefits</a:t>
            </a:r>
            <a:r>
              <a:rPr lang="en-GB" sz="1600" b="0" i="0" dirty="0">
                <a:effectLst/>
                <a:latin typeface="+mn-lt"/>
              </a:rPr>
              <a:t>: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 - Reduces digital exclusion and health inequalities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  Builds stronger community connections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 - Volunteers gain skills and experience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- Challenge</a:t>
            </a:r>
            <a:r>
              <a:rPr lang="en-GB" sz="1600" b="0" i="0" dirty="0">
                <a:effectLst/>
                <a:latin typeface="+mn-lt"/>
              </a:rPr>
              <a:t>s</a:t>
            </a:r>
            <a:r>
              <a:rPr lang="en-US" sz="1600" b="0" i="0" dirty="0">
                <a:effectLst/>
                <a:latin typeface="+mn-lt"/>
              </a:rPr>
              <a:t>: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 - Some communities need more support to navigate complex online tools</a:t>
            </a:r>
            <a:br>
              <a:rPr lang="en-US" sz="1600" dirty="0">
                <a:effectLst/>
                <a:latin typeface="+mn-lt"/>
              </a:rPr>
            </a:br>
            <a:r>
              <a:rPr lang="en-US" sz="1600" b="0" i="0" dirty="0">
                <a:effectLst/>
                <a:latin typeface="+mn-lt"/>
              </a:rPr>
              <a:t> - Unequal uptake driven by deprivation and demographics</a:t>
            </a:r>
            <a:r>
              <a:rPr lang="en-GB" sz="1600" b="0" i="0" dirty="0">
                <a:effectLst/>
                <a:latin typeface="+mn-lt"/>
              </a:rPr>
              <a:t> (NHS England, 2026).</a:t>
            </a:r>
            <a:br>
              <a:rPr lang="en-US" sz="1400" dirty="0">
                <a:effectLst/>
              </a:rPr>
            </a:br>
            <a:br>
              <a:rPr lang="en-US" sz="1200" dirty="0">
                <a:effectLst/>
              </a:rPr>
            </a:br>
            <a:r>
              <a:rPr lang="en-US" sz="1200" dirty="0"/>
              <a:t>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EB3852-F49E-A62E-57AC-323E01296A84}"/>
              </a:ext>
            </a:extLst>
          </p:cNvPr>
          <p:cNvSpPr txBox="1"/>
          <p:nvPr/>
        </p:nvSpPr>
        <p:spPr>
          <a:xfrm>
            <a:off x="219613" y="1122362"/>
            <a:ext cx="48560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+mj-lt"/>
              </a:rPr>
              <a:t>Community impact</a:t>
            </a:r>
          </a:p>
        </p:txBody>
      </p:sp>
    </p:spTree>
    <p:extLst>
      <p:ext uri="{BB962C8B-B14F-4D97-AF65-F5344CB8AC3E}">
        <p14:creationId xmlns:p14="http://schemas.microsoft.com/office/powerpoint/2010/main" val="29674895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D8221-044C-71A8-F758-784DE2A2C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solidFill>
                  <a:srgbClr val="595959"/>
                </a:solidFill>
              </a:rPr>
              <a:t>Challenges and </a:t>
            </a:r>
            <a:r>
              <a:rPr lang="en-US" sz="3200" dirty="0" err="1">
                <a:solidFill>
                  <a:srgbClr val="595959"/>
                </a:solidFill>
              </a:rPr>
              <a:t>recommedations</a:t>
            </a:r>
            <a:r>
              <a:rPr lang="en-US" sz="3200" dirty="0">
                <a:solidFill>
                  <a:srgbClr val="595959"/>
                </a:solidFill>
              </a:rPr>
              <a:t> </a:t>
            </a:r>
            <a:endParaRPr lang="en-GB" sz="3200" dirty="0">
              <a:solidFill>
                <a:srgbClr val="595959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C3B98-282E-DC89-7DCA-1EF23DF5C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16" y="2828725"/>
            <a:ext cx="8959892" cy="2828543"/>
          </a:xfrm>
        </p:spPr>
        <p:txBody>
          <a:bodyPr anchor="t">
            <a:normAutofit fontScale="25000" lnSpcReduction="20000"/>
          </a:bodyPr>
          <a:lstStyle/>
          <a:p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Evidence-Based Recommendations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Community Digital Support 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Action: Roll out Digital Cafés + Digital Care Coordinators in deprived areas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Evidence: NHS App use is -34% lower in the most deprived areas vs least deprived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Source: NIHR Journals Library, 2023</a:t>
            </a:r>
            <a:br>
              <a:rPr lang="en-GB" sz="5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2. Workforce Training &amp; Digital Champions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Action: Provide protected CPD time + appoint Digital Champions in each practice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Evidence: Staff reported little training and had to self-teach to support patients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Source: NIHR Journals Library, 2023 (NIHR, 2024).</a:t>
            </a:r>
            <a:endParaRPr lang="en-GB" sz="5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16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F667F-7281-DADB-5A33-B586B35D6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3143" y="217714"/>
            <a:ext cx="4353116" cy="14746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DA24B1-42A8-0633-D7D3-4113FA200C5B}"/>
              </a:ext>
            </a:extLst>
          </p:cNvPr>
          <p:cNvSpPr txBox="1"/>
          <p:nvPr/>
        </p:nvSpPr>
        <p:spPr>
          <a:xfrm>
            <a:off x="425459" y="1910094"/>
            <a:ext cx="4353116" cy="377043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Key Findings</a:t>
            </a:r>
            <a:r>
              <a:rPr lang="en-GB" sz="1400" dirty="0">
                <a:solidFill>
                  <a:srgbClr val="595959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The NHS App has improved access and convenience</a:t>
            </a:r>
            <a:r>
              <a:rPr lang="en-GB" sz="1400" dirty="0">
                <a:solidFill>
                  <a:srgbClr val="595959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for patients through 24/7 booking, prescriptions, and records- It has reduced admin pressure</a:t>
            </a:r>
            <a:r>
              <a:rPr lang="en-GB" sz="1400" dirty="0">
                <a:solidFill>
                  <a:srgbClr val="595959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 on the workforce but created new training/support needs</a:t>
            </a:r>
            <a:endParaRPr lang="en-GB" sz="14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Benefits are not equal – use is significantly lower in deprived areas and among some demographic groups</a:t>
            </a:r>
            <a:endParaRPr lang="en-GB" sz="14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Overall Judgement</a:t>
            </a:r>
            <a:r>
              <a:rPr lang="en-GB" sz="1400" dirty="0">
                <a:solidFill>
                  <a:srgbClr val="595959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The NHS App is a complex but valuable innovation that supports more</a:t>
            </a:r>
            <a:r>
              <a:rPr lang="en-GB" sz="1400" dirty="0">
                <a:solidFill>
                  <a:srgbClr val="595959"/>
                </a:solidFill>
              </a:rPr>
              <a:t> personalised </a:t>
            </a:r>
            <a:r>
              <a:rPr lang="en-US" sz="1400" dirty="0">
                <a:solidFill>
                  <a:srgbClr val="595959"/>
                </a:solidFill>
              </a:rPr>
              <a:t>, coordinated care. Evidence shows it works best when paired with workforce support and community inclusion efforts</a:t>
            </a:r>
            <a:endParaRPr lang="en-GB" sz="14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Sources Referenced</a:t>
            </a:r>
            <a:r>
              <a:rPr lang="en-GB" sz="1400" dirty="0">
                <a:solidFill>
                  <a:srgbClr val="595959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Implementation complexity and staff capacitySociodemographic differences in use and need for tailored interventions</a:t>
            </a:r>
            <a:endParaRPr lang="en-GB" sz="14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95959"/>
                </a:solidFill>
              </a:rPr>
              <a:t>Future Potential</a:t>
            </a:r>
            <a:r>
              <a:rPr lang="en-GB" sz="1400" dirty="0">
                <a:solidFill>
                  <a:srgbClr val="595959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With continued investment in training, </a:t>
            </a:r>
            <a:r>
              <a:rPr lang="en-GB" sz="1400" dirty="0">
                <a:solidFill>
                  <a:srgbClr val="595959"/>
                </a:solidFill>
              </a:rPr>
              <a:t>standardisations</a:t>
            </a:r>
            <a:r>
              <a:rPr lang="en-US" sz="1400" dirty="0">
                <a:solidFill>
                  <a:srgbClr val="595959"/>
                </a:solidFill>
              </a:rPr>
              <a:t>, and digital inclusion, the NHS App has strong potential to be sustained as core NHS infrastructure for the future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000897C-3F0C-8BED-B7C8-07E55A07DD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6781801" y="1554220"/>
            <a:ext cx="4797056" cy="3795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77664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FC61C2-91B0-6B89-4687-147768613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999" y="145072"/>
            <a:ext cx="4391025" cy="13234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C6CD08-4DEB-C527-7FAC-6E0A28D29F0D}"/>
              </a:ext>
            </a:extLst>
          </p:cNvPr>
          <p:cNvSpPr txBox="1"/>
          <p:nvPr/>
        </p:nvSpPr>
        <p:spPr>
          <a:xfrm>
            <a:off x="262000" y="806791"/>
            <a:ext cx="6922571" cy="59061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NHS England (2026)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,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Digital access  a ‘front door to the NHS’. NHS England South East. Available at: https://www.england.nhs.uk/south-east/info-professionals/south-east-region-primary-care-transformation-programme/introduction/digital-access-a-front-door-to-the-nhs/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NHS (2026) Register with a GP surgery. GP Path. Available at: https://www.gpathand.nhs.uk/new_registration_gp/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NHS Digital (2026) NHS App toolkit: step-by-step guide. Available at: https://digital.nhs.uk/services/nhs-app/toolkit/step-by-step-guide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20th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chemeClr val="bg1">
                    <a:alpha val="80000"/>
                  </a:schemeClr>
                </a:solidFill>
              </a:rPr>
              <a:t>Netcall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(2026)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R</a:t>
            </a:r>
            <a:r>
              <a:rPr lang="en-US" sz="1400" dirty="0" err="1">
                <a:solidFill>
                  <a:schemeClr val="bg1">
                    <a:alpha val="80000"/>
                  </a:schemeClr>
                </a:solidFill>
              </a:rPr>
              <a:t>equest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a Patient Hub demo. Available at: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hlinkClick r:id="rId2"/>
              </a:rPr>
              <a:t>https://www.netcall.com/demo/request-a-patient-hub-demo/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NHS England (2026)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N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HS to overhaul patient communications and end ‘farce’ of invitations arriving after appointment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hlinkClick r:id="rId3"/>
              </a:rPr>
              <a:t>https://www.england.nhs.uk/2026/07/nhs-to-overhaul-patient-communications-and-end-farce-of-invitations-arriving-after-appointment/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Zhang, Y., Li, X. and Wang, Z. (2024) The impact of digital health interventions on patient engagement and health outcomes: A systematic review. BMC Medical Informatics and Decision Making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,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24(1), p.112. Available at: https://pmc.ncbi.nlm.nih.gov/articles/PMC11263895/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NHS England (2022) Inclusive digital healthcare: A framework for NHS action on digital inclusion. Available at: https://www.england.nhs.uk/long-read/inclusive-digital-healthcare-a-framework-for-nhs-action-on-digital-inclusion/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4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NIHR (2024) How can local authorities reduce obesity? Insights from NIHR research_. Available at: https://evidence.nihr.ac.uk/collection/how-can-local-authorities-reduce-obesity-insights-from-nihr-research/ (Accessed: 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4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4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</a:rPr>
              <a:t> 2026).</a:t>
            </a:r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D1682236-6855-EBA0-D6F1-AB82BFF8B19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043" r="21611" b="2"/>
          <a:stretch>
            <a:fillRect/>
          </a:stretch>
        </p:blipFill>
        <p:spPr>
          <a:xfrm>
            <a:off x="6966076" y="1429488"/>
            <a:ext cx="3520821" cy="39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7338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97129d6-5105-44aa-8953-de11b416c37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7F0BAA444E2C478D04B3C300BA99D3" ma:contentTypeVersion="10" ma:contentTypeDescription="Create a new document." ma:contentTypeScope="" ma:versionID="1d3b71e2fbaf02e3c7a1ced0ff506c6e">
  <xsd:schema xmlns:xsd="http://www.w3.org/2001/XMLSchema" xmlns:xs="http://www.w3.org/2001/XMLSchema" xmlns:p="http://schemas.microsoft.com/office/2006/metadata/properties" xmlns:ns3="d97129d6-5105-44aa-8953-de11b416c376" targetNamespace="http://schemas.microsoft.com/office/2006/metadata/properties" ma:root="true" ma:fieldsID="e0473c218a833427f654b50ebdda2c7b" ns3:_="">
    <xsd:import namespace="d97129d6-5105-44aa-8953-de11b416c37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7129d6-5105-44aa-8953-de11b416c37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873D2E-956B-4CA1-8A9C-920A8C0454B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1A7A73-49D8-4D88-94E8-415AD50C1CDF}">
  <ds:schemaRefs>
    <ds:schemaRef ds:uri="http://purl.org/dc/elements/1.1/"/>
    <ds:schemaRef ds:uri="http://schemas.microsoft.com/office/2006/documentManagement/types"/>
    <ds:schemaRef ds:uri="http://www.w3.org/XML/1998/namespace"/>
    <ds:schemaRef ds:uri="http://purl.org/dc/terms/"/>
    <ds:schemaRef ds:uri="d97129d6-5105-44aa-8953-de11b416c376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E46F64B-287D-4A60-AEFA-BA0458D31E3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d97129d6-5105-44aa-8953-de11b416c376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1235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PowerPoint Presentation</vt:lpstr>
      <vt:lpstr>Introduction     </vt:lpstr>
      <vt:lpstr>What the NHS app does </vt:lpstr>
      <vt:lpstr>How it works and where it is used  </vt:lpstr>
      <vt:lpstr>Workforce  </vt:lpstr>
      <vt:lpstr>Service delivery   </vt:lpstr>
      <vt:lpstr>Patients/  service user</vt:lpstr>
      <vt:lpstr> How practice changed: Communities involved in supporting digital health uptake through volunteers and local hubs. Benefits:  - Reduces digital exclusion and health inequalities   Builds stronger community connections  - Volunteers gain skills and experience - Challenges:  - Some communities need more support to navigate complex online tools  - Unequal uptake driven by deprivation and demographics (NHS England, 2026).   </vt:lpstr>
      <vt:lpstr>Challenges and recommedations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Ciara Moore (2132120)</dc:creator>
  <cp:lastModifiedBy>Ciara Moore (2132120)</cp:lastModifiedBy>
  <cp:revision>6</cp:revision>
  <dcterms:created xsi:type="dcterms:W3CDTF">2026-07-03T14:52:42Z</dcterms:created>
  <dcterms:modified xsi:type="dcterms:W3CDTF">2026-10-08T16:31:58Z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0x010100F17F0BAA444E2C478D04B3C300BA99D3</vt:lpwstr>
  </property>
</Properties>
</file>