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gif" ContentType="image/gif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74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5" r:id="rId20"/>
    <p:sldId id="273" r:id="rId2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461" autoAdjust="0"/>
    <p:restoredTop sz="94660"/>
  </p:normalViewPr>
  <p:slideViewPr>
    <p:cSldViewPr snapToGrid="0">
      <p:cViewPr varScale="1">
        <p:scale>
          <a:sx n="78" d="100"/>
          <a:sy n="78" d="100"/>
        </p:scale>
        <p:origin x="184" y="6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presProps" Target="presProps.xml"/><Relationship Id="rId23" Type="http://schemas.openxmlformats.org/officeDocument/2006/relationships/viewProps" Target="viewProps.xml"/><Relationship Id="rId24" Type="http://schemas.openxmlformats.org/officeDocument/2006/relationships/theme" Target="theme/theme1.xml"/><Relationship Id="rId25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E621A71-DD63-4ADC-8FD6-F9916E950102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DAED5E36-C02D-4FD9-9636-99C89F032274}">
      <dgm:prSet phldrT="[Text]"/>
      <dgm:spPr/>
      <dgm:t>
        <a:bodyPr/>
        <a:lstStyle/>
        <a:p>
          <a:r>
            <a:rPr lang="en-GB" dirty="0"/>
            <a:t>CEO</a:t>
          </a:r>
        </a:p>
      </dgm:t>
    </dgm:pt>
    <dgm:pt modelId="{297ACEDA-0A83-4E61-96E8-B5C0E7CF5A2C}" type="parTrans" cxnId="{24FD304F-DD92-47EE-AF2E-411220D91DA5}">
      <dgm:prSet/>
      <dgm:spPr/>
      <dgm:t>
        <a:bodyPr/>
        <a:lstStyle/>
        <a:p>
          <a:endParaRPr lang="en-GB"/>
        </a:p>
      </dgm:t>
    </dgm:pt>
    <dgm:pt modelId="{B741C58E-3352-4135-BD40-A79461184C50}" type="sibTrans" cxnId="{24FD304F-DD92-47EE-AF2E-411220D91DA5}">
      <dgm:prSet/>
      <dgm:spPr/>
      <dgm:t>
        <a:bodyPr/>
        <a:lstStyle/>
        <a:p>
          <a:endParaRPr lang="en-GB"/>
        </a:p>
      </dgm:t>
    </dgm:pt>
    <dgm:pt modelId="{EBACF3D9-FC56-45EE-ADEE-5ACB0D4CFA02}">
      <dgm:prSet phldrT="[Text]"/>
      <dgm:spPr/>
      <dgm:t>
        <a:bodyPr/>
        <a:lstStyle/>
        <a:p>
          <a:r>
            <a:rPr lang="en-GB" dirty="0"/>
            <a:t>3 Sushi Chefs</a:t>
          </a:r>
        </a:p>
      </dgm:t>
    </dgm:pt>
    <dgm:pt modelId="{9A723C9F-5FA5-4DD3-8DE0-320A4F185A73}" type="parTrans" cxnId="{D607BAC0-B343-4403-8426-5C43BB755A44}">
      <dgm:prSet/>
      <dgm:spPr/>
      <dgm:t>
        <a:bodyPr/>
        <a:lstStyle/>
        <a:p>
          <a:endParaRPr lang="en-GB"/>
        </a:p>
      </dgm:t>
    </dgm:pt>
    <dgm:pt modelId="{C05F4CEF-FAFF-4658-8BD1-DD22A03D0AE0}" type="sibTrans" cxnId="{D607BAC0-B343-4403-8426-5C43BB755A44}">
      <dgm:prSet/>
      <dgm:spPr/>
      <dgm:t>
        <a:bodyPr/>
        <a:lstStyle/>
        <a:p>
          <a:endParaRPr lang="en-GB"/>
        </a:p>
      </dgm:t>
    </dgm:pt>
    <dgm:pt modelId="{3812555C-CC6D-4360-9357-0E52049E3AB1}">
      <dgm:prSet phldrT="[Text]"/>
      <dgm:spPr/>
      <dgm:t>
        <a:bodyPr/>
        <a:lstStyle/>
        <a:p>
          <a:r>
            <a:rPr lang="en-GB" dirty="0"/>
            <a:t>2 Reception staff </a:t>
          </a:r>
        </a:p>
      </dgm:t>
    </dgm:pt>
    <dgm:pt modelId="{69D6605A-B3C2-4783-8DF6-E31BBE3D827A}" type="parTrans" cxnId="{D59642F8-B30D-4244-A0AC-DA7C5A6733E3}">
      <dgm:prSet/>
      <dgm:spPr/>
      <dgm:t>
        <a:bodyPr/>
        <a:lstStyle/>
        <a:p>
          <a:endParaRPr lang="en-GB"/>
        </a:p>
      </dgm:t>
    </dgm:pt>
    <dgm:pt modelId="{5D2A9040-7CE7-4CF1-B6F4-7E2E42910A94}" type="sibTrans" cxnId="{D59642F8-B30D-4244-A0AC-DA7C5A6733E3}">
      <dgm:prSet/>
      <dgm:spPr/>
      <dgm:t>
        <a:bodyPr/>
        <a:lstStyle/>
        <a:p>
          <a:endParaRPr lang="en-GB"/>
        </a:p>
      </dgm:t>
    </dgm:pt>
    <dgm:pt modelId="{EA8B8627-E9D3-427C-A2B2-04A19E1DB6A6}">
      <dgm:prSet phldrT="[Text]"/>
      <dgm:spPr/>
      <dgm:t>
        <a:bodyPr/>
        <a:lstStyle/>
        <a:p>
          <a:r>
            <a:rPr lang="en-GB" dirty="0"/>
            <a:t>4 Delivery Drivers</a:t>
          </a:r>
        </a:p>
      </dgm:t>
    </dgm:pt>
    <dgm:pt modelId="{1E9F41BC-DB2B-4601-9BE6-605774B5D791}" type="parTrans" cxnId="{F40BCDC1-5ADE-43DC-91B3-23061F70AF18}">
      <dgm:prSet/>
      <dgm:spPr/>
      <dgm:t>
        <a:bodyPr/>
        <a:lstStyle/>
        <a:p>
          <a:endParaRPr lang="en-GB"/>
        </a:p>
      </dgm:t>
    </dgm:pt>
    <dgm:pt modelId="{834D9C45-9280-4FD4-9308-445AC529818B}" type="sibTrans" cxnId="{F40BCDC1-5ADE-43DC-91B3-23061F70AF18}">
      <dgm:prSet/>
      <dgm:spPr/>
      <dgm:t>
        <a:bodyPr/>
        <a:lstStyle/>
        <a:p>
          <a:endParaRPr lang="en-GB"/>
        </a:p>
      </dgm:t>
    </dgm:pt>
    <dgm:pt modelId="{D6443D42-CB9B-41E6-9399-DCB21C972F2E}" type="asst">
      <dgm:prSet phldrT="[Text]"/>
      <dgm:spPr/>
      <dgm:t>
        <a:bodyPr/>
        <a:lstStyle/>
        <a:p>
          <a:r>
            <a:rPr lang="en-GB" dirty="0"/>
            <a:t>General Manager</a:t>
          </a:r>
        </a:p>
      </dgm:t>
    </dgm:pt>
    <dgm:pt modelId="{93282071-D5BA-48AF-AAD3-6BBD51F36BB9}" type="sibTrans" cxnId="{2421B8B2-7BF0-4CD3-9325-16AF7EB8FDDE}">
      <dgm:prSet/>
      <dgm:spPr/>
      <dgm:t>
        <a:bodyPr/>
        <a:lstStyle/>
        <a:p>
          <a:endParaRPr lang="en-GB"/>
        </a:p>
      </dgm:t>
    </dgm:pt>
    <dgm:pt modelId="{2AFCD642-853B-431A-BB69-18E1CE95C287}" type="parTrans" cxnId="{2421B8B2-7BF0-4CD3-9325-16AF7EB8FDDE}">
      <dgm:prSet/>
      <dgm:spPr/>
      <dgm:t>
        <a:bodyPr/>
        <a:lstStyle/>
        <a:p>
          <a:endParaRPr lang="en-GB"/>
        </a:p>
      </dgm:t>
    </dgm:pt>
    <dgm:pt modelId="{5540C207-136E-486A-B2E8-B7008B4BD28F}">
      <dgm:prSet/>
      <dgm:spPr/>
      <dgm:t>
        <a:bodyPr/>
        <a:lstStyle/>
        <a:p>
          <a:r>
            <a:rPr lang="en-GB" dirty="0"/>
            <a:t>4 Kitchen staff</a:t>
          </a:r>
        </a:p>
      </dgm:t>
    </dgm:pt>
    <dgm:pt modelId="{4469840B-9870-44AD-9B23-4A7BB6485A88}" type="parTrans" cxnId="{C2D3B503-538F-458B-BD1F-3A73D8C87A55}">
      <dgm:prSet/>
      <dgm:spPr/>
      <dgm:t>
        <a:bodyPr/>
        <a:lstStyle/>
        <a:p>
          <a:endParaRPr lang="en-GB"/>
        </a:p>
      </dgm:t>
    </dgm:pt>
    <dgm:pt modelId="{C485BA06-76DD-488E-8023-BB2D504BDD3F}" type="sibTrans" cxnId="{C2D3B503-538F-458B-BD1F-3A73D8C87A55}">
      <dgm:prSet/>
      <dgm:spPr/>
      <dgm:t>
        <a:bodyPr/>
        <a:lstStyle/>
        <a:p>
          <a:endParaRPr lang="en-GB"/>
        </a:p>
      </dgm:t>
    </dgm:pt>
    <dgm:pt modelId="{5DE32751-B9EF-49B1-9363-B08D4CDF4CEB}" type="pres">
      <dgm:prSet presAssocID="{9E621A71-DD63-4ADC-8FD6-F9916E950102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en-US"/>
        </a:p>
      </dgm:t>
    </dgm:pt>
    <dgm:pt modelId="{90F76169-9157-456C-94D1-62076AE19ADD}" type="pres">
      <dgm:prSet presAssocID="{DAED5E36-C02D-4FD9-9636-99C89F032274}" presName="hierRoot1" presStyleCnt="0">
        <dgm:presLayoutVars>
          <dgm:hierBranch val="init"/>
        </dgm:presLayoutVars>
      </dgm:prSet>
      <dgm:spPr/>
    </dgm:pt>
    <dgm:pt modelId="{43D751F1-363E-40AA-8CE3-77017633AAB1}" type="pres">
      <dgm:prSet presAssocID="{DAED5E36-C02D-4FD9-9636-99C89F032274}" presName="rootComposite1" presStyleCnt="0"/>
      <dgm:spPr/>
    </dgm:pt>
    <dgm:pt modelId="{8F5EDCDB-4275-4EFD-B6AF-AB447B63CB40}" type="pres">
      <dgm:prSet presAssocID="{DAED5E36-C02D-4FD9-9636-99C89F032274}" presName="rootText1" presStyleLbl="node0" presStyleIdx="0" presStyleCnt="1" custLinFactNeighborX="3005" custLinFactNeighborY="-281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A388519F-8897-4D49-A70A-308BBEA40B97}" type="pres">
      <dgm:prSet presAssocID="{DAED5E36-C02D-4FD9-9636-99C89F032274}" presName="rootConnector1" presStyleLbl="node1" presStyleIdx="0" presStyleCnt="0"/>
      <dgm:spPr/>
      <dgm:t>
        <a:bodyPr/>
        <a:lstStyle/>
        <a:p>
          <a:endParaRPr lang="en-US"/>
        </a:p>
      </dgm:t>
    </dgm:pt>
    <dgm:pt modelId="{6390099C-8630-42F1-8DDD-BBE39B1DA9EB}" type="pres">
      <dgm:prSet presAssocID="{DAED5E36-C02D-4FD9-9636-99C89F032274}" presName="hierChild2" presStyleCnt="0"/>
      <dgm:spPr/>
    </dgm:pt>
    <dgm:pt modelId="{275D58E2-3405-4D9D-A575-B3808E64FA07}" type="pres">
      <dgm:prSet presAssocID="{9A723C9F-5FA5-4DD3-8DE0-320A4F185A73}" presName="Name37" presStyleLbl="parChTrans1D2" presStyleIdx="0" presStyleCnt="4"/>
      <dgm:spPr/>
      <dgm:t>
        <a:bodyPr/>
        <a:lstStyle/>
        <a:p>
          <a:endParaRPr lang="en-US"/>
        </a:p>
      </dgm:t>
    </dgm:pt>
    <dgm:pt modelId="{B42A34CB-5E4D-4917-8EA5-4BBBBDB49257}" type="pres">
      <dgm:prSet presAssocID="{EBACF3D9-FC56-45EE-ADEE-5ACB0D4CFA02}" presName="hierRoot2" presStyleCnt="0">
        <dgm:presLayoutVars>
          <dgm:hierBranch val="init"/>
        </dgm:presLayoutVars>
      </dgm:prSet>
      <dgm:spPr/>
    </dgm:pt>
    <dgm:pt modelId="{81E84A3C-854A-4C48-961A-BA96DE09A2E1}" type="pres">
      <dgm:prSet presAssocID="{EBACF3D9-FC56-45EE-ADEE-5ACB0D4CFA02}" presName="rootComposite" presStyleCnt="0"/>
      <dgm:spPr/>
    </dgm:pt>
    <dgm:pt modelId="{44140E35-9ACB-45F8-8DD3-69B330CAD7E1}" type="pres">
      <dgm:prSet presAssocID="{EBACF3D9-FC56-45EE-ADEE-5ACB0D4CFA02}" presName="rootText" presStyleLbl="node2" presStyleIdx="0" presStyleCnt="3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4A118B1D-E2F0-42C5-8DA9-65364CB201DA}" type="pres">
      <dgm:prSet presAssocID="{EBACF3D9-FC56-45EE-ADEE-5ACB0D4CFA02}" presName="rootConnector" presStyleLbl="node2" presStyleIdx="0" presStyleCnt="3"/>
      <dgm:spPr/>
      <dgm:t>
        <a:bodyPr/>
        <a:lstStyle/>
        <a:p>
          <a:endParaRPr lang="en-US"/>
        </a:p>
      </dgm:t>
    </dgm:pt>
    <dgm:pt modelId="{F00A42F9-AC2F-4A97-9B95-22C8059A0D27}" type="pres">
      <dgm:prSet presAssocID="{EBACF3D9-FC56-45EE-ADEE-5ACB0D4CFA02}" presName="hierChild4" presStyleCnt="0"/>
      <dgm:spPr/>
    </dgm:pt>
    <dgm:pt modelId="{61A01A34-234B-45E1-8516-42970B4B7D19}" type="pres">
      <dgm:prSet presAssocID="{4469840B-9870-44AD-9B23-4A7BB6485A88}" presName="Name37" presStyleLbl="parChTrans1D3" presStyleIdx="0" presStyleCnt="1"/>
      <dgm:spPr/>
      <dgm:t>
        <a:bodyPr/>
        <a:lstStyle/>
        <a:p>
          <a:endParaRPr lang="en-US"/>
        </a:p>
      </dgm:t>
    </dgm:pt>
    <dgm:pt modelId="{E24C5E12-C5A8-43FE-8F80-5DD8ABA5411D}" type="pres">
      <dgm:prSet presAssocID="{5540C207-136E-486A-B2E8-B7008B4BD28F}" presName="hierRoot2" presStyleCnt="0">
        <dgm:presLayoutVars>
          <dgm:hierBranch val="init"/>
        </dgm:presLayoutVars>
      </dgm:prSet>
      <dgm:spPr/>
    </dgm:pt>
    <dgm:pt modelId="{21FA1B80-80F7-4961-8846-75383715EF2F}" type="pres">
      <dgm:prSet presAssocID="{5540C207-136E-486A-B2E8-B7008B4BD28F}" presName="rootComposite" presStyleCnt="0"/>
      <dgm:spPr/>
    </dgm:pt>
    <dgm:pt modelId="{DB716DCF-814E-4999-8057-DCE2652FB204}" type="pres">
      <dgm:prSet presAssocID="{5540C207-136E-486A-B2E8-B7008B4BD28F}" presName="rootText" presStyleLbl="node3" presStyleIdx="0" presStyleCnt="1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649FD213-7949-4EF1-8F36-DC7EE9AAF54C}" type="pres">
      <dgm:prSet presAssocID="{5540C207-136E-486A-B2E8-B7008B4BD28F}" presName="rootConnector" presStyleLbl="node3" presStyleIdx="0" presStyleCnt="1"/>
      <dgm:spPr/>
      <dgm:t>
        <a:bodyPr/>
        <a:lstStyle/>
        <a:p>
          <a:endParaRPr lang="en-US"/>
        </a:p>
      </dgm:t>
    </dgm:pt>
    <dgm:pt modelId="{FB77A8BE-102E-44F0-9C5B-8FD6BBB8B6B7}" type="pres">
      <dgm:prSet presAssocID="{5540C207-136E-486A-B2E8-B7008B4BD28F}" presName="hierChild4" presStyleCnt="0"/>
      <dgm:spPr/>
    </dgm:pt>
    <dgm:pt modelId="{7E0865F8-2C39-4592-91C9-C66AAF320A76}" type="pres">
      <dgm:prSet presAssocID="{5540C207-136E-486A-B2E8-B7008B4BD28F}" presName="hierChild5" presStyleCnt="0"/>
      <dgm:spPr/>
    </dgm:pt>
    <dgm:pt modelId="{2288D2D1-34D1-4203-8C69-DCAE7E655BC8}" type="pres">
      <dgm:prSet presAssocID="{EBACF3D9-FC56-45EE-ADEE-5ACB0D4CFA02}" presName="hierChild5" presStyleCnt="0"/>
      <dgm:spPr/>
    </dgm:pt>
    <dgm:pt modelId="{6E9336EC-691C-4707-9C06-E6300154A849}" type="pres">
      <dgm:prSet presAssocID="{69D6605A-B3C2-4783-8DF6-E31BBE3D827A}" presName="Name37" presStyleLbl="parChTrans1D2" presStyleIdx="1" presStyleCnt="4"/>
      <dgm:spPr/>
      <dgm:t>
        <a:bodyPr/>
        <a:lstStyle/>
        <a:p>
          <a:endParaRPr lang="en-US"/>
        </a:p>
      </dgm:t>
    </dgm:pt>
    <dgm:pt modelId="{C7075968-D417-4399-8071-AE1501A2738F}" type="pres">
      <dgm:prSet presAssocID="{3812555C-CC6D-4360-9357-0E52049E3AB1}" presName="hierRoot2" presStyleCnt="0">
        <dgm:presLayoutVars>
          <dgm:hierBranch val="init"/>
        </dgm:presLayoutVars>
      </dgm:prSet>
      <dgm:spPr/>
    </dgm:pt>
    <dgm:pt modelId="{2D3B65D7-0822-4485-B47B-100D902F7D19}" type="pres">
      <dgm:prSet presAssocID="{3812555C-CC6D-4360-9357-0E52049E3AB1}" presName="rootComposite" presStyleCnt="0"/>
      <dgm:spPr/>
    </dgm:pt>
    <dgm:pt modelId="{1EEF1885-345C-4767-B7DA-C8F15636F2C5}" type="pres">
      <dgm:prSet presAssocID="{3812555C-CC6D-4360-9357-0E52049E3AB1}" presName="rootText" presStyleLbl="node2" presStyleIdx="1" presStyleCnt="3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AEC609B7-F4AF-4D94-A48B-15881253F466}" type="pres">
      <dgm:prSet presAssocID="{3812555C-CC6D-4360-9357-0E52049E3AB1}" presName="rootConnector" presStyleLbl="node2" presStyleIdx="1" presStyleCnt="3"/>
      <dgm:spPr/>
      <dgm:t>
        <a:bodyPr/>
        <a:lstStyle/>
        <a:p>
          <a:endParaRPr lang="en-US"/>
        </a:p>
      </dgm:t>
    </dgm:pt>
    <dgm:pt modelId="{CC847FEB-6C43-41CB-AEB9-CFF3370AC89B}" type="pres">
      <dgm:prSet presAssocID="{3812555C-CC6D-4360-9357-0E52049E3AB1}" presName="hierChild4" presStyleCnt="0"/>
      <dgm:spPr/>
    </dgm:pt>
    <dgm:pt modelId="{DE101EA8-296A-4087-8660-439A5EDAD3CE}" type="pres">
      <dgm:prSet presAssocID="{3812555C-CC6D-4360-9357-0E52049E3AB1}" presName="hierChild5" presStyleCnt="0"/>
      <dgm:spPr/>
    </dgm:pt>
    <dgm:pt modelId="{82E56B83-862A-45DF-BD1C-6CFF27BD1230}" type="pres">
      <dgm:prSet presAssocID="{1E9F41BC-DB2B-4601-9BE6-605774B5D791}" presName="Name37" presStyleLbl="parChTrans1D2" presStyleIdx="2" presStyleCnt="4"/>
      <dgm:spPr/>
      <dgm:t>
        <a:bodyPr/>
        <a:lstStyle/>
        <a:p>
          <a:endParaRPr lang="en-US"/>
        </a:p>
      </dgm:t>
    </dgm:pt>
    <dgm:pt modelId="{CCCBBDE6-927D-463B-8E95-5B946233B86F}" type="pres">
      <dgm:prSet presAssocID="{EA8B8627-E9D3-427C-A2B2-04A19E1DB6A6}" presName="hierRoot2" presStyleCnt="0">
        <dgm:presLayoutVars>
          <dgm:hierBranch val="init"/>
        </dgm:presLayoutVars>
      </dgm:prSet>
      <dgm:spPr/>
    </dgm:pt>
    <dgm:pt modelId="{B634E1A1-9EDC-4858-832D-7B70174CBBDF}" type="pres">
      <dgm:prSet presAssocID="{EA8B8627-E9D3-427C-A2B2-04A19E1DB6A6}" presName="rootComposite" presStyleCnt="0"/>
      <dgm:spPr/>
    </dgm:pt>
    <dgm:pt modelId="{7930220C-068A-4DC0-9F71-292215630F30}" type="pres">
      <dgm:prSet presAssocID="{EA8B8627-E9D3-427C-A2B2-04A19E1DB6A6}" presName="rootText" presStyleLbl="node2" presStyleIdx="2" presStyleCnt="3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CDE11D47-F10D-4A02-A327-CFECFAFD6CCF}" type="pres">
      <dgm:prSet presAssocID="{EA8B8627-E9D3-427C-A2B2-04A19E1DB6A6}" presName="rootConnector" presStyleLbl="node2" presStyleIdx="2" presStyleCnt="3"/>
      <dgm:spPr/>
      <dgm:t>
        <a:bodyPr/>
        <a:lstStyle/>
        <a:p>
          <a:endParaRPr lang="en-US"/>
        </a:p>
      </dgm:t>
    </dgm:pt>
    <dgm:pt modelId="{F5CE6BF7-833B-4F77-ADE1-CAF8A01015DA}" type="pres">
      <dgm:prSet presAssocID="{EA8B8627-E9D3-427C-A2B2-04A19E1DB6A6}" presName="hierChild4" presStyleCnt="0"/>
      <dgm:spPr/>
    </dgm:pt>
    <dgm:pt modelId="{C3E602ED-FA94-4A68-B707-8755D6FD13FB}" type="pres">
      <dgm:prSet presAssocID="{EA8B8627-E9D3-427C-A2B2-04A19E1DB6A6}" presName="hierChild5" presStyleCnt="0"/>
      <dgm:spPr/>
    </dgm:pt>
    <dgm:pt modelId="{26A742FC-DFF5-435F-84A3-2BFB095C40A3}" type="pres">
      <dgm:prSet presAssocID="{DAED5E36-C02D-4FD9-9636-99C89F032274}" presName="hierChild3" presStyleCnt="0"/>
      <dgm:spPr/>
    </dgm:pt>
    <dgm:pt modelId="{A89299AA-BC17-4C5E-A065-7A06DD1B57D9}" type="pres">
      <dgm:prSet presAssocID="{2AFCD642-853B-431A-BB69-18E1CE95C287}" presName="Name111" presStyleLbl="parChTrans1D2" presStyleIdx="3" presStyleCnt="4"/>
      <dgm:spPr/>
      <dgm:t>
        <a:bodyPr/>
        <a:lstStyle/>
        <a:p>
          <a:endParaRPr lang="en-US"/>
        </a:p>
      </dgm:t>
    </dgm:pt>
    <dgm:pt modelId="{D206B192-A844-4B7D-85F5-65C428918D8D}" type="pres">
      <dgm:prSet presAssocID="{D6443D42-CB9B-41E6-9399-DCB21C972F2E}" presName="hierRoot3" presStyleCnt="0">
        <dgm:presLayoutVars>
          <dgm:hierBranch val="init"/>
        </dgm:presLayoutVars>
      </dgm:prSet>
      <dgm:spPr/>
    </dgm:pt>
    <dgm:pt modelId="{E53F3C54-6F11-4E61-8EE1-9AD9B86AA0A6}" type="pres">
      <dgm:prSet presAssocID="{D6443D42-CB9B-41E6-9399-DCB21C972F2E}" presName="rootComposite3" presStyleCnt="0"/>
      <dgm:spPr/>
    </dgm:pt>
    <dgm:pt modelId="{BF308B03-1053-4CAF-8644-C3EC2B641D20}" type="pres">
      <dgm:prSet presAssocID="{D6443D42-CB9B-41E6-9399-DCB21C972F2E}" presName="rootText3" presStyleLbl="asst1" presStyleIdx="0" presStyleCnt="1" custLinFactNeighborX="65094" custLinFactNeighborY="-2332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59712B0B-5AB1-4F9C-AD4B-34E53FDCEE53}" type="pres">
      <dgm:prSet presAssocID="{D6443D42-CB9B-41E6-9399-DCB21C972F2E}" presName="rootConnector3" presStyleLbl="asst1" presStyleIdx="0" presStyleCnt="1"/>
      <dgm:spPr/>
      <dgm:t>
        <a:bodyPr/>
        <a:lstStyle/>
        <a:p>
          <a:endParaRPr lang="en-US"/>
        </a:p>
      </dgm:t>
    </dgm:pt>
    <dgm:pt modelId="{4AD3681E-B4D5-400F-BD54-84C4677C8F3D}" type="pres">
      <dgm:prSet presAssocID="{D6443D42-CB9B-41E6-9399-DCB21C972F2E}" presName="hierChild6" presStyleCnt="0"/>
      <dgm:spPr/>
    </dgm:pt>
    <dgm:pt modelId="{76C6FB9E-3100-4050-B5D3-649BCCF00088}" type="pres">
      <dgm:prSet presAssocID="{D6443D42-CB9B-41E6-9399-DCB21C972F2E}" presName="hierChild7" presStyleCnt="0"/>
      <dgm:spPr/>
    </dgm:pt>
  </dgm:ptLst>
  <dgm:cxnLst>
    <dgm:cxn modelId="{C2D3B503-538F-458B-BD1F-3A73D8C87A55}" srcId="{EBACF3D9-FC56-45EE-ADEE-5ACB0D4CFA02}" destId="{5540C207-136E-486A-B2E8-B7008B4BD28F}" srcOrd="0" destOrd="0" parTransId="{4469840B-9870-44AD-9B23-4A7BB6485A88}" sibTransId="{C485BA06-76DD-488E-8023-BB2D504BDD3F}"/>
    <dgm:cxn modelId="{3A847869-AB96-40EE-AB6D-F2DB2888BBCC}" type="presOf" srcId="{DAED5E36-C02D-4FD9-9636-99C89F032274}" destId="{8F5EDCDB-4275-4EFD-B6AF-AB447B63CB40}" srcOrd="0" destOrd="0" presId="urn:microsoft.com/office/officeart/2005/8/layout/orgChart1"/>
    <dgm:cxn modelId="{67BF6080-EB3B-4AD2-9FD0-874D82DC1A98}" type="presOf" srcId="{9E621A71-DD63-4ADC-8FD6-F9916E950102}" destId="{5DE32751-B9EF-49B1-9363-B08D4CDF4CEB}" srcOrd="0" destOrd="0" presId="urn:microsoft.com/office/officeart/2005/8/layout/orgChart1"/>
    <dgm:cxn modelId="{359C53D6-976D-4EA4-91B1-BA6D8DD07801}" type="presOf" srcId="{4469840B-9870-44AD-9B23-4A7BB6485A88}" destId="{61A01A34-234B-45E1-8516-42970B4B7D19}" srcOrd="0" destOrd="0" presId="urn:microsoft.com/office/officeart/2005/8/layout/orgChart1"/>
    <dgm:cxn modelId="{54FAF0BE-108A-4A6B-B0FD-69BD955E6E53}" type="presOf" srcId="{69D6605A-B3C2-4783-8DF6-E31BBE3D827A}" destId="{6E9336EC-691C-4707-9C06-E6300154A849}" srcOrd="0" destOrd="0" presId="urn:microsoft.com/office/officeart/2005/8/layout/orgChart1"/>
    <dgm:cxn modelId="{D0ABF8D0-D768-49B0-9043-B46A0CF4EA94}" type="presOf" srcId="{1E9F41BC-DB2B-4601-9BE6-605774B5D791}" destId="{82E56B83-862A-45DF-BD1C-6CFF27BD1230}" srcOrd="0" destOrd="0" presId="urn:microsoft.com/office/officeart/2005/8/layout/orgChart1"/>
    <dgm:cxn modelId="{6F1D1A2C-177B-40FA-9F90-7A497977B1E9}" type="presOf" srcId="{2AFCD642-853B-431A-BB69-18E1CE95C287}" destId="{A89299AA-BC17-4C5E-A065-7A06DD1B57D9}" srcOrd="0" destOrd="0" presId="urn:microsoft.com/office/officeart/2005/8/layout/orgChart1"/>
    <dgm:cxn modelId="{24FD304F-DD92-47EE-AF2E-411220D91DA5}" srcId="{9E621A71-DD63-4ADC-8FD6-F9916E950102}" destId="{DAED5E36-C02D-4FD9-9636-99C89F032274}" srcOrd="0" destOrd="0" parTransId="{297ACEDA-0A83-4E61-96E8-B5C0E7CF5A2C}" sibTransId="{B741C58E-3352-4135-BD40-A79461184C50}"/>
    <dgm:cxn modelId="{6B7B4BA7-5A85-45BB-B002-201BFBF3DB90}" type="presOf" srcId="{3812555C-CC6D-4360-9357-0E52049E3AB1}" destId="{AEC609B7-F4AF-4D94-A48B-15881253F466}" srcOrd="1" destOrd="0" presId="urn:microsoft.com/office/officeart/2005/8/layout/orgChart1"/>
    <dgm:cxn modelId="{F537851E-525C-4785-B73D-F7072D5EC4D6}" type="presOf" srcId="{EBACF3D9-FC56-45EE-ADEE-5ACB0D4CFA02}" destId="{4A118B1D-E2F0-42C5-8DA9-65364CB201DA}" srcOrd="1" destOrd="0" presId="urn:microsoft.com/office/officeart/2005/8/layout/orgChart1"/>
    <dgm:cxn modelId="{FC92BEED-CA90-4329-A386-24A08D21247C}" type="presOf" srcId="{EA8B8627-E9D3-427C-A2B2-04A19E1DB6A6}" destId="{CDE11D47-F10D-4A02-A327-CFECFAFD6CCF}" srcOrd="1" destOrd="0" presId="urn:microsoft.com/office/officeart/2005/8/layout/orgChart1"/>
    <dgm:cxn modelId="{D607BAC0-B343-4403-8426-5C43BB755A44}" srcId="{DAED5E36-C02D-4FD9-9636-99C89F032274}" destId="{EBACF3D9-FC56-45EE-ADEE-5ACB0D4CFA02}" srcOrd="1" destOrd="0" parTransId="{9A723C9F-5FA5-4DD3-8DE0-320A4F185A73}" sibTransId="{C05F4CEF-FAFF-4658-8BD1-DD22A03D0AE0}"/>
    <dgm:cxn modelId="{9858E0D8-D7E1-4125-895A-8F2D7326F7F2}" type="presOf" srcId="{9A723C9F-5FA5-4DD3-8DE0-320A4F185A73}" destId="{275D58E2-3405-4D9D-A575-B3808E64FA07}" srcOrd="0" destOrd="0" presId="urn:microsoft.com/office/officeart/2005/8/layout/orgChart1"/>
    <dgm:cxn modelId="{A235299E-C9EF-4DB6-B7F1-34ABB2FBC0DD}" type="presOf" srcId="{DAED5E36-C02D-4FD9-9636-99C89F032274}" destId="{A388519F-8897-4D49-A70A-308BBEA40B97}" srcOrd="1" destOrd="0" presId="urn:microsoft.com/office/officeart/2005/8/layout/orgChart1"/>
    <dgm:cxn modelId="{F40BCDC1-5ADE-43DC-91B3-23061F70AF18}" srcId="{DAED5E36-C02D-4FD9-9636-99C89F032274}" destId="{EA8B8627-E9D3-427C-A2B2-04A19E1DB6A6}" srcOrd="3" destOrd="0" parTransId="{1E9F41BC-DB2B-4601-9BE6-605774B5D791}" sibTransId="{834D9C45-9280-4FD4-9308-445AC529818B}"/>
    <dgm:cxn modelId="{2421B8B2-7BF0-4CD3-9325-16AF7EB8FDDE}" srcId="{DAED5E36-C02D-4FD9-9636-99C89F032274}" destId="{D6443D42-CB9B-41E6-9399-DCB21C972F2E}" srcOrd="0" destOrd="0" parTransId="{2AFCD642-853B-431A-BB69-18E1CE95C287}" sibTransId="{93282071-D5BA-48AF-AAD3-6BBD51F36BB9}"/>
    <dgm:cxn modelId="{273E0D1E-77B4-49D5-81F0-85023F90C184}" type="presOf" srcId="{D6443D42-CB9B-41E6-9399-DCB21C972F2E}" destId="{59712B0B-5AB1-4F9C-AD4B-34E53FDCEE53}" srcOrd="1" destOrd="0" presId="urn:microsoft.com/office/officeart/2005/8/layout/orgChart1"/>
    <dgm:cxn modelId="{D59642F8-B30D-4244-A0AC-DA7C5A6733E3}" srcId="{DAED5E36-C02D-4FD9-9636-99C89F032274}" destId="{3812555C-CC6D-4360-9357-0E52049E3AB1}" srcOrd="2" destOrd="0" parTransId="{69D6605A-B3C2-4783-8DF6-E31BBE3D827A}" sibTransId="{5D2A9040-7CE7-4CF1-B6F4-7E2E42910A94}"/>
    <dgm:cxn modelId="{8CB471AB-DAB4-42B5-9B28-250A759E233F}" type="presOf" srcId="{D6443D42-CB9B-41E6-9399-DCB21C972F2E}" destId="{BF308B03-1053-4CAF-8644-C3EC2B641D20}" srcOrd="0" destOrd="0" presId="urn:microsoft.com/office/officeart/2005/8/layout/orgChart1"/>
    <dgm:cxn modelId="{7E782373-3FBE-456C-8525-BBE8DFE79C26}" type="presOf" srcId="{5540C207-136E-486A-B2E8-B7008B4BD28F}" destId="{DB716DCF-814E-4999-8057-DCE2652FB204}" srcOrd="0" destOrd="0" presId="urn:microsoft.com/office/officeart/2005/8/layout/orgChart1"/>
    <dgm:cxn modelId="{10F099D4-E574-48A5-BC2E-4773CDA39659}" type="presOf" srcId="{5540C207-136E-486A-B2E8-B7008B4BD28F}" destId="{649FD213-7949-4EF1-8F36-DC7EE9AAF54C}" srcOrd="1" destOrd="0" presId="urn:microsoft.com/office/officeart/2005/8/layout/orgChart1"/>
    <dgm:cxn modelId="{E2EDCEB2-35A8-4E6A-B108-1359A2087A1A}" type="presOf" srcId="{3812555C-CC6D-4360-9357-0E52049E3AB1}" destId="{1EEF1885-345C-4767-B7DA-C8F15636F2C5}" srcOrd="0" destOrd="0" presId="urn:microsoft.com/office/officeart/2005/8/layout/orgChart1"/>
    <dgm:cxn modelId="{82F71834-A49F-4CB4-9942-E75001E3607A}" type="presOf" srcId="{EBACF3D9-FC56-45EE-ADEE-5ACB0D4CFA02}" destId="{44140E35-9ACB-45F8-8DD3-69B330CAD7E1}" srcOrd="0" destOrd="0" presId="urn:microsoft.com/office/officeart/2005/8/layout/orgChart1"/>
    <dgm:cxn modelId="{4F4CFB9E-D28F-480C-ACB5-D5FC048903C3}" type="presOf" srcId="{EA8B8627-E9D3-427C-A2B2-04A19E1DB6A6}" destId="{7930220C-068A-4DC0-9F71-292215630F30}" srcOrd="0" destOrd="0" presId="urn:microsoft.com/office/officeart/2005/8/layout/orgChart1"/>
    <dgm:cxn modelId="{89AB4C0D-D381-4C52-A518-E2B420C90623}" type="presParOf" srcId="{5DE32751-B9EF-49B1-9363-B08D4CDF4CEB}" destId="{90F76169-9157-456C-94D1-62076AE19ADD}" srcOrd="0" destOrd="0" presId="urn:microsoft.com/office/officeart/2005/8/layout/orgChart1"/>
    <dgm:cxn modelId="{7CDBB5BD-E4E4-4FCB-A9DF-090404364783}" type="presParOf" srcId="{90F76169-9157-456C-94D1-62076AE19ADD}" destId="{43D751F1-363E-40AA-8CE3-77017633AAB1}" srcOrd="0" destOrd="0" presId="urn:microsoft.com/office/officeart/2005/8/layout/orgChart1"/>
    <dgm:cxn modelId="{420178CD-B4CC-4013-B443-8918B4E76039}" type="presParOf" srcId="{43D751F1-363E-40AA-8CE3-77017633AAB1}" destId="{8F5EDCDB-4275-4EFD-B6AF-AB447B63CB40}" srcOrd="0" destOrd="0" presId="urn:microsoft.com/office/officeart/2005/8/layout/orgChart1"/>
    <dgm:cxn modelId="{7A5DE4B8-4826-4CD2-B09B-D55AA338F55C}" type="presParOf" srcId="{43D751F1-363E-40AA-8CE3-77017633AAB1}" destId="{A388519F-8897-4D49-A70A-308BBEA40B97}" srcOrd="1" destOrd="0" presId="urn:microsoft.com/office/officeart/2005/8/layout/orgChart1"/>
    <dgm:cxn modelId="{25D8BFB8-E060-4618-BF13-E62C46F016EE}" type="presParOf" srcId="{90F76169-9157-456C-94D1-62076AE19ADD}" destId="{6390099C-8630-42F1-8DDD-BBE39B1DA9EB}" srcOrd="1" destOrd="0" presId="urn:microsoft.com/office/officeart/2005/8/layout/orgChart1"/>
    <dgm:cxn modelId="{E23642B9-83D8-4534-88D5-4A1921FC3954}" type="presParOf" srcId="{6390099C-8630-42F1-8DDD-BBE39B1DA9EB}" destId="{275D58E2-3405-4D9D-A575-B3808E64FA07}" srcOrd="0" destOrd="0" presId="urn:microsoft.com/office/officeart/2005/8/layout/orgChart1"/>
    <dgm:cxn modelId="{A4D8C4A1-EF18-4117-BEDE-06650430BFCC}" type="presParOf" srcId="{6390099C-8630-42F1-8DDD-BBE39B1DA9EB}" destId="{B42A34CB-5E4D-4917-8EA5-4BBBBDB49257}" srcOrd="1" destOrd="0" presId="urn:microsoft.com/office/officeart/2005/8/layout/orgChart1"/>
    <dgm:cxn modelId="{26606043-D3B9-4BFE-88D3-FA2EFA7E8C0D}" type="presParOf" srcId="{B42A34CB-5E4D-4917-8EA5-4BBBBDB49257}" destId="{81E84A3C-854A-4C48-961A-BA96DE09A2E1}" srcOrd="0" destOrd="0" presId="urn:microsoft.com/office/officeart/2005/8/layout/orgChart1"/>
    <dgm:cxn modelId="{53588B44-8571-48DC-A66D-EF2967A44BE4}" type="presParOf" srcId="{81E84A3C-854A-4C48-961A-BA96DE09A2E1}" destId="{44140E35-9ACB-45F8-8DD3-69B330CAD7E1}" srcOrd="0" destOrd="0" presId="urn:microsoft.com/office/officeart/2005/8/layout/orgChart1"/>
    <dgm:cxn modelId="{CA12486B-1823-48A0-8C02-F7C430153DA4}" type="presParOf" srcId="{81E84A3C-854A-4C48-961A-BA96DE09A2E1}" destId="{4A118B1D-E2F0-42C5-8DA9-65364CB201DA}" srcOrd="1" destOrd="0" presId="urn:microsoft.com/office/officeart/2005/8/layout/orgChart1"/>
    <dgm:cxn modelId="{06EF761E-FD1A-4ACA-9FF0-4F80E75BE26B}" type="presParOf" srcId="{B42A34CB-5E4D-4917-8EA5-4BBBBDB49257}" destId="{F00A42F9-AC2F-4A97-9B95-22C8059A0D27}" srcOrd="1" destOrd="0" presId="urn:microsoft.com/office/officeart/2005/8/layout/orgChart1"/>
    <dgm:cxn modelId="{B77779C2-6E23-4326-9C5F-C2F348456CF9}" type="presParOf" srcId="{F00A42F9-AC2F-4A97-9B95-22C8059A0D27}" destId="{61A01A34-234B-45E1-8516-42970B4B7D19}" srcOrd="0" destOrd="0" presId="urn:microsoft.com/office/officeart/2005/8/layout/orgChart1"/>
    <dgm:cxn modelId="{BF106AB9-FE84-4B69-86BD-751C9DF5F66D}" type="presParOf" srcId="{F00A42F9-AC2F-4A97-9B95-22C8059A0D27}" destId="{E24C5E12-C5A8-43FE-8F80-5DD8ABA5411D}" srcOrd="1" destOrd="0" presId="urn:microsoft.com/office/officeart/2005/8/layout/orgChart1"/>
    <dgm:cxn modelId="{4F4517F1-5E13-4546-BE75-6B33E91957E9}" type="presParOf" srcId="{E24C5E12-C5A8-43FE-8F80-5DD8ABA5411D}" destId="{21FA1B80-80F7-4961-8846-75383715EF2F}" srcOrd="0" destOrd="0" presId="urn:microsoft.com/office/officeart/2005/8/layout/orgChart1"/>
    <dgm:cxn modelId="{D14766AA-43A3-4A52-A51F-DB524631112B}" type="presParOf" srcId="{21FA1B80-80F7-4961-8846-75383715EF2F}" destId="{DB716DCF-814E-4999-8057-DCE2652FB204}" srcOrd="0" destOrd="0" presId="urn:microsoft.com/office/officeart/2005/8/layout/orgChart1"/>
    <dgm:cxn modelId="{DA2BD2E4-9722-4D3C-B097-CE3E1273EB66}" type="presParOf" srcId="{21FA1B80-80F7-4961-8846-75383715EF2F}" destId="{649FD213-7949-4EF1-8F36-DC7EE9AAF54C}" srcOrd="1" destOrd="0" presId="urn:microsoft.com/office/officeart/2005/8/layout/orgChart1"/>
    <dgm:cxn modelId="{B812D825-C2F0-44CD-8995-D9558F2B61C0}" type="presParOf" srcId="{E24C5E12-C5A8-43FE-8F80-5DD8ABA5411D}" destId="{FB77A8BE-102E-44F0-9C5B-8FD6BBB8B6B7}" srcOrd="1" destOrd="0" presId="urn:microsoft.com/office/officeart/2005/8/layout/orgChart1"/>
    <dgm:cxn modelId="{A0DB9EF3-9A6C-4427-8B27-C712F444B040}" type="presParOf" srcId="{E24C5E12-C5A8-43FE-8F80-5DD8ABA5411D}" destId="{7E0865F8-2C39-4592-91C9-C66AAF320A76}" srcOrd="2" destOrd="0" presId="urn:microsoft.com/office/officeart/2005/8/layout/orgChart1"/>
    <dgm:cxn modelId="{E77A196D-07C0-4CF1-9CF4-2FAF35FFF485}" type="presParOf" srcId="{B42A34CB-5E4D-4917-8EA5-4BBBBDB49257}" destId="{2288D2D1-34D1-4203-8C69-DCAE7E655BC8}" srcOrd="2" destOrd="0" presId="urn:microsoft.com/office/officeart/2005/8/layout/orgChart1"/>
    <dgm:cxn modelId="{7190CD4B-9D46-4183-94A2-0A17EAA3E1D0}" type="presParOf" srcId="{6390099C-8630-42F1-8DDD-BBE39B1DA9EB}" destId="{6E9336EC-691C-4707-9C06-E6300154A849}" srcOrd="2" destOrd="0" presId="urn:microsoft.com/office/officeart/2005/8/layout/orgChart1"/>
    <dgm:cxn modelId="{B13A6E5E-B03B-4ADC-AC1F-074FACE5225E}" type="presParOf" srcId="{6390099C-8630-42F1-8DDD-BBE39B1DA9EB}" destId="{C7075968-D417-4399-8071-AE1501A2738F}" srcOrd="3" destOrd="0" presId="urn:microsoft.com/office/officeart/2005/8/layout/orgChart1"/>
    <dgm:cxn modelId="{74EDB9CC-14B0-476B-B3E7-B09866D69B47}" type="presParOf" srcId="{C7075968-D417-4399-8071-AE1501A2738F}" destId="{2D3B65D7-0822-4485-B47B-100D902F7D19}" srcOrd="0" destOrd="0" presId="urn:microsoft.com/office/officeart/2005/8/layout/orgChart1"/>
    <dgm:cxn modelId="{07F24280-040A-4C5C-8D92-F63D87D25BED}" type="presParOf" srcId="{2D3B65D7-0822-4485-B47B-100D902F7D19}" destId="{1EEF1885-345C-4767-B7DA-C8F15636F2C5}" srcOrd="0" destOrd="0" presId="urn:microsoft.com/office/officeart/2005/8/layout/orgChart1"/>
    <dgm:cxn modelId="{92A2D870-CB78-477A-BBE5-8E16A9D8D558}" type="presParOf" srcId="{2D3B65D7-0822-4485-B47B-100D902F7D19}" destId="{AEC609B7-F4AF-4D94-A48B-15881253F466}" srcOrd="1" destOrd="0" presId="urn:microsoft.com/office/officeart/2005/8/layout/orgChart1"/>
    <dgm:cxn modelId="{5188EDF3-BBF6-47CB-AF69-06E8DF7A7BD0}" type="presParOf" srcId="{C7075968-D417-4399-8071-AE1501A2738F}" destId="{CC847FEB-6C43-41CB-AEB9-CFF3370AC89B}" srcOrd="1" destOrd="0" presId="urn:microsoft.com/office/officeart/2005/8/layout/orgChart1"/>
    <dgm:cxn modelId="{7515BA0F-D03A-4A3A-AFC2-29FCB790F2CF}" type="presParOf" srcId="{C7075968-D417-4399-8071-AE1501A2738F}" destId="{DE101EA8-296A-4087-8660-439A5EDAD3CE}" srcOrd="2" destOrd="0" presId="urn:microsoft.com/office/officeart/2005/8/layout/orgChart1"/>
    <dgm:cxn modelId="{AAEDA862-0734-4ECA-BAB5-370C765AF800}" type="presParOf" srcId="{6390099C-8630-42F1-8DDD-BBE39B1DA9EB}" destId="{82E56B83-862A-45DF-BD1C-6CFF27BD1230}" srcOrd="4" destOrd="0" presId="urn:microsoft.com/office/officeart/2005/8/layout/orgChart1"/>
    <dgm:cxn modelId="{FC6CB054-9F4A-4CDA-8452-F57562CC1E1B}" type="presParOf" srcId="{6390099C-8630-42F1-8DDD-BBE39B1DA9EB}" destId="{CCCBBDE6-927D-463B-8E95-5B946233B86F}" srcOrd="5" destOrd="0" presId="urn:microsoft.com/office/officeart/2005/8/layout/orgChart1"/>
    <dgm:cxn modelId="{20146A64-D9B9-48D6-84C8-03436D7D362D}" type="presParOf" srcId="{CCCBBDE6-927D-463B-8E95-5B946233B86F}" destId="{B634E1A1-9EDC-4858-832D-7B70174CBBDF}" srcOrd="0" destOrd="0" presId="urn:microsoft.com/office/officeart/2005/8/layout/orgChart1"/>
    <dgm:cxn modelId="{C5B7E852-AA13-40C0-B80F-D04302271056}" type="presParOf" srcId="{B634E1A1-9EDC-4858-832D-7B70174CBBDF}" destId="{7930220C-068A-4DC0-9F71-292215630F30}" srcOrd="0" destOrd="0" presId="urn:microsoft.com/office/officeart/2005/8/layout/orgChart1"/>
    <dgm:cxn modelId="{22EC54D0-1CA8-4462-8EE1-14A04C6D5D0D}" type="presParOf" srcId="{B634E1A1-9EDC-4858-832D-7B70174CBBDF}" destId="{CDE11D47-F10D-4A02-A327-CFECFAFD6CCF}" srcOrd="1" destOrd="0" presId="urn:microsoft.com/office/officeart/2005/8/layout/orgChart1"/>
    <dgm:cxn modelId="{F4E1132F-4C03-44D7-8828-7D6605AB23F5}" type="presParOf" srcId="{CCCBBDE6-927D-463B-8E95-5B946233B86F}" destId="{F5CE6BF7-833B-4F77-ADE1-CAF8A01015DA}" srcOrd="1" destOrd="0" presId="urn:microsoft.com/office/officeart/2005/8/layout/orgChart1"/>
    <dgm:cxn modelId="{925A0216-4428-49FA-8A66-1E3DA004B72B}" type="presParOf" srcId="{CCCBBDE6-927D-463B-8E95-5B946233B86F}" destId="{C3E602ED-FA94-4A68-B707-8755D6FD13FB}" srcOrd="2" destOrd="0" presId="urn:microsoft.com/office/officeart/2005/8/layout/orgChart1"/>
    <dgm:cxn modelId="{2347A830-BB61-429B-B1FA-01D9A5F740B8}" type="presParOf" srcId="{90F76169-9157-456C-94D1-62076AE19ADD}" destId="{26A742FC-DFF5-435F-84A3-2BFB095C40A3}" srcOrd="2" destOrd="0" presId="urn:microsoft.com/office/officeart/2005/8/layout/orgChart1"/>
    <dgm:cxn modelId="{2893E69A-0504-4F44-AFA4-7D0FF3D2FD99}" type="presParOf" srcId="{26A742FC-DFF5-435F-84A3-2BFB095C40A3}" destId="{A89299AA-BC17-4C5E-A065-7A06DD1B57D9}" srcOrd="0" destOrd="0" presId="urn:microsoft.com/office/officeart/2005/8/layout/orgChart1"/>
    <dgm:cxn modelId="{5D24B6CA-47BD-43E3-B08E-98B7DE730F52}" type="presParOf" srcId="{26A742FC-DFF5-435F-84A3-2BFB095C40A3}" destId="{D206B192-A844-4B7D-85F5-65C428918D8D}" srcOrd="1" destOrd="0" presId="urn:microsoft.com/office/officeart/2005/8/layout/orgChart1"/>
    <dgm:cxn modelId="{E9295670-1246-40FD-8BCB-832F16165961}" type="presParOf" srcId="{D206B192-A844-4B7D-85F5-65C428918D8D}" destId="{E53F3C54-6F11-4E61-8EE1-9AD9B86AA0A6}" srcOrd="0" destOrd="0" presId="urn:microsoft.com/office/officeart/2005/8/layout/orgChart1"/>
    <dgm:cxn modelId="{FE797F33-D5B0-4F6A-BE97-4800459101F2}" type="presParOf" srcId="{E53F3C54-6F11-4E61-8EE1-9AD9B86AA0A6}" destId="{BF308B03-1053-4CAF-8644-C3EC2B641D20}" srcOrd="0" destOrd="0" presId="urn:microsoft.com/office/officeart/2005/8/layout/orgChart1"/>
    <dgm:cxn modelId="{58B2448D-98E4-46E8-A46A-0743625A2868}" type="presParOf" srcId="{E53F3C54-6F11-4E61-8EE1-9AD9B86AA0A6}" destId="{59712B0B-5AB1-4F9C-AD4B-34E53FDCEE53}" srcOrd="1" destOrd="0" presId="urn:microsoft.com/office/officeart/2005/8/layout/orgChart1"/>
    <dgm:cxn modelId="{51DD0893-D4E9-444F-BC99-A7BE677D6EEF}" type="presParOf" srcId="{D206B192-A844-4B7D-85F5-65C428918D8D}" destId="{4AD3681E-B4D5-400F-BD54-84C4677C8F3D}" srcOrd="1" destOrd="0" presId="urn:microsoft.com/office/officeart/2005/8/layout/orgChart1"/>
    <dgm:cxn modelId="{BA01E950-E521-47A6-A8DB-0C529F3B9BD4}" type="presParOf" srcId="{D206B192-A844-4B7D-85F5-65C428918D8D}" destId="{76C6FB9E-3100-4050-B5D3-649BCCF00088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55FC746-B6F5-444E-BF9A-E80C417AAE96}" type="doc">
      <dgm:prSet loTypeId="urn:microsoft.com/office/officeart/2005/8/layout/matrix3" loCatId="matrix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4834E65-F62C-4C54-AF27-7F1F48B9F787}">
      <dgm:prSet phldrT="[Text]"/>
      <dgm:spPr/>
      <dgm:t>
        <a:bodyPr/>
        <a:lstStyle/>
        <a:p>
          <a:pPr algn="l"/>
          <a:r>
            <a:rPr lang="en-GB" b="1" dirty="0"/>
            <a:t>Strengths:</a:t>
          </a:r>
        </a:p>
        <a:p>
          <a:pPr algn="l"/>
          <a:r>
            <a:rPr lang="en-GB" dirty="0"/>
            <a:t>No direct competition in Ilford</a:t>
          </a:r>
        </a:p>
        <a:p>
          <a:pPr algn="l"/>
          <a:r>
            <a:rPr lang="en-GB" dirty="0"/>
            <a:t>Competitive pricing strategy</a:t>
          </a:r>
        </a:p>
        <a:p>
          <a:pPr algn="l"/>
          <a:r>
            <a:rPr lang="en-GB" dirty="0"/>
            <a:t>Trained sushi chefs</a:t>
          </a:r>
        </a:p>
        <a:p>
          <a:pPr algn="l"/>
          <a:endParaRPr lang="en-GB" dirty="0"/>
        </a:p>
      </dgm:t>
    </dgm:pt>
    <dgm:pt modelId="{CFD0327D-6786-4DA6-AE6C-731C45E1703F}" type="parTrans" cxnId="{7BA759FC-E80E-49B5-BAE8-2F2EF4FB3D23}">
      <dgm:prSet/>
      <dgm:spPr/>
      <dgm:t>
        <a:bodyPr/>
        <a:lstStyle/>
        <a:p>
          <a:endParaRPr lang="en-GB"/>
        </a:p>
      </dgm:t>
    </dgm:pt>
    <dgm:pt modelId="{F3003FB3-F8CD-40BC-9EA5-F4D54A7D8E48}" type="sibTrans" cxnId="{7BA759FC-E80E-49B5-BAE8-2F2EF4FB3D23}">
      <dgm:prSet/>
      <dgm:spPr/>
      <dgm:t>
        <a:bodyPr/>
        <a:lstStyle/>
        <a:p>
          <a:endParaRPr lang="en-GB"/>
        </a:p>
      </dgm:t>
    </dgm:pt>
    <dgm:pt modelId="{2B053A06-4508-407B-9E41-D985FC6C70FA}">
      <dgm:prSet phldrT="[Text]"/>
      <dgm:spPr/>
      <dgm:t>
        <a:bodyPr/>
        <a:lstStyle/>
        <a:p>
          <a:pPr algn="l"/>
          <a:r>
            <a:rPr lang="en-GB" b="1" dirty="0"/>
            <a:t>Weaknesses:</a:t>
          </a:r>
        </a:p>
        <a:p>
          <a:pPr algn="l"/>
          <a:r>
            <a:rPr lang="en-GB" dirty="0"/>
            <a:t>There may be low demand for Japanese food in Ilford</a:t>
          </a:r>
        </a:p>
        <a:p>
          <a:pPr algn="l"/>
          <a:r>
            <a:rPr lang="en-GB" dirty="0"/>
            <a:t>Owners’ first food business so lack of experience could lead to failure</a:t>
          </a:r>
        </a:p>
      </dgm:t>
    </dgm:pt>
    <dgm:pt modelId="{126C344B-6E8E-4B69-8D2A-BEB397FA4D65}" type="parTrans" cxnId="{E7ACA3BA-5216-4432-9044-AD90EABE7F76}">
      <dgm:prSet/>
      <dgm:spPr/>
      <dgm:t>
        <a:bodyPr/>
        <a:lstStyle/>
        <a:p>
          <a:endParaRPr lang="en-GB"/>
        </a:p>
      </dgm:t>
    </dgm:pt>
    <dgm:pt modelId="{FB256B9B-0CC1-481D-BA0E-7D59807CA73C}" type="sibTrans" cxnId="{E7ACA3BA-5216-4432-9044-AD90EABE7F76}">
      <dgm:prSet/>
      <dgm:spPr/>
      <dgm:t>
        <a:bodyPr/>
        <a:lstStyle/>
        <a:p>
          <a:endParaRPr lang="en-GB"/>
        </a:p>
      </dgm:t>
    </dgm:pt>
    <dgm:pt modelId="{3FDCB140-C9EF-4684-B627-1CC4B3849BB3}">
      <dgm:prSet phldrT="[Text]"/>
      <dgm:spPr/>
      <dgm:t>
        <a:bodyPr/>
        <a:lstStyle/>
        <a:p>
          <a:pPr algn="l"/>
          <a:r>
            <a:rPr lang="en-GB" b="1" dirty="0"/>
            <a:t>Opportunities:</a:t>
          </a:r>
        </a:p>
        <a:p>
          <a:pPr algn="l"/>
          <a:r>
            <a:rPr lang="en-GB" b="0" dirty="0"/>
            <a:t>Ability to take advantage of convenience trend</a:t>
          </a:r>
        </a:p>
        <a:p>
          <a:pPr algn="l"/>
          <a:r>
            <a:rPr lang="en-GB" b="0" dirty="0"/>
            <a:t>Ability to take advantage of increase consumer demand for Japanese food</a:t>
          </a:r>
        </a:p>
        <a:p>
          <a:pPr algn="l"/>
          <a:endParaRPr lang="en-GB" dirty="0"/>
        </a:p>
      </dgm:t>
    </dgm:pt>
    <dgm:pt modelId="{0CEE1979-7553-492B-A3A5-BE46604439D3}" type="parTrans" cxnId="{B2D2F88F-585A-4484-8E4C-F24B6F186D38}">
      <dgm:prSet/>
      <dgm:spPr/>
      <dgm:t>
        <a:bodyPr/>
        <a:lstStyle/>
        <a:p>
          <a:endParaRPr lang="en-GB"/>
        </a:p>
      </dgm:t>
    </dgm:pt>
    <dgm:pt modelId="{32A28D47-D92A-4832-BA01-1DF4BE5635D9}" type="sibTrans" cxnId="{B2D2F88F-585A-4484-8E4C-F24B6F186D38}">
      <dgm:prSet/>
      <dgm:spPr/>
      <dgm:t>
        <a:bodyPr/>
        <a:lstStyle/>
        <a:p>
          <a:endParaRPr lang="en-GB"/>
        </a:p>
      </dgm:t>
    </dgm:pt>
    <dgm:pt modelId="{5816C37E-20D9-4B52-A74F-C9D8FD82D91D}">
      <dgm:prSet phldrT="[Text]"/>
      <dgm:spPr/>
      <dgm:t>
        <a:bodyPr/>
        <a:lstStyle/>
        <a:p>
          <a:pPr algn="l"/>
          <a:r>
            <a:rPr lang="en-GB" b="1" dirty="0"/>
            <a:t>Threats:</a:t>
          </a:r>
        </a:p>
        <a:p>
          <a:pPr algn="l"/>
          <a:r>
            <a:rPr lang="en-GB" dirty="0"/>
            <a:t>High level of competition from established restaurants in the area</a:t>
          </a:r>
        </a:p>
        <a:p>
          <a:pPr algn="l"/>
          <a:r>
            <a:rPr lang="en-GB" dirty="0"/>
            <a:t>Changes in immigration policy could make if difficult to recruit trained staff</a:t>
          </a:r>
        </a:p>
      </dgm:t>
    </dgm:pt>
    <dgm:pt modelId="{2FC8868F-8184-4B21-91BA-6F5FC0D7C312}" type="parTrans" cxnId="{EE4CCA1C-ACA2-4825-AFEF-AA23BC505CE8}">
      <dgm:prSet/>
      <dgm:spPr/>
      <dgm:t>
        <a:bodyPr/>
        <a:lstStyle/>
        <a:p>
          <a:endParaRPr lang="en-GB"/>
        </a:p>
      </dgm:t>
    </dgm:pt>
    <dgm:pt modelId="{9CEC9E8D-7251-4555-AE00-170A75586F93}" type="sibTrans" cxnId="{EE4CCA1C-ACA2-4825-AFEF-AA23BC505CE8}">
      <dgm:prSet/>
      <dgm:spPr/>
      <dgm:t>
        <a:bodyPr/>
        <a:lstStyle/>
        <a:p>
          <a:endParaRPr lang="en-GB"/>
        </a:p>
      </dgm:t>
    </dgm:pt>
    <dgm:pt modelId="{FBC82F52-1869-44C9-8013-6B5402151CDE}" type="pres">
      <dgm:prSet presAssocID="{055FC746-B6F5-444E-BF9A-E80C417AAE96}" presName="matrix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B1A7E47C-A454-4F13-B645-73D5E6A05BF2}" type="pres">
      <dgm:prSet presAssocID="{055FC746-B6F5-444E-BF9A-E80C417AAE96}" presName="diamond" presStyleLbl="bgShp" presStyleIdx="0" presStyleCnt="1"/>
      <dgm:spPr/>
    </dgm:pt>
    <dgm:pt modelId="{1ED4A805-662C-4B1A-949D-B074569C1131}" type="pres">
      <dgm:prSet presAssocID="{055FC746-B6F5-444E-BF9A-E80C417AAE96}" presName="quad1" presStyleLbl="node1" presStyleIdx="0" presStyleCnt="4" custScaleX="223280" custLinFactNeighborX="-41161" custLinFactNeighborY="337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708E396-39F7-4D5E-8649-02C632EDC309}" type="pres">
      <dgm:prSet presAssocID="{055FC746-B6F5-444E-BF9A-E80C417AAE96}" presName="quad2" presStyleLbl="node1" presStyleIdx="1" presStyleCnt="4" custScaleX="211380" custLinFactNeighborX="94792" custLinFactNeighborY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2B195BA-34F7-4B9E-ABFF-5775B7CA9C24}" type="pres">
      <dgm:prSet presAssocID="{055FC746-B6F5-444E-BF9A-E80C417AAE96}" presName="quad3" presStyleLbl="node1" presStyleIdx="2" presStyleCnt="4" custScaleX="267000" custLinFactNeighborX="-72200" custLinFactNeighborY="67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CD1614F-8F54-42E6-915A-822FE00B5CD8}" type="pres">
      <dgm:prSet presAssocID="{055FC746-B6F5-444E-BF9A-E80C417AAE96}" presName="quad4" presStyleLbl="node1" presStyleIdx="3" presStyleCnt="4" custScaleX="161200" custLinFactX="40755" custLinFactNeighborX="100000" custLinFactNeighborY="-472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7BA759FC-E80E-49B5-BAE8-2F2EF4FB3D23}" srcId="{055FC746-B6F5-444E-BF9A-E80C417AAE96}" destId="{B4834E65-F62C-4C54-AF27-7F1F48B9F787}" srcOrd="0" destOrd="0" parTransId="{CFD0327D-6786-4DA6-AE6C-731C45E1703F}" sibTransId="{F3003FB3-F8CD-40BC-9EA5-F4D54A7D8E48}"/>
    <dgm:cxn modelId="{E0336ACC-A37D-4DCE-806E-533CFC118EA7}" type="presOf" srcId="{5816C37E-20D9-4B52-A74F-C9D8FD82D91D}" destId="{2CD1614F-8F54-42E6-915A-822FE00B5CD8}" srcOrd="0" destOrd="0" presId="urn:microsoft.com/office/officeart/2005/8/layout/matrix3"/>
    <dgm:cxn modelId="{FCE88B2E-82CD-4E10-9003-D30466CC3CED}" type="presOf" srcId="{B4834E65-F62C-4C54-AF27-7F1F48B9F787}" destId="{1ED4A805-662C-4B1A-949D-B074569C1131}" srcOrd="0" destOrd="0" presId="urn:microsoft.com/office/officeart/2005/8/layout/matrix3"/>
    <dgm:cxn modelId="{D8751C2F-6BBE-4C00-9209-A19C7AA1D500}" type="presOf" srcId="{055FC746-B6F5-444E-BF9A-E80C417AAE96}" destId="{FBC82F52-1869-44C9-8013-6B5402151CDE}" srcOrd="0" destOrd="0" presId="urn:microsoft.com/office/officeart/2005/8/layout/matrix3"/>
    <dgm:cxn modelId="{D3645342-D2BC-4EFF-AC5C-C29337D6A6BC}" type="presOf" srcId="{2B053A06-4508-407B-9E41-D985FC6C70FA}" destId="{D708E396-39F7-4D5E-8649-02C632EDC309}" srcOrd="0" destOrd="0" presId="urn:microsoft.com/office/officeart/2005/8/layout/matrix3"/>
    <dgm:cxn modelId="{EE4CCA1C-ACA2-4825-AFEF-AA23BC505CE8}" srcId="{055FC746-B6F5-444E-BF9A-E80C417AAE96}" destId="{5816C37E-20D9-4B52-A74F-C9D8FD82D91D}" srcOrd="3" destOrd="0" parTransId="{2FC8868F-8184-4B21-91BA-6F5FC0D7C312}" sibTransId="{9CEC9E8D-7251-4555-AE00-170A75586F93}"/>
    <dgm:cxn modelId="{E7ACA3BA-5216-4432-9044-AD90EABE7F76}" srcId="{055FC746-B6F5-444E-BF9A-E80C417AAE96}" destId="{2B053A06-4508-407B-9E41-D985FC6C70FA}" srcOrd="1" destOrd="0" parTransId="{126C344B-6E8E-4B69-8D2A-BEB397FA4D65}" sibTransId="{FB256B9B-0CC1-481D-BA0E-7D59807CA73C}"/>
    <dgm:cxn modelId="{E887C875-6757-4179-A656-B031402E4D4F}" type="presOf" srcId="{3FDCB140-C9EF-4684-B627-1CC4B3849BB3}" destId="{32B195BA-34F7-4B9E-ABFF-5775B7CA9C24}" srcOrd="0" destOrd="0" presId="urn:microsoft.com/office/officeart/2005/8/layout/matrix3"/>
    <dgm:cxn modelId="{B2D2F88F-585A-4484-8E4C-F24B6F186D38}" srcId="{055FC746-B6F5-444E-BF9A-E80C417AAE96}" destId="{3FDCB140-C9EF-4684-B627-1CC4B3849BB3}" srcOrd="2" destOrd="0" parTransId="{0CEE1979-7553-492B-A3A5-BE46604439D3}" sibTransId="{32A28D47-D92A-4832-BA01-1DF4BE5635D9}"/>
    <dgm:cxn modelId="{D60B34C0-A49E-4179-8459-18DD0CAC572B}" type="presParOf" srcId="{FBC82F52-1869-44C9-8013-6B5402151CDE}" destId="{B1A7E47C-A454-4F13-B645-73D5E6A05BF2}" srcOrd="0" destOrd="0" presId="urn:microsoft.com/office/officeart/2005/8/layout/matrix3"/>
    <dgm:cxn modelId="{1654B2D9-C4DD-4FF7-B73F-089967DA05F6}" type="presParOf" srcId="{FBC82F52-1869-44C9-8013-6B5402151CDE}" destId="{1ED4A805-662C-4B1A-949D-B074569C1131}" srcOrd="1" destOrd="0" presId="urn:microsoft.com/office/officeart/2005/8/layout/matrix3"/>
    <dgm:cxn modelId="{F91E3B18-72BE-4DEF-8C3B-59C1043720DC}" type="presParOf" srcId="{FBC82F52-1869-44C9-8013-6B5402151CDE}" destId="{D708E396-39F7-4D5E-8649-02C632EDC309}" srcOrd="2" destOrd="0" presId="urn:microsoft.com/office/officeart/2005/8/layout/matrix3"/>
    <dgm:cxn modelId="{303FECAC-8C31-457F-827F-606F8BEB971E}" type="presParOf" srcId="{FBC82F52-1869-44C9-8013-6B5402151CDE}" destId="{32B195BA-34F7-4B9E-ABFF-5775B7CA9C24}" srcOrd="3" destOrd="0" presId="urn:microsoft.com/office/officeart/2005/8/layout/matrix3"/>
    <dgm:cxn modelId="{D693D79B-FC82-43CD-ABF5-372DB216249B}" type="presParOf" srcId="{FBC82F52-1869-44C9-8013-6B5402151CDE}" destId="{2CD1614F-8F54-42E6-915A-822FE00B5CD8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9299AA-BC17-4C5E-A065-7A06DD1B57D9}">
      <dsp:nvSpPr>
        <dsp:cNvPr id="0" name=""/>
        <dsp:cNvSpPr/>
      </dsp:nvSpPr>
      <dsp:spPr>
        <a:xfrm>
          <a:off x="4028116" y="922077"/>
          <a:ext cx="892772" cy="829397"/>
        </a:xfrm>
        <a:custGeom>
          <a:avLst/>
          <a:gdLst/>
          <a:ahLst/>
          <a:cxnLst/>
          <a:rect l="0" t="0" r="0" b="0"/>
          <a:pathLst>
            <a:path>
              <a:moveTo>
                <a:pt x="892772" y="0"/>
              </a:moveTo>
              <a:lnTo>
                <a:pt x="0" y="829397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2E56B83-862A-45DF-BD1C-6CFF27BD1230}">
      <dsp:nvSpPr>
        <dsp:cNvPr id="0" name=""/>
        <dsp:cNvSpPr/>
      </dsp:nvSpPr>
      <dsp:spPr>
        <a:xfrm>
          <a:off x="4920888" y="922077"/>
          <a:ext cx="2176006" cy="169921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505574"/>
              </a:lnTo>
              <a:lnTo>
                <a:pt x="2176006" y="1505574"/>
              </a:lnTo>
              <a:lnTo>
                <a:pt x="2176006" y="1699210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E9336EC-691C-4707-9C06-E6300154A849}">
      <dsp:nvSpPr>
        <dsp:cNvPr id="0" name=""/>
        <dsp:cNvSpPr/>
      </dsp:nvSpPr>
      <dsp:spPr>
        <a:xfrm>
          <a:off x="4819751" y="922077"/>
          <a:ext cx="91440" cy="1699210"/>
        </a:xfrm>
        <a:custGeom>
          <a:avLst/>
          <a:gdLst/>
          <a:ahLst/>
          <a:cxnLst/>
          <a:rect l="0" t="0" r="0" b="0"/>
          <a:pathLst>
            <a:path>
              <a:moveTo>
                <a:pt x="101136" y="0"/>
              </a:moveTo>
              <a:lnTo>
                <a:pt x="101136" y="1505574"/>
              </a:lnTo>
              <a:lnTo>
                <a:pt x="45720" y="1505574"/>
              </a:lnTo>
              <a:lnTo>
                <a:pt x="45720" y="1699210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1A01A34-234B-45E1-8516-42970B4B7D19}">
      <dsp:nvSpPr>
        <dsp:cNvPr id="0" name=""/>
        <dsp:cNvSpPr/>
      </dsp:nvSpPr>
      <dsp:spPr>
        <a:xfrm>
          <a:off x="1896387" y="3543363"/>
          <a:ext cx="276622" cy="84830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848309"/>
              </a:lnTo>
              <a:lnTo>
                <a:pt x="276622" y="848309"/>
              </a:lnTo>
            </a:path>
          </a:pathLst>
        </a:custGeom>
        <a:noFill/>
        <a:ln w="19050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75D58E2-3405-4D9D-A575-B3808E64FA07}">
      <dsp:nvSpPr>
        <dsp:cNvPr id="0" name=""/>
        <dsp:cNvSpPr/>
      </dsp:nvSpPr>
      <dsp:spPr>
        <a:xfrm>
          <a:off x="2634048" y="922077"/>
          <a:ext cx="2286840" cy="1699210"/>
        </a:xfrm>
        <a:custGeom>
          <a:avLst/>
          <a:gdLst/>
          <a:ahLst/>
          <a:cxnLst/>
          <a:rect l="0" t="0" r="0" b="0"/>
          <a:pathLst>
            <a:path>
              <a:moveTo>
                <a:pt x="2286840" y="0"/>
              </a:moveTo>
              <a:lnTo>
                <a:pt x="2286840" y="1505574"/>
              </a:lnTo>
              <a:lnTo>
                <a:pt x="0" y="1505574"/>
              </a:lnTo>
              <a:lnTo>
                <a:pt x="0" y="1699210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F5EDCDB-4275-4EFD-B6AF-AB447B63CB40}">
      <dsp:nvSpPr>
        <dsp:cNvPr id="0" name=""/>
        <dsp:cNvSpPr/>
      </dsp:nvSpPr>
      <dsp:spPr>
        <a:xfrm>
          <a:off x="3998812" y="1"/>
          <a:ext cx="1844151" cy="9220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/>
            <a:t>CEO</a:t>
          </a:r>
        </a:p>
      </dsp:txBody>
      <dsp:txXfrm>
        <a:off x="3998812" y="1"/>
        <a:ext cx="1844151" cy="922075"/>
      </dsp:txXfrm>
    </dsp:sp>
    <dsp:sp modelId="{44140E35-9ACB-45F8-8DD3-69B330CAD7E1}">
      <dsp:nvSpPr>
        <dsp:cNvPr id="0" name=""/>
        <dsp:cNvSpPr/>
      </dsp:nvSpPr>
      <dsp:spPr>
        <a:xfrm>
          <a:off x="1711972" y="2621287"/>
          <a:ext cx="1844151" cy="9220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/>
            <a:t>3 Sushi Chefs</a:t>
          </a:r>
        </a:p>
      </dsp:txBody>
      <dsp:txXfrm>
        <a:off x="1711972" y="2621287"/>
        <a:ext cx="1844151" cy="922075"/>
      </dsp:txXfrm>
    </dsp:sp>
    <dsp:sp modelId="{DB716DCF-814E-4999-8057-DCE2652FB204}">
      <dsp:nvSpPr>
        <dsp:cNvPr id="0" name=""/>
        <dsp:cNvSpPr/>
      </dsp:nvSpPr>
      <dsp:spPr>
        <a:xfrm>
          <a:off x="2173010" y="3930635"/>
          <a:ext cx="1844151" cy="9220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/>
            <a:t>4 Kitchen staff</a:t>
          </a:r>
        </a:p>
      </dsp:txBody>
      <dsp:txXfrm>
        <a:off x="2173010" y="3930635"/>
        <a:ext cx="1844151" cy="922075"/>
      </dsp:txXfrm>
    </dsp:sp>
    <dsp:sp modelId="{1EEF1885-345C-4767-B7DA-C8F15636F2C5}">
      <dsp:nvSpPr>
        <dsp:cNvPr id="0" name=""/>
        <dsp:cNvSpPr/>
      </dsp:nvSpPr>
      <dsp:spPr>
        <a:xfrm>
          <a:off x="3943396" y="2621287"/>
          <a:ext cx="1844151" cy="9220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/>
            <a:t>2 Reception staff </a:t>
          </a:r>
        </a:p>
      </dsp:txBody>
      <dsp:txXfrm>
        <a:off x="3943396" y="2621287"/>
        <a:ext cx="1844151" cy="922075"/>
      </dsp:txXfrm>
    </dsp:sp>
    <dsp:sp modelId="{7930220C-068A-4DC0-9F71-292215630F30}">
      <dsp:nvSpPr>
        <dsp:cNvPr id="0" name=""/>
        <dsp:cNvSpPr/>
      </dsp:nvSpPr>
      <dsp:spPr>
        <a:xfrm>
          <a:off x="6174819" y="2621287"/>
          <a:ext cx="1844151" cy="9220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/>
            <a:t>4 Delivery Drivers</a:t>
          </a:r>
        </a:p>
      </dsp:txBody>
      <dsp:txXfrm>
        <a:off x="6174819" y="2621287"/>
        <a:ext cx="1844151" cy="922075"/>
      </dsp:txXfrm>
    </dsp:sp>
    <dsp:sp modelId="{BF308B03-1053-4CAF-8644-C3EC2B641D20}">
      <dsp:nvSpPr>
        <dsp:cNvPr id="0" name=""/>
        <dsp:cNvSpPr/>
      </dsp:nvSpPr>
      <dsp:spPr>
        <a:xfrm>
          <a:off x="4028116" y="1290437"/>
          <a:ext cx="1844151" cy="9220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/>
            <a:t>General Manager</a:t>
          </a:r>
        </a:p>
      </dsp:txBody>
      <dsp:txXfrm>
        <a:off x="4028116" y="1290437"/>
        <a:ext cx="1844151" cy="92207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1A7E47C-A454-4F13-B645-73D5E6A05BF2}">
      <dsp:nvSpPr>
        <dsp:cNvPr id="0" name=""/>
        <dsp:cNvSpPr/>
      </dsp:nvSpPr>
      <dsp:spPr>
        <a:xfrm>
          <a:off x="2938031" y="0"/>
          <a:ext cx="5264727" cy="5264727"/>
        </a:xfrm>
        <a:prstGeom prst="diamond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ED4A805-662C-4B1A-949D-B074569C1131}">
      <dsp:nvSpPr>
        <dsp:cNvPr id="0" name=""/>
        <dsp:cNvSpPr/>
      </dsp:nvSpPr>
      <dsp:spPr>
        <a:xfrm>
          <a:off x="1327425" y="569425"/>
          <a:ext cx="4584483" cy="205324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b="1" kern="1200" dirty="0"/>
            <a:t>Strengths:</a:t>
          </a:r>
        </a:p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/>
            <a:t>No direct competition in Ilford</a:t>
          </a:r>
        </a:p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/>
            <a:t>Competitive pricing strategy</a:t>
          </a:r>
        </a:p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/>
            <a:t>Trained sushi chefs</a:t>
          </a:r>
        </a:p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400" kern="1200" dirty="0"/>
        </a:p>
      </dsp:txBody>
      <dsp:txXfrm>
        <a:off x="1427656" y="669656"/>
        <a:ext cx="4384021" cy="1852781"/>
      </dsp:txXfrm>
    </dsp:sp>
    <dsp:sp modelId="{D708E396-39F7-4D5E-8649-02C632EDC309}">
      <dsp:nvSpPr>
        <dsp:cNvPr id="0" name=""/>
        <dsp:cNvSpPr/>
      </dsp:nvSpPr>
      <dsp:spPr>
        <a:xfrm>
          <a:off x="6229637" y="500149"/>
          <a:ext cx="4340146" cy="205324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b="1" kern="1200" dirty="0"/>
            <a:t>Weaknesses:</a:t>
          </a:r>
        </a:p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/>
            <a:t>There may be low demand for Japanese food in Ilford</a:t>
          </a:r>
        </a:p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/>
            <a:t>Owners’ first food business so lack of experience could lead to failure</a:t>
          </a:r>
        </a:p>
      </dsp:txBody>
      <dsp:txXfrm>
        <a:off x="6329868" y="600380"/>
        <a:ext cx="4139684" cy="1852781"/>
      </dsp:txXfrm>
    </dsp:sp>
    <dsp:sp modelId="{32B195BA-34F7-4B9E-ABFF-5775B7CA9C24}">
      <dsp:nvSpPr>
        <dsp:cNvPr id="0" name=""/>
        <dsp:cNvSpPr/>
      </dsp:nvSpPr>
      <dsp:spPr>
        <a:xfrm>
          <a:off x="241279" y="2725194"/>
          <a:ext cx="5482161" cy="205324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300" b="1" kern="1200" dirty="0"/>
            <a:t>Opportunities:</a:t>
          </a:r>
        </a:p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300" b="0" kern="1200" dirty="0"/>
            <a:t>Ability to take advantage of convenience trend</a:t>
          </a:r>
        </a:p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300" b="0" kern="1200" dirty="0"/>
            <a:t>Ability to take advantage of increase consumer demand for Japanese food</a:t>
          </a:r>
        </a:p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300" kern="1200" dirty="0"/>
        </a:p>
      </dsp:txBody>
      <dsp:txXfrm>
        <a:off x="341510" y="2825425"/>
        <a:ext cx="5281699" cy="1852781"/>
      </dsp:txXfrm>
    </dsp:sp>
    <dsp:sp modelId="{2CD1614F-8F54-42E6-915A-822FE00B5CD8}">
      <dsp:nvSpPr>
        <dsp:cNvPr id="0" name=""/>
        <dsp:cNvSpPr/>
      </dsp:nvSpPr>
      <dsp:spPr>
        <a:xfrm>
          <a:off x="7259954" y="2614339"/>
          <a:ext cx="3309829" cy="205324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300" b="1" kern="1200" dirty="0"/>
            <a:t>Threats:</a:t>
          </a:r>
        </a:p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300" kern="1200" dirty="0"/>
            <a:t>High level of competition from established restaurants in the area</a:t>
          </a:r>
        </a:p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300" kern="1200" dirty="0"/>
            <a:t>Changes in immigration policy could make if difficult to recruit trained staff</a:t>
          </a:r>
        </a:p>
      </dsp:txBody>
      <dsp:txXfrm>
        <a:off x="7360185" y="2714570"/>
        <a:ext cx="3109367" cy="185278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4/29/18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4/29/18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4/29/18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4/29/18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4/29/18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4/29/18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4/29/18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4/29/18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4/29/18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4/29/18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4/29/18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27964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4/29/18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4/29/18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4/29/18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4/29/18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4/29/18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4/29/18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20" Type="http://schemas.openxmlformats.org/officeDocument/2006/relationships/image" Target="../media/image3.png"/><Relationship Id="rId21" Type="http://schemas.openxmlformats.org/officeDocument/2006/relationships/image" Target="../media/image4.png"/><Relationship Id="rId22" Type="http://schemas.openxmlformats.org/officeDocument/2006/relationships/image" Target="../media/image5.png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slideLayout" Target="../slideLayouts/slideLayout17.xml"/><Relationship Id="rId18" Type="http://schemas.openxmlformats.org/officeDocument/2006/relationships/theme" Target="../theme/theme1.xml"/><Relationship Id="rId19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509A250-FF31-4206-8172-F9D3106AACB1}" type="datetimeFigureOut">
              <a:rPr lang="en-US" dirty="0"/>
              <a:t>4/29/18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64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6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7.gi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4" Type="http://schemas.openxmlformats.org/officeDocument/2006/relationships/image" Target="../media/image3.png"/><Relationship Id="rId5" Type="http://schemas.openxmlformats.org/officeDocument/2006/relationships/image" Target="../media/image4.png"/><Relationship Id="rId6" Type="http://schemas.openxmlformats.org/officeDocument/2006/relationships/image" Target="../media/image5.png"/><Relationship Id="rId7" Type="http://schemas.openxmlformats.org/officeDocument/2006/relationships/image" Target="../media/image8.jpeg"/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1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4" Type="http://schemas.openxmlformats.org/officeDocument/2006/relationships/image" Target="../media/image3.png"/><Relationship Id="rId5" Type="http://schemas.openxmlformats.org/officeDocument/2006/relationships/image" Target="../media/image4.png"/><Relationship Id="rId6" Type="http://schemas.openxmlformats.org/officeDocument/2006/relationships/image" Target="../media/image5.png"/><Relationship Id="rId7" Type="http://schemas.openxmlformats.org/officeDocument/2006/relationships/image" Target="../media/image9.jpeg"/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1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4" Type="http://schemas.openxmlformats.org/officeDocument/2006/relationships/image" Target="../media/image4.png"/><Relationship Id="rId5" Type="http://schemas.openxmlformats.org/officeDocument/2006/relationships/image" Target="../media/image5.png"/><Relationship Id="rId6" Type="http://schemas.openxmlformats.org/officeDocument/2006/relationships/image" Target="../media/image10.jpeg"/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gi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gi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gi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4" Type="http://schemas.openxmlformats.org/officeDocument/2006/relationships/image" Target="../media/image12.jpeg"/><Relationship Id="rId5" Type="http://schemas.openxmlformats.org/officeDocument/2006/relationships/image" Target="../media/image13.jpeg"/><Relationship Id="rId6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gi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4" Type="http://schemas.openxmlformats.org/officeDocument/2006/relationships/image" Target="../media/image16.jpeg"/><Relationship Id="rId5" Type="http://schemas.openxmlformats.org/officeDocument/2006/relationships/image" Target="../media/image17.jpeg"/><Relationship Id="rId6" Type="http://schemas.openxmlformats.org/officeDocument/2006/relationships/image" Target="../media/image18.jpeg"/><Relationship Id="rId7" Type="http://schemas.openxmlformats.org/officeDocument/2006/relationships/image" Target="../media/image19.jpeg"/><Relationship Id="rId8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gi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7.gif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7.gif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gi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4" Type="http://schemas.openxmlformats.org/officeDocument/2006/relationships/diagramLayout" Target="../diagrams/layout1.xml"/><Relationship Id="rId5" Type="http://schemas.openxmlformats.org/officeDocument/2006/relationships/diagramQuickStyle" Target="../diagrams/quickStyle1.xml"/><Relationship Id="rId6" Type="http://schemas.openxmlformats.org/officeDocument/2006/relationships/diagramColors" Target="../diagrams/colors1.xml"/><Relationship Id="rId7" Type="http://schemas.microsoft.com/office/2007/relationships/diagramDrawing" Target="../diagrams/drawing1.xml"/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7.gif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7.gi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4" Type="http://schemas.openxmlformats.org/officeDocument/2006/relationships/diagramLayout" Target="../diagrams/layout2.xml"/><Relationship Id="rId5" Type="http://schemas.openxmlformats.org/officeDocument/2006/relationships/diagramQuickStyle" Target="../diagrams/quickStyle2.xml"/><Relationship Id="rId6" Type="http://schemas.openxmlformats.org/officeDocument/2006/relationships/diagramColors" Target="../diagrams/colors2.xml"/><Relationship Id="rId7" Type="http://schemas.microsoft.com/office/2007/relationships/diagramDrawing" Target="../diagrams/drawing2.xml"/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7.gif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gif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88900" y="-1041400"/>
            <a:ext cx="12103100" cy="606165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15000"/>
              </a:lnSpc>
              <a:spcAft>
                <a:spcPts val="800"/>
              </a:spcAft>
            </a:pPr>
            <a:endParaRPr lang="en-GB" sz="1400" b="1" dirty="0" smtClean="0">
              <a:solidFill>
                <a:srgbClr val="000000"/>
              </a:solidFill>
              <a:latin typeface="Arial" charset="0"/>
              <a:ea typeface="Calibri" charset="0"/>
              <a:cs typeface="Times New Roman" charset="0"/>
            </a:endParaRPr>
          </a:p>
          <a:p>
            <a:pPr algn="ctr">
              <a:lnSpc>
                <a:spcPct val="115000"/>
              </a:lnSpc>
              <a:spcAft>
                <a:spcPts val="800"/>
              </a:spcAft>
            </a:pPr>
            <a:endParaRPr lang="en-GB" sz="1400" b="1" dirty="0">
              <a:solidFill>
                <a:srgbClr val="000000"/>
              </a:solidFill>
              <a:latin typeface="Arial" charset="0"/>
              <a:ea typeface="Calibri" charset="0"/>
              <a:cs typeface="Times New Roman" charset="0"/>
            </a:endParaRPr>
          </a:p>
          <a:p>
            <a:pPr algn="ctr">
              <a:lnSpc>
                <a:spcPct val="115000"/>
              </a:lnSpc>
              <a:spcAft>
                <a:spcPts val="800"/>
              </a:spcAft>
            </a:pPr>
            <a:endParaRPr lang="en-GB" sz="1400" b="1" dirty="0" smtClean="0">
              <a:solidFill>
                <a:srgbClr val="000000"/>
              </a:solidFill>
              <a:latin typeface="Arial" charset="0"/>
              <a:ea typeface="Calibri" charset="0"/>
              <a:cs typeface="Times New Roman" charset="0"/>
            </a:endParaRPr>
          </a:p>
          <a:p>
            <a:pPr algn="ctr">
              <a:lnSpc>
                <a:spcPct val="115000"/>
              </a:lnSpc>
              <a:spcAft>
                <a:spcPts val="800"/>
              </a:spcAft>
            </a:pPr>
            <a:endParaRPr lang="en-GB" sz="1400" b="1" dirty="0">
              <a:solidFill>
                <a:srgbClr val="000000"/>
              </a:solidFill>
              <a:latin typeface="Arial" charset="0"/>
              <a:ea typeface="Calibri" charset="0"/>
              <a:cs typeface="Times New Roman" charset="0"/>
            </a:endParaRPr>
          </a:p>
          <a:p>
            <a:pPr algn="ctr"/>
            <a:r>
              <a:rPr lang="en-GB" sz="2000" b="1" dirty="0"/>
              <a:t>Pathway Project </a:t>
            </a:r>
            <a:r>
              <a:rPr lang="en-GB" sz="2000" b="1" dirty="0" smtClean="0"/>
              <a:t>2:</a:t>
            </a:r>
            <a:r>
              <a:rPr lang="en-US" sz="2000" b="1" dirty="0"/>
              <a:t> </a:t>
            </a:r>
            <a:endParaRPr lang="en-US" sz="2000" b="1" dirty="0" smtClean="0"/>
          </a:p>
          <a:p>
            <a:pPr algn="ctr"/>
            <a:r>
              <a:rPr lang="en-GB" sz="2000" b="1" dirty="0" smtClean="0"/>
              <a:t>Skills </a:t>
            </a:r>
            <a:r>
              <a:rPr lang="en-GB" sz="2000" b="1" dirty="0"/>
              <a:t>for </a:t>
            </a:r>
            <a:r>
              <a:rPr lang="en-GB" sz="2000" b="1" dirty="0" smtClean="0"/>
              <a:t>Self-Employment</a:t>
            </a:r>
          </a:p>
          <a:p>
            <a:pPr algn="ctr"/>
            <a:r>
              <a:rPr lang="en-US" sz="2000" b="1" dirty="0" smtClean="0"/>
              <a:t> </a:t>
            </a:r>
            <a:r>
              <a:rPr lang="en-GB" sz="2000" b="1" dirty="0" smtClean="0"/>
              <a:t>(EMPL4010_LON)</a:t>
            </a:r>
            <a:endParaRPr lang="en-US" sz="2000" b="1" dirty="0" smtClean="0"/>
          </a:p>
          <a:p>
            <a:pPr algn="ctr"/>
            <a:r>
              <a:rPr lang="en-GB" sz="2000" b="1" dirty="0" smtClean="0">
                <a:latin typeface="Arial" charset="0"/>
                <a:ea typeface="Calibri" charset="0"/>
                <a:cs typeface="Times New Roman" charset="0"/>
              </a:rPr>
              <a:t>June 2017</a:t>
            </a:r>
          </a:p>
          <a:p>
            <a:pPr algn="ctr"/>
            <a:endParaRPr lang="en-GB" sz="2000" b="1" dirty="0">
              <a:latin typeface="Arial" charset="0"/>
              <a:ea typeface="Calibri" charset="0"/>
              <a:cs typeface="Times New Roman" charset="0"/>
            </a:endParaRPr>
          </a:p>
          <a:p>
            <a:pPr algn="ctr"/>
            <a:endParaRPr lang="en-GB" sz="2000" b="1" dirty="0" smtClean="0">
              <a:latin typeface="Arial" charset="0"/>
              <a:ea typeface="Calibri" charset="0"/>
              <a:cs typeface="Times New Roman" charset="0"/>
            </a:endParaRPr>
          </a:p>
          <a:p>
            <a:pPr algn="ctr"/>
            <a:endParaRPr lang="en-GB" sz="2000" b="1" dirty="0">
              <a:latin typeface="Arial" charset="0"/>
              <a:ea typeface="Calibri" charset="0"/>
              <a:cs typeface="Times New Roman" charset="0"/>
            </a:endParaRPr>
          </a:p>
          <a:p>
            <a:pPr algn="ctr"/>
            <a:endParaRPr lang="en-US" sz="1600" dirty="0">
              <a:latin typeface="Times New Roman" charset="0"/>
              <a:ea typeface="Calibri" charset="0"/>
              <a:cs typeface="Times New Roman" charset="0"/>
            </a:endParaRPr>
          </a:p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GB" sz="1400" b="1" dirty="0">
                <a:latin typeface="Arial" charset="0"/>
                <a:ea typeface="Calibri" charset="0"/>
                <a:cs typeface="Times New Roman" charset="0"/>
              </a:rPr>
              <a:t>(Group Leader)</a:t>
            </a:r>
            <a:r>
              <a:rPr lang="en-GB" sz="1400" dirty="0">
                <a:latin typeface="Arial" charset="0"/>
                <a:ea typeface="Calibri" charset="0"/>
                <a:cs typeface="Times New Roman" charset="0"/>
              </a:rPr>
              <a:t> </a:t>
            </a:r>
            <a:endParaRPr lang="en-US" sz="1400" dirty="0">
              <a:latin typeface="Times New Roman" charset="0"/>
              <a:ea typeface="Calibri" charset="0"/>
              <a:cs typeface="Times New Roman" charset="0"/>
            </a:endParaRPr>
          </a:p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GB" sz="1400" b="1" dirty="0" smtClean="0">
                <a:latin typeface="Arial" charset="0"/>
                <a:ea typeface="Calibri" charset="0"/>
                <a:cs typeface="Times New Roman" charset="0"/>
              </a:rPr>
              <a:t>Abu </a:t>
            </a:r>
            <a:r>
              <a:rPr lang="en-GB" sz="1400" b="1" dirty="0" err="1">
                <a:latin typeface="Arial" charset="0"/>
                <a:ea typeface="Calibri" charset="0"/>
                <a:cs typeface="Times New Roman" charset="0"/>
              </a:rPr>
              <a:t>Yousuf</a:t>
            </a:r>
            <a:r>
              <a:rPr lang="en-GB" sz="1400" b="1" dirty="0">
                <a:latin typeface="Arial" charset="0"/>
                <a:ea typeface="Calibri" charset="0"/>
                <a:cs typeface="Times New Roman" charset="0"/>
              </a:rPr>
              <a:t>: 1605383 </a:t>
            </a:r>
            <a:endParaRPr lang="en-GB" sz="1400" b="1" dirty="0" smtClean="0">
              <a:latin typeface="Arial" charset="0"/>
              <a:ea typeface="Calibri" charset="0"/>
              <a:cs typeface="Times New Roman" charset="0"/>
            </a:endParaRPr>
          </a:p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GB" sz="1400" b="1" dirty="0" err="1" smtClean="0">
                <a:latin typeface="Arial" charset="0"/>
                <a:ea typeface="Calibri" charset="0"/>
                <a:cs typeface="Times New Roman" charset="0"/>
              </a:rPr>
              <a:t>Kazi</a:t>
            </a:r>
            <a:r>
              <a:rPr lang="en-GB" sz="1400" b="1" dirty="0" smtClean="0">
                <a:latin typeface="Arial" charset="0"/>
                <a:ea typeface="Calibri" charset="0"/>
                <a:cs typeface="Times New Roman" charset="0"/>
              </a:rPr>
              <a:t> </a:t>
            </a:r>
            <a:r>
              <a:rPr lang="en-GB" sz="1400" b="1" dirty="0">
                <a:latin typeface="Arial" charset="0"/>
                <a:ea typeface="Calibri" charset="0"/>
                <a:cs typeface="Times New Roman" charset="0"/>
              </a:rPr>
              <a:t>Islam: 1605334 </a:t>
            </a:r>
            <a:endParaRPr lang="en-US" sz="1400" dirty="0">
              <a:latin typeface="Times New Roman" charset="0"/>
              <a:ea typeface="Calibri" charset="0"/>
              <a:cs typeface="Times New Roman" charset="0"/>
            </a:endParaRPr>
          </a:p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GB" sz="1400" b="1" dirty="0" err="1">
                <a:latin typeface="Arial" charset="0"/>
                <a:ea typeface="Calibri" charset="0"/>
                <a:cs typeface="Times New Roman" charset="0"/>
              </a:rPr>
              <a:t>Samsul</a:t>
            </a:r>
            <a:r>
              <a:rPr lang="en-GB" sz="1400" b="1" dirty="0">
                <a:latin typeface="Arial" charset="0"/>
                <a:ea typeface="Calibri" charset="0"/>
                <a:cs typeface="Times New Roman" charset="0"/>
              </a:rPr>
              <a:t> Islam: </a:t>
            </a:r>
            <a:r>
              <a:rPr lang="en-GB" sz="1400" b="1" dirty="0" smtClean="0">
                <a:latin typeface="Arial" charset="0"/>
                <a:ea typeface="Calibri" charset="0"/>
                <a:cs typeface="Times New Roman" charset="0"/>
              </a:rPr>
              <a:t>1605228</a:t>
            </a:r>
            <a:endParaRPr lang="en-US" sz="1400" dirty="0">
              <a:latin typeface="Times New Roman" charset="0"/>
              <a:ea typeface="Calibri" charset="0"/>
              <a:cs typeface="Times New Roman" charset="0"/>
            </a:endParaRPr>
          </a:p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GB" sz="1400" b="1" dirty="0" smtClean="0">
                <a:latin typeface="Arial" charset="0"/>
                <a:ea typeface="Calibri" charset="0"/>
                <a:cs typeface="Times New Roman" charset="0"/>
              </a:rPr>
              <a:t>Ana </a:t>
            </a:r>
            <a:r>
              <a:rPr lang="en-GB" sz="1400" b="1" dirty="0">
                <a:latin typeface="Arial" charset="0"/>
                <a:ea typeface="Calibri" charset="0"/>
                <a:cs typeface="Times New Roman" charset="0"/>
              </a:rPr>
              <a:t>Seemab:1605326</a:t>
            </a:r>
            <a:endParaRPr lang="en-US" sz="1400" dirty="0">
              <a:latin typeface="Times New Roman" charset="0"/>
              <a:ea typeface="Calibri" charset="0"/>
              <a:cs typeface="Times New Roman" charset="0"/>
            </a:endParaRPr>
          </a:p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GB" dirty="0">
                <a:latin typeface="Times New Roman" charset="0"/>
                <a:ea typeface="Calibri" charset="0"/>
                <a:cs typeface="Times New Roman" charset="0"/>
              </a:rPr>
              <a:t> </a:t>
            </a:r>
            <a:endParaRPr lang="en-US" dirty="0">
              <a:effectLst/>
              <a:latin typeface="Times New Roman" charset="0"/>
              <a:ea typeface="Calibri" charset="0"/>
              <a:cs typeface="Times New Roman" charset="0"/>
            </a:endParaRPr>
          </a:p>
        </p:txBody>
      </p:sp>
      <p:pic>
        <p:nvPicPr>
          <p:cNvPr id="7" name="Picture 6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5950" y="5156707"/>
            <a:ext cx="3429000" cy="12001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84463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AF448A48-0305-47AC-9DDE-FC6A12ED075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4955" y="3241964"/>
            <a:ext cx="8825658" cy="1535417"/>
          </a:xfrm>
        </p:spPr>
        <p:txBody>
          <a:bodyPr/>
          <a:lstStyle/>
          <a:p>
            <a:r>
              <a:rPr lang="en-GB" dirty="0" err="1"/>
              <a:t>Yokoso</a:t>
            </a:r>
            <a:r>
              <a:rPr lang="en-GB" dirty="0"/>
              <a:t>-Sushi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916F026D-4990-45A2-BC36-D49FA3EABB8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54954" y="4777380"/>
            <a:ext cx="10275045" cy="1534520"/>
          </a:xfrm>
        </p:spPr>
        <p:txBody>
          <a:bodyPr>
            <a:normAutofit fontScale="92500" lnSpcReduction="10000"/>
          </a:bodyPr>
          <a:lstStyle/>
          <a:p>
            <a:r>
              <a:rPr lang="en-GB" b="1" dirty="0" smtClean="0"/>
              <a:t>Business Plan</a:t>
            </a:r>
          </a:p>
          <a:p>
            <a:endParaRPr lang="en-GB" b="1" dirty="0"/>
          </a:p>
          <a:p>
            <a:r>
              <a:rPr lang="en-GB" b="1" dirty="0"/>
              <a:t>Abu </a:t>
            </a:r>
            <a:r>
              <a:rPr lang="en-GB" b="1" dirty="0" err="1"/>
              <a:t>Yousuf</a:t>
            </a:r>
            <a:r>
              <a:rPr lang="en-GB" b="1" dirty="0"/>
              <a:t>: 1605383 (Group Leader)</a:t>
            </a:r>
            <a:r>
              <a:rPr lang="en-GB" dirty="0"/>
              <a:t> </a:t>
            </a:r>
            <a:r>
              <a:rPr lang="en-US" dirty="0"/>
              <a:t>,</a:t>
            </a:r>
          </a:p>
          <a:p>
            <a:r>
              <a:rPr lang="en-GB" b="1" dirty="0" err="1"/>
              <a:t>Kazi</a:t>
            </a:r>
            <a:r>
              <a:rPr lang="en-GB" b="1" dirty="0"/>
              <a:t> Islam: 1605334 </a:t>
            </a:r>
            <a:r>
              <a:rPr lang="en-US" dirty="0" smtClean="0"/>
              <a:t>, </a:t>
            </a:r>
            <a:r>
              <a:rPr lang="en-GB" b="1" dirty="0" err="1" smtClean="0"/>
              <a:t>Samsul</a:t>
            </a:r>
            <a:r>
              <a:rPr lang="en-GB" b="1" dirty="0" smtClean="0"/>
              <a:t> </a:t>
            </a:r>
            <a:r>
              <a:rPr lang="en-GB" b="1" dirty="0"/>
              <a:t>Islam: 1605228</a:t>
            </a:r>
            <a:r>
              <a:rPr lang="en-US" dirty="0"/>
              <a:t>, </a:t>
            </a:r>
            <a:r>
              <a:rPr lang="en-GB" b="1" dirty="0"/>
              <a:t>Ana Seemab:1605326</a:t>
            </a:r>
            <a:endParaRPr lang="en-US" dirty="0"/>
          </a:p>
          <a:p>
            <a:endParaRPr lang="en-GB" dirty="0"/>
          </a:p>
          <a:p>
            <a:endParaRPr lang="en-GB" b="1" dirty="0"/>
          </a:p>
        </p:txBody>
      </p:sp>
      <p:pic>
        <p:nvPicPr>
          <p:cNvPr id="4" name="Picture 2" descr="Yokoso Sushi Sushi">
            <a:extLst>
              <a:ext uri="{FF2B5EF4-FFF2-40B4-BE49-F238E27FC236}">
                <a16:creationId xmlns:a16="http://schemas.microsoft.com/office/drawing/2014/main" xmlns="" id="{F5AAC739-E6FB-4BA7-AA64-E5C41B9A76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7600" y="242932"/>
            <a:ext cx="3837709" cy="3365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700629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" name="Picture 70">
            <a:extLst>
              <a:ext uri="{FF2B5EF4-FFF2-40B4-BE49-F238E27FC236}">
                <a16:creationId xmlns:a16="http://schemas.microsoft.com/office/drawing/2014/main" xmlns="" id="{AA085689-791F-4B8F-9F30-12415B97D366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3" name="Picture 72">
            <a:extLst>
              <a:ext uri="{FF2B5EF4-FFF2-40B4-BE49-F238E27FC236}">
                <a16:creationId xmlns:a16="http://schemas.microsoft.com/office/drawing/2014/main" xmlns="" id="{AA3FED7F-6821-47C0-A464-E9278B24129E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75" name="Oval 74">
            <a:extLst>
              <a:ext uri="{FF2B5EF4-FFF2-40B4-BE49-F238E27FC236}">
                <a16:creationId xmlns:a16="http://schemas.microsoft.com/office/drawing/2014/main" xmlns="" id="{8F54B2FB-3F54-4350-8D1B-F86D677CA7ED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77" name="Picture 76">
            <a:extLst>
              <a:ext uri="{FF2B5EF4-FFF2-40B4-BE49-F238E27FC236}">
                <a16:creationId xmlns:a16="http://schemas.microsoft.com/office/drawing/2014/main" xmlns="" id="{561B34F5-88E5-4711-BC16-3005C29AD7C6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79" name="Picture 78">
            <a:extLst>
              <a:ext uri="{FF2B5EF4-FFF2-40B4-BE49-F238E27FC236}">
                <a16:creationId xmlns:a16="http://schemas.microsoft.com/office/drawing/2014/main" xmlns="" id="{4F3661D0-2268-4D3E-88BA-0647BCBE33AF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81" name="Rectangle 80">
            <a:extLst>
              <a:ext uri="{FF2B5EF4-FFF2-40B4-BE49-F238E27FC236}">
                <a16:creationId xmlns:a16="http://schemas.microsoft.com/office/drawing/2014/main" xmlns="" id="{DDB56DB5-0324-4F79-9AB8-CB18C1DC8743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026" name="Picture 2" descr="Image result for sushi montage">
            <a:extLst>
              <a:ext uri="{FF2B5EF4-FFF2-40B4-BE49-F238E27FC236}">
                <a16:creationId xmlns:a16="http://schemas.microsoft.com/office/drawing/2014/main" xmlns="" id="{8D9819A5-C1B7-460C-9515-CAEC08DAC89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142" r="15898"/>
          <a:stretch/>
        </p:blipFill>
        <p:spPr bwMode="auto">
          <a:xfrm>
            <a:off x="-1" y="10"/>
            <a:ext cx="755414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xmlns="" id="{BD815285-A41A-45A4-A237-E54B9AD0C4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4139" y="0"/>
            <a:ext cx="4637861" cy="9144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Introduction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AA652E9A-B616-46A7-8BA9-19F446CBCDA7}"/>
              </a:ext>
            </a:extLst>
          </p:cNvPr>
          <p:cNvSpPr txBox="1"/>
          <p:nvPr/>
        </p:nvSpPr>
        <p:spPr>
          <a:xfrm>
            <a:off x="7710440" y="1134150"/>
            <a:ext cx="4325257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The promoters intend to open a sushi takeaway and delivery restaurant in Ilford, East London</a:t>
            </a:r>
          </a:p>
          <a:p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The name of the business has been selected as “</a:t>
            </a:r>
            <a:r>
              <a:rPr lang="en-GB" dirty="0" err="1"/>
              <a:t>Yokoso</a:t>
            </a:r>
            <a:r>
              <a:rPr lang="en-GB" dirty="0"/>
              <a:t>-Sushi”</a:t>
            </a:r>
          </a:p>
          <a:p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The business is intended to take advantage of the growing popularity of Japanese food in London</a:t>
            </a:r>
          </a:p>
          <a:p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The business owners have identified a gap in the market as there are limited sushi </a:t>
            </a:r>
            <a:r>
              <a:rPr lang="en-GB" dirty="0" err="1"/>
              <a:t>restuarants</a:t>
            </a:r>
            <a:r>
              <a:rPr lang="en-GB" dirty="0"/>
              <a:t> in East London</a:t>
            </a:r>
          </a:p>
          <a:p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Offering quality sushi and other Japanese products at reasonable  prices. </a:t>
            </a:r>
          </a:p>
        </p:txBody>
      </p:sp>
    </p:spTree>
    <p:extLst>
      <p:ext uri="{BB962C8B-B14F-4D97-AF65-F5344CB8AC3E}">
        <p14:creationId xmlns:p14="http://schemas.microsoft.com/office/powerpoint/2010/main" val="6437966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" name="Picture 70">
            <a:extLst>
              <a:ext uri="{FF2B5EF4-FFF2-40B4-BE49-F238E27FC236}">
                <a16:creationId xmlns:a16="http://schemas.microsoft.com/office/drawing/2014/main" xmlns="" id="{AA085689-791F-4B8F-9F30-12415B97D366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3" name="Picture 72">
            <a:extLst>
              <a:ext uri="{FF2B5EF4-FFF2-40B4-BE49-F238E27FC236}">
                <a16:creationId xmlns:a16="http://schemas.microsoft.com/office/drawing/2014/main" xmlns="" id="{AA3FED7F-6821-47C0-A464-E9278B24129E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75" name="Oval 74">
            <a:extLst>
              <a:ext uri="{FF2B5EF4-FFF2-40B4-BE49-F238E27FC236}">
                <a16:creationId xmlns:a16="http://schemas.microsoft.com/office/drawing/2014/main" xmlns="" id="{8F54B2FB-3F54-4350-8D1B-F86D677CA7ED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77" name="Picture 76">
            <a:extLst>
              <a:ext uri="{FF2B5EF4-FFF2-40B4-BE49-F238E27FC236}">
                <a16:creationId xmlns:a16="http://schemas.microsoft.com/office/drawing/2014/main" xmlns="" id="{561B34F5-88E5-4711-BC16-3005C29AD7C6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79" name="Picture 78">
            <a:extLst>
              <a:ext uri="{FF2B5EF4-FFF2-40B4-BE49-F238E27FC236}">
                <a16:creationId xmlns:a16="http://schemas.microsoft.com/office/drawing/2014/main" xmlns="" id="{4F3661D0-2268-4D3E-88BA-0647BCBE33AF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81" name="Rectangle 80">
            <a:extLst>
              <a:ext uri="{FF2B5EF4-FFF2-40B4-BE49-F238E27FC236}">
                <a16:creationId xmlns:a16="http://schemas.microsoft.com/office/drawing/2014/main" xmlns="" id="{DDB56DB5-0324-4F79-9AB8-CB18C1DC8743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2050" name="Picture 2" descr="Image result for japanese food montage">
            <a:extLst>
              <a:ext uri="{FF2B5EF4-FFF2-40B4-BE49-F238E27FC236}">
                <a16:creationId xmlns:a16="http://schemas.microsoft.com/office/drawing/2014/main" xmlns="" id="{017A04EC-A125-4626-A55B-9563048B6F1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23" r="7944"/>
          <a:stretch/>
        </p:blipFill>
        <p:spPr bwMode="auto">
          <a:xfrm>
            <a:off x="-1" y="10"/>
            <a:ext cx="6094407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xmlns="" id="{D843893C-112B-4BFB-8A16-EEC1B80CC2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406" y="0"/>
            <a:ext cx="6094407" cy="2892347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sz="5600" dirty="0" err="1"/>
              <a:t>Yokoso</a:t>
            </a:r>
            <a:r>
              <a:rPr lang="en-US" sz="5600" dirty="0"/>
              <a:t>-Sushi: Business Objectives</a:t>
            </a:r>
            <a:br>
              <a:rPr lang="en-US" sz="5600" dirty="0"/>
            </a:br>
            <a:endParaRPr lang="en-US" sz="56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D27230EB-2B3B-451B-974A-B5198CACCA5D}"/>
              </a:ext>
            </a:extLst>
          </p:cNvPr>
          <p:cNvSpPr txBox="1"/>
          <p:nvPr/>
        </p:nvSpPr>
        <p:spPr>
          <a:xfrm>
            <a:off x="6217535" y="2309365"/>
            <a:ext cx="5829321" cy="33636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/>
              <a:t>To provide quality sushi and other Japanese cuisine at reasonable prices to consumers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/>
              <a:t>To grow the business and market share over the next five years by opening new branches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/>
              <a:t>The Company intends to become cash flow positive in eighteen months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/>
              <a:t>To begin generating profits after the first 12 months of operations</a:t>
            </a:r>
          </a:p>
        </p:txBody>
      </p:sp>
    </p:spTree>
    <p:extLst>
      <p:ext uri="{BB962C8B-B14F-4D97-AF65-F5344CB8AC3E}">
        <p14:creationId xmlns:p14="http://schemas.microsoft.com/office/powerpoint/2010/main" val="1682558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" name="Picture 70">
            <a:extLst>
              <a:ext uri="{FF2B5EF4-FFF2-40B4-BE49-F238E27FC236}">
                <a16:creationId xmlns:a16="http://schemas.microsoft.com/office/drawing/2014/main" xmlns="" id="{AA085689-791F-4B8F-9F30-12415B97D366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3" name="Picture 72">
            <a:extLst>
              <a:ext uri="{FF2B5EF4-FFF2-40B4-BE49-F238E27FC236}">
                <a16:creationId xmlns:a16="http://schemas.microsoft.com/office/drawing/2014/main" xmlns="" id="{AA3FED7F-6821-47C0-A464-E9278B24129E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75" name="Oval 74">
            <a:extLst>
              <a:ext uri="{FF2B5EF4-FFF2-40B4-BE49-F238E27FC236}">
                <a16:creationId xmlns:a16="http://schemas.microsoft.com/office/drawing/2014/main" xmlns="" id="{8F54B2FB-3F54-4350-8D1B-F86D677CA7ED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77" name="Picture 76">
            <a:extLst>
              <a:ext uri="{FF2B5EF4-FFF2-40B4-BE49-F238E27FC236}">
                <a16:creationId xmlns:a16="http://schemas.microsoft.com/office/drawing/2014/main" xmlns="" id="{561B34F5-88E5-4711-BC16-3005C29AD7C6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79" name="Picture 78">
            <a:extLst>
              <a:ext uri="{FF2B5EF4-FFF2-40B4-BE49-F238E27FC236}">
                <a16:creationId xmlns:a16="http://schemas.microsoft.com/office/drawing/2014/main" xmlns="" id="{4F3661D0-2268-4D3E-88BA-0647BCBE33AF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81" name="Rectangle 80">
            <a:extLst>
              <a:ext uri="{FF2B5EF4-FFF2-40B4-BE49-F238E27FC236}">
                <a16:creationId xmlns:a16="http://schemas.microsoft.com/office/drawing/2014/main" xmlns="" id="{DDB56DB5-0324-4F79-9AB8-CB18C1DC8743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83" name="Rectangle 82">
            <a:extLst>
              <a:ext uri="{FF2B5EF4-FFF2-40B4-BE49-F238E27FC236}">
                <a16:creationId xmlns:a16="http://schemas.microsoft.com/office/drawing/2014/main" xmlns="" id="{A4322390-8B58-46BE-88EB-D9FD30C08743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4" name="Picture 2" descr="Image result for sushi boxes">
            <a:extLst>
              <a:ext uri="{FF2B5EF4-FFF2-40B4-BE49-F238E27FC236}">
                <a16:creationId xmlns:a16="http://schemas.microsoft.com/office/drawing/2014/main" xmlns="" id="{31B6B84A-814D-4F20-BE83-879C914432A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007" t="9091" r="13802" b="1"/>
          <a:stretch/>
        </p:blipFill>
        <p:spPr bwMode="auto">
          <a:xfrm>
            <a:off x="20" y="1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5" name="Rectangle 84">
            <a:extLst>
              <a:ext uri="{FF2B5EF4-FFF2-40B4-BE49-F238E27FC236}">
                <a16:creationId xmlns:a16="http://schemas.microsoft.com/office/drawing/2014/main" xmlns="" id="{C885E190-58DD-42DD-A4A8-401E15C92A52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F127F59D-FDB8-4003-AD5D-5F72E91DC1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0221" y="191302"/>
            <a:ext cx="8825658" cy="129380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7200" dirty="0">
                <a:solidFill>
                  <a:schemeClr val="tx1"/>
                </a:solidFill>
              </a:rPr>
              <a:t>Mission and Vision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8D9A030E-6FC9-40FC-A080-9A8ED26732C0}"/>
              </a:ext>
            </a:extLst>
          </p:cNvPr>
          <p:cNvSpPr txBox="1"/>
          <p:nvPr/>
        </p:nvSpPr>
        <p:spPr>
          <a:xfrm>
            <a:off x="551542" y="1706731"/>
            <a:ext cx="10101943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i="1" dirty="0"/>
              <a:t>Mission:</a:t>
            </a:r>
          </a:p>
          <a:p>
            <a:endParaRPr lang="en-GB" dirty="0"/>
          </a:p>
          <a:p>
            <a:r>
              <a:rPr lang="en-GB" sz="3600" i="1" dirty="0"/>
              <a:t>To provide quality sushi dishes at reasonable prices to consumers in East London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xmlns="" id="{BEDDC078-FC63-4A07-A5CF-E58B17CB6423}"/>
              </a:ext>
            </a:extLst>
          </p:cNvPr>
          <p:cNvSpPr txBox="1"/>
          <p:nvPr/>
        </p:nvSpPr>
        <p:spPr>
          <a:xfrm>
            <a:off x="335869" y="4066773"/>
            <a:ext cx="11522302" cy="2646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i="1" dirty="0"/>
              <a:t>Vision:</a:t>
            </a:r>
          </a:p>
          <a:p>
            <a:endParaRPr lang="en-GB" dirty="0"/>
          </a:p>
          <a:p>
            <a:r>
              <a:rPr lang="en-GB" sz="3600" i="1" dirty="0"/>
              <a:t>To bring quality Japanese food to East London consumers and increase the cultural diversity of food available in East London takeaway </a:t>
            </a:r>
            <a:r>
              <a:rPr lang="en-GB" sz="3600" i="1" dirty="0" err="1"/>
              <a:t>resturants</a:t>
            </a:r>
            <a:endParaRPr lang="en-GB" sz="3600" i="1" dirty="0"/>
          </a:p>
        </p:txBody>
      </p:sp>
    </p:spTree>
    <p:extLst>
      <p:ext uri="{BB962C8B-B14F-4D97-AF65-F5344CB8AC3E}">
        <p14:creationId xmlns:p14="http://schemas.microsoft.com/office/powerpoint/2010/main" val="12407892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231C56AF-A32E-4A6E-A289-35CB736D48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808046"/>
          </a:xfrm>
        </p:spPr>
        <p:txBody>
          <a:bodyPr/>
          <a:lstStyle/>
          <a:p>
            <a:r>
              <a:rPr lang="en-GB" dirty="0"/>
              <a:t>Licensing and Certification 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xmlns="" id="{36D6B96D-E848-4BF4-8B5B-B0944983FD80}"/>
              </a:ext>
            </a:extLst>
          </p:cNvPr>
          <p:cNvSpPr/>
          <p:nvPr/>
        </p:nvSpPr>
        <p:spPr>
          <a:xfrm>
            <a:off x="318655" y="1745673"/>
            <a:ext cx="4585854" cy="15240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/>
              <a:t>Food Standard Agency Certification</a:t>
            </a:r>
          </a:p>
          <a:p>
            <a:pPr algn="ctr"/>
            <a:r>
              <a:rPr lang="en-GB" sz="2000" b="1" dirty="0"/>
              <a:t>Time Taken for certification: </a:t>
            </a:r>
          </a:p>
          <a:p>
            <a:pPr algn="ctr"/>
            <a:r>
              <a:rPr lang="en-GB" sz="2000" b="1" dirty="0"/>
              <a:t>30 days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xmlns="" id="{65D3A918-BBD8-4C33-AC86-3E9209F2D972}"/>
              </a:ext>
            </a:extLst>
          </p:cNvPr>
          <p:cNvSpPr/>
          <p:nvPr/>
        </p:nvSpPr>
        <p:spPr>
          <a:xfrm>
            <a:off x="6511636" y="1745673"/>
            <a:ext cx="4585854" cy="15240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/>
              <a:t>Company Incorporation </a:t>
            </a:r>
          </a:p>
          <a:p>
            <a:pPr algn="ctr"/>
            <a:r>
              <a:rPr lang="en-GB" sz="2000" b="1" dirty="0"/>
              <a:t>Time Taken: 1 day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xmlns="" id="{FAF59BF7-7A22-4BC4-9676-2D765D6A5504}"/>
              </a:ext>
            </a:extLst>
          </p:cNvPr>
          <p:cNvSpPr/>
          <p:nvPr/>
        </p:nvSpPr>
        <p:spPr>
          <a:xfrm>
            <a:off x="318655" y="3456709"/>
            <a:ext cx="4585854" cy="15240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/>
              <a:t>Corporate Tax and VAT Registration</a:t>
            </a:r>
          </a:p>
          <a:p>
            <a:pPr algn="ctr"/>
            <a:r>
              <a:rPr lang="en-GB" sz="2000" b="1" dirty="0"/>
              <a:t>Time taken: 1 day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xmlns="" id="{314F97E9-748F-46A3-BEE4-5150CA490497}"/>
              </a:ext>
            </a:extLst>
          </p:cNvPr>
          <p:cNvSpPr/>
          <p:nvPr/>
        </p:nvSpPr>
        <p:spPr>
          <a:xfrm>
            <a:off x="6546273" y="3754582"/>
            <a:ext cx="4585854" cy="92825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/>
              <a:t>Food allergen information sheets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xmlns="" id="{847B1A6B-6108-4E8A-90AC-621F23E82539}"/>
              </a:ext>
            </a:extLst>
          </p:cNvPr>
          <p:cNvSpPr/>
          <p:nvPr/>
        </p:nvSpPr>
        <p:spPr>
          <a:xfrm>
            <a:off x="6546273" y="5056909"/>
            <a:ext cx="4585854" cy="15240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/>
              <a:t>Redbridge Council Food Safety Certification 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xmlns="" id="{A01024D7-7842-41C8-AF35-7312246003DC}"/>
              </a:ext>
            </a:extLst>
          </p:cNvPr>
          <p:cNvSpPr/>
          <p:nvPr/>
        </p:nvSpPr>
        <p:spPr>
          <a:xfrm>
            <a:off x="318655" y="5334000"/>
            <a:ext cx="4585854" cy="124690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/>
              <a:t>Health &amp; Safety Certification and Training </a:t>
            </a:r>
          </a:p>
        </p:txBody>
      </p:sp>
      <p:pic>
        <p:nvPicPr>
          <p:cNvPr id="4098" name="Picture 2" descr="Yokoso Sushi Sushi">
            <a:extLst>
              <a:ext uri="{FF2B5EF4-FFF2-40B4-BE49-F238E27FC236}">
                <a16:creationId xmlns:a16="http://schemas.microsoft.com/office/drawing/2014/main" xmlns="" id="{CD85089A-1A7E-4D84-AD88-2D356DB7A4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77055" y="-41563"/>
            <a:ext cx="1814945" cy="15915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678022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231C56AF-A32E-4A6E-A289-35CB736D48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808046"/>
          </a:xfrm>
        </p:spPr>
        <p:txBody>
          <a:bodyPr/>
          <a:lstStyle/>
          <a:p>
            <a:r>
              <a:rPr lang="en-GB" dirty="0"/>
              <a:t>Financial Matters: Start-Up Expenses</a:t>
            </a:r>
          </a:p>
        </p:txBody>
      </p:sp>
      <p:pic>
        <p:nvPicPr>
          <p:cNvPr id="4098" name="Picture 2" descr="Yokoso Sushi Sushi">
            <a:extLst>
              <a:ext uri="{FF2B5EF4-FFF2-40B4-BE49-F238E27FC236}">
                <a16:creationId xmlns:a16="http://schemas.microsoft.com/office/drawing/2014/main" xmlns="" id="{CD85089A-1A7E-4D84-AD88-2D356DB7A4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77055" y="-41563"/>
            <a:ext cx="1814945" cy="15915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xmlns="" id="{E20B8800-3F0D-4F1D-B09D-CA0B13C015C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90197319"/>
              </p:ext>
            </p:extLst>
          </p:nvPr>
        </p:nvGraphicFramePr>
        <p:xfrm>
          <a:off x="332509" y="2395105"/>
          <a:ext cx="10044546" cy="3108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84941">
                  <a:extLst>
                    <a:ext uri="{9D8B030D-6E8A-4147-A177-3AD203B41FA5}">
                      <a16:colId xmlns:a16="http://schemas.microsoft.com/office/drawing/2014/main" xmlns="" val="1811037723"/>
                    </a:ext>
                  </a:extLst>
                </a:gridCol>
                <a:gridCol w="3959605">
                  <a:extLst>
                    <a:ext uri="{9D8B030D-6E8A-4147-A177-3AD203B41FA5}">
                      <a16:colId xmlns:a16="http://schemas.microsoft.com/office/drawing/2014/main" xmlns="" val="426241390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800" dirty="0"/>
                        <a:t>Description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/>
                        <a:t>Estimated Cost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99152087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dirty="0"/>
                        <a:t>Incorporation expenses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/>
                        <a:t>£35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721218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dirty="0"/>
                        <a:t>Certification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/>
                        <a:t>£1,000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232512066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dirty="0"/>
                        <a:t>Accountancy and advisory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/>
                        <a:t>£1,500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48993297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dirty="0"/>
                        <a:t>Equipment and other fixed costs</a:t>
                      </a: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/>
                        <a:t>£ 15,000</a:t>
                      </a: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168015049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dirty="0"/>
                        <a:t>Total Start-up expenses</a:t>
                      </a: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/>
                        <a:t>£ 17,535</a:t>
                      </a: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429200993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615972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231C56AF-A32E-4A6E-A289-35CB736D48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7"/>
            <a:ext cx="9404723" cy="1591541"/>
          </a:xfrm>
        </p:spPr>
        <p:txBody>
          <a:bodyPr/>
          <a:lstStyle/>
          <a:p>
            <a:r>
              <a:rPr lang="en-GB" dirty="0"/>
              <a:t>Financial Matters: Annual Profit &amp; Loss</a:t>
            </a:r>
          </a:p>
        </p:txBody>
      </p:sp>
      <p:pic>
        <p:nvPicPr>
          <p:cNvPr id="4098" name="Picture 2" descr="Yokoso Sushi Sushi">
            <a:extLst>
              <a:ext uri="{FF2B5EF4-FFF2-40B4-BE49-F238E27FC236}">
                <a16:creationId xmlns:a16="http://schemas.microsoft.com/office/drawing/2014/main" xmlns="" id="{CD85089A-1A7E-4D84-AD88-2D356DB7A4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77055" y="-41563"/>
            <a:ext cx="1814945" cy="15915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xmlns="" id="{E20B8800-3F0D-4F1D-B09D-CA0B13C015C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94544850"/>
              </p:ext>
            </p:extLst>
          </p:nvPr>
        </p:nvGraphicFramePr>
        <p:xfrm>
          <a:off x="332509" y="2044258"/>
          <a:ext cx="10044546" cy="4663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218218">
                  <a:extLst>
                    <a:ext uri="{9D8B030D-6E8A-4147-A177-3AD203B41FA5}">
                      <a16:colId xmlns:a16="http://schemas.microsoft.com/office/drawing/2014/main" xmlns="" val="1811037723"/>
                    </a:ext>
                  </a:extLst>
                </a:gridCol>
                <a:gridCol w="2826328">
                  <a:extLst>
                    <a:ext uri="{9D8B030D-6E8A-4147-A177-3AD203B41FA5}">
                      <a16:colId xmlns:a16="http://schemas.microsoft.com/office/drawing/2014/main" xmlns="" val="426241390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800" dirty="0"/>
                        <a:t>Description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/>
                        <a:t>Estimates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99152087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dirty="0"/>
                        <a:t>Estimated Annual Revenue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/>
                        <a:t>£60,000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721218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dirty="0"/>
                        <a:t>Estimated Annual Raw Material Cost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/>
                        <a:t>£10,000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232512066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dirty="0"/>
                        <a:t>Estimated Annual Wages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/>
                        <a:t>£11,800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48993297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dirty="0"/>
                        <a:t>Estimated Annual Rent</a:t>
                      </a: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/>
                        <a:t>£12,000</a:t>
                      </a: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168015049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dirty="0"/>
                        <a:t>Estimated Annual Administration Costs</a:t>
                      </a: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/>
                        <a:t>£5,000</a:t>
                      </a: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429200993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dirty="0"/>
                        <a:t>Estimated Annual Operations Cost</a:t>
                      </a: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/>
                        <a:t>£8,000</a:t>
                      </a: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96032045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dirty="0"/>
                        <a:t>Estimated Annual Promotion Costs</a:t>
                      </a: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/>
                        <a:t>£2,000</a:t>
                      </a: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26176817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dirty="0"/>
                        <a:t>Estimated Annual Profit for first 2 years</a:t>
                      </a: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/>
                        <a:t>£11,200</a:t>
                      </a: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333345577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472524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231C56AF-A32E-4A6E-A289-35CB736D48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25008"/>
            <a:ext cx="9404723" cy="821901"/>
          </a:xfrm>
        </p:spPr>
        <p:txBody>
          <a:bodyPr/>
          <a:lstStyle/>
          <a:p>
            <a:r>
              <a:rPr lang="en-GB" dirty="0"/>
              <a:t>4 P’s: Product</a:t>
            </a:r>
          </a:p>
        </p:txBody>
      </p:sp>
      <p:pic>
        <p:nvPicPr>
          <p:cNvPr id="4098" name="Picture 2" descr="Yokoso Sushi Sushi">
            <a:extLst>
              <a:ext uri="{FF2B5EF4-FFF2-40B4-BE49-F238E27FC236}">
                <a16:creationId xmlns:a16="http://schemas.microsoft.com/office/drawing/2014/main" xmlns="" id="{CD85089A-1A7E-4D84-AD88-2D356DB7A4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77055" y="-41563"/>
            <a:ext cx="1814945" cy="15915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xmlns="" id="{BE5A044A-00EE-4E93-8AAF-3CFEB84A3095}"/>
              </a:ext>
            </a:extLst>
          </p:cNvPr>
          <p:cNvSpPr/>
          <p:nvPr/>
        </p:nvSpPr>
        <p:spPr>
          <a:xfrm>
            <a:off x="3643745" y="1433944"/>
            <a:ext cx="4087091" cy="62345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b="1" dirty="0"/>
              <a:t>Starters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xmlns="" id="{FE1A0D51-189F-4B86-A40F-9AFD1E389C2E}"/>
              </a:ext>
            </a:extLst>
          </p:cNvPr>
          <p:cNvSpPr/>
          <p:nvPr/>
        </p:nvSpPr>
        <p:spPr>
          <a:xfrm>
            <a:off x="290946" y="3357996"/>
            <a:ext cx="2923310" cy="9646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/>
              <a:t>Tempura</a:t>
            </a:r>
          </a:p>
          <a:p>
            <a:pPr algn="ctr"/>
            <a:r>
              <a:rPr lang="en-GB" dirty="0"/>
              <a:t>(Prawn/Soft-Shell Crab)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xmlns="" id="{715CF7E6-F78B-47A6-BF02-128D6B0C2F20}"/>
              </a:ext>
            </a:extLst>
          </p:cNvPr>
          <p:cNvSpPr/>
          <p:nvPr/>
        </p:nvSpPr>
        <p:spPr>
          <a:xfrm>
            <a:off x="3505201" y="3357996"/>
            <a:ext cx="2590800" cy="9646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/>
              <a:t>Gyoza</a:t>
            </a:r>
          </a:p>
          <a:p>
            <a:pPr algn="ctr"/>
            <a:r>
              <a:rPr lang="en-GB" dirty="0"/>
              <a:t>(Chicken/Prawn/</a:t>
            </a:r>
          </a:p>
          <a:p>
            <a:pPr algn="ctr"/>
            <a:r>
              <a:rPr lang="en-GB" dirty="0"/>
              <a:t>Duck/Veg)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57652C0D-8479-487F-9777-B16101A58619}"/>
              </a:ext>
            </a:extLst>
          </p:cNvPr>
          <p:cNvSpPr/>
          <p:nvPr/>
        </p:nvSpPr>
        <p:spPr>
          <a:xfrm>
            <a:off x="6580908" y="3357995"/>
            <a:ext cx="2590801" cy="9646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/>
              <a:t>Yakitori</a:t>
            </a:r>
          </a:p>
          <a:p>
            <a:pPr algn="ctr"/>
            <a:r>
              <a:rPr lang="en-GB" dirty="0"/>
              <a:t>(Chicken/Salmon/</a:t>
            </a:r>
          </a:p>
          <a:p>
            <a:pPr algn="ctr"/>
            <a:r>
              <a:rPr lang="en-GB" dirty="0"/>
              <a:t>Beef)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xmlns="" id="{B9A904D3-5AEE-41FF-8D07-E96B8024D820}"/>
              </a:ext>
            </a:extLst>
          </p:cNvPr>
          <p:cNvSpPr/>
          <p:nvPr/>
        </p:nvSpPr>
        <p:spPr>
          <a:xfrm>
            <a:off x="9656616" y="3342409"/>
            <a:ext cx="2244438" cy="9802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/>
              <a:t>Soups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xmlns="" id="{FAD93092-567B-43C3-881C-6ADB8C0A31BA}"/>
              </a:ext>
            </a:extLst>
          </p:cNvPr>
          <p:cNvCxnSpPr/>
          <p:nvPr/>
        </p:nvCxnSpPr>
        <p:spPr>
          <a:xfrm>
            <a:off x="1759527" y="2729345"/>
            <a:ext cx="943200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xmlns="" id="{6FC16BDA-9465-4107-B341-BB46084CCC10}"/>
              </a:ext>
            </a:extLst>
          </p:cNvPr>
          <p:cNvCxnSpPr>
            <a:endCxn id="8" idx="0"/>
          </p:cNvCxnSpPr>
          <p:nvPr/>
        </p:nvCxnSpPr>
        <p:spPr>
          <a:xfrm flipH="1">
            <a:off x="1752601" y="2729345"/>
            <a:ext cx="6926" cy="628651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xmlns="" id="{773FA84E-EF86-4CD8-B7D2-14FD894FEF6F}"/>
              </a:ext>
            </a:extLst>
          </p:cNvPr>
          <p:cNvCxnSpPr/>
          <p:nvPr/>
        </p:nvCxnSpPr>
        <p:spPr>
          <a:xfrm flipH="1">
            <a:off x="4651666" y="2713757"/>
            <a:ext cx="6926" cy="628651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xmlns="" id="{5B80548C-9FF9-42D0-828C-6912A5181E9C}"/>
              </a:ext>
            </a:extLst>
          </p:cNvPr>
          <p:cNvCxnSpPr/>
          <p:nvPr/>
        </p:nvCxnSpPr>
        <p:spPr>
          <a:xfrm flipH="1">
            <a:off x="7876309" y="2713757"/>
            <a:ext cx="6926" cy="628651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xmlns="" id="{1614067E-F7AD-4A2C-9C75-713E2AF0E7E9}"/>
              </a:ext>
            </a:extLst>
          </p:cNvPr>
          <p:cNvCxnSpPr/>
          <p:nvPr/>
        </p:nvCxnSpPr>
        <p:spPr>
          <a:xfrm flipH="1">
            <a:off x="11174210" y="2729345"/>
            <a:ext cx="6926" cy="628651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xmlns="" id="{D2FD78E0-DFDF-4B39-A121-221D2C58DE5F}"/>
              </a:ext>
            </a:extLst>
          </p:cNvPr>
          <p:cNvCxnSpPr>
            <a:cxnSpLocks/>
          </p:cNvCxnSpPr>
          <p:nvPr/>
        </p:nvCxnSpPr>
        <p:spPr>
          <a:xfrm flipH="1">
            <a:off x="5805052" y="2072986"/>
            <a:ext cx="1" cy="671946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122" name="Picture 2" descr="Image result for tempura">
            <a:extLst>
              <a:ext uri="{FF2B5EF4-FFF2-40B4-BE49-F238E27FC236}">
                <a16:creationId xmlns:a16="http://schemas.microsoft.com/office/drawing/2014/main" xmlns="" id="{6246D1C1-5C3E-4030-85B1-79BEAD29FEB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945" y="4840432"/>
            <a:ext cx="2923309" cy="17543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Related image">
            <a:extLst>
              <a:ext uri="{FF2B5EF4-FFF2-40B4-BE49-F238E27FC236}">
                <a16:creationId xmlns:a16="http://schemas.microsoft.com/office/drawing/2014/main" xmlns="" id="{059A2C53-857E-4AD1-81F6-46A8113838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5200" y="4824845"/>
            <a:ext cx="2590800" cy="17699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Image result for yakitori">
            <a:extLst>
              <a:ext uri="{FF2B5EF4-FFF2-40B4-BE49-F238E27FC236}">
                <a16:creationId xmlns:a16="http://schemas.microsoft.com/office/drawing/2014/main" xmlns="" id="{DDE8A352-8A25-4CF9-A128-52397CA20B3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7834" y="4840431"/>
            <a:ext cx="2590801" cy="17543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Image result for miso soup">
            <a:extLst>
              <a:ext uri="{FF2B5EF4-FFF2-40B4-BE49-F238E27FC236}">
                <a16:creationId xmlns:a16="http://schemas.microsoft.com/office/drawing/2014/main" xmlns="" id="{885B343C-053C-40A8-BD5A-0ADEA46EAC8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70468" y="4840431"/>
            <a:ext cx="2244439" cy="17543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127965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231C56AF-A32E-4A6E-A289-35CB736D48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25008"/>
            <a:ext cx="9404723" cy="821901"/>
          </a:xfrm>
        </p:spPr>
        <p:txBody>
          <a:bodyPr/>
          <a:lstStyle/>
          <a:p>
            <a:r>
              <a:rPr lang="en-GB" dirty="0"/>
              <a:t>4 P’s: Sushi Products </a:t>
            </a:r>
          </a:p>
        </p:txBody>
      </p:sp>
      <p:pic>
        <p:nvPicPr>
          <p:cNvPr id="4098" name="Picture 2" descr="Yokoso Sushi Sushi">
            <a:extLst>
              <a:ext uri="{FF2B5EF4-FFF2-40B4-BE49-F238E27FC236}">
                <a16:creationId xmlns:a16="http://schemas.microsoft.com/office/drawing/2014/main" xmlns="" id="{CD85089A-1A7E-4D84-AD88-2D356DB7A4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77055" y="-41563"/>
            <a:ext cx="1814945" cy="15915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xmlns="" id="{FE1A0D51-189F-4B86-A40F-9AFD1E389C2E}"/>
              </a:ext>
            </a:extLst>
          </p:cNvPr>
          <p:cNvSpPr/>
          <p:nvPr/>
        </p:nvSpPr>
        <p:spPr>
          <a:xfrm>
            <a:off x="290945" y="1441306"/>
            <a:ext cx="2050473" cy="57409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/>
              <a:t>Nigiri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xmlns="" id="{715CF7E6-F78B-47A6-BF02-128D6B0C2F20}"/>
              </a:ext>
            </a:extLst>
          </p:cNvPr>
          <p:cNvSpPr/>
          <p:nvPr/>
        </p:nvSpPr>
        <p:spPr>
          <a:xfrm>
            <a:off x="2847109" y="1433513"/>
            <a:ext cx="1953491" cy="57409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/>
              <a:t>Maki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57652C0D-8479-487F-9777-B16101A58619}"/>
              </a:ext>
            </a:extLst>
          </p:cNvPr>
          <p:cNvSpPr/>
          <p:nvPr/>
        </p:nvSpPr>
        <p:spPr>
          <a:xfrm>
            <a:off x="5126822" y="1441306"/>
            <a:ext cx="1953492" cy="5663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 b="1" dirty="0"/>
          </a:p>
          <a:p>
            <a:pPr algn="ctr"/>
            <a:r>
              <a:rPr lang="en-GB" sz="2400" b="1" dirty="0"/>
              <a:t>Uramaki</a:t>
            </a:r>
          </a:p>
          <a:p>
            <a:pPr algn="ctr"/>
            <a:endParaRPr lang="en-GB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xmlns="" id="{B9A904D3-5AEE-41FF-8D07-E96B8024D820}"/>
              </a:ext>
            </a:extLst>
          </p:cNvPr>
          <p:cNvSpPr/>
          <p:nvPr/>
        </p:nvSpPr>
        <p:spPr>
          <a:xfrm>
            <a:off x="7426030" y="1433513"/>
            <a:ext cx="2050473" cy="5818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/>
              <a:t>Futomaki</a:t>
            </a:r>
          </a:p>
        </p:txBody>
      </p:sp>
      <p:pic>
        <p:nvPicPr>
          <p:cNvPr id="8194" name="Picture 2" descr="Image result for nigiri">
            <a:extLst>
              <a:ext uri="{FF2B5EF4-FFF2-40B4-BE49-F238E27FC236}">
                <a16:creationId xmlns:a16="http://schemas.microsoft.com/office/drawing/2014/main" xmlns="" id="{C48CC1DA-2A59-40D7-8B2C-B85FE2B410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943" y="2015403"/>
            <a:ext cx="2050473" cy="14247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Image result for maki">
            <a:extLst>
              <a:ext uri="{FF2B5EF4-FFF2-40B4-BE49-F238E27FC236}">
                <a16:creationId xmlns:a16="http://schemas.microsoft.com/office/drawing/2014/main" xmlns="" id="{53E5B8B8-DC0D-48E4-B959-B5625380D44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9107" y="2004291"/>
            <a:ext cx="1953491" cy="14247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Image result for uramaki">
            <a:extLst>
              <a:ext uri="{FF2B5EF4-FFF2-40B4-BE49-F238E27FC236}">
                <a16:creationId xmlns:a16="http://schemas.microsoft.com/office/drawing/2014/main" xmlns="" id="{B0B5A85B-41E6-441B-BA91-9D83F5C5CC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8314" y="2015403"/>
            <a:ext cx="1953491" cy="14247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0" name="Picture 8" descr="Related image">
            <a:extLst>
              <a:ext uri="{FF2B5EF4-FFF2-40B4-BE49-F238E27FC236}">
                <a16:creationId xmlns:a16="http://schemas.microsoft.com/office/drawing/2014/main" xmlns="" id="{DB50519B-523E-4D0E-980F-01597FB74D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6030" y="2015403"/>
            <a:ext cx="2050473" cy="14247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xmlns="" id="{02993141-059E-49CF-A738-30BF1AEFF052}"/>
              </a:ext>
            </a:extLst>
          </p:cNvPr>
          <p:cNvSpPr/>
          <p:nvPr/>
        </p:nvSpPr>
        <p:spPr>
          <a:xfrm>
            <a:off x="290943" y="4014209"/>
            <a:ext cx="2244439" cy="57409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/>
              <a:t>Temaki</a:t>
            </a:r>
          </a:p>
        </p:txBody>
      </p:sp>
      <p:pic>
        <p:nvPicPr>
          <p:cNvPr id="8202" name="Picture 10" descr="Image result for temaki">
            <a:extLst>
              <a:ext uri="{FF2B5EF4-FFF2-40B4-BE49-F238E27FC236}">
                <a16:creationId xmlns:a16="http://schemas.microsoft.com/office/drawing/2014/main" xmlns="" id="{71528981-CBBA-4428-ABA0-D3D804C464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942" y="4588305"/>
            <a:ext cx="2244440" cy="21041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xmlns="" id="{8AB0F4E4-289A-43D1-ADD2-78C352C237F4}"/>
              </a:ext>
            </a:extLst>
          </p:cNvPr>
          <p:cNvSpPr/>
          <p:nvPr/>
        </p:nvSpPr>
        <p:spPr>
          <a:xfrm>
            <a:off x="2882383" y="4014209"/>
            <a:ext cx="2590162" cy="57409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/>
              <a:t>Sashimi</a:t>
            </a:r>
          </a:p>
        </p:txBody>
      </p:sp>
      <p:pic>
        <p:nvPicPr>
          <p:cNvPr id="8204" name="Picture 12" descr="Image result for sashimi">
            <a:extLst>
              <a:ext uri="{FF2B5EF4-FFF2-40B4-BE49-F238E27FC236}">
                <a16:creationId xmlns:a16="http://schemas.microsoft.com/office/drawing/2014/main" xmlns="" id="{EE9C9BD5-5CFC-420C-A13F-C24013A5E76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2383" y="4588305"/>
            <a:ext cx="2590162" cy="21041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Plus Sign 2">
            <a:extLst>
              <a:ext uri="{FF2B5EF4-FFF2-40B4-BE49-F238E27FC236}">
                <a16:creationId xmlns:a16="http://schemas.microsoft.com/office/drawing/2014/main" xmlns="" id="{BF5764EF-BA3B-4247-9883-66A4D6B1C9BA}"/>
              </a:ext>
            </a:extLst>
          </p:cNvPr>
          <p:cNvSpPr/>
          <p:nvPr/>
        </p:nvSpPr>
        <p:spPr>
          <a:xfrm>
            <a:off x="5527966" y="4588305"/>
            <a:ext cx="1648054" cy="1596449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xmlns="" id="{F58EEF82-78D7-4F04-BF41-F5D03C89A63F}"/>
              </a:ext>
            </a:extLst>
          </p:cNvPr>
          <p:cNvSpPr/>
          <p:nvPr/>
        </p:nvSpPr>
        <p:spPr>
          <a:xfrm>
            <a:off x="7426030" y="4014209"/>
            <a:ext cx="4087093" cy="267825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000" b="1" dirty="0"/>
              <a:t>Full range of Japanese style rice and noodle dishes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000" b="1" dirty="0"/>
              <a:t>Soft Drinks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000" b="1" dirty="0"/>
              <a:t>Ice-Creams and Desserts</a:t>
            </a:r>
          </a:p>
        </p:txBody>
      </p:sp>
    </p:spTree>
    <p:extLst>
      <p:ext uri="{BB962C8B-B14F-4D97-AF65-F5344CB8AC3E}">
        <p14:creationId xmlns:p14="http://schemas.microsoft.com/office/powerpoint/2010/main" val="25175183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38F6A1F-A6C1-4533-A93F-BEA13FE7CB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974300"/>
          </a:xfrm>
        </p:spPr>
        <p:txBody>
          <a:bodyPr/>
          <a:lstStyle/>
          <a:p>
            <a:r>
              <a:rPr lang="en-GB" dirty="0"/>
              <a:t>4 P’s: Pricing Strategy</a:t>
            </a:r>
          </a:p>
        </p:txBody>
      </p:sp>
      <p:pic>
        <p:nvPicPr>
          <p:cNvPr id="3" name="Picture 2" descr="Yokoso Sushi Sushi">
            <a:extLst>
              <a:ext uri="{FF2B5EF4-FFF2-40B4-BE49-F238E27FC236}">
                <a16:creationId xmlns:a16="http://schemas.microsoft.com/office/drawing/2014/main" xmlns="" id="{19D8E1EB-1476-4B0A-9536-73A69D1CA19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77055" y="-41563"/>
            <a:ext cx="1814945" cy="15915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xmlns="" id="{E99F89D9-A682-42EA-A04B-6872B237B6A8}"/>
              </a:ext>
            </a:extLst>
          </p:cNvPr>
          <p:cNvSpPr/>
          <p:nvPr/>
        </p:nvSpPr>
        <p:spPr>
          <a:xfrm>
            <a:off x="318655" y="1704109"/>
            <a:ext cx="10155382" cy="123305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400" dirty="0"/>
              <a:t>Pricing needs to be comparable to competitor takeaway restaurants in East London which mainly offer Asian curries or grilled dishes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xmlns="" id="{2102175A-2DC4-472E-B29A-AA5B64595B6B}"/>
              </a:ext>
            </a:extLst>
          </p:cNvPr>
          <p:cNvSpPr/>
          <p:nvPr/>
        </p:nvSpPr>
        <p:spPr>
          <a:xfrm>
            <a:off x="318655" y="3394363"/>
            <a:ext cx="2485016" cy="239683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/>
              <a:t>Starters</a:t>
            </a:r>
          </a:p>
          <a:p>
            <a:pPr algn="ctr"/>
            <a:endParaRPr lang="en-GB" sz="2400" b="1" dirty="0"/>
          </a:p>
          <a:p>
            <a:pPr algn="ctr"/>
            <a:r>
              <a:rPr lang="en-GB" sz="2000" b="1" dirty="0"/>
              <a:t>Price Range:</a:t>
            </a:r>
          </a:p>
          <a:p>
            <a:pPr algn="ctr"/>
            <a:r>
              <a:rPr lang="en-GB" sz="2000" b="1" dirty="0"/>
              <a:t>£2 - £8 </a:t>
            </a:r>
          </a:p>
          <a:p>
            <a:pPr algn="ctr"/>
            <a:r>
              <a:rPr lang="en-GB" sz="2000" b="1" dirty="0"/>
              <a:t>(depending on item and quantity) 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xmlns="" id="{C32D7315-37EB-4045-AF3B-8F5E0A73DC76}"/>
              </a:ext>
            </a:extLst>
          </p:cNvPr>
          <p:cNvSpPr/>
          <p:nvPr/>
        </p:nvSpPr>
        <p:spPr>
          <a:xfrm>
            <a:off x="3255819" y="3394363"/>
            <a:ext cx="2485016" cy="239683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/>
              <a:t>Sushi</a:t>
            </a:r>
          </a:p>
          <a:p>
            <a:pPr algn="ctr"/>
            <a:endParaRPr lang="en-GB" sz="2400" b="1" dirty="0"/>
          </a:p>
          <a:p>
            <a:pPr algn="ctr"/>
            <a:r>
              <a:rPr lang="en-GB" sz="2000" b="1" dirty="0"/>
              <a:t>Price Range:</a:t>
            </a:r>
          </a:p>
          <a:p>
            <a:pPr algn="ctr"/>
            <a:r>
              <a:rPr lang="en-GB" sz="2000" b="1" dirty="0"/>
              <a:t>£3 - £8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xmlns="" id="{9E5AC1D3-0781-4952-AC05-F32BB9D81C38}"/>
              </a:ext>
            </a:extLst>
          </p:cNvPr>
          <p:cNvSpPr/>
          <p:nvPr/>
        </p:nvSpPr>
        <p:spPr>
          <a:xfrm>
            <a:off x="6451167" y="3394363"/>
            <a:ext cx="2485016" cy="239683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/>
              <a:t>Rice/Noodles</a:t>
            </a:r>
          </a:p>
          <a:p>
            <a:pPr algn="ctr"/>
            <a:endParaRPr lang="en-GB" sz="2400" b="1" dirty="0"/>
          </a:p>
          <a:p>
            <a:pPr algn="ctr"/>
            <a:r>
              <a:rPr lang="en-GB" sz="2000" b="1" dirty="0"/>
              <a:t>Price Range:</a:t>
            </a:r>
          </a:p>
          <a:p>
            <a:pPr algn="ctr"/>
            <a:r>
              <a:rPr lang="en-GB" sz="2000" b="1" dirty="0"/>
              <a:t>£3 - £8 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xmlns="" id="{8AA65B68-BA5C-4803-A439-63EE5C626051}"/>
              </a:ext>
            </a:extLst>
          </p:cNvPr>
          <p:cNvSpPr/>
          <p:nvPr/>
        </p:nvSpPr>
        <p:spPr>
          <a:xfrm>
            <a:off x="9231529" y="3394363"/>
            <a:ext cx="2485016" cy="239683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/>
              <a:t>Drinks/Desserts</a:t>
            </a:r>
          </a:p>
          <a:p>
            <a:pPr algn="ctr"/>
            <a:endParaRPr lang="en-GB" sz="2400" b="1" dirty="0"/>
          </a:p>
          <a:p>
            <a:pPr algn="ctr"/>
            <a:r>
              <a:rPr lang="en-GB" sz="2000" b="1" dirty="0"/>
              <a:t>Price Range:</a:t>
            </a:r>
          </a:p>
          <a:p>
            <a:pPr algn="ctr"/>
            <a:r>
              <a:rPr lang="en-GB" sz="2000" b="1" dirty="0"/>
              <a:t>£2 - £5</a:t>
            </a:r>
          </a:p>
        </p:txBody>
      </p:sp>
    </p:spTree>
    <p:extLst>
      <p:ext uri="{BB962C8B-B14F-4D97-AF65-F5344CB8AC3E}">
        <p14:creationId xmlns:p14="http://schemas.microsoft.com/office/powerpoint/2010/main" val="309568076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38F6A1F-A6C1-4533-A93F-BEA13FE7CB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974300"/>
          </a:xfrm>
        </p:spPr>
        <p:txBody>
          <a:bodyPr/>
          <a:lstStyle/>
          <a:p>
            <a:r>
              <a:rPr lang="en-GB" dirty="0"/>
              <a:t>4 P’s: Place</a:t>
            </a:r>
          </a:p>
        </p:txBody>
      </p:sp>
      <p:pic>
        <p:nvPicPr>
          <p:cNvPr id="3" name="Picture 2" descr="Yokoso Sushi Sushi">
            <a:extLst>
              <a:ext uri="{FF2B5EF4-FFF2-40B4-BE49-F238E27FC236}">
                <a16:creationId xmlns:a16="http://schemas.microsoft.com/office/drawing/2014/main" xmlns="" id="{19D8E1EB-1476-4B0A-9536-73A69D1CA19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77055" y="-41563"/>
            <a:ext cx="1814945" cy="15915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xmlns="" id="{E99F89D9-A682-42EA-A04B-6872B237B6A8}"/>
              </a:ext>
            </a:extLst>
          </p:cNvPr>
          <p:cNvSpPr/>
          <p:nvPr/>
        </p:nvSpPr>
        <p:spPr>
          <a:xfrm>
            <a:off x="318655" y="1704109"/>
            <a:ext cx="5777345" cy="67887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400" dirty="0"/>
              <a:t>Location: 347, Eastern Avenue, Ilford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xmlns="" id="{2102175A-2DC4-472E-B29A-AA5B64595B6B}"/>
              </a:ext>
            </a:extLst>
          </p:cNvPr>
          <p:cNvSpPr/>
          <p:nvPr/>
        </p:nvSpPr>
        <p:spPr>
          <a:xfrm>
            <a:off x="318655" y="2757054"/>
            <a:ext cx="2485016" cy="239683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/>
              <a:t>Convenient location next to A12 and Gant’s Hill Station</a:t>
            </a:r>
            <a:r>
              <a:rPr lang="en-GB" sz="2000" b="1" dirty="0"/>
              <a:t> 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xmlns="" id="{C32D7315-37EB-4045-AF3B-8F5E0A73DC76}"/>
              </a:ext>
            </a:extLst>
          </p:cNvPr>
          <p:cNvSpPr/>
          <p:nvPr/>
        </p:nvSpPr>
        <p:spPr>
          <a:xfrm>
            <a:off x="3207327" y="2757054"/>
            <a:ext cx="2485016" cy="239683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/>
              <a:t>No direct competition – nearby restaurants are grills or curry houses </a:t>
            </a:r>
            <a:endParaRPr lang="en-GB" sz="2000" b="1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xmlns="" id="{9E5AC1D3-0781-4952-AC05-F32BB9D81C38}"/>
              </a:ext>
            </a:extLst>
          </p:cNvPr>
          <p:cNvSpPr/>
          <p:nvPr/>
        </p:nvSpPr>
        <p:spPr>
          <a:xfrm>
            <a:off x="6095999" y="2757054"/>
            <a:ext cx="2485016" cy="239683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/>
              <a:t>High foot traffic which will increase visibility </a:t>
            </a:r>
            <a:endParaRPr lang="en-GB" sz="2000" b="1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xmlns="" id="{8AA65B68-BA5C-4803-A439-63EE5C626051}"/>
              </a:ext>
            </a:extLst>
          </p:cNvPr>
          <p:cNvSpPr/>
          <p:nvPr/>
        </p:nvSpPr>
        <p:spPr>
          <a:xfrm>
            <a:off x="8984671" y="2757053"/>
            <a:ext cx="2485016" cy="239683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/>
              <a:t>The company will partner with Just Eat to increase the number of delivery orders</a:t>
            </a:r>
            <a:endParaRPr lang="en-GB" sz="2000" b="1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xmlns="" id="{0AB0F74A-67A3-47FF-A515-5837C60F4974}"/>
              </a:ext>
            </a:extLst>
          </p:cNvPr>
          <p:cNvSpPr/>
          <p:nvPr/>
        </p:nvSpPr>
        <p:spPr>
          <a:xfrm>
            <a:off x="318655" y="5624945"/>
            <a:ext cx="10848109" cy="67887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400" dirty="0"/>
              <a:t>Opening hours: Monday – Wednesday: 4pm – 11pm</a:t>
            </a:r>
          </a:p>
          <a:p>
            <a:r>
              <a:rPr lang="en-GB" sz="2400" dirty="0"/>
              <a:t>					Thursday – Sunday: 12 noon – 11pm</a:t>
            </a:r>
          </a:p>
        </p:txBody>
      </p:sp>
    </p:spTree>
    <p:extLst>
      <p:ext uri="{BB962C8B-B14F-4D97-AF65-F5344CB8AC3E}">
        <p14:creationId xmlns:p14="http://schemas.microsoft.com/office/powerpoint/2010/main" val="236815993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AF535C6B-D687-47ED-92F7-025039CA30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8946541" cy="849609"/>
          </a:xfrm>
        </p:spPr>
        <p:txBody>
          <a:bodyPr/>
          <a:lstStyle/>
          <a:p>
            <a:r>
              <a:rPr lang="en-GB" dirty="0"/>
              <a:t>4 P’s: Promotion 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6DA8167E-14A8-4BF3-8658-D924530B77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111" y="1817390"/>
            <a:ext cx="10603780" cy="4195481"/>
          </a:xfrm>
        </p:spPr>
        <p:txBody>
          <a:bodyPr/>
          <a:lstStyle/>
          <a:p>
            <a:r>
              <a:rPr lang="en-GB" dirty="0"/>
              <a:t>Primary method of promotion will be flyers posted through doors in Ilford and surrounding </a:t>
            </a:r>
            <a:r>
              <a:rPr lang="en-GB" dirty="0" smtClean="0"/>
              <a:t>areas. This </a:t>
            </a:r>
            <a:r>
              <a:rPr lang="en-GB" dirty="0"/>
              <a:t>has the advantage of being low cost and can achieve high penetration</a:t>
            </a:r>
          </a:p>
          <a:p>
            <a:r>
              <a:rPr lang="en-GB" dirty="0"/>
              <a:t>The company has also set up a website and will used paid advertising on Google to be shown first in search results</a:t>
            </a:r>
          </a:p>
          <a:p>
            <a:r>
              <a:rPr lang="en-GB" dirty="0"/>
              <a:t>Social media and word of mouth will also be used for promotion: Facebook and Twitter accounts will be set up</a:t>
            </a:r>
          </a:p>
          <a:p>
            <a:r>
              <a:rPr lang="en-GB" dirty="0"/>
              <a:t>Linking with Just Eat will also provide an additional </a:t>
            </a:r>
            <a:r>
              <a:rPr lang="en-GB" dirty="0" smtClean="0"/>
              <a:t>revenue </a:t>
            </a:r>
            <a:r>
              <a:rPr lang="en-GB" dirty="0"/>
              <a:t>for promotion since </a:t>
            </a:r>
            <a:r>
              <a:rPr lang="en-GB" dirty="0" err="1"/>
              <a:t>Yokoso</a:t>
            </a:r>
            <a:r>
              <a:rPr lang="en-GB" dirty="0"/>
              <a:t>-Sushi will be on Just Eat for consumers looking for Japanese style food in Ilford and surrounding </a:t>
            </a:r>
            <a:r>
              <a:rPr lang="en-GB" dirty="0" smtClean="0"/>
              <a:t>areas.</a:t>
            </a:r>
            <a:endParaRPr lang="en-GB" dirty="0"/>
          </a:p>
        </p:txBody>
      </p:sp>
      <p:pic>
        <p:nvPicPr>
          <p:cNvPr id="4" name="Picture 3" descr="Yokoso Sushi Sushi">
            <a:extLst>
              <a:ext uri="{FF2B5EF4-FFF2-40B4-BE49-F238E27FC236}">
                <a16:creationId xmlns:a16="http://schemas.microsoft.com/office/drawing/2014/main" xmlns="" id="{822D634F-062E-4057-A9EA-7FBA4A8EE1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77055" y="-41563"/>
            <a:ext cx="1814945" cy="15915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4937285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1342EA5A-F5EB-40F8-B87C-24CCB3C11B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Organisational Chart</a:t>
            </a:r>
          </a:p>
        </p:txBody>
      </p:sp>
      <p:pic>
        <p:nvPicPr>
          <p:cNvPr id="3" name="Picture 2" descr="Yokoso Sushi Sushi">
            <a:extLst>
              <a:ext uri="{FF2B5EF4-FFF2-40B4-BE49-F238E27FC236}">
                <a16:creationId xmlns:a16="http://schemas.microsoft.com/office/drawing/2014/main" xmlns="" id="{34209FC7-2A5A-4550-9512-DA624FEA89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77055" y="-41563"/>
            <a:ext cx="1814945" cy="15915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xmlns="" id="{77958609-A9FA-47D2-81E7-73DED8ADBC9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20733470"/>
              </p:ext>
            </p:extLst>
          </p:nvPr>
        </p:nvGraphicFramePr>
        <p:xfrm>
          <a:off x="646111" y="1549978"/>
          <a:ext cx="9730944" cy="48553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71932431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F8E30B2-8C44-41C0-9D5D-301E5A6B6F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946591"/>
          </a:xfrm>
        </p:spPr>
        <p:txBody>
          <a:bodyPr/>
          <a:lstStyle/>
          <a:p>
            <a:r>
              <a:rPr lang="en-GB" dirty="0"/>
              <a:t>PESTLE Analysis</a:t>
            </a:r>
          </a:p>
        </p:txBody>
      </p:sp>
      <p:pic>
        <p:nvPicPr>
          <p:cNvPr id="3" name="Picture 2" descr="Yokoso Sushi Sushi">
            <a:extLst>
              <a:ext uri="{FF2B5EF4-FFF2-40B4-BE49-F238E27FC236}">
                <a16:creationId xmlns:a16="http://schemas.microsoft.com/office/drawing/2014/main" xmlns="" id="{2F737C50-0DA1-40D7-BE47-E6FDD12D44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77055" y="-41563"/>
            <a:ext cx="1814945" cy="15915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xmlns="" id="{CDBA1258-ADC1-44E2-8C41-8BD5C9EDEE3F}"/>
              </a:ext>
            </a:extLst>
          </p:cNvPr>
          <p:cNvSpPr/>
          <p:nvPr/>
        </p:nvSpPr>
        <p:spPr>
          <a:xfrm>
            <a:off x="646111" y="1662545"/>
            <a:ext cx="3399416" cy="235527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/>
              <a:t>Political Factors: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Brexit could lead to shortage of staff or raw materials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Immigration changes could make it difficult to recruit overseas staff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xmlns="" id="{E7567A17-A4B8-46AD-B9D0-BAEB8B89417C}"/>
              </a:ext>
            </a:extLst>
          </p:cNvPr>
          <p:cNvSpPr/>
          <p:nvPr/>
        </p:nvSpPr>
        <p:spPr>
          <a:xfrm>
            <a:off x="4396292" y="1662545"/>
            <a:ext cx="3399416" cy="176645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/>
              <a:t>Economic Factors: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Lower inflation figures may make more consumers consider takeaway</a:t>
            </a:r>
          </a:p>
          <a:p>
            <a:endParaRPr lang="en-GB" dirty="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xmlns="" id="{4012D5AD-979B-40E1-AFD2-87515C4754A7}"/>
              </a:ext>
            </a:extLst>
          </p:cNvPr>
          <p:cNvSpPr/>
          <p:nvPr/>
        </p:nvSpPr>
        <p:spPr>
          <a:xfrm>
            <a:off x="8351126" y="1662545"/>
            <a:ext cx="3399416" cy="347749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/>
              <a:t>Social Factors: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Consumers demand convenience which could benefit reasonably priced takeaways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UK consumers are becoming more adventurous which could increase demand for Japanese food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xmlns="" id="{DB741F25-B745-4C57-A28F-4D0F7DFF41EC}"/>
              </a:ext>
            </a:extLst>
          </p:cNvPr>
          <p:cNvSpPr/>
          <p:nvPr/>
        </p:nvSpPr>
        <p:spPr>
          <a:xfrm>
            <a:off x="441459" y="4281055"/>
            <a:ext cx="3399416" cy="151014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/>
              <a:t>Technological Factors: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Increase in online ordering through apps like Just Eat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xmlns="" id="{70D6D75F-E27E-4E63-AF5B-0319DA255000}"/>
              </a:ext>
            </a:extLst>
          </p:cNvPr>
          <p:cNvSpPr/>
          <p:nvPr/>
        </p:nvSpPr>
        <p:spPr>
          <a:xfrm>
            <a:off x="4498618" y="3692236"/>
            <a:ext cx="3399416" cy="235527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/>
              <a:t>Environmental Factors: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Consumers are becoming more environmentally conscious – </a:t>
            </a:r>
            <a:r>
              <a:rPr lang="en-GB" dirty="0" err="1"/>
              <a:t>Yokoso</a:t>
            </a:r>
            <a:r>
              <a:rPr lang="en-GB" dirty="0"/>
              <a:t> intends to tap into this by only using recyclable packaging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xmlns="" id="{D2840554-1F94-495D-A010-01856D6DF4BD}"/>
              </a:ext>
            </a:extLst>
          </p:cNvPr>
          <p:cNvSpPr/>
          <p:nvPr/>
        </p:nvSpPr>
        <p:spPr>
          <a:xfrm>
            <a:off x="8555777" y="5252604"/>
            <a:ext cx="3399416" cy="148070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/>
              <a:t>Legal Factors: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Changes in company regulation, taxation and food safety could affect the company</a:t>
            </a:r>
          </a:p>
        </p:txBody>
      </p:sp>
    </p:spTree>
    <p:extLst>
      <p:ext uri="{BB962C8B-B14F-4D97-AF65-F5344CB8AC3E}">
        <p14:creationId xmlns:p14="http://schemas.microsoft.com/office/powerpoint/2010/main" val="39133050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4F50B56-F442-42F4-BFA2-86266B79B3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905027"/>
          </a:xfrm>
        </p:spPr>
        <p:txBody>
          <a:bodyPr/>
          <a:lstStyle/>
          <a:p>
            <a:r>
              <a:rPr lang="en-GB" dirty="0"/>
              <a:t>SWOT Analysis</a:t>
            </a:r>
          </a:p>
        </p:txBody>
      </p:sp>
      <p:pic>
        <p:nvPicPr>
          <p:cNvPr id="3" name="Picture 2" descr="Yokoso Sushi Sushi">
            <a:extLst>
              <a:ext uri="{FF2B5EF4-FFF2-40B4-BE49-F238E27FC236}">
                <a16:creationId xmlns:a16="http://schemas.microsoft.com/office/drawing/2014/main" xmlns="" id="{A48FA608-8AA8-4883-BF16-C59BE00C5F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77055" y="-41563"/>
            <a:ext cx="1814945" cy="15915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xmlns="" id="{AFB13D81-EAB7-449B-8F87-AFD7FF37F53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23998162"/>
              </p:ext>
            </p:extLst>
          </p:nvPr>
        </p:nvGraphicFramePr>
        <p:xfrm>
          <a:off x="319889" y="1357746"/>
          <a:ext cx="10569784" cy="52647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47927619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A3840F8-29F4-4AEA-8523-B0A021C6B3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3295CE90-D86E-4E0F-82D3-215B68EF6C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new company is well placed to take advantage of an increase in consumer demand for Japanese food</a:t>
            </a:r>
          </a:p>
          <a:p>
            <a:r>
              <a:rPr lang="en-GB" dirty="0"/>
              <a:t>Yoko-Sushi will offer an exciting alternative to traditional takeaway restaurants in the Ilford area</a:t>
            </a:r>
          </a:p>
          <a:p>
            <a:r>
              <a:rPr lang="en-GB" dirty="0"/>
              <a:t>The company is expected to be profitable from year one due to low costs</a:t>
            </a:r>
          </a:p>
          <a:p>
            <a:r>
              <a:rPr lang="en-GB" dirty="0"/>
              <a:t>There is an opportunity to grow the business by opening branches in other parts of London if the first branch </a:t>
            </a:r>
            <a:r>
              <a:rPr lang="en-GB"/>
              <a:t>is successful </a:t>
            </a:r>
            <a:endParaRPr lang="en-GB" dirty="0"/>
          </a:p>
          <a:p>
            <a:endParaRPr lang="en-GB" dirty="0"/>
          </a:p>
        </p:txBody>
      </p:sp>
      <p:pic>
        <p:nvPicPr>
          <p:cNvPr id="4" name="Picture 3" descr="Yokoso Sushi Sushi">
            <a:extLst>
              <a:ext uri="{FF2B5EF4-FFF2-40B4-BE49-F238E27FC236}">
                <a16:creationId xmlns:a16="http://schemas.microsoft.com/office/drawing/2014/main" xmlns="" id="{0D55E5D7-78B9-4146-A25F-89F8DEFFBDB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77055" y="-41563"/>
            <a:ext cx="1814945" cy="15915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1553376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00180666"/>
              </p:ext>
            </p:extLst>
          </p:nvPr>
        </p:nvGraphicFramePr>
        <p:xfrm>
          <a:off x="253999" y="1473201"/>
          <a:ext cx="11849101" cy="518568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041401"/>
                <a:gridCol w="1168400"/>
                <a:gridCol w="1701800"/>
                <a:gridCol w="1003300"/>
                <a:gridCol w="2273300"/>
                <a:gridCol w="4660900"/>
              </a:tblGrid>
              <a:tr h="28306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 smtClean="0">
                          <a:effectLst/>
                        </a:rPr>
                        <a:t>Date</a:t>
                      </a:r>
                      <a:endParaRPr lang="en-US" sz="1400" dirty="0">
                        <a:effectLst/>
                        <a:latin typeface="Times New Roman" charset="0"/>
                        <a:ea typeface="Calibri" charset="0"/>
                        <a:cs typeface="Times New Roman" charset="0"/>
                      </a:endParaRPr>
                    </a:p>
                  </a:txBody>
                  <a:tcPr marL="58668" marR="58668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Time</a:t>
                      </a:r>
                      <a:endParaRPr lang="en-US" sz="1400">
                        <a:effectLst/>
                        <a:latin typeface="Times New Roman" charset="0"/>
                        <a:ea typeface="Calibri" charset="0"/>
                        <a:cs typeface="Times New Roman" charset="0"/>
                      </a:endParaRPr>
                    </a:p>
                  </a:txBody>
                  <a:tcPr marL="58668" marR="58668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Place</a:t>
                      </a:r>
                      <a:endParaRPr lang="en-US" sz="1400">
                        <a:effectLst/>
                        <a:latin typeface="Times New Roman" charset="0"/>
                        <a:ea typeface="Calibri" charset="0"/>
                        <a:cs typeface="Times New Roman" charset="0"/>
                      </a:endParaRPr>
                    </a:p>
                  </a:txBody>
                  <a:tcPr marL="58668" marR="58668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Attendees</a:t>
                      </a:r>
                      <a:endParaRPr lang="en-US" sz="1400" dirty="0">
                        <a:effectLst/>
                        <a:latin typeface="Times New Roman" charset="0"/>
                        <a:ea typeface="Calibri" charset="0"/>
                        <a:cs typeface="Times New Roman" charset="0"/>
                      </a:endParaRPr>
                    </a:p>
                  </a:txBody>
                  <a:tcPr marL="58668" marR="58668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Items Discussed</a:t>
                      </a:r>
                      <a:endParaRPr lang="en-US" sz="1400">
                        <a:effectLst/>
                        <a:latin typeface="Times New Roman" charset="0"/>
                        <a:ea typeface="Calibri" charset="0"/>
                        <a:cs typeface="Times New Roman" charset="0"/>
                      </a:endParaRPr>
                    </a:p>
                  </a:txBody>
                  <a:tcPr marL="58668" marR="58668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Outcomes/Tasks</a:t>
                      </a:r>
                      <a:endParaRPr lang="en-US" sz="1400">
                        <a:effectLst/>
                        <a:latin typeface="Times New Roman" charset="0"/>
                        <a:ea typeface="Calibri" charset="0"/>
                        <a:cs typeface="Times New Roman" charset="0"/>
                      </a:endParaRPr>
                    </a:p>
                  </a:txBody>
                  <a:tcPr marL="58668" marR="58668" marT="0" marB="0"/>
                </a:tc>
              </a:tr>
              <a:tr h="679904">
                <a:tc>
                  <a:txBody>
                    <a:bodyPr/>
                    <a:lstStyle/>
                    <a:p>
                      <a:pPr algn="just">
                        <a:lnSpc>
                          <a:spcPts val="2760"/>
                        </a:lnSpc>
                        <a:spcAft>
                          <a:spcPts val="0"/>
                        </a:spcAft>
                      </a:pPr>
                      <a:r>
                        <a:rPr lang="en-US" sz="1400" b="1" dirty="0" smtClean="0">
                          <a:effectLst/>
                        </a:rPr>
                        <a:t>03/04/18</a:t>
                      </a:r>
                      <a:endParaRPr lang="en-US" sz="1400" b="1" dirty="0">
                        <a:effectLst/>
                        <a:latin typeface="Times New Roman" charset="0"/>
                        <a:ea typeface="Calibri" charset="0"/>
                        <a:cs typeface="Times New Roman" charset="0"/>
                      </a:endParaRPr>
                    </a:p>
                  </a:txBody>
                  <a:tcPr marL="52249" marR="52249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10.30 am</a:t>
                      </a:r>
                      <a:endParaRPr lang="en-US" sz="1400" dirty="0">
                        <a:effectLst/>
                        <a:latin typeface="Times New Roman" charset="0"/>
                        <a:ea typeface="Calibri" charset="0"/>
                        <a:cs typeface="Times New Roman" charset="0"/>
                      </a:endParaRPr>
                    </a:p>
                  </a:txBody>
                  <a:tcPr marL="58668" marR="58668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Whitechapel Library</a:t>
                      </a:r>
                      <a:endParaRPr lang="en-US" sz="1400">
                        <a:effectLst/>
                        <a:latin typeface="Times New Roman" charset="0"/>
                        <a:ea typeface="Calibri" charset="0"/>
                        <a:cs typeface="Times New Roman" charset="0"/>
                      </a:endParaRPr>
                    </a:p>
                  </a:txBody>
                  <a:tcPr marL="58668" marR="58668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KI, SI, AY,</a:t>
                      </a:r>
                      <a:endParaRPr lang="en-US" sz="1400">
                        <a:effectLst/>
                      </a:endParaRP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AS</a:t>
                      </a:r>
                      <a:endParaRPr lang="en-US" sz="1400">
                        <a:effectLst/>
                        <a:latin typeface="Times New Roman" charset="0"/>
                        <a:ea typeface="Calibri" charset="0"/>
                        <a:cs typeface="Times New Roman" charset="0"/>
                      </a:endParaRPr>
                    </a:p>
                  </a:txBody>
                  <a:tcPr marL="58668" marR="58668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 smtClean="0">
                          <a:effectLst/>
                        </a:rPr>
                        <a:t>Introductions and </a:t>
                      </a:r>
                      <a:r>
                        <a:rPr lang="en-GB" sz="1400" dirty="0">
                          <a:effectLst/>
                        </a:rPr>
                        <a:t>understanding of requirements </a:t>
                      </a:r>
                      <a:endParaRPr lang="en-US" sz="1400" dirty="0">
                        <a:effectLst/>
                        <a:latin typeface="Times New Roman" charset="0"/>
                        <a:ea typeface="Calibri" charset="0"/>
                        <a:cs typeface="Times New Roman" charset="0"/>
                      </a:endParaRPr>
                    </a:p>
                  </a:txBody>
                  <a:tcPr marL="58668" marR="58668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Group members to consider ideas for presentation</a:t>
                      </a:r>
                      <a:endParaRPr lang="en-US" sz="1400">
                        <a:effectLst/>
                        <a:latin typeface="Times New Roman" charset="0"/>
                        <a:ea typeface="Calibri" charset="0"/>
                        <a:cs typeface="Times New Roman" charset="0"/>
                      </a:endParaRPr>
                    </a:p>
                  </a:txBody>
                  <a:tcPr marL="58668" marR="58668" marT="0" marB="0"/>
                </a:tc>
              </a:tr>
              <a:tr h="707660">
                <a:tc>
                  <a:txBody>
                    <a:bodyPr/>
                    <a:lstStyle/>
                    <a:p>
                      <a:pPr algn="just">
                        <a:lnSpc>
                          <a:spcPts val="2760"/>
                        </a:lnSpc>
                        <a:spcAft>
                          <a:spcPts val="0"/>
                        </a:spcAft>
                      </a:pPr>
                      <a:r>
                        <a:rPr lang="en-US" sz="1400" b="1" dirty="0" smtClean="0">
                          <a:effectLst/>
                        </a:rPr>
                        <a:t>04/04/18</a:t>
                      </a:r>
                      <a:endParaRPr lang="en-US" sz="1400" b="1" dirty="0">
                        <a:effectLst/>
                        <a:latin typeface="Times New Roman" charset="0"/>
                        <a:ea typeface="Calibri" charset="0"/>
                        <a:cs typeface="Times New Roman" charset="0"/>
                      </a:endParaRPr>
                    </a:p>
                  </a:txBody>
                  <a:tcPr marL="52249" marR="52249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10.30 am</a:t>
                      </a:r>
                      <a:endParaRPr lang="en-US" sz="1400" dirty="0">
                        <a:effectLst/>
                        <a:latin typeface="Times New Roman" charset="0"/>
                        <a:ea typeface="Calibri" charset="0"/>
                        <a:cs typeface="Times New Roman" charset="0"/>
                      </a:endParaRPr>
                    </a:p>
                  </a:txBody>
                  <a:tcPr marL="58668" marR="58668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Whitechapel Library</a:t>
                      </a:r>
                      <a:endParaRPr lang="en-US" sz="1400">
                        <a:effectLst/>
                        <a:latin typeface="Times New Roman" charset="0"/>
                        <a:ea typeface="Calibri" charset="0"/>
                        <a:cs typeface="Times New Roman" charset="0"/>
                      </a:endParaRPr>
                    </a:p>
                  </a:txBody>
                  <a:tcPr marL="58668" marR="58668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KI, SI, AY,</a:t>
                      </a:r>
                      <a:endParaRPr lang="en-US" sz="1400">
                        <a:effectLst/>
                      </a:endParaRP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AS</a:t>
                      </a:r>
                      <a:endParaRPr lang="en-US" sz="1400">
                        <a:effectLst/>
                        <a:latin typeface="Times New Roman" charset="0"/>
                        <a:ea typeface="Calibri" charset="0"/>
                        <a:cs typeface="Times New Roman" charset="0"/>
                      </a:endParaRPr>
                    </a:p>
                  </a:txBody>
                  <a:tcPr marL="58668" marR="58668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Brainstorming of ideas</a:t>
                      </a:r>
                      <a:endParaRPr lang="en-US" sz="1400" dirty="0">
                        <a:effectLst/>
                        <a:latin typeface="Times New Roman" charset="0"/>
                        <a:ea typeface="Calibri" charset="0"/>
                        <a:cs typeface="Times New Roman" charset="0"/>
                      </a:endParaRPr>
                    </a:p>
                  </a:txBody>
                  <a:tcPr marL="58668" marR="58668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Agreed to focus on sushi company and name it Yokoso-Sushi</a:t>
                      </a:r>
                      <a:endParaRPr lang="en-US" sz="1400">
                        <a:effectLst/>
                        <a:latin typeface="Times New Roman" charset="0"/>
                        <a:ea typeface="Calibri" charset="0"/>
                        <a:cs typeface="Times New Roman" charset="0"/>
                      </a:endParaRPr>
                    </a:p>
                  </a:txBody>
                  <a:tcPr marL="58668" marR="58668" marT="0" marB="0"/>
                </a:tc>
              </a:tr>
              <a:tr h="945571">
                <a:tc>
                  <a:txBody>
                    <a:bodyPr/>
                    <a:lstStyle/>
                    <a:p>
                      <a:pPr algn="just">
                        <a:lnSpc>
                          <a:spcPts val="2760"/>
                        </a:lnSpc>
                        <a:spcAft>
                          <a:spcPts val="0"/>
                        </a:spcAft>
                      </a:pPr>
                      <a:r>
                        <a:rPr lang="en-US" sz="1400" b="1" dirty="0" smtClean="0">
                          <a:effectLst/>
                        </a:rPr>
                        <a:t>05/04/18</a:t>
                      </a:r>
                      <a:endParaRPr lang="en-US" sz="1400" b="1" dirty="0">
                        <a:effectLst/>
                        <a:latin typeface="Times New Roman" charset="0"/>
                        <a:ea typeface="Calibri" charset="0"/>
                        <a:cs typeface="Times New Roman" charset="0"/>
                      </a:endParaRPr>
                    </a:p>
                  </a:txBody>
                  <a:tcPr marL="52249" marR="52249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10.30 am</a:t>
                      </a:r>
                      <a:endParaRPr lang="en-US" sz="1400" dirty="0">
                        <a:effectLst/>
                        <a:latin typeface="Times New Roman" charset="0"/>
                        <a:ea typeface="Calibri" charset="0"/>
                        <a:cs typeface="Times New Roman" charset="0"/>
                      </a:endParaRPr>
                    </a:p>
                  </a:txBody>
                  <a:tcPr marL="58668" marR="58668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Whitechapel Library</a:t>
                      </a:r>
                      <a:endParaRPr lang="en-US" sz="1400" dirty="0">
                        <a:effectLst/>
                        <a:latin typeface="Times New Roman" charset="0"/>
                        <a:ea typeface="Calibri" charset="0"/>
                        <a:cs typeface="Times New Roman" charset="0"/>
                      </a:endParaRPr>
                    </a:p>
                  </a:txBody>
                  <a:tcPr marL="58668" marR="58668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KI, SI, AY, AS</a:t>
                      </a:r>
                      <a:endParaRPr lang="en-US" sz="1400">
                        <a:effectLst/>
                        <a:latin typeface="Times New Roman" charset="0"/>
                        <a:ea typeface="Calibri" charset="0"/>
                        <a:cs typeface="Times New Roman" charset="0"/>
                      </a:endParaRPr>
                    </a:p>
                  </a:txBody>
                  <a:tcPr marL="58668" marR="58668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Progress discussions</a:t>
                      </a:r>
                      <a:endParaRPr lang="en-US" sz="1400">
                        <a:effectLst/>
                        <a:latin typeface="Times New Roman" charset="0"/>
                        <a:ea typeface="Calibri" charset="0"/>
                        <a:cs typeface="Times New Roman" charset="0"/>
                      </a:endParaRPr>
                    </a:p>
                  </a:txBody>
                  <a:tcPr marL="58668" marR="58668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KI and SI to continue menu, operations, finance, product pricing</a:t>
                      </a:r>
                      <a:endParaRPr lang="en-US" sz="140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AY &amp; AS to continue place, promotion, PESTLE and SWOT</a:t>
                      </a:r>
                      <a:endParaRPr lang="en-US" sz="1400">
                        <a:effectLst/>
                        <a:latin typeface="Times New Roman" charset="0"/>
                        <a:ea typeface="Calibri" charset="0"/>
                        <a:cs typeface="Times New Roman" charset="0"/>
                      </a:endParaRPr>
                    </a:p>
                  </a:txBody>
                  <a:tcPr marL="58668" marR="58668" marT="0" marB="0"/>
                </a:tc>
              </a:tr>
              <a:tr h="566130">
                <a:tc>
                  <a:txBody>
                    <a:bodyPr/>
                    <a:lstStyle/>
                    <a:p>
                      <a:pPr algn="just">
                        <a:lnSpc>
                          <a:spcPts val="2760"/>
                        </a:lnSpc>
                        <a:spcAft>
                          <a:spcPts val="0"/>
                        </a:spcAft>
                      </a:pPr>
                      <a:r>
                        <a:rPr lang="en-US" sz="1400" b="1" dirty="0" smtClean="0">
                          <a:effectLst/>
                        </a:rPr>
                        <a:t>10/04/18</a:t>
                      </a:r>
                      <a:endParaRPr lang="en-US" sz="1400" b="1" dirty="0">
                        <a:effectLst/>
                        <a:latin typeface="Times New Roman" charset="0"/>
                        <a:ea typeface="Calibri" charset="0"/>
                        <a:cs typeface="Times New Roman" charset="0"/>
                      </a:endParaRPr>
                    </a:p>
                  </a:txBody>
                  <a:tcPr marL="52249" marR="52249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10.30 am</a:t>
                      </a:r>
                      <a:endParaRPr lang="en-US" sz="1400">
                        <a:effectLst/>
                        <a:latin typeface="Times New Roman" charset="0"/>
                        <a:ea typeface="Calibri" charset="0"/>
                        <a:cs typeface="Times New Roman" charset="0"/>
                      </a:endParaRPr>
                    </a:p>
                  </a:txBody>
                  <a:tcPr marL="58668" marR="58668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Whitechapel Library</a:t>
                      </a:r>
                      <a:endParaRPr lang="en-US" sz="1400" dirty="0">
                        <a:effectLst/>
                        <a:latin typeface="Times New Roman" charset="0"/>
                        <a:ea typeface="Calibri" charset="0"/>
                        <a:cs typeface="Times New Roman" charset="0"/>
                      </a:endParaRPr>
                    </a:p>
                  </a:txBody>
                  <a:tcPr marL="58668" marR="58668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KI, SI, AY,</a:t>
                      </a:r>
                      <a:endParaRPr lang="en-US" sz="1400" dirty="0">
                        <a:effectLst/>
                      </a:endParaRP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AS</a:t>
                      </a:r>
                      <a:endParaRPr lang="en-US" sz="1400" dirty="0">
                        <a:effectLst/>
                        <a:latin typeface="Times New Roman" charset="0"/>
                        <a:ea typeface="Calibri" charset="0"/>
                        <a:cs typeface="Times New Roman" charset="0"/>
                      </a:endParaRPr>
                    </a:p>
                  </a:txBody>
                  <a:tcPr marL="58668" marR="58668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Progress discussion</a:t>
                      </a:r>
                      <a:endParaRPr lang="en-US" sz="1400" dirty="0">
                        <a:effectLst/>
                        <a:latin typeface="Times New Roman" charset="0"/>
                        <a:ea typeface="Calibri" charset="0"/>
                        <a:cs typeface="Times New Roman" charset="0"/>
                      </a:endParaRPr>
                    </a:p>
                  </a:txBody>
                  <a:tcPr marL="58668" marR="58668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All group members to finalise their slides</a:t>
                      </a:r>
                      <a:endParaRPr lang="en-US" sz="1400">
                        <a:effectLst/>
                        <a:latin typeface="Times New Roman" charset="0"/>
                        <a:ea typeface="Calibri" charset="0"/>
                        <a:cs typeface="Times New Roman" charset="0"/>
                      </a:endParaRPr>
                    </a:p>
                  </a:txBody>
                  <a:tcPr marL="58668" marR="58668" marT="0" marB="0"/>
                </a:tc>
              </a:tr>
              <a:tr h="817773">
                <a:tc>
                  <a:txBody>
                    <a:bodyPr/>
                    <a:lstStyle/>
                    <a:p>
                      <a:pPr algn="just">
                        <a:lnSpc>
                          <a:spcPts val="2760"/>
                        </a:lnSpc>
                        <a:spcAft>
                          <a:spcPts val="0"/>
                        </a:spcAft>
                      </a:pPr>
                      <a:r>
                        <a:rPr lang="en-US" sz="1400" b="1" dirty="0" smtClean="0">
                          <a:effectLst/>
                        </a:rPr>
                        <a:t>11/04/18</a:t>
                      </a:r>
                      <a:endParaRPr lang="en-US" sz="1400" b="1" dirty="0">
                        <a:effectLst/>
                        <a:latin typeface="Times New Roman" charset="0"/>
                        <a:ea typeface="Calibri" charset="0"/>
                        <a:cs typeface="Times New Roman" charset="0"/>
                      </a:endParaRPr>
                    </a:p>
                  </a:txBody>
                  <a:tcPr marL="52249" marR="52249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10.30 am</a:t>
                      </a:r>
                      <a:endParaRPr lang="en-US" sz="1400">
                        <a:effectLst/>
                        <a:latin typeface="Times New Roman" charset="0"/>
                        <a:ea typeface="Calibri" charset="0"/>
                        <a:cs typeface="Times New Roman" charset="0"/>
                      </a:endParaRPr>
                    </a:p>
                  </a:txBody>
                  <a:tcPr marL="58668" marR="58668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Whitechapel Library</a:t>
                      </a:r>
                      <a:endParaRPr lang="en-US" sz="1400" dirty="0">
                        <a:effectLst/>
                        <a:latin typeface="Times New Roman" charset="0"/>
                        <a:ea typeface="Calibri" charset="0"/>
                        <a:cs typeface="Times New Roman" charset="0"/>
                      </a:endParaRPr>
                    </a:p>
                  </a:txBody>
                  <a:tcPr marL="58668" marR="58668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KI, SI, AY, AS</a:t>
                      </a:r>
                      <a:endParaRPr lang="en-US" sz="1400" dirty="0">
                        <a:effectLst/>
                        <a:latin typeface="Times New Roman" charset="0"/>
                        <a:ea typeface="Calibri" charset="0"/>
                        <a:cs typeface="Times New Roman" charset="0"/>
                      </a:endParaRPr>
                    </a:p>
                  </a:txBody>
                  <a:tcPr marL="58668" marR="58668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Review of final presentation </a:t>
                      </a:r>
                      <a:endParaRPr lang="en-US" sz="1400" dirty="0">
                        <a:effectLst/>
                        <a:latin typeface="Times New Roman" charset="0"/>
                        <a:ea typeface="Calibri" charset="0"/>
                        <a:cs typeface="Times New Roman" charset="0"/>
                      </a:endParaRPr>
                    </a:p>
                  </a:txBody>
                  <a:tcPr marL="58668" marR="58668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Group members to amend slides based on feedback from team</a:t>
                      </a:r>
                      <a:endParaRPr lang="en-US" sz="1400" dirty="0">
                        <a:effectLst/>
                        <a:latin typeface="Times New Roman" charset="0"/>
                        <a:ea typeface="Calibri" charset="0"/>
                        <a:cs typeface="Times New Roman" charset="0"/>
                      </a:endParaRPr>
                    </a:p>
                  </a:txBody>
                  <a:tcPr marL="58668" marR="58668" marT="0" marB="0"/>
                </a:tc>
              </a:tr>
              <a:tr h="1093512">
                <a:tc>
                  <a:txBody>
                    <a:bodyPr/>
                    <a:lstStyle/>
                    <a:p>
                      <a:pPr algn="just">
                        <a:lnSpc>
                          <a:spcPts val="2760"/>
                        </a:lnSpc>
                        <a:spcAft>
                          <a:spcPts val="0"/>
                        </a:spcAft>
                      </a:pPr>
                      <a:r>
                        <a:rPr lang="en-US" sz="1400" b="1" dirty="0" smtClean="0">
                          <a:effectLst/>
                        </a:rPr>
                        <a:t>12/04/18</a:t>
                      </a:r>
                      <a:endParaRPr lang="en-US" sz="1400" b="1" dirty="0">
                        <a:effectLst/>
                        <a:latin typeface="Times New Roman" charset="0"/>
                        <a:ea typeface="Calibri" charset="0"/>
                        <a:cs typeface="Times New Roman" charset="0"/>
                      </a:endParaRPr>
                    </a:p>
                  </a:txBody>
                  <a:tcPr marL="52249" marR="52249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10.30 am</a:t>
                      </a:r>
                      <a:endParaRPr lang="en-US" sz="1400" dirty="0">
                        <a:effectLst/>
                        <a:latin typeface="Times New Roman" charset="0"/>
                        <a:ea typeface="Calibri" charset="0"/>
                        <a:cs typeface="Times New Roman" charset="0"/>
                      </a:endParaRPr>
                    </a:p>
                  </a:txBody>
                  <a:tcPr marL="58668" marR="58668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Whitechapel Library</a:t>
                      </a:r>
                      <a:endParaRPr lang="en-US" sz="1400" dirty="0">
                        <a:effectLst/>
                        <a:latin typeface="Times New Roman" charset="0"/>
                        <a:ea typeface="Calibri" charset="0"/>
                        <a:cs typeface="Times New Roman" charset="0"/>
                      </a:endParaRPr>
                    </a:p>
                  </a:txBody>
                  <a:tcPr marL="58668" marR="58668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KI, SI, AY,</a:t>
                      </a:r>
                      <a:endParaRPr lang="en-US" sz="1400" dirty="0">
                        <a:effectLst/>
                      </a:endParaRP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AS</a:t>
                      </a:r>
                      <a:endParaRPr lang="en-US" sz="1400" dirty="0">
                        <a:effectLst/>
                        <a:latin typeface="Times New Roman" charset="0"/>
                        <a:ea typeface="Calibri" charset="0"/>
                        <a:cs typeface="Times New Roman" charset="0"/>
                      </a:endParaRPr>
                    </a:p>
                  </a:txBody>
                  <a:tcPr marL="58668" marR="58668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Practice presentation</a:t>
                      </a:r>
                      <a:endParaRPr lang="en-US" sz="1400" dirty="0">
                        <a:effectLst/>
                        <a:latin typeface="Times New Roman" charset="0"/>
                        <a:ea typeface="Calibri" charset="0"/>
                        <a:cs typeface="Times New Roman" charset="0"/>
                      </a:endParaRPr>
                    </a:p>
                  </a:txBody>
                  <a:tcPr marL="58668" marR="58668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Group members to continue practice in own time. KI to finalise group learning log</a:t>
                      </a:r>
                      <a:endParaRPr lang="en-US" sz="1400" dirty="0">
                        <a:effectLst/>
                        <a:latin typeface="Times New Roman" charset="0"/>
                        <a:ea typeface="Calibri" charset="0"/>
                        <a:cs typeface="Times New Roman" charset="0"/>
                      </a:endParaRPr>
                    </a:p>
                  </a:txBody>
                  <a:tcPr marL="58668" marR="58668" marT="0" marB="0"/>
                </a:tc>
              </a:tr>
            </a:tbl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533400" y="508000"/>
            <a:ext cx="111506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Learning Log</a:t>
            </a:r>
            <a:r>
              <a:rPr lang="en-US" sz="2000" dirty="0" smtClean="0"/>
              <a:t> :</a:t>
            </a:r>
          </a:p>
          <a:p>
            <a:r>
              <a:rPr lang="en-GB" sz="2000" dirty="0"/>
              <a:t>Team members: - </a:t>
            </a:r>
            <a:r>
              <a:rPr lang="en-GB" sz="2000" dirty="0" err="1"/>
              <a:t>Kazi</a:t>
            </a:r>
            <a:r>
              <a:rPr lang="en-GB" sz="2000" dirty="0"/>
              <a:t> Islam (KI), </a:t>
            </a:r>
            <a:r>
              <a:rPr lang="en-GB" sz="2000" dirty="0" err="1"/>
              <a:t>Samsul</a:t>
            </a:r>
            <a:r>
              <a:rPr lang="en-GB" sz="2000" dirty="0"/>
              <a:t> Islam (SI), Abu Yusuf (AY), Anna </a:t>
            </a:r>
            <a:r>
              <a:rPr lang="en-GB" sz="2000" dirty="0" err="1"/>
              <a:t>Seemab</a:t>
            </a:r>
            <a:r>
              <a:rPr lang="en-GB" sz="2000" dirty="0"/>
              <a:t> (AS)</a:t>
            </a:r>
            <a:endParaRPr lang="en-US" sz="2000" dirty="0"/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76585937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03200833"/>
              </p:ext>
            </p:extLst>
          </p:nvPr>
        </p:nvGraphicFramePr>
        <p:xfrm>
          <a:off x="129536" y="817603"/>
          <a:ext cx="11849101" cy="610502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041401"/>
                <a:gridCol w="1168400"/>
                <a:gridCol w="1701800"/>
                <a:gridCol w="1003300"/>
                <a:gridCol w="2273300"/>
                <a:gridCol w="4660900"/>
              </a:tblGrid>
              <a:tr h="304992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 smtClean="0">
                          <a:effectLst/>
                        </a:rPr>
                        <a:t>Date</a:t>
                      </a:r>
                      <a:endParaRPr lang="en-US" sz="1000" dirty="0">
                        <a:effectLst/>
                        <a:latin typeface="Times New Roman" charset="0"/>
                        <a:ea typeface="Calibri" charset="0"/>
                        <a:cs typeface="Times New Roman" charset="0"/>
                      </a:endParaRPr>
                    </a:p>
                  </a:txBody>
                  <a:tcPr marL="58668" marR="58668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Time</a:t>
                      </a:r>
                      <a:endParaRPr lang="en-US" sz="1000">
                        <a:effectLst/>
                        <a:latin typeface="Times New Roman" charset="0"/>
                        <a:ea typeface="Calibri" charset="0"/>
                        <a:cs typeface="Times New Roman" charset="0"/>
                      </a:endParaRPr>
                    </a:p>
                  </a:txBody>
                  <a:tcPr marL="58668" marR="58668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Place</a:t>
                      </a:r>
                      <a:endParaRPr lang="en-US" sz="1000">
                        <a:effectLst/>
                        <a:latin typeface="Times New Roman" charset="0"/>
                        <a:ea typeface="Calibri" charset="0"/>
                        <a:cs typeface="Times New Roman" charset="0"/>
                      </a:endParaRPr>
                    </a:p>
                  </a:txBody>
                  <a:tcPr marL="58668" marR="58668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Attendees</a:t>
                      </a:r>
                      <a:endParaRPr lang="en-US" sz="1000" dirty="0">
                        <a:effectLst/>
                        <a:latin typeface="Times New Roman" charset="0"/>
                        <a:ea typeface="Calibri" charset="0"/>
                        <a:cs typeface="Times New Roman" charset="0"/>
                      </a:endParaRPr>
                    </a:p>
                  </a:txBody>
                  <a:tcPr marL="58668" marR="58668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Items Discussed</a:t>
                      </a:r>
                      <a:endParaRPr lang="en-US" sz="1000">
                        <a:effectLst/>
                        <a:latin typeface="Times New Roman" charset="0"/>
                        <a:ea typeface="Calibri" charset="0"/>
                        <a:cs typeface="Times New Roman" charset="0"/>
                      </a:endParaRPr>
                    </a:p>
                  </a:txBody>
                  <a:tcPr marL="58668" marR="58668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Outcomes/Tasks</a:t>
                      </a:r>
                      <a:endParaRPr lang="en-US" sz="1000">
                        <a:effectLst/>
                        <a:latin typeface="Times New Roman" charset="0"/>
                        <a:ea typeface="Calibri" charset="0"/>
                        <a:cs typeface="Times New Roman" charset="0"/>
                      </a:endParaRPr>
                    </a:p>
                  </a:txBody>
                  <a:tcPr marL="58668" marR="58668" marT="0" marB="0"/>
                </a:tc>
              </a:tr>
              <a:tr h="732573">
                <a:tc>
                  <a:txBody>
                    <a:bodyPr/>
                    <a:lstStyle/>
                    <a:p>
                      <a:pPr algn="just">
                        <a:lnSpc>
                          <a:spcPts val="2760"/>
                        </a:lnSpc>
                        <a:spcAft>
                          <a:spcPts val="0"/>
                        </a:spcAft>
                      </a:pPr>
                      <a:r>
                        <a:rPr lang="en-US" sz="1400" b="1" smtClean="0">
                          <a:effectLst/>
                        </a:rPr>
                        <a:t>13/04/18</a:t>
                      </a:r>
                      <a:endParaRPr lang="en-US" sz="1400" b="1" dirty="0">
                        <a:effectLst/>
                        <a:latin typeface="Times New Roman" charset="0"/>
                        <a:ea typeface="Calibri" charset="0"/>
                        <a:cs typeface="Times New Roman" charset="0"/>
                      </a:endParaRPr>
                    </a:p>
                  </a:txBody>
                  <a:tcPr marL="52249" marR="52249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10.30 am</a:t>
                      </a:r>
                      <a:endParaRPr lang="en-US" sz="1400" dirty="0">
                        <a:effectLst/>
                        <a:latin typeface="Times New Roman" charset="0"/>
                        <a:ea typeface="Calibri" charset="0"/>
                        <a:cs typeface="Times New Roman" charset="0"/>
                      </a:endParaRPr>
                    </a:p>
                  </a:txBody>
                  <a:tcPr marL="58668" marR="58668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Whitechapel Library</a:t>
                      </a:r>
                      <a:endParaRPr lang="en-US" sz="1400" dirty="0">
                        <a:effectLst/>
                        <a:latin typeface="Times New Roman" charset="0"/>
                        <a:ea typeface="Calibri" charset="0"/>
                        <a:cs typeface="Times New Roman" charset="0"/>
                      </a:endParaRPr>
                    </a:p>
                  </a:txBody>
                  <a:tcPr marL="58668" marR="58668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KI, SI, AY,</a:t>
                      </a:r>
                      <a:endParaRPr lang="en-US" sz="1400" dirty="0">
                        <a:effectLst/>
                      </a:endParaRP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AS</a:t>
                      </a:r>
                      <a:endParaRPr lang="en-US" sz="1400" dirty="0">
                        <a:effectLst/>
                        <a:latin typeface="Times New Roman" charset="0"/>
                        <a:ea typeface="Calibri" charset="0"/>
                        <a:cs typeface="Times New Roman" charset="0"/>
                      </a:endParaRPr>
                    </a:p>
                  </a:txBody>
                  <a:tcPr marL="58668" marR="58668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Practice presentation</a:t>
                      </a:r>
                      <a:endParaRPr lang="en-US" sz="1400" dirty="0">
                        <a:effectLst/>
                        <a:latin typeface="Times New Roman" charset="0"/>
                        <a:ea typeface="Calibri" charset="0"/>
                        <a:cs typeface="Times New Roman" charset="0"/>
                      </a:endParaRPr>
                    </a:p>
                  </a:txBody>
                  <a:tcPr marL="58668" marR="58668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Group members to continue practice in own time. KI to finalise group learning log</a:t>
                      </a:r>
                      <a:endParaRPr lang="en-US" sz="1400" dirty="0">
                        <a:effectLst/>
                        <a:latin typeface="Times New Roman" charset="0"/>
                        <a:ea typeface="Calibri" charset="0"/>
                        <a:cs typeface="Times New Roman" charset="0"/>
                      </a:endParaRPr>
                    </a:p>
                  </a:txBody>
                  <a:tcPr marL="58668" marR="58668" marT="0" marB="0"/>
                </a:tc>
              </a:tr>
              <a:tr h="762479">
                <a:tc>
                  <a:txBody>
                    <a:bodyPr/>
                    <a:lstStyle/>
                    <a:p>
                      <a:pPr algn="just">
                        <a:lnSpc>
                          <a:spcPts val="2760"/>
                        </a:lnSpc>
                        <a:spcAft>
                          <a:spcPts val="0"/>
                        </a:spcAft>
                      </a:pPr>
                      <a:r>
                        <a:rPr lang="en-US" sz="1400" b="1" dirty="0" smtClean="0">
                          <a:effectLst/>
                        </a:rPr>
                        <a:t>17/04/18</a:t>
                      </a:r>
                      <a:endParaRPr lang="en-US" sz="1400" b="1" dirty="0">
                        <a:effectLst/>
                        <a:latin typeface="Times New Roman" charset="0"/>
                        <a:ea typeface="Calibri" charset="0"/>
                        <a:cs typeface="Times New Roman" charset="0"/>
                      </a:endParaRPr>
                    </a:p>
                  </a:txBody>
                  <a:tcPr marL="52249" marR="52249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10.30 am</a:t>
                      </a:r>
                      <a:endParaRPr lang="en-US" sz="1400" dirty="0">
                        <a:effectLst/>
                        <a:latin typeface="Times New Roman" charset="0"/>
                        <a:ea typeface="Calibri" charset="0"/>
                        <a:cs typeface="Times New Roman" charset="0"/>
                      </a:endParaRPr>
                    </a:p>
                  </a:txBody>
                  <a:tcPr marL="58668" marR="58668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Whitechapel Library</a:t>
                      </a:r>
                      <a:endParaRPr lang="en-US" sz="1400">
                        <a:effectLst/>
                        <a:latin typeface="Times New Roman" charset="0"/>
                        <a:ea typeface="Calibri" charset="0"/>
                        <a:cs typeface="Times New Roman" charset="0"/>
                      </a:endParaRPr>
                    </a:p>
                  </a:txBody>
                  <a:tcPr marL="58668" marR="58668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KI, SI, AY,</a:t>
                      </a:r>
                      <a:endParaRPr lang="en-US" sz="1400">
                        <a:effectLst/>
                      </a:endParaRP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AS</a:t>
                      </a:r>
                      <a:endParaRPr lang="en-US" sz="1400">
                        <a:effectLst/>
                        <a:latin typeface="Times New Roman" charset="0"/>
                        <a:ea typeface="Calibri" charset="0"/>
                        <a:cs typeface="Times New Roman" charset="0"/>
                      </a:endParaRPr>
                    </a:p>
                  </a:txBody>
                  <a:tcPr marL="58668" marR="58668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Introductions and understanding of requirements </a:t>
                      </a:r>
                      <a:endParaRPr lang="en-US" sz="1400">
                        <a:effectLst/>
                        <a:latin typeface="Times New Roman" charset="0"/>
                        <a:ea typeface="Calibri" charset="0"/>
                        <a:cs typeface="Times New Roman" charset="0"/>
                      </a:endParaRPr>
                    </a:p>
                  </a:txBody>
                  <a:tcPr marL="58668" marR="58668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Group members to consider ideas for presentation</a:t>
                      </a:r>
                      <a:endParaRPr lang="en-US" sz="1400">
                        <a:effectLst/>
                        <a:latin typeface="Times New Roman" charset="0"/>
                        <a:ea typeface="Calibri" charset="0"/>
                        <a:cs typeface="Times New Roman" charset="0"/>
                      </a:endParaRPr>
                    </a:p>
                  </a:txBody>
                  <a:tcPr marL="58668" marR="58668" marT="0" marB="0"/>
                </a:tc>
              </a:tr>
              <a:tr h="1018820">
                <a:tc>
                  <a:txBody>
                    <a:bodyPr/>
                    <a:lstStyle/>
                    <a:p>
                      <a:pPr algn="just">
                        <a:lnSpc>
                          <a:spcPts val="2760"/>
                        </a:lnSpc>
                        <a:spcAft>
                          <a:spcPts val="0"/>
                        </a:spcAft>
                      </a:pPr>
                      <a:r>
                        <a:rPr lang="en-US" sz="1400" b="1" dirty="0" smtClean="0">
                          <a:effectLst/>
                        </a:rPr>
                        <a:t>18/04/18</a:t>
                      </a:r>
                      <a:endParaRPr lang="en-US" sz="1400" b="1" dirty="0">
                        <a:effectLst/>
                        <a:latin typeface="Times New Roman" charset="0"/>
                        <a:ea typeface="Calibri" charset="0"/>
                        <a:cs typeface="Times New Roman" charset="0"/>
                      </a:endParaRPr>
                    </a:p>
                  </a:txBody>
                  <a:tcPr marL="52249" marR="52249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10.30 am</a:t>
                      </a:r>
                      <a:endParaRPr lang="en-US" sz="1400" dirty="0">
                        <a:effectLst/>
                        <a:latin typeface="Times New Roman" charset="0"/>
                        <a:ea typeface="Calibri" charset="0"/>
                        <a:cs typeface="Times New Roman" charset="0"/>
                      </a:endParaRPr>
                    </a:p>
                  </a:txBody>
                  <a:tcPr marL="58668" marR="58668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Whitechapel Library</a:t>
                      </a:r>
                      <a:endParaRPr lang="en-US" sz="1400" dirty="0">
                        <a:effectLst/>
                        <a:latin typeface="Times New Roman" charset="0"/>
                        <a:ea typeface="Calibri" charset="0"/>
                        <a:cs typeface="Times New Roman" charset="0"/>
                      </a:endParaRPr>
                    </a:p>
                  </a:txBody>
                  <a:tcPr marL="58668" marR="58668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KI, SI, AY,</a:t>
                      </a:r>
                      <a:endParaRPr lang="en-US" sz="1400">
                        <a:effectLst/>
                      </a:endParaRP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AS</a:t>
                      </a:r>
                      <a:endParaRPr lang="en-US" sz="1400">
                        <a:effectLst/>
                        <a:latin typeface="Times New Roman" charset="0"/>
                        <a:ea typeface="Calibri" charset="0"/>
                        <a:cs typeface="Times New Roman" charset="0"/>
                      </a:endParaRPr>
                    </a:p>
                  </a:txBody>
                  <a:tcPr marL="58668" marR="58668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Brainstorming of ideas</a:t>
                      </a:r>
                      <a:endParaRPr lang="en-US" sz="1400">
                        <a:effectLst/>
                        <a:latin typeface="Times New Roman" charset="0"/>
                        <a:ea typeface="Calibri" charset="0"/>
                        <a:cs typeface="Times New Roman" charset="0"/>
                      </a:endParaRPr>
                    </a:p>
                  </a:txBody>
                  <a:tcPr marL="58668" marR="58668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Agreed to focus on sushi company and name it Yokoso-Sushi</a:t>
                      </a:r>
                      <a:endParaRPr lang="en-US" sz="1400">
                        <a:effectLst/>
                        <a:latin typeface="Times New Roman" charset="0"/>
                        <a:ea typeface="Calibri" charset="0"/>
                        <a:cs typeface="Times New Roman" charset="0"/>
                      </a:endParaRPr>
                    </a:p>
                  </a:txBody>
                  <a:tcPr marL="58668" marR="58668" marT="0" marB="0"/>
                </a:tc>
              </a:tr>
              <a:tr h="609986">
                <a:tc>
                  <a:txBody>
                    <a:bodyPr/>
                    <a:lstStyle/>
                    <a:p>
                      <a:pPr algn="just">
                        <a:lnSpc>
                          <a:spcPts val="2760"/>
                        </a:lnSpc>
                        <a:spcAft>
                          <a:spcPts val="0"/>
                        </a:spcAft>
                      </a:pPr>
                      <a:r>
                        <a:rPr lang="en-US" sz="1400" b="1" dirty="0" smtClean="0">
                          <a:effectLst/>
                        </a:rPr>
                        <a:t>19/04/18</a:t>
                      </a:r>
                      <a:endParaRPr lang="en-US" sz="1400" b="1" dirty="0">
                        <a:effectLst/>
                        <a:latin typeface="Times New Roman" charset="0"/>
                        <a:ea typeface="Calibri" charset="0"/>
                        <a:cs typeface="Times New Roman" charset="0"/>
                      </a:endParaRPr>
                    </a:p>
                  </a:txBody>
                  <a:tcPr marL="52249" marR="52249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10.30 am</a:t>
                      </a:r>
                      <a:endParaRPr lang="en-US" sz="1400">
                        <a:effectLst/>
                        <a:latin typeface="Times New Roman" charset="0"/>
                        <a:ea typeface="Calibri" charset="0"/>
                        <a:cs typeface="Times New Roman" charset="0"/>
                      </a:endParaRPr>
                    </a:p>
                  </a:txBody>
                  <a:tcPr marL="58668" marR="58668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Whitechapel Library</a:t>
                      </a:r>
                      <a:endParaRPr lang="en-US" sz="1400" dirty="0">
                        <a:effectLst/>
                        <a:latin typeface="Times New Roman" charset="0"/>
                        <a:ea typeface="Calibri" charset="0"/>
                        <a:cs typeface="Times New Roman" charset="0"/>
                      </a:endParaRPr>
                    </a:p>
                  </a:txBody>
                  <a:tcPr marL="58668" marR="58668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KI, SI, AY, AS</a:t>
                      </a:r>
                      <a:endParaRPr lang="en-US" sz="1400">
                        <a:effectLst/>
                        <a:latin typeface="Times New Roman" charset="0"/>
                        <a:ea typeface="Calibri" charset="0"/>
                        <a:cs typeface="Times New Roman" charset="0"/>
                      </a:endParaRPr>
                    </a:p>
                  </a:txBody>
                  <a:tcPr marL="58668" marR="58668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Progress discussions</a:t>
                      </a:r>
                      <a:endParaRPr lang="en-US" sz="1400">
                        <a:effectLst/>
                        <a:latin typeface="Times New Roman" charset="0"/>
                        <a:ea typeface="Calibri" charset="0"/>
                        <a:cs typeface="Times New Roman" charset="0"/>
                      </a:endParaRPr>
                    </a:p>
                  </a:txBody>
                  <a:tcPr marL="58668" marR="58668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KI and SI to continue </a:t>
                      </a:r>
                      <a:r>
                        <a:rPr lang="en-GB" sz="1400" dirty="0" smtClean="0">
                          <a:effectLst/>
                        </a:rPr>
                        <a:t>Mission and</a:t>
                      </a:r>
                      <a:r>
                        <a:rPr lang="en-GB" sz="1400" baseline="0" dirty="0" smtClean="0">
                          <a:effectLst/>
                        </a:rPr>
                        <a:t> vision, Licencing and certification, expenses, Annual profit and loss, 4P’s Marketing strategy,</a:t>
                      </a:r>
                      <a:endParaRPr lang="en-US" sz="14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AY &amp; AS to continue </a:t>
                      </a:r>
                      <a:r>
                        <a:rPr lang="en-GB" sz="1400" dirty="0" smtClean="0">
                          <a:effectLst/>
                        </a:rPr>
                        <a:t>Introduction, Business Objective, organisational strictures,   </a:t>
                      </a:r>
                      <a:endParaRPr lang="en-US" sz="1400" dirty="0">
                        <a:effectLst/>
                        <a:latin typeface="Times New Roman" charset="0"/>
                        <a:ea typeface="Calibri" charset="0"/>
                        <a:cs typeface="Times New Roman" charset="0"/>
                      </a:endParaRPr>
                    </a:p>
                  </a:txBody>
                  <a:tcPr marL="58668" marR="58668" marT="0" marB="0"/>
                </a:tc>
              </a:tr>
              <a:tr h="881122">
                <a:tc>
                  <a:txBody>
                    <a:bodyPr/>
                    <a:lstStyle/>
                    <a:p>
                      <a:pPr algn="just">
                        <a:lnSpc>
                          <a:spcPts val="2760"/>
                        </a:lnSpc>
                        <a:spcAft>
                          <a:spcPts val="0"/>
                        </a:spcAft>
                      </a:pPr>
                      <a:r>
                        <a:rPr lang="en-US" sz="1400" b="1" dirty="0" smtClean="0">
                          <a:effectLst/>
                        </a:rPr>
                        <a:t>20/04/18</a:t>
                      </a:r>
                      <a:endParaRPr lang="en-US" sz="1400" b="1" dirty="0">
                        <a:effectLst/>
                        <a:latin typeface="Times New Roman" charset="0"/>
                        <a:ea typeface="Calibri" charset="0"/>
                        <a:cs typeface="Times New Roman" charset="0"/>
                      </a:endParaRPr>
                    </a:p>
                  </a:txBody>
                  <a:tcPr marL="52249" marR="52249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10.30 am</a:t>
                      </a:r>
                      <a:endParaRPr lang="en-US" sz="1400">
                        <a:effectLst/>
                        <a:latin typeface="Times New Roman" charset="0"/>
                        <a:ea typeface="Calibri" charset="0"/>
                        <a:cs typeface="Times New Roman" charset="0"/>
                      </a:endParaRPr>
                    </a:p>
                  </a:txBody>
                  <a:tcPr marL="58668" marR="58668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Whitechapel Library</a:t>
                      </a:r>
                      <a:endParaRPr lang="en-US" sz="1400" dirty="0">
                        <a:effectLst/>
                        <a:latin typeface="Times New Roman" charset="0"/>
                        <a:ea typeface="Calibri" charset="0"/>
                        <a:cs typeface="Times New Roman" charset="0"/>
                      </a:endParaRPr>
                    </a:p>
                  </a:txBody>
                  <a:tcPr marL="58668" marR="58668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KI, SI, AY,</a:t>
                      </a:r>
                      <a:endParaRPr lang="en-US" sz="1400" dirty="0">
                        <a:effectLst/>
                      </a:endParaRP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AS</a:t>
                      </a:r>
                      <a:endParaRPr lang="en-US" sz="1400" dirty="0">
                        <a:effectLst/>
                        <a:latin typeface="Times New Roman" charset="0"/>
                        <a:ea typeface="Calibri" charset="0"/>
                        <a:cs typeface="Times New Roman" charset="0"/>
                      </a:endParaRPr>
                    </a:p>
                  </a:txBody>
                  <a:tcPr marL="58668" marR="58668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Progress discussion</a:t>
                      </a:r>
                      <a:endParaRPr lang="en-US" sz="1400">
                        <a:effectLst/>
                        <a:latin typeface="Times New Roman" charset="0"/>
                        <a:ea typeface="Calibri" charset="0"/>
                        <a:cs typeface="Times New Roman" charset="0"/>
                      </a:endParaRPr>
                    </a:p>
                  </a:txBody>
                  <a:tcPr marL="58668" marR="58668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All group members to finalise their </a:t>
                      </a:r>
                      <a:r>
                        <a:rPr lang="en-GB" sz="1400" dirty="0" smtClean="0">
                          <a:effectLst/>
                        </a:rPr>
                        <a:t>slides review</a:t>
                      </a:r>
                      <a:endParaRPr lang="en-US" sz="1400" dirty="0">
                        <a:effectLst/>
                        <a:latin typeface="Times New Roman" charset="0"/>
                        <a:ea typeface="Calibri" charset="0"/>
                        <a:cs typeface="Times New Roman" charset="0"/>
                      </a:endParaRPr>
                    </a:p>
                  </a:txBody>
                  <a:tcPr marL="58668" marR="58668" marT="0" marB="0"/>
                </a:tc>
              </a:tr>
              <a:tr h="1178221">
                <a:tc>
                  <a:txBody>
                    <a:bodyPr/>
                    <a:lstStyle/>
                    <a:p>
                      <a:pPr algn="just">
                        <a:lnSpc>
                          <a:spcPts val="2760"/>
                        </a:lnSpc>
                        <a:spcAft>
                          <a:spcPts val="0"/>
                        </a:spcAft>
                      </a:pPr>
                      <a:r>
                        <a:rPr lang="en-US" sz="1400" b="1" dirty="0" smtClean="0">
                          <a:effectLst/>
                        </a:rPr>
                        <a:t>21/04/18</a:t>
                      </a:r>
                      <a:endParaRPr lang="en-US" sz="1400" b="1" dirty="0">
                        <a:effectLst/>
                        <a:latin typeface="Times New Roman" charset="0"/>
                        <a:ea typeface="Calibri" charset="0"/>
                        <a:cs typeface="Times New Roman" charset="0"/>
                      </a:endParaRPr>
                    </a:p>
                  </a:txBody>
                  <a:tcPr marL="52249" marR="52249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10.30 am</a:t>
                      </a:r>
                      <a:endParaRPr lang="en-US" sz="1400">
                        <a:effectLst/>
                        <a:latin typeface="Times New Roman" charset="0"/>
                        <a:ea typeface="Calibri" charset="0"/>
                        <a:cs typeface="Times New Roman" charset="0"/>
                      </a:endParaRPr>
                    </a:p>
                  </a:txBody>
                  <a:tcPr marL="58668" marR="58668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Whitechapel Library</a:t>
                      </a:r>
                      <a:endParaRPr lang="en-US" sz="1400">
                        <a:effectLst/>
                        <a:latin typeface="Times New Roman" charset="0"/>
                        <a:ea typeface="Calibri" charset="0"/>
                        <a:cs typeface="Times New Roman" charset="0"/>
                      </a:endParaRPr>
                    </a:p>
                  </a:txBody>
                  <a:tcPr marL="58668" marR="58668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KI, SI, AY, AS</a:t>
                      </a:r>
                      <a:endParaRPr lang="en-US" sz="1400" dirty="0">
                        <a:effectLst/>
                        <a:latin typeface="Times New Roman" charset="0"/>
                        <a:ea typeface="Calibri" charset="0"/>
                        <a:cs typeface="Times New Roman" charset="0"/>
                      </a:endParaRPr>
                    </a:p>
                  </a:txBody>
                  <a:tcPr marL="58668" marR="58668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Review of final presentation </a:t>
                      </a:r>
                      <a:endParaRPr lang="en-US" sz="1400">
                        <a:effectLst/>
                        <a:latin typeface="Times New Roman" charset="0"/>
                        <a:ea typeface="Calibri" charset="0"/>
                        <a:cs typeface="Times New Roman" charset="0"/>
                      </a:endParaRPr>
                    </a:p>
                  </a:txBody>
                  <a:tcPr marL="58668" marR="58668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 smtClean="0">
                          <a:effectLst/>
                        </a:rPr>
                        <a:t>Presentation</a:t>
                      </a:r>
                      <a:r>
                        <a:rPr lang="en-GB" sz="1400" baseline="0" dirty="0" smtClean="0">
                          <a:effectLst/>
                        </a:rPr>
                        <a:t> preparation practice.</a:t>
                      </a:r>
                      <a:endParaRPr lang="en-US" sz="1400" dirty="0">
                        <a:effectLst/>
                        <a:latin typeface="Times New Roman" charset="0"/>
                        <a:ea typeface="Calibri" charset="0"/>
                        <a:cs typeface="Times New Roman" charset="0"/>
                      </a:endParaRPr>
                    </a:p>
                  </a:txBody>
                  <a:tcPr marL="58668" marR="58668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8262968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1206500"/>
            <a:ext cx="9404723" cy="1270000"/>
          </a:xfrm>
        </p:spPr>
        <p:txBody>
          <a:bodyPr/>
          <a:lstStyle/>
          <a:p>
            <a:pPr algn="ctr"/>
            <a:r>
              <a:rPr lang="en-US" dirty="0" smtClean="0"/>
              <a:t>Any Question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2" y="3568700"/>
            <a:ext cx="8946541" cy="2679699"/>
          </a:xfrm>
        </p:spPr>
        <p:txBody>
          <a:bodyPr>
            <a:normAutofit/>
          </a:bodyPr>
          <a:lstStyle/>
          <a:p>
            <a:pPr algn="ctr"/>
            <a:r>
              <a:rPr lang="en-US" sz="8800" dirty="0" smtClean="0"/>
              <a:t>Thank you</a:t>
            </a:r>
            <a:endParaRPr lang="en-US" sz="8800" dirty="0"/>
          </a:p>
        </p:txBody>
      </p:sp>
    </p:spTree>
    <p:extLst>
      <p:ext uri="{BB962C8B-B14F-4D97-AF65-F5344CB8AC3E}">
        <p14:creationId xmlns:p14="http://schemas.microsoft.com/office/powerpoint/2010/main" val="100624159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0E5580"/>
      </a:dk2>
      <a:lt2>
        <a:srgbClr val="EBEBEB"/>
      </a:lt2>
      <a:accent1>
        <a:srgbClr val="ACD433"/>
      </a:accent1>
      <a:accent2>
        <a:srgbClr val="E6C133"/>
      </a:accent2>
      <a:accent3>
        <a:srgbClr val="EF7A24"/>
      </a:accent3>
      <a:accent4>
        <a:srgbClr val="5AA0F5"/>
      </a:accent4>
      <a:accent5>
        <a:srgbClr val="75CEEC"/>
      </a:accent5>
      <a:accent6>
        <a:srgbClr val="65D6A0"/>
      </a:accent6>
      <a:hlink>
        <a:srgbClr val="C4E46E"/>
      </a:hlink>
      <a:folHlink>
        <a:srgbClr val="BDE0F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BACC050B-8757-4460-95D8-E37B46A6B42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290</TotalTime>
  <Words>1312</Words>
  <Application>Microsoft Macintosh PowerPoint</Application>
  <PresentationFormat>Widescreen</PresentationFormat>
  <Paragraphs>281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7" baseType="lpstr">
      <vt:lpstr>Calibri</vt:lpstr>
      <vt:lpstr>Century Gothic</vt:lpstr>
      <vt:lpstr>Times New Roman</vt:lpstr>
      <vt:lpstr>Wingdings</vt:lpstr>
      <vt:lpstr>Wingdings 3</vt:lpstr>
      <vt:lpstr>Arial</vt:lpstr>
      <vt:lpstr>Ion</vt:lpstr>
      <vt:lpstr>PowerPoint Presentation</vt:lpstr>
      <vt:lpstr>Yokoso-Sushi</vt:lpstr>
      <vt:lpstr>Introduction</vt:lpstr>
      <vt:lpstr>Yokoso-Sushi: Business Objectives </vt:lpstr>
      <vt:lpstr>Mission and Vision </vt:lpstr>
      <vt:lpstr>Licensing and Certification </vt:lpstr>
      <vt:lpstr>Financial Matters: Start-Up Expenses</vt:lpstr>
      <vt:lpstr>Financial Matters: Annual Profit &amp; Loss</vt:lpstr>
      <vt:lpstr>4 P’s: Product</vt:lpstr>
      <vt:lpstr>4 P’s: Sushi Products </vt:lpstr>
      <vt:lpstr>4 P’s: Pricing Strategy</vt:lpstr>
      <vt:lpstr>4 P’s: Place</vt:lpstr>
      <vt:lpstr>4 P’s: Promotion Strategy</vt:lpstr>
      <vt:lpstr>Organisational Chart</vt:lpstr>
      <vt:lpstr>PESTLE Analysis</vt:lpstr>
      <vt:lpstr>SWOT Analysis</vt:lpstr>
      <vt:lpstr>Conclusion </vt:lpstr>
      <vt:lpstr>PowerPoint Presentation</vt:lpstr>
      <vt:lpstr>PowerPoint Presentation</vt:lpstr>
      <vt:lpstr>Any Question</vt:lpstr>
    </vt:vector>
  </TitlesOfParts>
  <LinksUpToDate>false</LinksUpToDate>
  <SharedDoc>false</SharedDoc>
  <HyperlinksChanged>false</HyperlinksChanged>
  <AppVersion>15.0039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Abhishek Sharma</dc:creator>
  <cp:lastModifiedBy>Kazi Islam (1605334)</cp:lastModifiedBy>
  <cp:revision>37</cp:revision>
  <dcterms:created xsi:type="dcterms:W3CDTF">2018-04-18T13:48:32Z</dcterms:created>
  <dcterms:modified xsi:type="dcterms:W3CDTF">2018-04-29T13:15:58Z</dcterms:modified>
</cp:coreProperties>
</file>