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2" r:id="rId1"/>
  </p:sldMasterIdLst>
  <p:notesMasterIdLst>
    <p:notesMasterId r:id="rId15"/>
  </p:notesMasterIdLst>
  <p:sldIdLst>
    <p:sldId id="268" r:id="rId2"/>
    <p:sldId id="269" r:id="rId3"/>
    <p:sldId id="271" r:id="rId4"/>
    <p:sldId id="284" r:id="rId5"/>
    <p:sldId id="297" r:id="rId6"/>
    <p:sldId id="287" r:id="rId7"/>
    <p:sldId id="290" r:id="rId8"/>
    <p:sldId id="286" r:id="rId9"/>
    <p:sldId id="292" r:id="rId10"/>
    <p:sldId id="288" r:id="rId11"/>
    <p:sldId id="293" r:id="rId12"/>
    <p:sldId id="295" r:id="rId13"/>
    <p:sldId id="29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999"/>
    <a:srgbClr val="FFDFD6"/>
    <a:srgbClr val="272B2F"/>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48B14F-ECA5-44D9-9695-0A4876E61B8C}" v="134" dt="2024-03-11T15:39:20.4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78642" autoAdjust="0"/>
  </p:normalViewPr>
  <p:slideViewPr>
    <p:cSldViewPr snapToGrid="0">
      <p:cViewPr varScale="1">
        <p:scale>
          <a:sx n="95" d="100"/>
          <a:sy n="95" d="100"/>
        </p:scale>
        <p:origin x="1496" y="18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598B7-7161-451C-9D7C-759DE65B178A}" type="datetimeFigureOut">
              <a:rPr lang="en-US" smtClean="0"/>
              <a:pPr/>
              <a:t>4/3/24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DE3D5-5740-4488-AAE9-BC6DC1B96123}" type="slidenum">
              <a:rPr lang="en-US" smtClean="0"/>
              <a:pPr/>
              <a:t>‹#›</a:t>
            </a:fld>
            <a:endParaRPr lang="en-US"/>
          </a:p>
        </p:txBody>
      </p:sp>
    </p:spTree>
    <p:extLst>
      <p:ext uri="{BB962C8B-B14F-4D97-AF65-F5344CB8AC3E}">
        <p14:creationId xmlns:p14="http://schemas.microsoft.com/office/powerpoint/2010/main" val="3828792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pPr/>
              <a:t>1</a:t>
            </a:fld>
            <a:endParaRPr lang="en-US"/>
          </a:p>
        </p:txBody>
      </p:sp>
    </p:spTree>
    <p:extLst>
      <p:ext uri="{BB962C8B-B14F-4D97-AF65-F5344CB8AC3E}">
        <p14:creationId xmlns:p14="http://schemas.microsoft.com/office/powerpoint/2010/main" val="3921122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Shell Plc is a British multinational company. It was established in 1907 by the merger of Royal Dutch Petroleum Company and "Shell" Transport and Trading Company (Shell Global, 2024). Its recent plan is to expand further in the European Union. Following this, this presentation conducts a feasibility study of Shell UK's expansion in Germany, considering inter-cultural differences.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algn="ctr"/>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pPr/>
              <a:t>2</a:t>
            </a:fld>
            <a:endParaRPr lang="en-US"/>
          </a:p>
        </p:txBody>
      </p:sp>
    </p:spTree>
    <p:extLst>
      <p:ext uri="{BB962C8B-B14F-4D97-AF65-F5344CB8AC3E}">
        <p14:creationId xmlns:p14="http://schemas.microsoft.com/office/powerpoint/2010/main" val="3135633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UK multinational company is one of the global leaders in the oil and gas industry. Shell handles the exploration, extraction, refining, distribution, and trading of these energy products (Fuller and Moloney, 2019). The company is also involved in network establishment to deliver oil and gas. It also has a wing that is involved in petrochemical production and sales. The current market valuation is $316.6 billion (Shell Global, 2024). Its global reach is more than 70 countries within Europe, Asia, the Middle East, etc. Over 103,000 employees are working in this global organization (Shell Global, 2024). </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73DE3D5-5740-4488-AAE9-BC6DC1B96123}" type="slidenum">
              <a:rPr lang="en-US" smtClean="0"/>
              <a:pPr/>
              <a:t>3</a:t>
            </a:fld>
            <a:endParaRPr lang="en-US"/>
          </a:p>
        </p:txBody>
      </p:sp>
    </p:spTree>
    <p:extLst>
      <p:ext uri="{BB962C8B-B14F-4D97-AF65-F5344CB8AC3E}">
        <p14:creationId xmlns:p14="http://schemas.microsoft.com/office/powerpoint/2010/main" val="1661178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Country Name:</a:t>
            </a:r>
            <a:r>
              <a:rPr lang="en-US" sz="1200" kern="1200" dirty="0">
                <a:solidFill>
                  <a:schemeClr val="tx1"/>
                </a:solidFill>
                <a:latin typeface="+mn-lt"/>
                <a:ea typeface="+mn-ea"/>
                <a:cs typeface="+mn-cs"/>
              </a:rPr>
              <a:t> United Kingdom</a:t>
            </a:r>
          </a:p>
          <a:p>
            <a:r>
              <a:rPr lang="en-US" sz="1200" b="1" kern="1200" dirty="0">
                <a:solidFill>
                  <a:schemeClr val="tx1"/>
                </a:solidFill>
                <a:latin typeface="+mn-lt"/>
                <a:ea typeface="+mn-ea"/>
                <a:cs typeface="+mn-cs"/>
              </a:rPr>
              <a:t>Country Recognition:</a:t>
            </a:r>
            <a:r>
              <a:rPr lang="en-US" sz="1200" kern="1200" dirty="0">
                <a:solidFill>
                  <a:schemeClr val="tx1"/>
                </a:solidFill>
                <a:latin typeface="+mn-lt"/>
                <a:ea typeface="+mn-ea"/>
                <a:cs typeface="+mn-cs"/>
              </a:rPr>
              <a:t> A country with a constitutional monarchy and parliamentary democracy (Commonwealth of Nations, 2013).</a:t>
            </a:r>
          </a:p>
          <a:p>
            <a:r>
              <a:rPr lang="en-US" sz="1200" b="1" kern="1200" dirty="0">
                <a:solidFill>
                  <a:schemeClr val="tx1"/>
                </a:solidFill>
                <a:latin typeface="+mn-lt"/>
                <a:ea typeface="+mn-ea"/>
                <a:cs typeface="+mn-cs"/>
              </a:rPr>
              <a:t>Country Land Includes:</a:t>
            </a:r>
            <a:r>
              <a:rPr lang="en-US" sz="1200" kern="1200" dirty="0">
                <a:solidFill>
                  <a:schemeClr val="tx1"/>
                </a:solidFill>
                <a:latin typeface="+mn-lt"/>
                <a:ea typeface="+mn-ea"/>
                <a:cs typeface="+mn-cs"/>
              </a:rPr>
              <a:t> England, Wales, Scotland, and Northern Ireland</a:t>
            </a:r>
          </a:p>
          <a:p>
            <a:r>
              <a:rPr lang="en-US" sz="1200" b="1" kern="1200" dirty="0">
                <a:solidFill>
                  <a:schemeClr val="tx1"/>
                </a:solidFill>
                <a:latin typeface="+mn-lt"/>
                <a:ea typeface="+mn-ea"/>
                <a:cs typeface="+mn-cs"/>
              </a:rPr>
              <a:t>Capital:</a:t>
            </a:r>
            <a:r>
              <a:rPr lang="en-US" sz="1200" kern="1200" dirty="0">
                <a:solidFill>
                  <a:schemeClr val="tx1"/>
                </a:solidFill>
                <a:latin typeface="+mn-lt"/>
                <a:ea typeface="+mn-ea"/>
                <a:cs typeface="+mn-cs"/>
              </a:rPr>
              <a:t> London</a:t>
            </a:r>
          </a:p>
          <a:p>
            <a:r>
              <a:rPr lang="en-US" sz="1200" b="1" kern="1200" dirty="0">
                <a:solidFill>
                  <a:schemeClr val="tx1"/>
                </a:solidFill>
                <a:latin typeface="+mn-lt"/>
                <a:ea typeface="+mn-ea"/>
                <a:cs typeface="+mn-cs"/>
              </a:rPr>
              <a:t>Population:</a:t>
            </a:r>
            <a:r>
              <a:rPr lang="en-US" sz="1200" kern="1200" dirty="0">
                <a:solidFill>
                  <a:schemeClr val="tx1"/>
                </a:solidFill>
                <a:latin typeface="+mn-lt"/>
                <a:ea typeface="+mn-ea"/>
                <a:cs typeface="+mn-cs"/>
              </a:rPr>
              <a:t> 67.7 million (Macrotrends, 2024)</a:t>
            </a:r>
          </a:p>
          <a:p>
            <a:r>
              <a:rPr lang="en-US" sz="1200" b="1" kern="1200" dirty="0">
                <a:solidFill>
                  <a:schemeClr val="tx1"/>
                </a:solidFill>
                <a:latin typeface="+mn-lt"/>
                <a:ea typeface="+mn-ea"/>
                <a:cs typeface="+mn-cs"/>
              </a:rPr>
              <a:t>Area: </a:t>
            </a:r>
            <a:r>
              <a:rPr lang="en-US" sz="1200" kern="1200" dirty="0">
                <a:solidFill>
                  <a:schemeClr val="tx1"/>
                </a:solidFill>
                <a:latin typeface="+mn-lt"/>
                <a:ea typeface="+mn-ea"/>
                <a:cs typeface="+mn-cs"/>
              </a:rPr>
              <a:t>242,945 sq km (BBC, 2012)</a:t>
            </a:r>
          </a:p>
          <a:p>
            <a:r>
              <a:rPr lang="en-US" sz="1200" b="1" kern="1200" dirty="0">
                <a:solidFill>
                  <a:schemeClr val="tx1"/>
                </a:solidFill>
                <a:latin typeface="+mn-lt"/>
                <a:ea typeface="+mn-ea"/>
                <a:cs typeface="+mn-cs"/>
              </a:rPr>
              <a:t>Languages:</a:t>
            </a:r>
            <a:r>
              <a:rPr lang="en-US" sz="1200" kern="1200" dirty="0">
                <a:solidFill>
                  <a:schemeClr val="tx1"/>
                </a:solidFill>
                <a:latin typeface="+mn-lt"/>
                <a:ea typeface="+mn-ea"/>
                <a:cs typeface="+mn-cs"/>
              </a:rPr>
              <a:t> English, also Scots, Ulster Scots, Scottish Gaelic, Irish, Welsh, Cornish</a:t>
            </a:r>
          </a:p>
          <a:p>
            <a:r>
              <a:rPr kumimoji="0" lang="en-US" sz="1200" b="1" i="0" u="none" strike="noStrike" kern="1200" cap="none" spc="0" normalizeH="0" baseline="0" noProof="0" dirty="0">
                <a:ln>
                  <a:noFill/>
                </a:ln>
                <a:solidFill>
                  <a:schemeClr val="tx1"/>
                </a:solidFill>
                <a:effectLst/>
                <a:uLnTx/>
                <a:uFillTx/>
                <a:latin typeface="+mn-lt"/>
                <a:ea typeface="+mn-ea"/>
                <a:cs typeface="+mn-cs"/>
              </a:rPr>
              <a:t>GDP</a:t>
            </a:r>
            <a:r>
              <a:rPr kumimoji="0" lang="en-US" sz="1200" b="0" i="0" u="none" strike="noStrike" kern="1200" cap="none" spc="0" normalizeH="0" baseline="0" noProof="0" dirty="0">
                <a:ln>
                  <a:noFill/>
                </a:ln>
                <a:solidFill>
                  <a:schemeClr val="tx1"/>
                </a:solidFill>
                <a:effectLst/>
                <a:uLnTx/>
                <a:uFillTx/>
                <a:latin typeface="+mn-lt"/>
                <a:ea typeface="+mn-ea"/>
                <a:cs typeface="+mn-cs"/>
              </a:rPr>
              <a:t> </a:t>
            </a:r>
            <a:r>
              <a:rPr kumimoji="0" lang="en-US" sz="1600" b="0" i="0" u="none" strike="noStrike" kern="1200" cap="none" spc="0" normalizeH="0" baseline="0" noProof="0" dirty="0">
                <a:ln>
                  <a:noFill/>
                </a:ln>
                <a:solidFill>
                  <a:srgbClr val="FFFFFF"/>
                </a:solidFill>
                <a:effectLst/>
                <a:uLnTx/>
                <a:uFillTx/>
                <a:latin typeface="Times New Roman" pitchFamily="18" charset="0"/>
                <a:ea typeface="+mn-ea"/>
                <a:cs typeface="Times New Roman" pitchFamily="18" charset="0"/>
              </a:rPr>
              <a:t>per capita is USD 48.910 (IMF, 2024)</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UK is a global leader in nine sectors, including music, TV, medical research, aerospace technology, financial services, education, artificial intelligence, literature, and electronic systems (Royale, 2020). It also has higher dominance in the energy and power industry. In this case, Shell Plc is considered the leading company that has assisted in achieving this particular industrial domination of UK (Kalam, 2021). Shell is also a top UK employer which promotes British organizational culture, ethics, norms, and practices worldwide. The employees of this oil and gas company are highly diversified and possess a greater degree of adaptability. They retain master-level practices of current global business practices in every segment of organizational communication, internal or external.</a:t>
            </a:r>
          </a:p>
          <a:p>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Country Name:</a:t>
            </a:r>
            <a:r>
              <a:rPr lang="en-US" sz="1200" kern="1200" dirty="0">
                <a:solidFill>
                  <a:schemeClr val="tx1"/>
                </a:solidFill>
                <a:latin typeface="+mn-lt"/>
                <a:ea typeface="+mn-ea"/>
                <a:cs typeface="+mn-cs"/>
              </a:rPr>
              <a:t> Germany</a:t>
            </a:r>
          </a:p>
          <a:p>
            <a:r>
              <a:rPr lang="en-US" sz="1200" b="1" kern="1200" dirty="0">
                <a:solidFill>
                  <a:schemeClr val="tx1"/>
                </a:solidFill>
                <a:latin typeface="+mn-lt"/>
                <a:ea typeface="+mn-ea"/>
                <a:cs typeface="+mn-cs"/>
              </a:rPr>
              <a:t>Country Recognition:</a:t>
            </a:r>
            <a:r>
              <a:rPr lang="en-US" sz="1200" kern="1200" dirty="0">
                <a:solidFill>
                  <a:schemeClr val="tx1"/>
                </a:solidFill>
                <a:latin typeface="+mn-lt"/>
                <a:ea typeface="+mn-ea"/>
                <a:cs typeface="+mn-cs"/>
              </a:rPr>
              <a:t> Germany is a federal parliamentary republic with a head of government - the chancellor - and a head of state - the president - whose primary responsibilities are representative. (European Union, 2024). </a:t>
            </a:r>
          </a:p>
          <a:p>
            <a:r>
              <a:rPr lang="en-US" sz="1200" b="1" kern="1200" dirty="0">
                <a:solidFill>
                  <a:schemeClr val="tx1"/>
                </a:solidFill>
                <a:latin typeface="+mn-lt"/>
                <a:ea typeface="+mn-ea"/>
                <a:cs typeface="+mn-cs"/>
              </a:rPr>
              <a:t>Capital:</a:t>
            </a:r>
            <a:r>
              <a:rPr lang="en-US" sz="1200" kern="1200" dirty="0">
                <a:solidFill>
                  <a:schemeClr val="tx1"/>
                </a:solidFill>
                <a:latin typeface="+mn-lt"/>
                <a:ea typeface="+mn-ea"/>
                <a:cs typeface="+mn-cs"/>
              </a:rPr>
              <a:t> Berlin (Macrotrends, 2024)</a:t>
            </a:r>
          </a:p>
          <a:p>
            <a:r>
              <a:rPr lang="en-US" sz="1200" b="1" kern="1200" dirty="0">
                <a:solidFill>
                  <a:schemeClr val="tx1"/>
                </a:solidFill>
                <a:latin typeface="+mn-lt"/>
                <a:ea typeface="+mn-ea"/>
                <a:cs typeface="+mn-cs"/>
              </a:rPr>
              <a:t>Population:</a:t>
            </a:r>
            <a:r>
              <a:rPr lang="en-US" sz="1200" kern="1200" dirty="0">
                <a:solidFill>
                  <a:schemeClr val="tx1"/>
                </a:solidFill>
                <a:latin typeface="+mn-lt"/>
                <a:ea typeface="+mn-ea"/>
                <a:cs typeface="+mn-cs"/>
              </a:rPr>
              <a:t> 83.6 million</a:t>
            </a:r>
          </a:p>
          <a:p>
            <a:r>
              <a:rPr lang="en-US" sz="1200" b="1" kern="1200" dirty="0">
                <a:solidFill>
                  <a:schemeClr val="tx1"/>
                </a:solidFill>
                <a:latin typeface="+mn-lt"/>
                <a:ea typeface="+mn-ea"/>
                <a:cs typeface="+mn-cs"/>
              </a:rPr>
              <a:t>Area:</a:t>
            </a:r>
            <a:r>
              <a:rPr lang="en-US" sz="1200" kern="1200" dirty="0">
                <a:solidFill>
                  <a:schemeClr val="tx1"/>
                </a:solidFill>
                <a:latin typeface="+mn-lt"/>
                <a:ea typeface="+mn-ea"/>
                <a:cs typeface="+mn-cs"/>
              </a:rPr>
              <a:t> 357,022 sq km (BBC, 2023)</a:t>
            </a:r>
          </a:p>
          <a:p>
            <a:r>
              <a:rPr lang="en-US" sz="1200" b="1" kern="1200" dirty="0">
                <a:solidFill>
                  <a:schemeClr val="tx1"/>
                </a:solidFill>
                <a:latin typeface="+mn-lt"/>
                <a:ea typeface="+mn-ea"/>
                <a:cs typeface="+mn-cs"/>
              </a:rPr>
              <a:t>Languages:</a:t>
            </a:r>
            <a:r>
              <a:rPr lang="en-US" sz="1200" kern="1200" dirty="0">
                <a:solidFill>
                  <a:schemeClr val="tx1"/>
                </a:solidFill>
                <a:latin typeface="+mn-lt"/>
                <a:ea typeface="+mn-ea"/>
                <a:cs typeface="+mn-cs"/>
              </a:rPr>
              <a:t> German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effectLst/>
                <a:latin typeface="Times New Roman" pitchFamily="18" charset="0"/>
                <a:cs typeface="Times New Roman" pitchFamily="18" charset="0"/>
              </a:rPr>
              <a:t>GDP</a:t>
            </a:r>
            <a:r>
              <a:rPr lang="en-US" sz="1200" dirty="0">
                <a:solidFill>
                  <a:srgbClr val="FFFFFF"/>
                </a:solidFill>
                <a:effectLst/>
                <a:latin typeface="Times New Roman" pitchFamily="18" charset="0"/>
                <a:cs typeface="Times New Roman" pitchFamily="18" charset="0"/>
              </a:rPr>
              <a:t> per capita is USD </a:t>
            </a:r>
            <a:r>
              <a:rPr lang="en-US" sz="1200" b="0" dirty="0"/>
              <a:t>52.820 (nominal) (IMF, 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Germany is one of the high-ranked industrial countries in the EU. This country's per capita GDP is at USD 51,203.55, (IMF, 2024). With a diversified society, stable government, favourable weather, access to the sea, and a skilled workforce, Germany is substantially suitable for foreign investments. </a:t>
            </a:r>
          </a:p>
          <a:p>
            <a:pPr marL="0" marR="0" algn="just">
              <a:lnSpc>
                <a:spcPct val="150000"/>
              </a:lnSpc>
              <a:spcBef>
                <a:spcPts val="0"/>
              </a:spcBef>
              <a:spcAft>
                <a:spcPts val="100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73DE3D5-5740-4488-AAE9-BC6DC1B96123}" type="slidenum">
              <a:rPr lang="en-US" smtClean="0"/>
              <a:pPr/>
              <a:t>4</a:t>
            </a:fld>
            <a:endParaRPr lang="en-US"/>
          </a:p>
        </p:txBody>
      </p:sp>
    </p:spTree>
    <p:extLst>
      <p:ext uri="{BB962C8B-B14F-4D97-AF65-F5344CB8AC3E}">
        <p14:creationId xmlns:p14="http://schemas.microsoft.com/office/powerpoint/2010/main" val="2285869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UK</a:t>
            </a:r>
            <a:r>
              <a:rPr lang="en-US" dirty="0"/>
              <a:t> </a:t>
            </a:r>
            <a:r>
              <a:rPr kumimoji="0" lang="en-US" sz="1050" b="1" i="0" u="none" strike="noStrike" kern="1200" cap="none" spc="0" normalizeH="0" baseline="0" noProof="0" dirty="0">
                <a:ln>
                  <a:noFill/>
                </a:ln>
                <a:solidFill>
                  <a:schemeClr val="tx1"/>
                </a:solidFill>
                <a:effectLst/>
                <a:uLnTx/>
                <a:uFillTx/>
                <a:latin typeface="+mn-lt"/>
                <a:ea typeface="+mn-ea"/>
                <a:cs typeface="+mn-cs"/>
              </a:rPr>
              <a:t>GDP</a:t>
            </a:r>
            <a:r>
              <a:rPr kumimoji="0" lang="en-US" sz="1050" b="0" i="0" u="none" strike="noStrike" kern="1200" cap="none" spc="0" normalizeH="0" baseline="0" noProof="0" dirty="0">
                <a:ln>
                  <a:noFill/>
                </a:ln>
                <a:solidFill>
                  <a:schemeClr val="tx1"/>
                </a:solidFill>
                <a:effectLst/>
                <a:uLnTx/>
                <a:uFillTx/>
                <a:latin typeface="+mn-lt"/>
                <a:ea typeface="+mn-ea"/>
                <a:cs typeface="+mn-cs"/>
              </a:rPr>
              <a:t> </a:t>
            </a:r>
            <a:r>
              <a:rPr kumimoji="0" lang="en-US" sz="1200" b="0" i="0" u="none" strike="noStrike" kern="1200" cap="none" spc="0" normalizeH="0" baseline="0" noProof="0" dirty="0">
                <a:ln>
                  <a:noFill/>
                </a:ln>
                <a:solidFill>
                  <a:srgbClr val="FFFFFF"/>
                </a:solidFill>
                <a:effectLst/>
                <a:uLnTx/>
                <a:uFillTx/>
                <a:latin typeface="Times New Roman" pitchFamily="18" charset="0"/>
                <a:ea typeface="+mn-ea"/>
                <a:cs typeface="Times New Roman" pitchFamily="18" charset="0"/>
              </a:rPr>
              <a:t>per capita is USD 48.910 (IMF, 2024)</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Germany </a:t>
            </a:r>
            <a:r>
              <a:rPr lang="en-US" sz="1200" b="1" dirty="0">
                <a:solidFill>
                  <a:srgbClr val="FFFFFF"/>
                </a:solidFill>
                <a:effectLst/>
                <a:latin typeface="Times New Roman" pitchFamily="18" charset="0"/>
                <a:cs typeface="Times New Roman" pitchFamily="18" charset="0"/>
              </a:rPr>
              <a:t>GDP </a:t>
            </a:r>
            <a:r>
              <a:rPr lang="en-US" sz="1200" dirty="0">
                <a:solidFill>
                  <a:srgbClr val="FFFFFF"/>
                </a:solidFill>
                <a:effectLst/>
                <a:latin typeface="Times New Roman" pitchFamily="18" charset="0"/>
                <a:cs typeface="Times New Roman" pitchFamily="18" charset="0"/>
              </a:rPr>
              <a:t>per capita is USD </a:t>
            </a:r>
            <a:r>
              <a:rPr lang="en-US" sz="1200" b="0" dirty="0"/>
              <a:t>52.820 (IMF, 2024).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73DE3D5-5740-4488-AAE9-BC6DC1B96123}" type="slidenum">
              <a:rPr lang="en-US" smtClean="0"/>
              <a:pPr/>
              <a:t>5</a:t>
            </a:fld>
            <a:endParaRPr lang="en-US"/>
          </a:p>
        </p:txBody>
      </p:sp>
    </p:spTree>
    <p:extLst>
      <p:ext uri="{BB962C8B-B14F-4D97-AF65-F5344CB8AC3E}">
        <p14:creationId xmlns:p14="http://schemas.microsoft.com/office/powerpoint/2010/main" val="4215269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Language and Communication:</a:t>
            </a:r>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Both of the countries, the UK and Germany, English is used. In the UK, it is official language and at the organization level, various local dialects are used in the regional offices. In Germany, the official language is German (BBC, 2023).</a:t>
            </a:r>
          </a:p>
          <a:p>
            <a:r>
              <a:rPr lang="en-US" sz="1200" b="1" kern="1200" dirty="0">
                <a:solidFill>
                  <a:schemeClr val="tx1"/>
                </a:solidFill>
                <a:latin typeface="+mn-lt"/>
                <a:ea typeface="+mn-ea"/>
                <a:cs typeface="+mn-cs"/>
              </a:rPr>
              <a:t>Ethnicities and Social Structures:</a:t>
            </a:r>
          </a:p>
          <a:p>
            <a:r>
              <a:rPr lang="en-US" sz="1200" kern="1200" dirty="0">
                <a:solidFill>
                  <a:schemeClr val="tx1"/>
                </a:solidFill>
                <a:latin typeface="+mn-lt"/>
                <a:ea typeface="+mn-ea"/>
                <a:cs typeface="+mn-cs"/>
              </a:rPr>
              <a:t>The UK is an important example in the world because it accommodates various ethnic groups, including over 13 ethnicities (</a:t>
            </a:r>
            <a:r>
              <a:rPr lang="en-US" sz="1200" kern="1200" dirty="0" err="1">
                <a:solidFill>
                  <a:schemeClr val="tx1"/>
                </a:solidFill>
                <a:latin typeface="+mn-lt"/>
                <a:ea typeface="+mn-ea"/>
                <a:cs typeface="+mn-cs"/>
              </a:rPr>
              <a:t>Shankley</a:t>
            </a:r>
            <a:r>
              <a:rPr lang="en-US" sz="1200" kern="1200" dirty="0">
                <a:solidFill>
                  <a:schemeClr val="tx1"/>
                </a:solidFill>
                <a:latin typeface="+mn-lt"/>
                <a:ea typeface="+mn-ea"/>
                <a:cs typeface="+mn-cs"/>
              </a:rPr>
              <a:t> et al. 2020). Its social structure promotes equality, diversity, tolerance, etc. and contains classes from elite to emergent service workers. On the other hand, Germany is a country of a single main ethnic group, along with other three minor ethnicities, with a hierarchical social structure.</a:t>
            </a:r>
          </a:p>
          <a:p>
            <a:r>
              <a:rPr lang="en-US" sz="1200" b="1" kern="1200" dirty="0">
                <a:solidFill>
                  <a:schemeClr val="tx1"/>
                </a:solidFill>
                <a:latin typeface="+mn-lt"/>
                <a:ea typeface="+mn-ea"/>
                <a:cs typeface="+mn-cs"/>
              </a:rPr>
              <a:t>Religious Values and Social Norms:</a:t>
            </a:r>
          </a:p>
          <a:p>
            <a:r>
              <a:rPr lang="en-US" sz="1200" kern="1200" dirty="0">
                <a:solidFill>
                  <a:schemeClr val="tx1"/>
                </a:solidFill>
                <a:latin typeface="+mn-lt"/>
                <a:ea typeface="+mn-ea"/>
                <a:cs typeface="+mn-cs"/>
              </a:rPr>
              <a:t>UK's official religion is Christianity, while various other major religions are practiced freely, such as Islam and Hinduism. Again, the UK's social norms and ethics are coded with high-valued ethics within which everyone respects each other's culture, tradition, social practices, etc. On the contrary, Germany's official religion is also Christianity (BBC 2023). German's most observable social norms are politeness, respect for rules, assertiveness, etc.</a:t>
            </a:r>
          </a:p>
        </p:txBody>
      </p:sp>
      <p:sp>
        <p:nvSpPr>
          <p:cNvPr id="4" name="Slide Number Placeholder 3"/>
          <p:cNvSpPr>
            <a:spLocks noGrp="1"/>
          </p:cNvSpPr>
          <p:nvPr>
            <p:ph type="sldNum" sz="quarter" idx="5"/>
          </p:nvPr>
        </p:nvSpPr>
        <p:spPr/>
        <p:txBody>
          <a:bodyPr/>
          <a:lstStyle/>
          <a:p>
            <a:fld id="{173DE3D5-5740-4488-AAE9-BC6DC1B96123}" type="slidenum">
              <a:rPr lang="en-US" smtClean="0"/>
              <a:pPr/>
              <a:t>6</a:t>
            </a:fld>
            <a:endParaRPr lang="en-US"/>
          </a:p>
        </p:txBody>
      </p:sp>
    </p:spTree>
    <p:extLst>
      <p:ext uri="{BB962C8B-B14F-4D97-AF65-F5344CB8AC3E}">
        <p14:creationId xmlns:p14="http://schemas.microsoft.com/office/powerpoint/2010/main" val="1212165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Language and Communication: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English is used in Germany and the United Kingdom. It is the official language of the United Kingdom, and regional offices employ a variety of regional dialects inside the organisation. The official language of Germany is German. </a:t>
            </a:r>
            <a:r>
              <a:rPr lang="en-US" sz="1200" kern="1200" dirty="0">
                <a:solidFill>
                  <a:schemeClr val="tx1"/>
                </a:solidFill>
                <a:latin typeface="+mn-lt"/>
                <a:ea typeface="+mn-ea"/>
                <a:cs typeface="+mn-cs"/>
              </a:rPr>
              <a:t>(BBC, 2023).</a:t>
            </a:r>
          </a:p>
          <a:p>
            <a:r>
              <a:rPr lang="en-US" sz="1200" b="1" kern="1200" dirty="0">
                <a:solidFill>
                  <a:schemeClr val="tx1"/>
                </a:solidFill>
                <a:latin typeface="+mn-lt"/>
                <a:ea typeface="+mn-ea"/>
                <a:cs typeface="+mn-cs"/>
              </a:rPr>
              <a:t>Ethnicities and Social Structures: </a:t>
            </a:r>
          </a:p>
          <a:p>
            <a:r>
              <a:rPr lang="en-GB" sz="1200" kern="1200" dirty="0">
                <a:solidFill>
                  <a:schemeClr val="tx1"/>
                </a:solidFill>
                <a:latin typeface="+mn-lt"/>
                <a:ea typeface="+mn-ea"/>
                <a:cs typeface="+mn-cs"/>
              </a:rPr>
              <a:t>The UK is a significant global example due to its ability to tolerate more than 13 different ethnic groups. </a:t>
            </a:r>
            <a:r>
              <a:rPr lang="en-US" sz="1200" kern="1200" dirty="0">
                <a:solidFill>
                  <a:schemeClr val="tx1"/>
                </a:solidFill>
                <a:latin typeface="+mn-lt"/>
                <a:ea typeface="+mn-ea"/>
                <a:cs typeface="+mn-cs"/>
              </a:rPr>
              <a:t>(</a:t>
            </a:r>
            <a:r>
              <a:rPr lang="en-US" sz="1200" kern="1200" dirty="0" err="1">
                <a:solidFill>
                  <a:schemeClr val="tx1"/>
                </a:solidFill>
                <a:latin typeface="+mn-lt"/>
                <a:ea typeface="+mn-ea"/>
                <a:cs typeface="+mn-cs"/>
              </a:rPr>
              <a:t>Shankley</a:t>
            </a:r>
            <a:r>
              <a:rPr lang="en-US" sz="1200" kern="1200" dirty="0">
                <a:solidFill>
                  <a:schemeClr val="tx1"/>
                </a:solidFill>
                <a:latin typeface="+mn-lt"/>
                <a:ea typeface="+mn-ea"/>
                <a:cs typeface="+mn-cs"/>
              </a:rPr>
              <a:t> et al. 2020). Its social structure promotes equality, diversity, tolerance, etc. and contains classes from elite to emergent service workers. </a:t>
            </a:r>
            <a:r>
              <a:rPr lang="en-GB" sz="1200" kern="1200" dirty="0">
                <a:solidFill>
                  <a:schemeClr val="tx1"/>
                </a:solidFill>
                <a:latin typeface="+mn-lt"/>
                <a:ea typeface="+mn-ea"/>
                <a:cs typeface="+mn-cs"/>
              </a:rPr>
              <a:t>Germany, on the other hand, has a hierarchical social structure and is home to one major ethnic group in addition to three smaller ethnic groups.</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Religious Values and Social Norms:</a:t>
            </a:r>
          </a:p>
          <a:p>
            <a:r>
              <a:rPr lang="en-GB" sz="1200" kern="1200" dirty="0">
                <a:solidFill>
                  <a:schemeClr val="tx1"/>
                </a:solidFill>
                <a:latin typeface="+mn-lt"/>
                <a:ea typeface="+mn-ea"/>
                <a:cs typeface="+mn-cs"/>
              </a:rPr>
              <a:t>The official religion of the United Kingdom is Christianity; however, other major religions, including Islam and Hinduism, are freely practiced. Once again, the social norms and ethics of the UK are based on highly regarded ethics, where everyone respects one another's customs, traditions, and social practices, among other things. Conversely, Christianity is also recognised as Germany's official religion (BBC 2023). The most obvious social norms in Germany are assertiveness, rule compliance, courtesy, etc.</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73DE3D5-5740-4488-AAE9-BC6DC1B96123}" type="slidenum">
              <a:rPr lang="en-US" smtClean="0"/>
              <a:pPr/>
              <a:t>7</a:t>
            </a:fld>
            <a:endParaRPr lang="en-US"/>
          </a:p>
        </p:txBody>
      </p:sp>
    </p:spTree>
    <p:extLst>
      <p:ext uri="{BB962C8B-B14F-4D97-AF65-F5344CB8AC3E}">
        <p14:creationId xmlns:p14="http://schemas.microsoft.com/office/powerpoint/2010/main" val="2990642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Business and Work-related Attitudes: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As of the 2022 survey,</a:t>
            </a:r>
            <a:r>
              <a:rPr lang="en-US" sz="1200" b="1" kern="1200" dirty="0">
                <a:solidFill>
                  <a:schemeClr val="tx1"/>
                </a:solidFill>
                <a:latin typeface="+mn-lt"/>
                <a:ea typeface="+mn-ea"/>
                <a:cs typeface="+mn-cs"/>
              </a:rPr>
              <a:t> </a:t>
            </a:r>
            <a:r>
              <a:rPr lang="en-US" sz="1200" kern="1200" dirty="0">
                <a:solidFill>
                  <a:schemeClr val="tx1"/>
                </a:solidFill>
                <a:latin typeface="+mn-lt"/>
                <a:ea typeface="+mn-ea"/>
                <a:cs typeface="+mn-cs"/>
              </a:rPr>
              <a:t>73% of people in the UK believe that work is important for life (Murphy, 2023). Still, most of them consider work as a tool to earn a livelihood. Employees are very punctual and maintain the highest level of professionalism in the workplace. However, at present, higher-salary jobs are unimaginably competitive due to the massive number of qualified professionals available. The employment rate is 75%</a:t>
            </a:r>
            <a:r>
              <a:rPr lang="en-US" sz="1200" b="1" kern="1200" dirty="0">
                <a:solidFill>
                  <a:schemeClr val="tx1"/>
                </a:solidFill>
                <a:latin typeface="+mn-lt"/>
                <a:ea typeface="+mn-ea"/>
                <a:cs typeface="+mn-cs"/>
              </a:rPr>
              <a:t>, </a:t>
            </a:r>
            <a:r>
              <a:rPr lang="en-US" sz="1200" kern="1200" dirty="0">
                <a:solidFill>
                  <a:schemeClr val="tx1"/>
                </a:solidFill>
                <a:latin typeface="+mn-lt"/>
                <a:ea typeface="+mn-ea"/>
                <a:cs typeface="+mn-cs"/>
              </a:rPr>
              <a:t>and the median salary is GBP 2, 334 (Watson and Evans, 2024).</a:t>
            </a:r>
          </a:p>
        </p:txBody>
      </p:sp>
      <p:sp>
        <p:nvSpPr>
          <p:cNvPr id="4" name="Slide Number Placeholder 3"/>
          <p:cNvSpPr>
            <a:spLocks noGrp="1"/>
          </p:cNvSpPr>
          <p:nvPr>
            <p:ph type="sldNum" sz="quarter" idx="5"/>
          </p:nvPr>
        </p:nvSpPr>
        <p:spPr/>
        <p:txBody>
          <a:bodyPr/>
          <a:lstStyle/>
          <a:p>
            <a:fld id="{173DE3D5-5740-4488-AAE9-BC6DC1B96123}" type="slidenum">
              <a:rPr lang="en-US" smtClean="0"/>
              <a:pPr/>
              <a:t>8</a:t>
            </a:fld>
            <a:endParaRPr lang="en-US"/>
          </a:p>
        </p:txBody>
      </p:sp>
    </p:spTree>
    <p:extLst>
      <p:ext uri="{BB962C8B-B14F-4D97-AF65-F5344CB8AC3E}">
        <p14:creationId xmlns:p14="http://schemas.microsoft.com/office/powerpoint/2010/main" val="4157653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On the other hand, the workforce of Germany is active and professional in their own culture and tradition. Some may count them more active if compared to the UK workforce. The annual gross salary average is EUR 49,260 is Germany, and the employment rate is 77.03% as of 2023 (Trading Economics, 2024). </a:t>
            </a:r>
          </a:p>
          <a:p>
            <a:r>
              <a:rPr lang="en-GB" sz="1200" kern="1200" dirty="0">
                <a:solidFill>
                  <a:schemeClr val="tx1"/>
                </a:solidFill>
                <a:latin typeface="+mn-lt"/>
                <a:ea typeface="+mn-ea"/>
                <a:cs typeface="+mn-cs"/>
              </a:rPr>
              <a:t>The average salary per month is EUR 4,105 is Germany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73DE3D5-5740-4488-AAE9-BC6DC1B96123}" type="slidenum">
              <a:rPr lang="en-US" smtClean="0"/>
              <a:pPr/>
              <a:t>9</a:t>
            </a:fld>
            <a:endParaRPr lang="en-US"/>
          </a:p>
        </p:txBody>
      </p:sp>
    </p:spTree>
    <p:extLst>
      <p:ext uri="{BB962C8B-B14F-4D97-AF65-F5344CB8AC3E}">
        <p14:creationId xmlns:p14="http://schemas.microsoft.com/office/powerpoint/2010/main" val="3521423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 Hofstede Cultural Dimensions are applied while comparing the cultures of the UK and Germany.</a:t>
            </a:r>
          </a:p>
          <a:p>
            <a:r>
              <a:rPr lang="en-GB" sz="1200" kern="1200" dirty="0">
                <a:solidFill>
                  <a:schemeClr val="tx1"/>
                </a:solidFill>
                <a:latin typeface="+mn-lt"/>
                <a:ea typeface="+mn-ea"/>
                <a:cs typeface="+mn-cs"/>
              </a:rPr>
              <a:t>Germany and the UK both have a score of 35 on the power distance index (Hofstede-insights, 2024). This shows that individuals in both nations have a stronger desire for equality in all spheres of life.</a:t>
            </a:r>
          </a:p>
          <a:p>
            <a:r>
              <a:rPr lang="en-GB" sz="1200" kern="1200" dirty="0">
                <a:solidFill>
                  <a:schemeClr val="tx1"/>
                </a:solidFill>
                <a:latin typeface="+mn-lt"/>
                <a:ea typeface="+mn-ea"/>
                <a:cs typeface="+mn-cs"/>
              </a:rPr>
              <a:t>Germany scores 79 and the UK scores 76 on the individuality index. It shows how individualism is strongly valued in German society and how self-sufficiency is instilled in kids from an early age. In the meantime, the UK is in almost the same situation.</a:t>
            </a:r>
          </a:p>
          <a:p>
            <a:r>
              <a:rPr lang="en-GB" sz="1200" kern="1200" dirty="0">
                <a:solidFill>
                  <a:schemeClr val="tx1"/>
                </a:solidFill>
                <a:latin typeface="+mn-lt"/>
                <a:ea typeface="+mn-ea"/>
                <a:cs typeface="+mn-cs"/>
              </a:rPr>
              <a:t>Consequently, the UK performed better (score 35) in the uncertainty avoidance dimension because its citizens are more flexible in response to changing circumstances. The German people, on the other hand, are more resistant to bringing in changes on their own. For long-term orientation, the same holds true. With a score of 60, the UK outperforms Germany in terms of futuristic thinking (score of 57). </a:t>
            </a:r>
            <a:r>
              <a:rPr lang="en-US" sz="1200" kern="1200" dirty="0">
                <a:solidFill>
                  <a:schemeClr val="tx1"/>
                </a:solidFill>
                <a:latin typeface="+mn-lt"/>
                <a:ea typeface="+mn-ea"/>
                <a:cs typeface="+mn-cs"/>
              </a:rPr>
              <a:t>Finally, British people are more generous than the German (69 vs 40).</a:t>
            </a:r>
          </a:p>
        </p:txBody>
      </p:sp>
      <p:sp>
        <p:nvSpPr>
          <p:cNvPr id="4" name="Slide Number Placeholder 3"/>
          <p:cNvSpPr>
            <a:spLocks noGrp="1"/>
          </p:cNvSpPr>
          <p:nvPr>
            <p:ph type="sldNum" sz="quarter" idx="5"/>
          </p:nvPr>
        </p:nvSpPr>
        <p:spPr/>
        <p:txBody>
          <a:bodyPr/>
          <a:lstStyle/>
          <a:p>
            <a:fld id="{173DE3D5-5740-4488-AAE9-BC6DC1B96123}" type="slidenum">
              <a:rPr lang="en-US" smtClean="0"/>
              <a:pPr/>
              <a:t>10</a:t>
            </a:fld>
            <a:endParaRPr lang="en-US"/>
          </a:p>
        </p:txBody>
      </p:sp>
    </p:spTree>
    <p:extLst>
      <p:ext uri="{BB962C8B-B14F-4D97-AF65-F5344CB8AC3E}">
        <p14:creationId xmlns:p14="http://schemas.microsoft.com/office/powerpoint/2010/main" val="2318972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Recommendations for Shell Plc</a:t>
            </a:r>
            <a:endParaRPr lang="en-US" sz="1200" kern="1200" dirty="0">
              <a:solidFill>
                <a:schemeClr val="tx1"/>
              </a:solidFill>
              <a:latin typeface="+mn-lt"/>
              <a:ea typeface="+mn-ea"/>
              <a:cs typeface="+mn-cs"/>
            </a:endParaRPr>
          </a:p>
          <a:p>
            <a:pPr lvl="0"/>
            <a:r>
              <a:rPr lang="en-US" sz="1200" kern="1200" dirty="0">
                <a:solidFill>
                  <a:schemeClr val="tx1"/>
                </a:solidFill>
                <a:latin typeface="+mn-lt"/>
                <a:ea typeface="+mn-ea"/>
                <a:cs typeface="+mn-cs"/>
              </a:rPr>
              <a:t>Key management must consist of British leadership.</a:t>
            </a:r>
          </a:p>
          <a:p>
            <a:pPr lvl="0"/>
            <a:r>
              <a:rPr lang="en-US" sz="1200" kern="1200" dirty="0">
                <a:solidFill>
                  <a:schemeClr val="tx1"/>
                </a:solidFill>
                <a:latin typeface="+mn-lt"/>
                <a:ea typeface="+mn-ea"/>
                <a:cs typeface="+mn-cs"/>
              </a:rPr>
              <a:t>German employees should be trained to become know the cultural ethic, norms, etc. of the UK office staff.</a:t>
            </a:r>
          </a:p>
          <a:p>
            <a:pPr lvl="0"/>
            <a:r>
              <a:rPr lang="en-US" sz="1200" kern="1200" dirty="0">
                <a:solidFill>
                  <a:schemeClr val="tx1"/>
                </a:solidFill>
                <a:latin typeface="+mn-lt"/>
                <a:ea typeface="+mn-ea"/>
                <a:cs typeface="+mn-cs"/>
              </a:rPr>
              <a:t>UK employees need to be trained in the culture, traditions, social values, and ethics of Germany.</a:t>
            </a:r>
          </a:p>
          <a:p>
            <a:pPr lvl="0"/>
            <a:r>
              <a:rPr lang="en-US" sz="1200" kern="1200" dirty="0">
                <a:solidFill>
                  <a:schemeClr val="tx1"/>
                </a:solidFill>
                <a:latin typeface="+mn-lt"/>
                <a:ea typeface="+mn-ea"/>
                <a:cs typeface="+mn-cs"/>
              </a:rPr>
              <a:t>German employees must be managed within strict contractual terms. Legal contracts needed to be developed in terms of office time management, corporate culture maintenance, etc.</a:t>
            </a:r>
          </a:p>
          <a:p>
            <a:pPr lvl="0"/>
            <a:r>
              <a:rPr lang="en-US" sz="1200" kern="1200" dirty="0">
                <a:solidFill>
                  <a:schemeClr val="tx1"/>
                </a:solidFill>
                <a:latin typeface="+mn-lt"/>
                <a:ea typeface="+mn-ea"/>
                <a:cs typeface="+mn-cs"/>
              </a:rPr>
              <a:t>German employees are needed to provide English language training as everyone does not have same level of dominance in English. </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73DE3D5-5740-4488-AAE9-BC6DC1B96123}" type="slidenum">
              <a:rPr lang="en-US" smtClean="0"/>
              <a:pPr/>
              <a:t>11</a:t>
            </a:fld>
            <a:endParaRPr lang="en-US"/>
          </a:p>
        </p:txBody>
      </p:sp>
    </p:spTree>
    <p:extLst>
      <p:ext uri="{BB962C8B-B14F-4D97-AF65-F5344CB8AC3E}">
        <p14:creationId xmlns:p14="http://schemas.microsoft.com/office/powerpoint/2010/main" val="2129504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fld id="{9184DA70-C731-4C70-880D-CCD4705E623C}" type="datetime1">
              <a:rPr lang="en-US" smtClean="0"/>
              <a:pPr/>
              <a:t>4/3/24</a:t>
            </a:fld>
            <a:endParaRPr lang="en-US" dirty="0"/>
          </a:p>
        </p:txBody>
      </p:sp>
      <p:sp>
        <p:nvSpPr>
          <p:cNvPr id="17" name="Footer Placeholder 16"/>
          <p:cNvSpPr>
            <a:spLocks noGrp="1"/>
          </p:cNvSpPr>
          <p:nvPr>
            <p:ph type="ftr" sz="quarter" idx="11"/>
          </p:nvPr>
        </p:nvSpPr>
        <p:spPr>
          <a:xfrm>
            <a:off x="2780524" y="236539"/>
            <a:ext cx="78232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3A98EE3D-8CD1-4C3F-BD1C-C98C9596463C}"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4BE1D723-8F53-4F53-90B0-1982A396982E}" type="datetime1">
              <a:rPr lang="en-US" smtClean="0"/>
              <a:pPr/>
              <a:t>4/3/24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3A98EE3D-8CD1-4C3F-BD1C-C98C9596463C}" type="slidenum">
              <a:rPr lang="en-US" smtClean="0"/>
              <a:pPr/>
              <a:t>‹#›</a:t>
            </a:fld>
            <a:endParaRPr lang="en-US" dirty="0"/>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828801" y="2743200"/>
            <a:ext cx="9497484"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12192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7272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828800" y="1600200"/>
            <a:ext cx="103632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828800" y="1600200"/>
            <a:ext cx="1016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97669AF7-7BEB-44E4-9852-375E34362B5B}" type="datetime1">
              <a:rPr lang="en-US" smtClean="0"/>
              <a:pPr/>
              <a:t>4/3/24</a:t>
            </a:fld>
            <a:endParaRPr lang="en-US" dirty="0"/>
          </a:p>
        </p:txBody>
      </p:sp>
      <p:sp>
        <p:nvSpPr>
          <p:cNvPr id="13" name="Slide Number Placeholder 12"/>
          <p:cNvSpPr>
            <a:spLocks noGrp="1"/>
          </p:cNvSpPr>
          <p:nvPr>
            <p:ph type="sldNum" sz="quarter" idx="11"/>
          </p:nvPr>
        </p:nvSpPr>
        <p:spPr>
          <a:xfrm>
            <a:off x="0" y="1752600"/>
            <a:ext cx="1727200" cy="701676"/>
          </a:xfrm>
        </p:spPr>
        <p:txBody>
          <a:bodyPr>
            <a:noAutofit/>
          </a:bodyPr>
          <a:lstStyle>
            <a:lvl1pPr>
              <a:defRPr sz="2400">
                <a:solidFill>
                  <a:srgbClr val="FFFFFF"/>
                </a:solidFill>
              </a:defRPr>
            </a:lvl1pPr>
          </a:lstStyle>
          <a:p>
            <a:fld id="{3A98EE3D-8CD1-4C3F-BD1C-C98C9596463C}"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812800"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459868"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BAAAC38D-0552-4C82-B593-E6124DFADBE2}" type="datetime1">
              <a:rPr lang="en-US" smtClean="0"/>
              <a:pPr/>
              <a:t>4/3/24</a:t>
            </a:fld>
            <a:endParaRPr lang="en-US" dirty="0"/>
          </a:p>
        </p:txBody>
      </p:sp>
      <p:sp>
        <p:nvSpPr>
          <p:cNvPr id="10" name="Slide Number Placeholder 9"/>
          <p:cNvSpPr>
            <a:spLocks noGrp="1"/>
          </p:cNvSpPr>
          <p:nvPr>
            <p:ph type="sldNum" sz="quarter" idx="16"/>
          </p:nvPr>
        </p:nvSpPr>
        <p:spPr/>
        <p:txBody>
          <a:bodyPr rtlCol="0"/>
          <a:lstStyle/>
          <a:p>
            <a:fld id="{3A98EE3D-8CD1-4C3F-BD1C-C98C9596463C}"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0" y="273050"/>
            <a:ext cx="108712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812800" y="2438400"/>
            <a:ext cx="51816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6400800" y="2438400"/>
            <a:ext cx="51816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D9DF0F1C-5577-4ACB-BB62-DF8F3C494C7E}" type="datetime1">
              <a:rPr lang="en-US" smtClean="0"/>
              <a:pPr/>
              <a:t>4/3/24</a:t>
            </a:fld>
            <a:endParaRPr lang="en-US" dirty="0"/>
          </a:p>
        </p:txBody>
      </p:sp>
      <p:sp>
        <p:nvSpPr>
          <p:cNvPr id="12" name="Slide Number Placeholder 11"/>
          <p:cNvSpPr>
            <a:spLocks noGrp="1"/>
          </p:cNvSpPr>
          <p:nvPr>
            <p:ph type="sldNum" sz="quarter" idx="16"/>
          </p:nvPr>
        </p:nvSpPr>
        <p:spPr/>
        <p:txBody>
          <a:bodyPr rtlCol="0"/>
          <a:lstStyle/>
          <a:p>
            <a:fld id="{3A98EE3D-8CD1-4C3F-BD1C-C98C9596463C}"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812800" y="1752600"/>
            <a:ext cx="51816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6400800" y="1752600"/>
            <a:ext cx="51816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775B394-D9F9-4F0C-B15D-605F45CB9E9F}" type="datetime1">
              <a:rPr lang="en-US" smtClean="0"/>
              <a:pPr/>
              <a:t>4/3/24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3A98EE3D-8CD1-4C3F-BD1C-C98C9596463C}"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pPr/>
              <a:t>4/3/24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711200" cy="381000"/>
          </a:xfrm>
        </p:spPr>
        <p:txBody>
          <a:bodyPr/>
          <a:lstStyle>
            <a:lvl1pPr>
              <a:defRPr>
                <a:solidFill>
                  <a:schemeClr val="tx2"/>
                </a:solidFill>
              </a:defRPr>
            </a:lvl1pPr>
          </a:lstStyle>
          <a:p>
            <a:fld id="{3A98EE3D-8CD1-4C3F-BD1C-C98C9596463C}"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92BEA474-078D-4E9B-9B14-09A87B19DC46}" type="datetime1">
              <a:rPr lang="en-US" smtClean="0"/>
              <a:pPr/>
              <a:t>4/3/24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3A98EE3D-8CD1-4C3F-BD1C-C98C9596463C}" type="slidenum">
              <a:rPr lang="en-US" smtClean="0"/>
              <a:pPr/>
              <a:t>‹#›</a:t>
            </a:fld>
            <a:endParaRPr lang="en-US" dirty="0"/>
          </a:p>
        </p:txBody>
      </p:sp>
      <p:sp>
        <p:nvSpPr>
          <p:cNvPr id="3" name="Text Placeholder 2"/>
          <p:cNvSpPr>
            <a:spLocks noGrp="1"/>
          </p:cNvSpPr>
          <p:nvPr>
            <p:ph type="body" idx="2"/>
          </p:nvPr>
        </p:nvSpPr>
        <p:spPr>
          <a:xfrm>
            <a:off x="812800" y="1752600"/>
            <a:ext cx="21336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3149600" y="1752600"/>
            <a:ext cx="85344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133600" y="5486400"/>
            <a:ext cx="97536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12192" y="4572000"/>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2192" y="4663440"/>
            <a:ext cx="195072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2060448" y="4654296"/>
            <a:ext cx="10131552"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133600" y="4648200"/>
            <a:ext cx="97536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930400" y="0"/>
            <a:ext cx="134112"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8331200" y="6248401"/>
            <a:ext cx="3556000" cy="365125"/>
          </a:xfrm>
        </p:spPr>
        <p:txBody>
          <a:bodyPr rtlCol="0"/>
          <a:lstStyle/>
          <a:p>
            <a:fld id="{4907D986-8816-4272-A432-0437A28A9828}" type="datetime1">
              <a:rPr lang="en-US" smtClean="0"/>
              <a:pPr/>
              <a:t>4/3/24</a:t>
            </a:fld>
            <a:endParaRPr lang="en-US" dirty="0"/>
          </a:p>
        </p:txBody>
      </p:sp>
      <p:sp>
        <p:nvSpPr>
          <p:cNvPr id="13" name="Slide Number Placeholder 12"/>
          <p:cNvSpPr>
            <a:spLocks noGrp="1"/>
          </p:cNvSpPr>
          <p:nvPr>
            <p:ph type="sldNum" sz="quarter" idx="11"/>
          </p:nvPr>
        </p:nvSpPr>
        <p:spPr>
          <a:xfrm>
            <a:off x="0" y="4667249"/>
            <a:ext cx="1930400" cy="663578"/>
          </a:xfrm>
        </p:spPr>
        <p:txBody>
          <a:bodyPr rtlCol="0"/>
          <a:lstStyle>
            <a:lvl1pPr>
              <a:defRPr sz="2800"/>
            </a:lvl1pPr>
          </a:lstStyle>
          <a:p>
            <a:fld id="{3A98EE3D-8CD1-4C3F-BD1C-C98C9596463C}" type="slidenum">
              <a:rPr lang="en-US" smtClean="0"/>
              <a:pPr/>
              <a:t>‹#›</a:t>
            </a:fld>
            <a:endParaRPr lang="en-US" dirty="0"/>
          </a:p>
        </p:txBody>
      </p:sp>
      <p:sp>
        <p:nvSpPr>
          <p:cNvPr id="14" name="Footer Placeholder 13"/>
          <p:cNvSpPr>
            <a:spLocks noGrp="1"/>
          </p:cNvSpPr>
          <p:nvPr>
            <p:ph type="ftr" sz="quarter" idx="12"/>
          </p:nvPr>
        </p:nvSpPr>
        <p:spPr>
          <a:xfrm>
            <a:off x="2133600" y="6248207"/>
            <a:ext cx="6096000" cy="365125"/>
          </a:xfrm>
        </p:spPr>
        <p:txBody>
          <a:bodyPr rtlCol="0"/>
          <a:lstStyle/>
          <a:p>
            <a:pPr algn="l"/>
            <a:endParaRPr lang="en-US" dirty="0"/>
          </a:p>
        </p:txBody>
      </p:sp>
      <p:sp>
        <p:nvSpPr>
          <p:cNvPr id="3" name="Picture Placeholder 2"/>
          <p:cNvSpPr>
            <a:spLocks noGrp="1"/>
          </p:cNvSpPr>
          <p:nvPr>
            <p:ph type="pic" idx="1"/>
          </p:nvPr>
        </p:nvSpPr>
        <p:spPr>
          <a:xfrm>
            <a:off x="2080768" y="0"/>
            <a:ext cx="10111232"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2D6E202-B606-4609-B914-27C9371A1F6D}" type="datetime1">
              <a:rPr lang="en-US" smtClean="0"/>
              <a:pPr/>
              <a:t>4/3/24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37600" y="609601"/>
            <a:ext cx="27432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609600"/>
            <a:ext cx="74168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8737600" y="6248403"/>
            <a:ext cx="2946400" cy="365125"/>
          </a:xfrm>
        </p:spPr>
        <p:txBody>
          <a:bodyPr/>
          <a:lstStyle/>
          <a:p>
            <a:fld id="{62D6E202-B606-4609-B914-27C9371A1F6D}" type="datetime1">
              <a:rPr lang="en-US" smtClean="0"/>
              <a:pPr/>
              <a:t>4/3/24</a:t>
            </a:fld>
            <a:endParaRPr lang="en-US" dirty="0"/>
          </a:p>
        </p:txBody>
      </p:sp>
      <p:sp>
        <p:nvSpPr>
          <p:cNvPr id="5" name="Footer Placeholder 4"/>
          <p:cNvSpPr>
            <a:spLocks noGrp="1"/>
          </p:cNvSpPr>
          <p:nvPr>
            <p:ph type="ftr" sz="quarter" idx="11"/>
          </p:nvPr>
        </p:nvSpPr>
        <p:spPr>
          <a:xfrm>
            <a:off x="609602" y="6248208"/>
            <a:ext cx="7431311" cy="365125"/>
          </a:xfrm>
        </p:spPr>
        <p:txBody>
          <a:bodyPr/>
          <a:lstStyle/>
          <a:p>
            <a:endParaRPr lang="en-US" dirty="0"/>
          </a:p>
        </p:txBody>
      </p:sp>
      <p:sp>
        <p:nvSpPr>
          <p:cNvPr id="7" name="Rectangle 6"/>
          <p:cNvSpPr/>
          <p:nvPr/>
        </p:nvSpPr>
        <p:spPr bwMode="white">
          <a:xfrm>
            <a:off x="8128424" y="0"/>
            <a:ext cx="42672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8189384" y="609600"/>
            <a:ext cx="3048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8189384" y="0"/>
            <a:ext cx="3048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8075084" y="103716"/>
            <a:ext cx="533400" cy="325968"/>
          </a:xfrm>
        </p:spPr>
        <p:txBody>
          <a:bodyPr/>
          <a:lstStyle/>
          <a:p>
            <a:fld id="{3A98EE3D-8CD1-4C3F-BD1C-C98C9596463C}" type="slidenum">
              <a:rPr lang="en-US" smtClean="0"/>
              <a:pPr/>
              <a:t>‹#›</a:t>
            </a:fld>
            <a:endParaRPr lang="en-US" dirty="0"/>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812800" y="228600"/>
            <a:ext cx="108712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816864" y="1600200"/>
            <a:ext cx="108712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128000" y="6248401"/>
            <a:ext cx="3556000" cy="365125"/>
          </a:xfrm>
          <a:prstGeom prst="rect">
            <a:avLst/>
          </a:prstGeom>
        </p:spPr>
        <p:txBody>
          <a:bodyPr vert="horz" anchor="ctr" anchorCtr="0"/>
          <a:lstStyle>
            <a:lvl1pPr algn="l" eaLnBrk="1" latinLnBrk="0" hangingPunct="1">
              <a:defRPr kumimoji="0" sz="1400">
                <a:solidFill>
                  <a:schemeClr val="tx2"/>
                </a:solidFill>
              </a:defRPr>
            </a:lvl1pPr>
          </a:lstStyle>
          <a:p>
            <a:fld id="{62D6E202-B606-4609-B914-27C9371A1F6D}" type="datetime1">
              <a:rPr lang="en-US" smtClean="0"/>
              <a:pPr/>
              <a:t>4/3/24</a:t>
            </a:fld>
            <a:endParaRPr lang="en-US" dirty="0"/>
          </a:p>
        </p:txBody>
      </p:sp>
      <p:sp>
        <p:nvSpPr>
          <p:cNvPr id="3" name="Footer Placeholder 2"/>
          <p:cNvSpPr>
            <a:spLocks noGrp="1"/>
          </p:cNvSpPr>
          <p:nvPr>
            <p:ph type="ftr" sz="quarter" idx="3"/>
          </p:nvPr>
        </p:nvSpPr>
        <p:spPr>
          <a:xfrm>
            <a:off x="812801" y="6248207"/>
            <a:ext cx="7228111"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12192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787400" y="1280160"/>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7112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3A98EE3D-8CD1-4C3F-BD1C-C98C9596463C}"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hf sldNum="0" hdr="0" ftr="0" dt="0"/>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282153" y="2504049"/>
            <a:ext cx="5224567" cy="1849901"/>
          </a:xfrm>
        </p:spPr>
        <p:txBody>
          <a:bodyPr>
            <a:noAutofit/>
          </a:bodyPr>
          <a:lstStyle/>
          <a:p>
            <a:r>
              <a:rPr lang="en-US" dirty="0">
                <a:solidFill>
                  <a:schemeClr val="tx1"/>
                </a:solidFill>
                <a:latin typeface="Times New Roman" panose="02020603050405020304" pitchFamily="18" charset="0"/>
                <a:cs typeface="Times New Roman" panose="02020603050405020304" pitchFamily="18" charset="0"/>
              </a:rPr>
              <a:t>Shell Plc’s Expansion in Germany</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0" y="5008097"/>
            <a:ext cx="6330462" cy="1849902"/>
          </a:xfrm>
        </p:spPr>
        <p:txBody>
          <a:bodyPr>
            <a:noAutofit/>
          </a:bodyPr>
          <a:lstStyle/>
          <a:p>
            <a:r>
              <a:rPr lang="en-US" sz="1800" dirty="0">
                <a:solidFill>
                  <a:schemeClr val="tx1">
                    <a:lumMod val="85000"/>
                    <a:lumOff val="15000"/>
                  </a:schemeClr>
                </a:solidFill>
              </a:rPr>
              <a:t>Module code: LCBB6001</a:t>
            </a:r>
          </a:p>
          <a:p>
            <a:r>
              <a:rPr lang="en-US" sz="1800" dirty="0">
                <a:solidFill>
                  <a:schemeClr val="tx1">
                    <a:lumMod val="85000"/>
                    <a:lumOff val="15000"/>
                  </a:schemeClr>
                </a:solidFill>
              </a:rPr>
              <a:t>Module Title: INTERNATIONAL BUSINESS COMMUNICATIONS</a:t>
            </a:r>
          </a:p>
          <a:p>
            <a:r>
              <a:rPr lang="en-US" sz="1800" dirty="0">
                <a:solidFill>
                  <a:schemeClr val="tx1">
                    <a:lumMod val="85000"/>
                    <a:lumOff val="15000"/>
                  </a:schemeClr>
                </a:solidFill>
              </a:rPr>
              <a:t>Lecturer: ZAINAB ATTA</a:t>
            </a:r>
          </a:p>
          <a:p>
            <a:r>
              <a:rPr lang="en-US" sz="1800" dirty="0">
                <a:solidFill>
                  <a:schemeClr val="tx1">
                    <a:lumMod val="85000"/>
                    <a:lumOff val="15000"/>
                  </a:schemeClr>
                </a:solidFill>
              </a:rPr>
              <a:t>Student Name: RUMYANA POPOVA</a:t>
            </a:r>
          </a:p>
          <a:p>
            <a:r>
              <a:rPr lang="en-US" sz="1800" dirty="0">
                <a:solidFill>
                  <a:schemeClr val="tx1">
                    <a:lumMod val="85000"/>
                    <a:lumOff val="15000"/>
                  </a:schemeClr>
                </a:solidFill>
              </a:rPr>
              <a:t>Student ID: 1909673</a:t>
            </a: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6626" name="Picture 2" descr="Flag with Shell pecten"/>
          <p:cNvPicPr>
            <a:picLocks noChangeAspect="1" noChangeArrowheads="1"/>
          </p:cNvPicPr>
          <p:nvPr/>
        </p:nvPicPr>
        <p:blipFill>
          <a:blip r:embed="rId3"/>
          <a:srcRect/>
          <a:stretch>
            <a:fillRect/>
          </a:stretch>
        </p:blipFill>
        <p:spPr bwMode="auto">
          <a:xfrm>
            <a:off x="6386732" y="0"/>
            <a:ext cx="5805268" cy="6858000"/>
          </a:xfrm>
          <a:prstGeom prst="rect">
            <a:avLst/>
          </a:prstGeom>
          <a:noFill/>
        </p:spPr>
      </p:pic>
      <p:pic>
        <p:nvPicPr>
          <p:cNvPr id="1026" name="Picture 2">
            <a:extLst>
              <a:ext uri="{FF2B5EF4-FFF2-40B4-BE49-F238E27FC236}">
                <a16:creationId xmlns:a16="http://schemas.microsoft.com/office/drawing/2014/main" id="{FE77BAFC-74B3-8ABB-ADCF-DF9E8128B8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286" y="289972"/>
            <a:ext cx="5278746" cy="1849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9A9FF03-48A6-42C4-ABBB-7C681A79F7FD}"/>
              </a:ext>
            </a:extLst>
          </p:cNvPr>
          <p:cNvSpPr>
            <a:spLocks noGrp="1"/>
          </p:cNvSpPr>
          <p:nvPr>
            <p:ph type="title"/>
          </p:nvPr>
        </p:nvSpPr>
        <p:spPr>
          <a:xfrm>
            <a:off x="513183" y="1110342"/>
            <a:ext cx="6441137" cy="1248417"/>
          </a:xfrm>
        </p:spPr>
        <p:txBody>
          <a:bodyPr>
            <a:normAutofit/>
          </a:bodyPr>
          <a:lstStyle/>
          <a:p>
            <a:r>
              <a:rPr lang="en-US" sz="4000" dirty="0">
                <a:solidFill>
                  <a:srgbClr val="FFFFFF"/>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E0224985-C391-414C-BC9D-8387EA147514}"/>
              </a:ext>
            </a:extLst>
          </p:cNvPr>
          <p:cNvSpPr>
            <a:spLocks noGrp="1"/>
          </p:cNvSpPr>
          <p:nvPr>
            <p:ph sz="quarter" idx="1"/>
          </p:nvPr>
        </p:nvSpPr>
        <p:spPr>
          <a:xfrm>
            <a:off x="211015" y="2575062"/>
            <a:ext cx="5053115" cy="3755399"/>
          </a:xfrm>
        </p:spPr>
        <p:txBody>
          <a:bodyPr>
            <a:normAutofit lnSpcReduction="10000"/>
          </a:bodyPr>
          <a:lstStyle/>
          <a:p>
            <a:pPr marL="285750" lvl="0" indent="-285750" algn="just">
              <a:lnSpc>
                <a:spcPct val="150000"/>
              </a:lnSpc>
              <a:buFont typeface="Arial" pitchFamily="34" charset="0"/>
              <a:buChar char="•"/>
            </a:pPr>
            <a:r>
              <a:rPr lang="en-US" sz="1800" dirty="0">
                <a:latin typeface="Times New Roman" pitchFamily="18" charset="0"/>
                <a:cs typeface="Times New Roman" pitchFamily="18" charset="0"/>
              </a:rPr>
              <a:t>Shell Plc is a British multinational company working in oil and gas industry (Shell Global, 2024)</a:t>
            </a:r>
            <a:r>
              <a:rPr lang="en-US" sz="1800" dirty="0">
                <a:solidFill>
                  <a:srgbClr val="FFFFFF"/>
                </a:solidFill>
                <a:latin typeface="Times New Roman" pitchFamily="18" charset="0"/>
                <a:cs typeface="Times New Roman" pitchFamily="18" charset="0"/>
              </a:rPr>
              <a:t>.</a:t>
            </a:r>
          </a:p>
          <a:p>
            <a:pPr marL="285750" lvl="0" indent="-285750" algn="just">
              <a:lnSpc>
                <a:spcPct val="150000"/>
              </a:lnSpc>
              <a:buFont typeface="Arial" pitchFamily="34" charset="0"/>
              <a:buChar char="•"/>
            </a:pPr>
            <a:r>
              <a:rPr lang="en-US" sz="1800" dirty="0">
                <a:solidFill>
                  <a:srgbClr val="FFFFFF"/>
                </a:solidFill>
                <a:latin typeface="Times New Roman" pitchFamily="18" charset="0"/>
                <a:cs typeface="Times New Roman" pitchFamily="18" charset="0"/>
              </a:rPr>
              <a:t>Cultural differences between the UK and Germany are crucial for Shell's further expansion in EU.</a:t>
            </a:r>
          </a:p>
          <a:p>
            <a:pPr marL="285750" indent="-285750" algn="just">
              <a:lnSpc>
                <a:spcPct val="150000"/>
              </a:lnSpc>
              <a:buFont typeface="Arial" pitchFamily="34" charset="0"/>
              <a:buChar char="•"/>
            </a:pPr>
            <a:r>
              <a:rPr lang="en-US" sz="1800" dirty="0">
                <a:solidFill>
                  <a:srgbClr val="FFFFFF"/>
                </a:solidFill>
                <a:latin typeface="Times New Roman" pitchFamily="18" charset="0"/>
                <a:cs typeface="Times New Roman" pitchFamily="18" charset="0"/>
              </a:rPr>
              <a:t>Understanding language, social structures, religious values, and business attitudes is crucial for success in the Germany market.</a:t>
            </a:r>
          </a:p>
          <a:p>
            <a:pPr algn="just">
              <a:lnSpc>
                <a:spcPct val="150000"/>
              </a:lnSpc>
            </a:pPr>
            <a:endParaRPr lang="en-US" sz="1600" dirty="0">
              <a:solidFill>
                <a:srgbClr val="FFFFFF"/>
              </a:solidFill>
              <a:latin typeface="Times New Roman" panose="02020603050405020304" pitchFamily="18" charset="0"/>
              <a:cs typeface="Times New Roman" pitchFamily="18" charset="0"/>
            </a:endParaRPr>
          </a:p>
        </p:txBody>
      </p:sp>
      <p:cxnSp>
        <p:nvCxnSpPr>
          <p:cNvPr id="1033" name="Straight Connector 103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4578" name="Picture 2" descr="a car parked in front of a gas station"/>
          <p:cNvPicPr>
            <a:picLocks noChangeAspect="1" noChangeArrowheads="1"/>
          </p:cNvPicPr>
          <p:nvPr/>
        </p:nvPicPr>
        <p:blipFill>
          <a:blip r:embed="rId3"/>
          <a:srcRect/>
          <a:stretch>
            <a:fillRect/>
          </a:stretch>
        </p:blipFill>
        <p:spPr bwMode="auto">
          <a:xfrm>
            <a:off x="7019778" y="0"/>
            <a:ext cx="5172222" cy="6858000"/>
          </a:xfrm>
          <a:prstGeom prst="rect">
            <a:avLst/>
          </a:prstGeom>
          <a:noFill/>
        </p:spPr>
      </p:pic>
    </p:spTree>
    <p:extLst>
      <p:ext uri="{BB962C8B-B14F-4D97-AF65-F5344CB8AC3E}">
        <p14:creationId xmlns:p14="http://schemas.microsoft.com/office/powerpoint/2010/main" val="3839225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A4538-3958-48EB-9957-68242AFE6B83}"/>
              </a:ext>
            </a:extLst>
          </p:cNvPr>
          <p:cNvSpPr>
            <a:spLocks noGrp="1"/>
          </p:cNvSpPr>
          <p:nvPr>
            <p:ph type="title"/>
          </p:nvPr>
        </p:nvSpPr>
        <p:spPr>
          <a:xfrm>
            <a:off x="5008098" y="174061"/>
            <a:ext cx="7183902" cy="1450757"/>
          </a:xfrm>
        </p:spPr>
        <p:txBody>
          <a:bodyPr>
            <a:normAutofit/>
          </a:bodyPr>
          <a:lstStyle/>
          <a:p>
            <a:r>
              <a:rPr lang="en-US" sz="4800" dirty="0">
                <a:latin typeface="Times New Roman" pitchFamily="18" charset="0"/>
                <a:cs typeface="Times New Roman" pitchFamily="18" charset="0"/>
              </a:rPr>
              <a:t>Overview of Shell Plc.</a:t>
            </a:r>
          </a:p>
        </p:txBody>
      </p:sp>
      <p:sp>
        <p:nvSpPr>
          <p:cNvPr id="3" name="Content Placeholder 2">
            <a:extLst>
              <a:ext uri="{FF2B5EF4-FFF2-40B4-BE49-F238E27FC236}">
                <a16:creationId xmlns:a16="http://schemas.microsoft.com/office/drawing/2014/main" id="{5ABDAFDA-4739-4A28-98DE-D84EC4639F3E}"/>
              </a:ext>
            </a:extLst>
          </p:cNvPr>
          <p:cNvSpPr>
            <a:spLocks noGrp="1"/>
          </p:cNvSpPr>
          <p:nvPr>
            <p:ph sz="quarter" idx="1"/>
          </p:nvPr>
        </p:nvSpPr>
        <p:spPr>
          <a:xfrm>
            <a:off x="5172074" y="2108201"/>
            <a:ext cx="6670156" cy="3096845"/>
          </a:xfrm>
        </p:spPr>
        <p:txBody>
          <a:bodyPr>
            <a:noAutofit/>
          </a:bodyPr>
          <a:lstStyle/>
          <a:p>
            <a:pPr marL="342900" marR="0" lvl="0" indent="-342900" algn="just">
              <a:lnSpc>
                <a:spcPct val="150000"/>
              </a:lnSpc>
              <a:spcBef>
                <a:spcPts val="0"/>
              </a:spcBef>
              <a:spcAft>
                <a:spcPts val="0"/>
              </a:spcAft>
              <a:buFont typeface="Symbol" panose="05050102010706020507" pitchFamily="18" charset="2"/>
              <a:buChar char=""/>
            </a:pPr>
            <a:r>
              <a:rPr lang="en-US" sz="1800" dirty="0">
                <a:latin typeface="Times New Roman" pitchFamily="18" charset="0"/>
                <a:cs typeface="Times New Roman" pitchFamily="18" charset="0"/>
              </a:rPr>
              <a:t>Shell Plc is one of the global leaders in the oil and gas industry.</a:t>
            </a:r>
          </a:p>
          <a:p>
            <a:pPr marL="342900" marR="0" lvl="0" indent="-342900" algn="just">
              <a:lnSpc>
                <a:spcPct val="150000"/>
              </a:lnSpc>
              <a:spcBef>
                <a:spcPts val="0"/>
              </a:spcBef>
              <a:spcAft>
                <a:spcPts val="0"/>
              </a:spcAft>
              <a:buFont typeface="Symbol" panose="05050102010706020507" pitchFamily="18" charset="2"/>
              <a:buChar char=""/>
            </a:pPr>
            <a:r>
              <a:rPr lang="en-US" sz="1800" dirty="0">
                <a:latin typeface="Times New Roman" pitchFamily="18" charset="0"/>
                <a:cs typeface="Times New Roman" pitchFamily="18" charset="0"/>
              </a:rPr>
              <a:t>The exploration, extraction, refining, distribution, and trading of the oil and gas are all handled by Shell (Fuller and Moloney, 2019).</a:t>
            </a:r>
          </a:p>
          <a:p>
            <a:pPr marL="342900" marR="0" lvl="0" indent="-342900" algn="just">
              <a:lnSpc>
                <a:spcPct val="150000"/>
              </a:lnSpc>
              <a:spcBef>
                <a:spcPts val="0"/>
              </a:spcBef>
              <a:spcAft>
                <a:spcPts val="0"/>
              </a:spcAft>
              <a:buFont typeface="Symbol" panose="05050102010706020507" pitchFamily="18" charset="2"/>
              <a:buChar char=""/>
            </a:pPr>
            <a:r>
              <a:rPr lang="en-GB" sz="1800" dirty="0">
                <a:latin typeface="Times New Roman" pitchFamily="18" charset="0"/>
                <a:cs typeface="Times New Roman" pitchFamily="18" charset="0"/>
              </a:rPr>
              <a:t>It is currently valued at $316.6 billion on the market. </a:t>
            </a:r>
            <a:r>
              <a:rPr lang="en-US" sz="1800" dirty="0">
                <a:latin typeface="Times New Roman" pitchFamily="18" charset="0"/>
                <a:cs typeface="Times New Roman" pitchFamily="18" charset="0"/>
              </a:rPr>
              <a:t>(Shell Global, 2024)</a:t>
            </a:r>
          </a:p>
          <a:p>
            <a:pPr marL="342900" marR="0" lvl="0" indent="-342900" algn="just">
              <a:lnSpc>
                <a:spcPct val="150000"/>
              </a:lnSpc>
              <a:spcBef>
                <a:spcPts val="0"/>
              </a:spcBef>
              <a:spcAft>
                <a:spcPts val="0"/>
              </a:spcAft>
              <a:buFont typeface="Symbol" panose="05050102010706020507" pitchFamily="18" charset="2"/>
              <a:buChar char=""/>
            </a:pPr>
            <a:r>
              <a:rPr lang="en-GB" sz="1800" dirty="0">
                <a:latin typeface="Times New Roman" pitchFamily="18" charset="0"/>
                <a:cs typeface="Times New Roman" pitchFamily="18" charset="0"/>
              </a:rPr>
              <a:t>More than 70 nations in Europe, Asia, and the Middle East, etc are part of its global reach</a:t>
            </a:r>
            <a:r>
              <a:rPr lang="en-US" sz="1800" dirty="0">
                <a:latin typeface="Times New Roman" pitchFamily="18" charset="0"/>
                <a:cs typeface="Times New Roman" pitchFamily="18" charset="0"/>
              </a:rPr>
              <a:t>. </a:t>
            </a:r>
            <a:endParaRPr lang="en-US" sz="1800" dirty="0">
              <a:effectLst/>
              <a:latin typeface="Times New Roman" pitchFamily="18" charset="0"/>
              <a:ea typeface="Calibri" panose="020F0502020204030204" pitchFamily="34" charset="0"/>
              <a:cs typeface="Times New Roman" pitchFamily="18" charset="0"/>
            </a:endParaRPr>
          </a:p>
        </p:txBody>
      </p:sp>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2530" name="Picture 2" descr="Shell LED signage"/>
          <p:cNvPicPr>
            <a:picLocks noChangeAspect="1" noChangeArrowheads="1"/>
          </p:cNvPicPr>
          <p:nvPr/>
        </p:nvPicPr>
        <p:blipFill>
          <a:blip r:embed="rId3"/>
          <a:srcRect/>
          <a:stretch>
            <a:fillRect/>
          </a:stretch>
        </p:blipFill>
        <p:spPr bwMode="auto">
          <a:xfrm>
            <a:off x="0" y="0"/>
            <a:ext cx="5022166" cy="6400800"/>
          </a:xfrm>
          <a:prstGeom prst="rect">
            <a:avLst/>
          </a:prstGeom>
          <a:noFill/>
        </p:spPr>
      </p:pic>
    </p:spTree>
    <p:extLst>
      <p:ext uri="{BB962C8B-B14F-4D97-AF65-F5344CB8AC3E}">
        <p14:creationId xmlns:p14="http://schemas.microsoft.com/office/powerpoint/2010/main" val="790860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4105" name="Straight Connector 410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107" name="Rectangle 4106">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cxnSp>
        <p:nvCxnSpPr>
          <p:cNvPr id="4111" name="Straight Connector 4110">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3792"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2866D83-E576-EE33-7DD1-0408ED86B4F2}"/>
              </a:ext>
            </a:extLst>
          </p:cNvPr>
          <p:cNvSpPr txBox="1"/>
          <p:nvPr/>
        </p:nvSpPr>
        <p:spPr>
          <a:xfrm>
            <a:off x="192833" y="2220686"/>
            <a:ext cx="5903167" cy="4096134"/>
          </a:xfrm>
          <a:prstGeom prst="rect">
            <a:avLst/>
          </a:prstGeom>
          <a:solidFill>
            <a:srgbClr val="272B2F"/>
          </a:solidFill>
        </p:spPr>
        <p:txBody>
          <a:bodyPr vert="horz" lIns="0" tIns="45720" rIns="0" bIns="45720" rtlCol="0">
            <a:normAutofit/>
          </a:bodyPr>
          <a:lstStyle/>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Countries:</a:t>
            </a:r>
            <a:r>
              <a:rPr lang="en-US" sz="1600" dirty="0">
                <a:solidFill>
                  <a:srgbClr val="FFFFFF"/>
                </a:solidFill>
                <a:effectLst/>
                <a:latin typeface="Times New Roman" pitchFamily="18" charset="0"/>
                <a:cs typeface="Times New Roman" pitchFamily="18" charset="0"/>
              </a:rPr>
              <a:t> England, Wales, Scotland, and Northern Ireland</a:t>
            </a:r>
          </a:p>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Capital:</a:t>
            </a:r>
            <a:r>
              <a:rPr lang="en-US" sz="1600" dirty="0">
                <a:solidFill>
                  <a:srgbClr val="FFFFFF"/>
                </a:solidFill>
                <a:effectLst/>
                <a:latin typeface="Times New Roman" pitchFamily="18" charset="0"/>
                <a:cs typeface="Times New Roman" pitchFamily="18" charset="0"/>
              </a:rPr>
              <a:t> London</a:t>
            </a:r>
          </a:p>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Area:</a:t>
            </a:r>
            <a:r>
              <a:rPr lang="en-US" sz="1600" dirty="0">
                <a:solidFill>
                  <a:srgbClr val="FFFFFF"/>
                </a:solidFill>
                <a:effectLst/>
                <a:latin typeface="Times New Roman" pitchFamily="18" charset="0"/>
                <a:cs typeface="Times New Roman" pitchFamily="18" charset="0"/>
              </a:rPr>
              <a:t> 242,945 sq. km</a:t>
            </a:r>
          </a:p>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Population:</a:t>
            </a:r>
            <a:r>
              <a:rPr lang="en-US" sz="1600" dirty="0">
                <a:solidFill>
                  <a:srgbClr val="FFFFFF"/>
                </a:solidFill>
                <a:effectLst/>
                <a:latin typeface="Times New Roman" pitchFamily="18" charset="0"/>
                <a:cs typeface="Times New Roman" pitchFamily="18" charset="0"/>
              </a:rPr>
              <a:t> 67.72 million (</a:t>
            </a:r>
            <a:r>
              <a:rPr lang="en-US" sz="1600" dirty="0">
                <a:latin typeface="Times New Roman" pitchFamily="18" charset="0"/>
                <a:cs typeface="Times New Roman" pitchFamily="18" charset="0"/>
              </a:rPr>
              <a:t>Macrotrends</a:t>
            </a:r>
            <a:r>
              <a:rPr lang="en-US" sz="1600" dirty="0">
                <a:solidFill>
                  <a:srgbClr val="FFFFFF"/>
                </a:solidFill>
                <a:effectLst/>
                <a:latin typeface="Times New Roman" pitchFamily="18" charset="0"/>
                <a:cs typeface="Times New Roman" pitchFamily="18" charset="0"/>
              </a:rPr>
              <a:t>, 2024)</a:t>
            </a:r>
          </a:p>
          <a:p>
            <a:pPr marL="285750" marR="0" indent="-285750" algn="just">
              <a:lnSpc>
                <a:spcPct val="160000"/>
              </a:lnSpc>
              <a:spcBef>
                <a:spcPts val="0"/>
              </a:spcBef>
              <a:spcAft>
                <a:spcPts val="1000"/>
              </a:spcAft>
              <a:buFont typeface="Arial" panose="020B0604020202020204" pitchFamily="34" charset="0"/>
              <a:buChar char="•"/>
            </a:pPr>
            <a:r>
              <a:rPr lang="en-US" sz="1600" b="1" dirty="0">
                <a:solidFill>
                  <a:srgbClr val="FFFFFF"/>
                </a:solidFill>
                <a:effectLst/>
                <a:latin typeface="Times New Roman" pitchFamily="18" charset="0"/>
                <a:cs typeface="Times New Roman" pitchFamily="18" charset="0"/>
              </a:rPr>
              <a:t>Languages:</a:t>
            </a:r>
            <a:r>
              <a:rPr lang="en-US" sz="1600" dirty="0">
                <a:solidFill>
                  <a:srgbClr val="FFFFFF"/>
                </a:solidFill>
                <a:effectLst/>
                <a:latin typeface="Times New Roman" pitchFamily="18" charset="0"/>
                <a:cs typeface="Times New Roman" pitchFamily="18" charset="0"/>
              </a:rPr>
              <a:t> English, Scots, Ulster Scots, Scottish Gaelic, Irish, Welsh, Cornish (BBC News, 2023)</a:t>
            </a:r>
          </a:p>
          <a:p>
            <a:pPr marL="285750" indent="-285750" algn="just">
              <a:lnSpc>
                <a:spcPct val="160000"/>
              </a:lnSpc>
              <a:spcAft>
                <a:spcPts val="1000"/>
              </a:spcAft>
              <a:buFont typeface="Arial" panose="020B0604020202020204" pitchFamily="34" charset="0"/>
              <a:buChar char="•"/>
            </a:pPr>
            <a:r>
              <a:rPr lang="en-US" sz="1600" b="1" dirty="0">
                <a:solidFill>
                  <a:srgbClr val="FFFFFF"/>
                </a:solidFill>
                <a:latin typeface="Times New Roman" pitchFamily="18" charset="0"/>
                <a:cs typeface="Times New Roman" pitchFamily="18" charset="0"/>
              </a:rPr>
              <a:t>Currency:</a:t>
            </a:r>
            <a:r>
              <a:rPr lang="en-US" sz="1600" dirty="0">
                <a:solidFill>
                  <a:srgbClr val="FFFFFF"/>
                </a:solidFill>
                <a:latin typeface="Times New Roman" pitchFamily="18" charset="0"/>
                <a:cs typeface="Times New Roman" pitchFamily="18" charset="0"/>
              </a:rPr>
              <a:t> Pound sterling (GBP)</a:t>
            </a:r>
            <a:endParaRPr lang="en-US" sz="1600" b="1" dirty="0">
              <a:solidFill>
                <a:srgbClr val="FFFFFF"/>
              </a:solidFill>
              <a:effectLst/>
              <a:latin typeface="Times New Roman" pitchFamily="18" charset="0"/>
              <a:cs typeface="Times New Roman" pitchFamily="18" charset="0"/>
            </a:endParaRPr>
          </a:p>
          <a:p>
            <a:pPr marL="285750" indent="-285750" algn="just">
              <a:lnSpc>
                <a:spcPct val="160000"/>
              </a:lnSpc>
              <a:spcAft>
                <a:spcPts val="1000"/>
              </a:spcAft>
              <a:buFont typeface="Arial" panose="020B0604020202020204" pitchFamily="34" charset="0"/>
              <a:buChar char="•"/>
            </a:pPr>
            <a:r>
              <a:rPr lang="en-US" sz="1600" dirty="0">
                <a:solidFill>
                  <a:srgbClr val="FFFFFF"/>
                </a:solidFill>
                <a:effectLst/>
                <a:latin typeface="Times New Roman" pitchFamily="18" charset="0"/>
                <a:cs typeface="Times New Roman" pitchFamily="18" charset="0"/>
              </a:rPr>
              <a:t>GDP per capita is USD 48.910 (IMF, 2024</a:t>
            </a:r>
            <a:r>
              <a:rPr lang="en-US" sz="1600" dirty="0">
                <a:solidFill>
                  <a:srgbClr val="FFFFFF"/>
                </a:solidFill>
                <a:latin typeface="Times New Roman" pitchFamily="18" charset="0"/>
                <a:cs typeface="Times New Roman" pitchFamily="18" charset="0"/>
              </a:rPr>
              <a:t>)</a:t>
            </a:r>
            <a:endParaRPr lang="en-US" sz="1600" dirty="0">
              <a:solidFill>
                <a:srgbClr val="FFFFFF"/>
              </a:solidFill>
              <a:effectLst/>
              <a:latin typeface="Times New Roman" pitchFamily="18" charset="0"/>
              <a:cs typeface="Times New Roman" pitchFamily="18" charset="0"/>
            </a:endParaRPr>
          </a:p>
        </p:txBody>
      </p:sp>
      <p:sp>
        <p:nvSpPr>
          <p:cNvPr id="4113" name="!!footer rectangle">
            <a:extLst>
              <a:ext uri="{FF2B5EF4-FFF2-40B4-BE49-F238E27FC236}">
                <a16:creationId xmlns:a16="http://schemas.microsoft.com/office/drawing/2014/main" id="{7363FFA6-C551-4935-A474-8B2482E55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84931368-A2E1-60FA-40B0-D92A7E15DC5D}"/>
              </a:ext>
            </a:extLst>
          </p:cNvPr>
          <p:cNvSpPr txBox="1"/>
          <p:nvPr/>
        </p:nvSpPr>
        <p:spPr>
          <a:xfrm>
            <a:off x="0" y="206499"/>
            <a:ext cx="12192000" cy="584775"/>
          </a:xfrm>
          <a:prstGeom prst="rect">
            <a:avLst/>
          </a:prstGeom>
          <a:solidFill>
            <a:srgbClr val="272B2F"/>
          </a:solidFill>
        </p:spPr>
        <p:txBody>
          <a:bodyPr wrap="square" rtlCol="0">
            <a:spAutoFit/>
          </a:bodyPr>
          <a:lstStyle/>
          <a:p>
            <a:pPr algn="ctr"/>
            <a:r>
              <a:rPr lang="en-US" sz="3200" b="1" dirty="0">
                <a:latin typeface="Times New Roman" pitchFamily="18" charset="0"/>
                <a:cs typeface="Times New Roman" pitchFamily="18" charset="0"/>
              </a:rPr>
              <a:t>Country Profiles</a:t>
            </a:r>
          </a:p>
        </p:txBody>
      </p:sp>
      <p:sp>
        <p:nvSpPr>
          <p:cNvPr id="2" name="TextBox 1">
            <a:extLst>
              <a:ext uri="{FF2B5EF4-FFF2-40B4-BE49-F238E27FC236}">
                <a16:creationId xmlns:a16="http://schemas.microsoft.com/office/drawing/2014/main" id="{B904654F-8F5E-C813-D9FD-4DB88ADF5F7C}"/>
              </a:ext>
            </a:extLst>
          </p:cNvPr>
          <p:cNvSpPr txBox="1"/>
          <p:nvPr/>
        </p:nvSpPr>
        <p:spPr>
          <a:xfrm>
            <a:off x="6334539" y="2187952"/>
            <a:ext cx="5664628" cy="4128868"/>
          </a:xfrm>
          <a:prstGeom prst="rect">
            <a:avLst/>
          </a:prstGeom>
          <a:solidFill>
            <a:srgbClr val="272B2F"/>
          </a:solidFill>
        </p:spPr>
        <p:txBody>
          <a:bodyPr vert="horz" lIns="0" tIns="45720" rIns="0" bIns="45720" rtlCol="0">
            <a:normAutofit/>
          </a:bodyPr>
          <a:lstStyle>
            <a:defPPr>
              <a:defRPr lang="en-US"/>
            </a:defPPr>
            <a:lvl1pPr marL="285750" marR="0" indent="-285750" algn="just">
              <a:lnSpc>
                <a:spcPct val="160000"/>
              </a:lnSpc>
              <a:spcBef>
                <a:spcPts val="0"/>
              </a:spcBef>
              <a:spcAft>
                <a:spcPts val="1000"/>
              </a:spcAft>
              <a:buFont typeface="Arial" panose="020B0604020202020204" pitchFamily="34" charset="0"/>
              <a:buChar char="•"/>
              <a:defRPr sz="1600" b="1">
                <a:solidFill>
                  <a:srgbClr val="FFFFFF"/>
                </a:solidFill>
                <a:effectLst/>
                <a:latin typeface="Times New Roman" pitchFamily="18" charset="0"/>
                <a:cs typeface="Times New Roman" pitchFamily="18" charset="0"/>
              </a:defRPr>
            </a:lvl1pPr>
          </a:lstStyle>
          <a:p>
            <a:r>
              <a:rPr lang="en-US" dirty="0"/>
              <a:t>Capital: </a:t>
            </a:r>
            <a:r>
              <a:rPr lang="en-US" b="0" dirty="0"/>
              <a:t>Berlin (Macrotrends, 2024)</a:t>
            </a:r>
          </a:p>
          <a:p>
            <a:r>
              <a:rPr lang="en-US" dirty="0"/>
              <a:t>Area</a:t>
            </a:r>
            <a:r>
              <a:rPr lang="en-US" b="0" dirty="0"/>
              <a:t>:  357,022 sq km (BBC, 2023)</a:t>
            </a:r>
          </a:p>
          <a:p>
            <a:r>
              <a:rPr lang="en-US" dirty="0"/>
              <a:t>Population:  </a:t>
            </a:r>
            <a:r>
              <a:rPr lang="en-US" b="0" dirty="0"/>
              <a:t>83.6 million</a:t>
            </a:r>
          </a:p>
          <a:p>
            <a:r>
              <a:rPr lang="en-US" dirty="0"/>
              <a:t>Language: </a:t>
            </a:r>
            <a:r>
              <a:rPr lang="en-US" b="0" dirty="0"/>
              <a:t>German</a:t>
            </a:r>
          </a:p>
          <a:p>
            <a:r>
              <a:rPr lang="en-US" dirty="0"/>
              <a:t>Currency: </a:t>
            </a:r>
            <a:r>
              <a:rPr lang="en-US" b="0" dirty="0"/>
              <a:t>Euro</a:t>
            </a:r>
          </a:p>
          <a:p>
            <a:r>
              <a:rPr lang="en-US" b="0" dirty="0"/>
              <a:t>This country's per capita GDP is at USD 52.820 (IMF, 2024). </a:t>
            </a:r>
          </a:p>
        </p:txBody>
      </p:sp>
      <p:pic>
        <p:nvPicPr>
          <p:cNvPr id="2050" name="Picture 2" descr="Differences between German and British Work Culture | Goodwille">
            <a:extLst>
              <a:ext uri="{FF2B5EF4-FFF2-40B4-BE49-F238E27FC236}">
                <a16:creationId xmlns:a16="http://schemas.microsoft.com/office/drawing/2014/main" id="{D83990A6-9381-4E6F-5FF6-0E4D4A3263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4527" y="818574"/>
            <a:ext cx="3464970" cy="1330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015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aph of a graph of the country&#10;&#10;Description automatically generated with medium confidence">
            <a:extLst>
              <a:ext uri="{FF2B5EF4-FFF2-40B4-BE49-F238E27FC236}">
                <a16:creationId xmlns:a16="http://schemas.microsoft.com/office/drawing/2014/main" id="{9467C410-A8EB-D476-A3D3-F16DD9C4AAF5}"/>
              </a:ext>
            </a:extLst>
          </p:cNvPr>
          <p:cNvPicPr>
            <a:picLocks noChangeAspect="1"/>
          </p:cNvPicPr>
          <p:nvPr/>
        </p:nvPicPr>
        <p:blipFill>
          <a:blip r:embed="rId3"/>
          <a:stretch>
            <a:fillRect/>
          </a:stretch>
        </p:blipFill>
        <p:spPr>
          <a:xfrm>
            <a:off x="1629017" y="929986"/>
            <a:ext cx="8665023" cy="5655240"/>
          </a:xfrm>
          <a:prstGeom prst="rect">
            <a:avLst/>
          </a:prstGeom>
        </p:spPr>
      </p:pic>
    </p:spTree>
    <p:extLst>
      <p:ext uri="{BB962C8B-B14F-4D97-AF65-F5344CB8AC3E}">
        <p14:creationId xmlns:p14="http://schemas.microsoft.com/office/powerpoint/2010/main" val="3251406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endParaRPr lang="en-US" sz="3600" dirty="0">
              <a:solidFill>
                <a:schemeClr val="bg1"/>
              </a:solidFill>
            </a:endParaRPr>
          </a:p>
        </p:txBody>
      </p:sp>
      <p:sp>
        <p:nvSpPr>
          <p:cNvPr id="5" name="TextBox 4">
            <a:extLst>
              <a:ext uri="{FF2B5EF4-FFF2-40B4-BE49-F238E27FC236}">
                <a16:creationId xmlns:a16="http://schemas.microsoft.com/office/drawing/2014/main" id="{2D2332DC-AAED-29FD-D4FC-A2B42D3C7035}"/>
              </a:ext>
            </a:extLst>
          </p:cNvPr>
          <p:cNvSpPr txBox="1"/>
          <p:nvPr/>
        </p:nvSpPr>
        <p:spPr>
          <a:xfrm>
            <a:off x="858416" y="1983546"/>
            <a:ext cx="10850595" cy="4890057"/>
          </a:xfrm>
          <a:prstGeom prst="rect">
            <a:avLst/>
          </a:prstGeom>
          <a:noFill/>
        </p:spPr>
        <p:txBody>
          <a:bodyPr wrap="square">
            <a:spAutoFit/>
          </a:bodyPr>
          <a:lstStyle/>
          <a:p>
            <a:pPr marL="285750" indent="-285750" algn="just">
              <a:lnSpc>
                <a:spcPct val="150000"/>
              </a:lnSpc>
              <a:buFont typeface="Arial" panose="020B0604020202020204" pitchFamily="34" charset="0"/>
              <a:buChar char="•"/>
            </a:pPr>
            <a:endParaRPr lang="en-GB"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GB" b="1" dirty="0">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 and Communication: </a:t>
            </a:r>
            <a:r>
              <a:rPr lang="en-GB" sz="1800" dirty="0">
                <a:effectLst/>
                <a:latin typeface="Times New Roman" panose="02020603050405020304" pitchFamily="18" charset="0"/>
                <a:ea typeface="Calibri" panose="020F0502020204030204" pitchFamily="34" charset="0"/>
                <a:cs typeface="Vrinda" panose="020B0502040204020203" pitchFamily="34" charset="0"/>
              </a:rPr>
              <a:t>English.</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Ethnic Makeup and Social Structures: </a:t>
            </a:r>
            <a:r>
              <a:rPr lang="en-US" sz="1600" dirty="0">
                <a:latin typeface="Times New Roman" pitchFamily="18" charset="0"/>
                <a:cs typeface="Times New Roman" pitchFamily="18" charset="0"/>
              </a:rPr>
              <a:t>The UK is an important example in the world because it accommodates various ethnic groups, including over 13 ethnicities (Shankley et al. 2020). Its social structure promotes equality, diversity, tolerance, etc. </a:t>
            </a:r>
            <a:endParaRPr lang="en-GB" sz="1600" dirty="0">
              <a:effectLst/>
              <a:latin typeface="Times New Roman" pitchFamily="18" charset="0"/>
              <a:ea typeface="Calibri" panose="020F0502020204030204" pitchFamily="34" charset="0"/>
              <a:cs typeface="Times New Roman" pitchFamily="18"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Religious Values and Social Norms:</a:t>
            </a:r>
            <a:r>
              <a:rPr lang="en-GB" sz="1800" dirty="0">
                <a:effectLst/>
                <a:latin typeface="Times New Roman" panose="02020603050405020304" pitchFamily="18" charset="0"/>
                <a:ea typeface="Calibri" panose="020F0502020204030204" pitchFamily="34" charset="0"/>
                <a:cs typeface="Vrinda" panose="020B0502040204020203" pitchFamily="34" charset="0"/>
              </a:rPr>
              <a:t> </a:t>
            </a:r>
            <a:r>
              <a:rPr lang="en-US" sz="1600" dirty="0">
                <a:latin typeface="Times New Roman" pitchFamily="18" charset="0"/>
                <a:cs typeface="Times New Roman" pitchFamily="18" charset="0"/>
              </a:rPr>
              <a:t>UK's official religion is Christianity. UK's social norms and ethics are coded with high-valued ethics within which everyone respects each other's culture, tradition, social practices, etc.</a:t>
            </a:r>
            <a:endParaRPr lang="en-US" sz="1600" dirty="0">
              <a:effectLst/>
              <a:latin typeface="Times New Roman" pitchFamily="18" charset="0"/>
              <a:ea typeface="Calibri" panose="020F0502020204030204" pitchFamily="34" charset="0"/>
              <a:cs typeface="Times New Roman" pitchFamily="18" charset="0"/>
            </a:endParaRPr>
          </a:p>
          <a:p>
            <a:pPr marL="285750" indent="-285750" algn="just">
              <a:lnSpc>
                <a:spcPct val="150000"/>
              </a:lnSpc>
              <a:buFont typeface="Arial" panose="020B0604020202020204" pitchFamily="34" charset="0"/>
              <a:buChar char="•"/>
            </a:pP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14338" name="AutoShape 2" descr="Uk Images – Browse 1,868,300 Stock Photos, Vectors, and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0" name="AutoShape 4" descr="Uk Images – Browse 1,868,300 Stock Photos, Vectors, and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2" name="TextBox 11">
            <a:extLst>
              <a:ext uri="{FF2B5EF4-FFF2-40B4-BE49-F238E27FC236}">
                <a16:creationId xmlns:a16="http://schemas.microsoft.com/office/drawing/2014/main" id="{2D2332DC-AAED-29FD-D4FC-A2B42D3C7035}"/>
              </a:ext>
            </a:extLst>
          </p:cNvPr>
          <p:cNvSpPr txBox="1"/>
          <p:nvPr/>
        </p:nvSpPr>
        <p:spPr>
          <a:xfrm>
            <a:off x="-106017" y="735323"/>
            <a:ext cx="6202017" cy="1300164"/>
          </a:xfrm>
          <a:prstGeom prst="rect">
            <a:avLst/>
          </a:prstGeom>
          <a:noFill/>
        </p:spPr>
        <p:txBody>
          <a:bodyPr wrap="square">
            <a:spAutoFit/>
          </a:bodyPr>
          <a:lstStyle/>
          <a:p>
            <a:pPr marL="285750" indent="-285750" algn="ctr">
              <a:lnSpc>
                <a:spcPct val="150000"/>
              </a:lnSpc>
            </a:pPr>
            <a:r>
              <a:rPr lang="en-US" sz="4000" b="1" dirty="0">
                <a:effectLst/>
                <a:latin typeface="Times New Roman" panose="02020603050405020304" pitchFamily="18" charset="0"/>
                <a:ea typeface="Calibri" panose="020F0502020204030204" pitchFamily="34" charset="0"/>
                <a:cs typeface="Vrinda" panose="020B0502040204020203" pitchFamily="34" charset="0"/>
              </a:rPr>
              <a:t>Cultural Factors: UK</a:t>
            </a:r>
            <a:endParaRPr lang="en-US" sz="14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4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17" name="TextBox 16"/>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pic>
        <p:nvPicPr>
          <p:cNvPr id="3" name="Picture 2">
            <a:extLst>
              <a:ext uri="{FF2B5EF4-FFF2-40B4-BE49-F238E27FC236}">
                <a16:creationId xmlns:a16="http://schemas.microsoft.com/office/drawing/2014/main" id="{BA3CD13C-3771-E3BE-C6A7-95BD87FC0640}"/>
              </a:ext>
            </a:extLst>
          </p:cNvPr>
          <p:cNvPicPr>
            <a:picLocks noChangeAspect="1"/>
          </p:cNvPicPr>
          <p:nvPr/>
        </p:nvPicPr>
        <p:blipFill>
          <a:blip r:embed="rId3"/>
          <a:stretch>
            <a:fillRect/>
          </a:stretch>
        </p:blipFill>
        <p:spPr>
          <a:xfrm>
            <a:off x="8893479" y="167259"/>
            <a:ext cx="2440105" cy="2729879"/>
          </a:xfrm>
          <a:prstGeom prst="rect">
            <a:avLst/>
          </a:prstGeom>
        </p:spPr>
      </p:pic>
    </p:spTree>
    <p:extLst>
      <p:ext uri="{BB962C8B-B14F-4D97-AF65-F5344CB8AC3E}">
        <p14:creationId xmlns:p14="http://schemas.microsoft.com/office/powerpoint/2010/main" val="2899361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132522" y="742064"/>
            <a:ext cx="7394713" cy="12493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marL="285750" indent="-285750" algn="ctr">
              <a:lnSpc>
                <a:spcPct val="150000"/>
              </a:lnSpc>
            </a:pPr>
            <a:r>
              <a:rPr lang="en-US" sz="4000" b="1" dirty="0">
                <a:latin typeface="Times New Roman" panose="02020603050405020304" pitchFamily="18" charset="0"/>
                <a:ea typeface="Calibri" panose="020F0502020204030204" pitchFamily="34" charset="0"/>
                <a:cs typeface="Vrinda" panose="020B0502040204020203" pitchFamily="34" charset="0"/>
              </a:rPr>
              <a:t>Cultural Factors: Germany</a:t>
            </a:r>
          </a:p>
        </p:txBody>
      </p:sp>
      <p:sp>
        <p:nvSpPr>
          <p:cNvPr id="5" name="TextBox 4">
            <a:extLst>
              <a:ext uri="{FF2B5EF4-FFF2-40B4-BE49-F238E27FC236}">
                <a16:creationId xmlns:a16="http://schemas.microsoft.com/office/drawing/2014/main" id="{2D2332DC-AAED-29FD-D4FC-A2B42D3C7035}"/>
              </a:ext>
            </a:extLst>
          </p:cNvPr>
          <p:cNvSpPr txBox="1"/>
          <p:nvPr/>
        </p:nvSpPr>
        <p:spPr>
          <a:xfrm>
            <a:off x="662473" y="1991402"/>
            <a:ext cx="10384971" cy="4151393"/>
          </a:xfrm>
          <a:prstGeom prst="rect">
            <a:avLst/>
          </a:prstGeom>
          <a:noFill/>
        </p:spPr>
        <p:txBody>
          <a:bodyPr wrap="square">
            <a:spAutoFit/>
          </a:bodyPr>
          <a:lstStyle/>
          <a:p>
            <a:pPr marL="285750" indent="-285750" algn="just">
              <a:lnSpc>
                <a:spcPct val="150000"/>
              </a:lnSpc>
              <a:buFont typeface="Arial" panose="020B0604020202020204" pitchFamily="34" charset="0"/>
              <a:buChar char="•"/>
            </a:pPr>
            <a:endParaRPr lang="en-GB"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GB" b="1" dirty="0">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Language and Communication</a:t>
            </a:r>
            <a:r>
              <a:rPr lang="en-GB" sz="1600" b="1" dirty="0">
                <a:effectLst/>
                <a:latin typeface="Times New Roman" pitchFamily="18" charset="0"/>
                <a:ea typeface="Calibri" panose="020F0502020204030204" pitchFamily="34" charset="0"/>
                <a:cs typeface="Times New Roman" pitchFamily="18" charset="0"/>
              </a:rPr>
              <a:t>: </a:t>
            </a:r>
            <a:r>
              <a:rPr lang="en-US" sz="1600" dirty="0">
                <a:latin typeface="Times New Roman" pitchFamily="18" charset="0"/>
                <a:cs typeface="Times New Roman" pitchFamily="18" charset="0"/>
              </a:rPr>
              <a:t>German</a:t>
            </a: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Ethnic Makeup and Social Structures: </a:t>
            </a:r>
            <a:r>
              <a:rPr lang="en-US" sz="1600" dirty="0">
                <a:latin typeface="Times New Roman" pitchFamily="18" charset="0"/>
                <a:cs typeface="Times New Roman" pitchFamily="18" charset="0"/>
              </a:rPr>
              <a:t>Germany is a country of a single main ethnic group, along with other three minor ethnicities, with a hierarchical social structure.</a:t>
            </a:r>
            <a:endParaRPr lang="en-GB" sz="1800" dirty="0">
              <a:effectLst/>
              <a:latin typeface="Times New Roman" pitchFamily="18" charset="0"/>
              <a:ea typeface="Calibri" panose="020F0502020204030204" pitchFamily="34" charset="0"/>
              <a:cs typeface="Times New Roman" pitchFamily="18" charset="0"/>
            </a:endParaRPr>
          </a:p>
          <a:p>
            <a:pPr marL="285750" indent="-285750" algn="just">
              <a:lnSpc>
                <a:spcPct val="150000"/>
              </a:lnSpc>
              <a:buFont typeface="Arial" panose="020B0604020202020204" pitchFamily="34" charset="0"/>
              <a:buChar char="•"/>
            </a:pPr>
            <a:r>
              <a:rPr lang="en-GB" sz="1800" b="1" dirty="0">
                <a:effectLst/>
                <a:latin typeface="Times New Roman" panose="02020603050405020304" pitchFamily="18" charset="0"/>
                <a:ea typeface="Calibri" panose="020F0502020204030204" pitchFamily="34" charset="0"/>
                <a:cs typeface="Vrinda" panose="020B0502040204020203" pitchFamily="34" charset="0"/>
              </a:rPr>
              <a:t>Religious Values and Social Norms</a:t>
            </a:r>
            <a:r>
              <a:rPr lang="en-GB" sz="1600" b="1" dirty="0">
                <a:effectLst/>
                <a:latin typeface="Times New Roman" pitchFamily="18" charset="0"/>
                <a:ea typeface="Calibri" panose="020F0502020204030204" pitchFamily="34" charset="0"/>
                <a:cs typeface="Times New Roman" pitchFamily="18" charset="0"/>
              </a:rPr>
              <a:t>: </a:t>
            </a:r>
            <a:r>
              <a:rPr lang="en-US" sz="1600" dirty="0">
                <a:latin typeface="Times New Roman" pitchFamily="18" charset="0"/>
                <a:cs typeface="Times New Roman" pitchFamily="18" charset="0"/>
              </a:rPr>
              <a:t>Christianity (BBC 2023)</a:t>
            </a:r>
            <a:endParaRPr lang="en-US" sz="1600" dirty="0">
              <a:effectLst/>
              <a:latin typeface="Times New Roman" pitchFamily="18" charset="0"/>
              <a:ea typeface="Calibri" panose="020F0502020204030204" pitchFamily="34" charset="0"/>
              <a:cs typeface="Times New Roman" pitchFamily="18" charset="0"/>
            </a:endParaRPr>
          </a:p>
          <a:p>
            <a:pPr marL="285750" indent="-285750" algn="just">
              <a:lnSpc>
                <a:spcPct val="150000"/>
              </a:lnSpc>
              <a:buFont typeface="Arial" panose="020B0604020202020204" pitchFamily="34" charset="0"/>
              <a:buChar char="•"/>
            </a:pP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14338" name="AutoShape 2" descr="Flag of Malta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0" name="AutoShape 4" descr="Flag of Malta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 name="TextBox 10"/>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pic>
        <p:nvPicPr>
          <p:cNvPr id="4100" name="Picture 4" descr="Germany Map Flag car bumper sticker decal 5&quot; x 4&quot; - Picture 1 of 1">
            <a:extLst>
              <a:ext uri="{FF2B5EF4-FFF2-40B4-BE49-F238E27FC236}">
                <a16:creationId xmlns:a16="http://schemas.microsoft.com/office/drawing/2014/main" id="{DB5E90E7-10ED-ADE1-9EE9-0A9A70EC63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615" y="200409"/>
            <a:ext cx="2693084" cy="295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2509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DC973BBC-08D2-7007-768D-881686D9F664}"/>
              </a:ext>
            </a:extLst>
          </p:cNvPr>
          <p:cNvSpPr txBox="1">
            <a:spLocks/>
          </p:cNvSpPr>
          <p:nvPr/>
        </p:nvSpPr>
        <p:spPr>
          <a:xfrm>
            <a:off x="482989" y="658738"/>
            <a:ext cx="3084844" cy="37608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a:spcAft>
                <a:spcPts val="600"/>
              </a:spcAft>
            </a:pPr>
            <a:endParaRPr lang="en-US" sz="3600" dirty="0">
              <a:solidFill>
                <a:schemeClr val="bg1"/>
              </a:solidFill>
            </a:endParaRPr>
          </a:p>
        </p:txBody>
      </p:sp>
      <p:sp>
        <p:nvSpPr>
          <p:cNvPr id="12" name="TextBox 11">
            <a:extLst>
              <a:ext uri="{FF2B5EF4-FFF2-40B4-BE49-F238E27FC236}">
                <a16:creationId xmlns:a16="http://schemas.microsoft.com/office/drawing/2014/main" id="{BF04CA68-11C0-FC9C-C38C-6CCD50A370C8}"/>
              </a:ext>
            </a:extLst>
          </p:cNvPr>
          <p:cNvSpPr txBox="1"/>
          <p:nvPr/>
        </p:nvSpPr>
        <p:spPr>
          <a:xfrm>
            <a:off x="308057" y="1898464"/>
            <a:ext cx="11737910" cy="4105226"/>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endParaRPr lang="en-US" sz="2000" dirty="0">
              <a:latin typeface="Times New Roman" pitchFamily="18" charset="0"/>
              <a:cs typeface="Times New Roman" pitchFamily="18" charset="0"/>
            </a:endParaRPr>
          </a:p>
          <a:p>
            <a:pPr marL="285750" marR="0" indent="-285750" algn="just">
              <a:lnSpc>
                <a:spcPct val="150000"/>
              </a:lnSpc>
              <a:spcBef>
                <a:spcPts val="0"/>
              </a:spcBef>
              <a:spcAft>
                <a:spcPts val="0"/>
              </a:spcAft>
              <a:buFont typeface="Arial" panose="020B0604020202020204" pitchFamily="34" charset="0"/>
              <a:buChar char="•"/>
            </a:pPr>
            <a:endParaRPr lang="en-US" sz="2000" dirty="0">
              <a:latin typeface="Times New Roman" pitchFamily="18" charset="0"/>
              <a:cs typeface="Times New Roman"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2000" dirty="0">
                <a:latin typeface="Times New Roman" pitchFamily="18" charset="0"/>
                <a:cs typeface="Times New Roman" pitchFamily="18" charset="0"/>
              </a:rPr>
              <a:t>73% of people in the UK believe that work is important for life (Murphy, 2023)</a:t>
            </a:r>
          </a:p>
          <a:p>
            <a:pPr marL="285750" marR="0" indent="-285750" algn="just">
              <a:lnSpc>
                <a:spcPct val="150000"/>
              </a:lnSpc>
              <a:spcBef>
                <a:spcPts val="0"/>
              </a:spcBef>
              <a:spcAft>
                <a:spcPts val="0"/>
              </a:spcAft>
              <a:buFont typeface="Arial" panose="020B0604020202020204" pitchFamily="34" charset="0"/>
              <a:buChar char="•"/>
            </a:pPr>
            <a:r>
              <a:rPr lang="en-US" sz="2000" dirty="0">
                <a:latin typeface="Times New Roman" pitchFamily="18" charset="0"/>
                <a:cs typeface="Times New Roman" pitchFamily="18" charset="0"/>
              </a:rPr>
              <a:t>Employees are very punctual and maintain the highest level of professionalism in the workplace. </a:t>
            </a:r>
          </a:p>
          <a:p>
            <a:pPr marL="285750" marR="0" indent="-285750" algn="just">
              <a:lnSpc>
                <a:spcPct val="150000"/>
              </a:lnSpc>
              <a:spcBef>
                <a:spcPts val="0"/>
              </a:spcBef>
              <a:spcAft>
                <a:spcPts val="0"/>
              </a:spcAft>
              <a:buFont typeface="Arial" panose="020B0604020202020204" pitchFamily="34" charset="0"/>
              <a:buChar char="•"/>
            </a:pPr>
            <a:r>
              <a:rPr lang="en-US" sz="2000" dirty="0">
                <a:latin typeface="Times New Roman" pitchFamily="18" charset="0"/>
                <a:cs typeface="Times New Roman" pitchFamily="18" charset="0"/>
              </a:rPr>
              <a:t>higher-salary jobs are unimaginably competitive.</a:t>
            </a:r>
          </a:p>
          <a:p>
            <a:pPr marL="285750" marR="0" indent="-285750" algn="just">
              <a:lnSpc>
                <a:spcPct val="150000"/>
              </a:lnSpc>
              <a:spcBef>
                <a:spcPts val="0"/>
              </a:spcBef>
              <a:spcAft>
                <a:spcPts val="0"/>
              </a:spcAft>
              <a:buFont typeface="Arial" panose="020B0604020202020204" pitchFamily="34" charset="0"/>
              <a:buChar char="•"/>
            </a:pPr>
            <a:r>
              <a:rPr lang="en-US" sz="2000" dirty="0">
                <a:effectLst/>
                <a:latin typeface="Times New Roman" pitchFamily="18" charset="0"/>
                <a:ea typeface="Calibri" panose="020F0502020204030204" pitchFamily="34" charset="0"/>
                <a:cs typeface="Times New Roman" pitchFamily="18" charset="0"/>
              </a:rPr>
              <a:t>Higher Work-life balance</a:t>
            </a:r>
          </a:p>
          <a:p>
            <a:pPr marL="285750" marR="0" indent="-285750" algn="just">
              <a:lnSpc>
                <a:spcPct val="150000"/>
              </a:lnSpc>
              <a:spcBef>
                <a:spcPts val="0"/>
              </a:spcBef>
              <a:spcAft>
                <a:spcPts val="0"/>
              </a:spcAft>
              <a:buFont typeface="Arial" panose="020B0604020202020204" pitchFamily="34" charset="0"/>
              <a:buChar char="•"/>
            </a:pPr>
            <a:r>
              <a:rPr lang="en-US" sz="2000" dirty="0">
                <a:latin typeface="Times New Roman" pitchFamily="18" charset="0"/>
                <a:cs typeface="Times New Roman" pitchFamily="18" charset="0"/>
              </a:rPr>
              <a:t>The employment rate is 75%</a:t>
            </a:r>
            <a:r>
              <a:rPr lang="en-US" sz="2000" b="1" dirty="0">
                <a:latin typeface="Times New Roman" pitchFamily="18" charset="0"/>
                <a:cs typeface="Times New Roman" pitchFamily="18" charset="0"/>
              </a:rPr>
              <a:t>, </a:t>
            </a:r>
            <a:r>
              <a:rPr lang="en-US" sz="2000" dirty="0">
                <a:latin typeface="Times New Roman" pitchFamily="18" charset="0"/>
                <a:cs typeface="Times New Roman" pitchFamily="18" charset="0"/>
              </a:rPr>
              <a:t>and the median salary is GBP 2, 334 (Watson and Evans, 2024).</a:t>
            </a:r>
          </a:p>
          <a:p>
            <a:pPr marL="285750" marR="0" indent="-285750" algn="just">
              <a:lnSpc>
                <a:spcPct val="15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9" name="TextBox 8"/>
          <p:cNvSpPr txBox="1"/>
          <p:nvPr/>
        </p:nvSpPr>
        <p:spPr>
          <a:xfrm>
            <a:off x="308057" y="1110935"/>
            <a:ext cx="7460975" cy="742511"/>
          </a:xfrm>
          <a:prstGeom prst="rect">
            <a:avLst/>
          </a:prstGeom>
          <a:noFill/>
        </p:spPr>
        <p:txBody>
          <a:bodyPr wrap="square" rtlCol="0">
            <a:spAutoFit/>
          </a:bodyPr>
          <a:lstStyle/>
          <a:p>
            <a:pPr algn="ctr">
              <a:lnSpc>
                <a:spcPct val="150000"/>
              </a:lnSpc>
            </a:pPr>
            <a:r>
              <a:rPr lang="en-GB" sz="3200" b="1" dirty="0">
                <a:latin typeface="Times New Roman" panose="02020603050405020304" pitchFamily="18" charset="0"/>
                <a:ea typeface="Calibri" panose="020F0502020204030204" pitchFamily="34" charset="0"/>
                <a:cs typeface="Vrinda" panose="020B0502040204020203" pitchFamily="34" charset="0"/>
              </a:rPr>
              <a:t>Business and Work Related Factors: UK</a:t>
            </a:r>
          </a:p>
        </p:txBody>
      </p:sp>
      <p:sp>
        <p:nvSpPr>
          <p:cNvPr id="10" name="TextBox 9"/>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pic>
        <p:nvPicPr>
          <p:cNvPr id="2" name="Picture 2" descr="UK flag">
            <a:extLst>
              <a:ext uri="{FF2B5EF4-FFF2-40B4-BE49-F238E27FC236}">
                <a16:creationId xmlns:a16="http://schemas.microsoft.com/office/drawing/2014/main" id="{F765D292-3BAE-82F2-B452-00F9594774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5184" y="510036"/>
            <a:ext cx="1883827" cy="1021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998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 name="Straight Connector 1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F04CA68-11C0-FC9C-C38C-6CCD50A370C8}"/>
              </a:ext>
            </a:extLst>
          </p:cNvPr>
          <p:cNvSpPr txBox="1"/>
          <p:nvPr/>
        </p:nvSpPr>
        <p:spPr>
          <a:xfrm>
            <a:off x="1031508" y="1826809"/>
            <a:ext cx="10536701" cy="3228063"/>
          </a:xfrm>
          <a:prstGeom prst="rect">
            <a:avLst/>
          </a:prstGeom>
          <a:noFill/>
        </p:spPr>
        <p:txBody>
          <a:bodyPr wrap="square">
            <a:spAutoFit/>
          </a:bodyPr>
          <a:lstStyle/>
          <a:p>
            <a:pPr marL="342900" marR="0" lvl="0" indent="-342900" algn="just">
              <a:lnSpc>
                <a:spcPct val="150000"/>
              </a:lnSpc>
              <a:spcBef>
                <a:spcPts val="0"/>
              </a:spcBef>
              <a:spcAft>
                <a:spcPts val="0"/>
              </a:spcAft>
              <a:buFont typeface="Arial" panose="020B0604020202020204" pitchFamily="34" charset="0"/>
              <a:buChar char="•"/>
              <a:tabLst>
                <a:tab pos="457200" algn="l"/>
              </a:tabLst>
            </a:pPr>
            <a:endParaRPr lang="en-US" sz="2000" dirty="0">
              <a:latin typeface="Times New Roman" pitchFamily="18" charset="0"/>
              <a:cs typeface="Times New Roman"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endParaRPr lang="en-US" sz="2000" dirty="0">
              <a:latin typeface="Times New Roman" pitchFamily="18" charset="0"/>
              <a:cs typeface="Times New Roman" pitchFamily="18" charset="0"/>
            </a:endParaRP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2000" dirty="0">
                <a:latin typeface="Times New Roman" pitchFamily="18" charset="0"/>
                <a:cs typeface="Times New Roman" pitchFamily="18" charset="0"/>
              </a:rPr>
              <a:t>Germany workforce is active and professional</a:t>
            </a: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2000" dirty="0">
                <a:latin typeface="Times New Roman" pitchFamily="18" charset="0"/>
                <a:cs typeface="Times New Roman" pitchFamily="18" charset="0"/>
              </a:rPr>
              <a:t>Some may count them more active if compared to the UK workforce. </a:t>
            </a:r>
          </a:p>
          <a:p>
            <a:pPr marL="342900" marR="0" lvl="0" indent="-342900" algn="just">
              <a:lnSpc>
                <a:spcPct val="150000"/>
              </a:lnSpc>
              <a:spcBef>
                <a:spcPts val="0"/>
              </a:spcBef>
              <a:spcAft>
                <a:spcPts val="0"/>
              </a:spcAft>
              <a:buFont typeface="Arial" panose="020B0604020202020204" pitchFamily="34" charset="0"/>
              <a:buChar char="•"/>
              <a:tabLst>
                <a:tab pos="457200" algn="l"/>
              </a:tabLst>
            </a:pPr>
            <a:r>
              <a:rPr lang="en-US" sz="2000" dirty="0">
                <a:latin typeface="Times New Roman" pitchFamily="18" charset="0"/>
                <a:cs typeface="Times New Roman" pitchFamily="18" charset="0"/>
              </a:rPr>
              <a:t>The average salary per month is EUR 4,105 is Germany, and the employment rate is 77.03% as of 2023 (Trading Economics, 2024).</a:t>
            </a:r>
          </a:p>
          <a:p>
            <a:pPr marL="0" marR="0" algn="just">
              <a:lnSpc>
                <a:spcPct val="150000"/>
              </a:lnSpc>
              <a:spcBef>
                <a:spcPts val="0"/>
              </a:spcBef>
              <a:spcAft>
                <a:spcPts val="0"/>
              </a:spcAft>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9" name="TextBox 8"/>
          <p:cNvSpPr txBox="1"/>
          <p:nvPr/>
        </p:nvSpPr>
        <p:spPr>
          <a:xfrm>
            <a:off x="435158" y="903625"/>
            <a:ext cx="9581322" cy="742511"/>
          </a:xfrm>
          <a:prstGeom prst="rect">
            <a:avLst/>
          </a:prstGeom>
          <a:noFill/>
        </p:spPr>
        <p:txBody>
          <a:bodyPr wrap="square" rtlCol="0">
            <a:spAutoFit/>
          </a:bodyPr>
          <a:lstStyle/>
          <a:p>
            <a:pPr algn="ctr">
              <a:lnSpc>
                <a:spcPct val="150000"/>
              </a:lnSpc>
            </a:pPr>
            <a:r>
              <a:rPr lang="en-GB" sz="3200" b="1" dirty="0">
                <a:latin typeface="Times New Roman" panose="02020603050405020304" pitchFamily="18" charset="0"/>
                <a:ea typeface="Calibri" panose="020F0502020204030204" pitchFamily="34" charset="0"/>
                <a:cs typeface="Vrinda" panose="020B0502040204020203" pitchFamily="34" charset="0"/>
              </a:rPr>
              <a:t>Business and Work Related Factors: Germany</a:t>
            </a:r>
          </a:p>
        </p:txBody>
      </p:sp>
      <p:sp>
        <p:nvSpPr>
          <p:cNvPr id="10" name="TextBox 9"/>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pic>
        <p:nvPicPr>
          <p:cNvPr id="2" name="Picture 4" descr="Photo flag of germany. germany. state symbol of germany. flag">
            <a:extLst>
              <a:ext uri="{FF2B5EF4-FFF2-40B4-BE49-F238E27FC236}">
                <a16:creationId xmlns:a16="http://schemas.microsoft.com/office/drawing/2014/main" id="{E6EA5D71-1AF6-D30B-E0CA-969179AA1D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88276" y="485193"/>
            <a:ext cx="1736044" cy="1061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776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E4E0B8E9-CA4A-183E-D011-6E8D26BDD1FD}"/>
              </a:ext>
            </a:extLst>
          </p:cNvPr>
          <p:cNvGraphicFramePr>
            <a:graphicFrameLocks noGrp="1"/>
          </p:cNvGraphicFramePr>
          <p:nvPr>
            <p:extLst>
              <p:ext uri="{D42A27DB-BD31-4B8C-83A1-F6EECF244321}">
                <p14:modId xmlns:p14="http://schemas.microsoft.com/office/powerpoint/2010/main" val="281973022"/>
              </p:ext>
            </p:extLst>
          </p:nvPr>
        </p:nvGraphicFramePr>
        <p:xfrm>
          <a:off x="-1" y="1617317"/>
          <a:ext cx="12192000" cy="4903917"/>
        </p:xfrm>
        <a:graphic>
          <a:graphicData uri="http://schemas.openxmlformats.org/drawingml/2006/table">
            <a:tbl>
              <a:tblPr firstRow="1" firstCol="1" bandRow="1"/>
              <a:tblGrid>
                <a:gridCol w="6096000">
                  <a:extLst>
                    <a:ext uri="{9D8B030D-6E8A-4147-A177-3AD203B41FA5}">
                      <a16:colId xmlns:a16="http://schemas.microsoft.com/office/drawing/2014/main" val="2481367055"/>
                    </a:ext>
                  </a:extLst>
                </a:gridCol>
                <a:gridCol w="6096000">
                  <a:extLst>
                    <a:ext uri="{9D8B030D-6E8A-4147-A177-3AD203B41FA5}">
                      <a16:colId xmlns:a16="http://schemas.microsoft.com/office/drawing/2014/main" val="4059625285"/>
                    </a:ext>
                  </a:extLst>
                </a:gridCol>
              </a:tblGrid>
              <a:tr h="861723">
                <a:tc>
                  <a:txBody>
                    <a:bodyPr/>
                    <a:lstStyle/>
                    <a:p>
                      <a:pPr marL="0" marR="0" algn="ctr">
                        <a:lnSpc>
                          <a:spcPct val="150000"/>
                        </a:lnSpc>
                        <a:spcBef>
                          <a:spcPts val="0"/>
                        </a:spcBef>
                        <a:spcAft>
                          <a:spcPts val="0"/>
                        </a:spcAft>
                      </a:pP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UK</a:t>
                      </a:r>
                      <a:endParaRPr lang="en-US" sz="16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50000"/>
                        </a:lnSpc>
                        <a:spcBef>
                          <a:spcPts val="0"/>
                        </a:spcBef>
                        <a:spcAft>
                          <a:spcPts val="0"/>
                        </a:spcAft>
                      </a:pPr>
                      <a:endParaRPr lang="en-GB"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Germany</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96181914"/>
                  </a:ext>
                </a:extLst>
              </a:tr>
              <a:tr h="4042194">
                <a:tc>
                  <a:txBody>
                    <a:bodyPr/>
                    <a:lstStyle/>
                    <a:p>
                      <a:pPr marL="342900" marR="0" lvl="0" indent="-342900" algn="just">
                        <a:lnSpc>
                          <a:spcPct val="150000"/>
                        </a:lnSpc>
                        <a:spcBef>
                          <a:spcPts val="0"/>
                        </a:spcBef>
                        <a:spcAft>
                          <a:spcPts val="0"/>
                        </a:spcAft>
                        <a:buFont typeface="Symbol" panose="05050102010706020507" pitchFamily="18" charset="2"/>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individualism and long-term orientation</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200" dirty="0">
                          <a:solidFill>
                            <a:schemeClr val="tx1"/>
                          </a:solidFill>
                          <a:latin typeface="Times New Roman" pitchFamily="18" charset="0"/>
                          <a:ea typeface="+mn-ea"/>
                          <a:cs typeface="Times New Roman" pitchFamily="18" charset="0"/>
                        </a:rPr>
                        <a:t>British people are more motivated than Maltese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Success, earnings, and competition in the workplace culture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power distance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just">
                        <a:lnSpc>
                          <a:spcPct val="150000"/>
                        </a:lnSpc>
                        <a:spcBef>
                          <a:spcPts val="0"/>
                        </a:spcBef>
                        <a:spcAft>
                          <a:spcPts val="0"/>
                        </a:spcAft>
                        <a:buFont typeface="Arial" panose="020B0604020202020204" pitchFamily="34" charset="0"/>
                        <a:buNone/>
                      </a:pPr>
                      <a:endParaRPr kumimoji="0" lang="en-GB" sz="18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lvl="0" indent="-285750" algn="just">
                        <a:lnSpc>
                          <a:spcPct val="150000"/>
                        </a:lnSpc>
                        <a:spcBef>
                          <a:spcPts val="0"/>
                        </a:spcBef>
                        <a:spcAft>
                          <a:spcPts val="0"/>
                        </a:spcAft>
                        <a:buFont typeface="Arial" panose="020B0604020202020204" pitchFamily="34" charset="0"/>
                        <a:buChar char="•"/>
                      </a:pPr>
                      <a:r>
                        <a:rPr kumimoji="0" lang="en-GB" sz="1800"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Higher uncertainty avoidance</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Higher individualism</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higher focus to rules</a:t>
                      </a:r>
                      <a:r>
                        <a:rPr lang="en-GB" sz="1800" baseline="0" dirty="0">
                          <a:effectLst/>
                          <a:latin typeface="Times New Roman" panose="02020603050405020304" pitchFamily="18" charset="0"/>
                          <a:ea typeface="Calibri" panose="020F0502020204030204" pitchFamily="34" charset="0"/>
                          <a:cs typeface="Times New Roman" panose="02020603050405020304" pitchFamily="18" charset="0"/>
                        </a:rPr>
                        <a:t> and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structure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200" dirty="0">
                          <a:solidFill>
                            <a:schemeClr val="tx1"/>
                          </a:solidFill>
                          <a:latin typeface="Times New Roman" pitchFamily="18" charset="0"/>
                          <a:ea typeface="+mn-ea"/>
                          <a:cs typeface="Times New Roman" pitchFamily="18" charset="0"/>
                        </a:rPr>
                        <a:t>The people of Germany are more rigid towards the importation of changes by themselves</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Moderate power distance</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6179661"/>
                  </a:ext>
                </a:extLst>
              </a:tr>
            </a:tbl>
          </a:graphicData>
        </a:graphic>
      </p:graphicFrame>
      <p:sp>
        <p:nvSpPr>
          <p:cNvPr id="10" name="TextBox 9">
            <a:extLst>
              <a:ext uri="{FF2B5EF4-FFF2-40B4-BE49-F238E27FC236}">
                <a16:creationId xmlns:a16="http://schemas.microsoft.com/office/drawing/2014/main" id="{07B83252-3E0F-70AB-05BF-8CE1FCEC24B8}"/>
              </a:ext>
            </a:extLst>
          </p:cNvPr>
          <p:cNvSpPr txBox="1"/>
          <p:nvPr/>
        </p:nvSpPr>
        <p:spPr>
          <a:xfrm>
            <a:off x="0" y="6581001"/>
            <a:ext cx="6096000" cy="276999"/>
          </a:xfrm>
          <a:prstGeom prst="rect">
            <a:avLst/>
          </a:prstGeom>
          <a:noFill/>
        </p:spPr>
        <p:txBody>
          <a:bodyPr wrap="square">
            <a:spAutoFit/>
          </a:bodyPr>
          <a:lstStyle/>
          <a:p>
            <a:r>
              <a:rPr lang="en-US" sz="1200" dirty="0">
                <a:latin typeface="Times New Roman" pitchFamily="18" charset="0"/>
                <a:cs typeface="Times New Roman" pitchFamily="18" charset="0"/>
              </a:rPr>
              <a:t>(</a:t>
            </a:r>
            <a:r>
              <a:rPr lang="en-US" sz="1200" dirty="0" err="1">
                <a:latin typeface="Times New Roman" pitchFamily="18" charset="0"/>
                <a:cs typeface="Times New Roman" pitchFamily="18" charset="0"/>
              </a:rPr>
              <a:t>Hofstede</a:t>
            </a:r>
            <a:r>
              <a:rPr lang="en-US" sz="1200" dirty="0">
                <a:latin typeface="Times New Roman" pitchFamily="18" charset="0"/>
                <a:cs typeface="Times New Roman" pitchFamily="18" charset="0"/>
              </a:rPr>
              <a:t>-insights, 2024)</a:t>
            </a:r>
          </a:p>
        </p:txBody>
      </p:sp>
      <p:sp>
        <p:nvSpPr>
          <p:cNvPr id="7" name="Rectangle 6"/>
          <p:cNvSpPr/>
          <p:nvPr/>
        </p:nvSpPr>
        <p:spPr>
          <a:xfrm>
            <a:off x="0" y="239150"/>
            <a:ext cx="12191999" cy="769441"/>
          </a:xfrm>
          <a:prstGeom prst="rect">
            <a:avLst/>
          </a:prstGeom>
        </p:spPr>
        <p:txBody>
          <a:bodyPr wrap="square">
            <a:spAutoFit/>
          </a:bodyPr>
          <a:lstStyle/>
          <a:p>
            <a:pPr lvl="0" algn="ctr"/>
            <a:r>
              <a:rPr lang="en-US" sz="4400" dirty="0">
                <a:solidFill>
                  <a:prstClr val="white"/>
                </a:solidFill>
                <a:latin typeface="Times New Roman" pitchFamily="18" charset="0"/>
                <a:cs typeface="Times New Roman" pitchFamily="18" charset="0"/>
              </a:rPr>
              <a:t>Hofstede-Insights: </a:t>
            </a:r>
            <a:r>
              <a:rPr lang="en-US" sz="4400" b="1" dirty="0">
                <a:latin typeface="Times New Roman" pitchFamily="18" charset="0"/>
                <a:ea typeface="Calibri" panose="020F0502020204030204" pitchFamily="34" charset="0"/>
                <a:cs typeface="Times New Roman" pitchFamily="18" charset="0"/>
              </a:rPr>
              <a:t>UK vs. Germany</a:t>
            </a:r>
          </a:p>
        </p:txBody>
      </p:sp>
      <p:sp>
        <p:nvSpPr>
          <p:cNvPr id="8" name="TextBox 7"/>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spTree>
    <p:extLst>
      <p:ext uri="{BB962C8B-B14F-4D97-AF65-F5344CB8AC3E}">
        <p14:creationId xmlns:p14="http://schemas.microsoft.com/office/powerpoint/2010/main" val="252335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FAD156-47A8-5625-CA78-1A7E068AE63F}"/>
              </a:ext>
            </a:extLst>
          </p:cNvPr>
          <p:cNvSpPr txBox="1"/>
          <p:nvPr/>
        </p:nvSpPr>
        <p:spPr>
          <a:xfrm>
            <a:off x="0" y="0"/>
            <a:ext cx="6248401" cy="923330"/>
          </a:xfrm>
          <a:prstGeom prst="rect">
            <a:avLst/>
          </a:prstGeom>
          <a:noFill/>
        </p:spPr>
        <p:txBody>
          <a:bodyPr wrap="square" rtlCol="0">
            <a:spAutoFit/>
          </a:bodyPr>
          <a:lstStyle/>
          <a:p>
            <a:pPr algn="ctr"/>
            <a:r>
              <a:rPr lang="en-US" sz="5400" b="1" dirty="0">
                <a:latin typeface="Times New Roman" panose="02020603050405020304" pitchFamily="18" charset="0"/>
                <a:cs typeface="Times New Roman" panose="02020603050405020304" pitchFamily="18" charset="0"/>
              </a:rPr>
              <a:t>Recommendations</a:t>
            </a:r>
            <a:endParaRPr lang="en-US" sz="48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DC196AE-FC81-0CA5-3BAC-A0AE0E9E6431}"/>
              </a:ext>
            </a:extLst>
          </p:cNvPr>
          <p:cNvSpPr txBox="1"/>
          <p:nvPr/>
        </p:nvSpPr>
        <p:spPr>
          <a:xfrm>
            <a:off x="311254" y="1943670"/>
            <a:ext cx="11277599" cy="3330464"/>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itchFamily="18" charset="0"/>
                <a:cs typeface="Times New Roman" pitchFamily="18" charset="0"/>
              </a:rPr>
              <a:t>Key management must consist of British leadership.</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itchFamily="18" charset="0"/>
                <a:cs typeface="Times New Roman" pitchFamily="18" charset="0"/>
              </a:rPr>
              <a:t>German employees should be trained to become known about cultural ethics, norms, etc. of the UK office staff.</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itchFamily="18" charset="0"/>
                <a:cs typeface="Times New Roman" pitchFamily="18" charset="0"/>
              </a:rPr>
              <a:t>UK employees need to be trained in the culture, traditions, social values, and ethics of Germany.</a:t>
            </a:r>
          </a:p>
          <a:p>
            <a:pPr marL="342900" marR="0" lvl="0" indent="-342900" algn="just">
              <a:lnSpc>
                <a:spcPct val="150000"/>
              </a:lnSpc>
              <a:spcBef>
                <a:spcPts val="0"/>
              </a:spcBef>
              <a:spcAft>
                <a:spcPts val="0"/>
              </a:spcAft>
              <a:buFont typeface="Symbol" panose="05050102010706020507" pitchFamily="18" charset="2"/>
              <a:buChar char=""/>
            </a:pPr>
            <a:r>
              <a:rPr lang="en-US" dirty="0">
                <a:latin typeface="Times New Roman" pitchFamily="18" charset="0"/>
                <a:cs typeface="Times New Roman" pitchFamily="18" charset="0"/>
              </a:rPr>
              <a:t>German employees must be managed within strict contractual terms. Legal contracts needed to be developed in terms of office time management, corporate culture maintenance, etc.</a:t>
            </a:r>
          </a:p>
          <a:p>
            <a:pPr marL="342900" indent="-342900" algn="just">
              <a:lnSpc>
                <a:spcPct val="150000"/>
              </a:lnSpc>
              <a:buFont typeface="Symbol" panose="05050102010706020507" pitchFamily="18" charset="2"/>
              <a:buChar char=""/>
            </a:pPr>
            <a:r>
              <a:rPr lang="en-US" dirty="0">
                <a:latin typeface="Times New Roman" pitchFamily="18" charset="0"/>
                <a:cs typeface="Times New Roman" pitchFamily="18" charset="0"/>
              </a:rPr>
              <a:t>German employees are needed to provide English language training as everyone does not have same level of dominance in English. </a:t>
            </a:r>
          </a:p>
          <a:p>
            <a:pPr marL="342900" marR="0" lvl="0" indent="-342900" algn="just">
              <a:lnSpc>
                <a:spcPct val="150000"/>
              </a:lnSpc>
              <a:spcBef>
                <a:spcPts val="0"/>
              </a:spcBef>
              <a:spcAft>
                <a:spcPts val="0"/>
              </a:spcAft>
              <a:buFont typeface="Symbol" panose="05050102010706020507" pitchFamily="18" charset="2"/>
              <a:buChar char=""/>
            </a:pPr>
            <a:endParaRPr lang="en-US" sz="1400" dirty="0"/>
          </a:p>
        </p:txBody>
      </p:sp>
      <p:sp>
        <p:nvSpPr>
          <p:cNvPr id="5" name="TextBox 4"/>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spTree>
    <p:extLst>
      <p:ext uri="{BB962C8B-B14F-4D97-AF65-F5344CB8AC3E}">
        <p14:creationId xmlns:p14="http://schemas.microsoft.com/office/powerpoint/2010/main" val="2126954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C5B6AC-31FF-0190-CF1E-BF3C3A845D63}"/>
              </a:ext>
            </a:extLst>
          </p:cNvPr>
          <p:cNvSpPr txBox="1"/>
          <p:nvPr/>
        </p:nvSpPr>
        <p:spPr>
          <a:xfrm>
            <a:off x="986117" y="2382948"/>
            <a:ext cx="9696450" cy="2806987"/>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endParaRPr lang="en-GB" sz="2000" dirty="0">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2000" dirty="0">
                <a:latin typeface="Times New Roman" panose="02020603050405020304" pitchFamily="18" charset="0"/>
                <a:ea typeface="Calibri" panose="020F0502020204030204" pitchFamily="34" charset="0"/>
                <a:cs typeface="Vrinda" panose="020B0502040204020203" pitchFamily="34" charset="0"/>
              </a:rPr>
              <a:t>Understanding of bas countries and foreign land’s c</a:t>
            </a:r>
            <a:r>
              <a:rPr lang="en-GB" sz="2000" dirty="0">
                <a:effectLst/>
                <a:latin typeface="Times New Roman" panose="02020603050405020304" pitchFamily="18" charset="0"/>
                <a:ea typeface="Calibri" panose="020F0502020204030204" pitchFamily="34" charset="0"/>
                <a:cs typeface="Vrinda" panose="020B0502040204020203" pitchFamily="34" charset="0"/>
              </a:rPr>
              <a:t>ultural differences is essential for successful business expansion.</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Vrinda" panose="020B0502040204020203" pitchFamily="34" charset="0"/>
              </a:rPr>
              <a:t>The above-mentioned recommendations are crucial for effective integration between UK and </a:t>
            </a:r>
            <a:r>
              <a:rPr lang="en-US" sz="2000" dirty="0">
                <a:latin typeface="Times New Roman" panose="02020603050405020304" pitchFamily="18" charset="0"/>
                <a:ea typeface="Calibri" panose="020F0502020204030204" pitchFamily="34" charset="0"/>
                <a:cs typeface="Vrinda" panose="020B0502040204020203" pitchFamily="34" charset="0"/>
              </a:rPr>
              <a:t>German</a:t>
            </a:r>
            <a:r>
              <a:rPr lang="en-US" sz="2000" dirty="0">
                <a:effectLst/>
                <a:latin typeface="Times New Roman" panose="02020603050405020304" pitchFamily="18" charset="0"/>
                <a:ea typeface="Calibri" panose="020F0502020204030204" pitchFamily="34" charset="0"/>
                <a:cs typeface="Vrinda" panose="020B0502040204020203" pitchFamily="34" charset="0"/>
              </a:rPr>
              <a:t> offices.</a:t>
            </a: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Vrinda" panose="020B0502040204020203" pitchFamily="34" charset="0"/>
              </a:rPr>
              <a:t>The recommended trainings are crucial to make </a:t>
            </a:r>
            <a:r>
              <a:rPr lang="en-US" sz="2000" dirty="0">
                <a:latin typeface="Times New Roman" panose="02020603050405020304" pitchFamily="18" charset="0"/>
                <a:ea typeface="Calibri" panose="020F0502020204030204" pitchFamily="34" charset="0"/>
                <a:cs typeface="Vrinda" panose="020B0502040204020203" pitchFamily="34" charset="0"/>
              </a:rPr>
              <a:t>German </a:t>
            </a:r>
            <a:r>
              <a:rPr lang="en-US" sz="2000" dirty="0">
                <a:effectLst/>
                <a:latin typeface="Times New Roman" panose="02020603050405020304" pitchFamily="18" charset="0"/>
                <a:ea typeface="Calibri" panose="020F0502020204030204" pitchFamily="34" charset="0"/>
                <a:cs typeface="Vrinda" panose="020B0502040204020203" pitchFamily="34" charset="0"/>
              </a:rPr>
              <a:t>employees more competitive.</a:t>
            </a:r>
          </a:p>
        </p:txBody>
      </p:sp>
      <p:sp>
        <p:nvSpPr>
          <p:cNvPr id="4" name="TextBox 3"/>
          <p:cNvSpPr txBox="1"/>
          <p:nvPr/>
        </p:nvSpPr>
        <p:spPr>
          <a:xfrm>
            <a:off x="0" y="253219"/>
            <a:ext cx="12191999" cy="830997"/>
          </a:xfrm>
          <a:prstGeom prst="rect">
            <a:avLst/>
          </a:prstGeom>
          <a:noFill/>
        </p:spPr>
        <p:txBody>
          <a:bodyPr wrap="square" rtlCol="0">
            <a:spAutoFit/>
          </a:bodyPr>
          <a:lstStyle/>
          <a:p>
            <a:pPr algn="ctr"/>
            <a:r>
              <a:rPr lang="en-US" sz="4800" b="1" dirty="0">
                <a:latin typeface="Times New Roman" pitchFamily="18" charset="0"/>
                <a:cs typeface="Times New Roman" pitchFamily="18" charset="0"/>
              </a:rPr>
              <a:t>Conclusion</a:t>
            </a:r>
          </a:p>
        </p:txBody>
      </p:sp>
      <p:sp>
        <p:nvSpPr>
          <p:cNvPr id="6" name="TextBox 5"/>
          <p:cNvSpPr txBox="1"/>
          <p:nvPr/>
        </p:nvSpPr>
        <p:spPr>
          <a:xfrm>
            <a:off x="0" y="6488668"/>
            <a:ext cx="12192000"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endParaRPr lang="en-US" dirty="0"/>
          </a:p>
        </p:txBody>
      </p:sp>
    </p:spTree>
    <p:extLst>
      <p:ext uri="{BB962C8B-B14F-4D97-AF65-F5344CB8AC3E}">
        <p14:creationId xmlns:p14="http://schemas.microsoft.com/office/powerpoint/2010/main" val="1680900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2FB754F-F2CB-224F-AEA1-1D537D94B481}"/>
              </a:ext>
            </a:extLst>
          </p:cNvPr>
          <p:cNvSpPr txBox="1"/>
          <p:nvPr/>
        </p:nvSpPr>
        <p:spPr>
          <a:xfrm>
            <a:off x="212035" y="1939145"/>
            <a:ext cx="11502887" cy="4635500"/>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US" sz="1100" dirty="0"/>
              <a:t>BBC News (2023a) “Germany country profile,” </a:t>
            </a:r>
            <a:r>
              <a:rPr lang="en-US" sz="1100" i="1" dirty="0"/>
              <a:t>BBC</a:t>
            </a:r>
            <a:r>
              <a:rPr lang="en-US" sz="1100" dirty="0"/>
              <a:t>, 3 April. Available at: https://www.bbc.com/news/world-europe-17597837 (Accessed: March 16, 2024).</a:t>
            </a:r>
          </a:p>
          <a:p>
            <a:pPr marL="171450" indent="-171450">
              <a:lnSpc>
                <a:spcPct val="150000"/>
              </a:lnSpc>
              <a:buFont typeface="Arial" panose="020B0604020202020204" pitchFamily="34" charset="0"/>
              <a:buChar char="•"/>
            </a:pPr>
            <a:r>
              <a:rPr lang="en-US" sz="1100" dirty="0"/>
              <a:t>BBC News (2023b) “United Kingdom country profile,” </a:t>
            </a:r>
            <a:r>
              <a:rPr lang="en-US" sz="1100" i="1" dirty="0"/>
              <a:t>BBC</a:t>
            </a:r>
            <a:r>
              <a:rPr lang="en-US" sz="1100" dirty="0"/>
              <a:t>, 10 May. Available at: https://www.bbc.com/news/world-europe-18023389 (Accessed: March 16, 2024).</a:t>
            </a:r>
          </a:p>
          <a:p>
            <a:pPr marL="171450" indent="-171450">
              <a:lnSpc>
                <a:spcPct val="150000"/>
              </a:lnSpc>
              <a:buFont typeface="Arial" panose="020B0604020202020204" pitchFamily="34" charset="0"/>
              <a:buChar char="•"/>
            </a:pPr>
            <a:r>
              <a:rPr lang="en-US" sz="1100" dirty="0"/>
              <a:t>Fuller, J. B. and Moloney, E. (2019) </a:t>
            </a:r>
            <a:r>
              <a:rPr lang="en-US" sz="1100" i="1" dirty="0"/>
              <a:t>Harvard Business School Case 320-025</a:t>
            </a:r>
            <a:r>
              <a:rPr lang="en-US" sz="1100" dirty="0"/>
              <a:t>.</a:t>
            </a:r>
          </a:p>
          <a:p>
            <a:pPr marL="171450" indent="-171450">
              <a:lnSpc>
                <a:spcPct val="150000"/>
              </a:lnSpc>
              <a:buFont typeface="Arial" panose="020B0604020202020204" pitchFamily="34" charset="0"/>
              <a:buChar char="•"/>
            </a:pPr>
            <a:r>
              <a:rPr lang="en-US" sz="1100" i="1" dirty="0"/>
              <a:t>Government</a:t>
            </a:r>
            <a:r>
              <a:rPr lang="en-US" sz="1100" dirty="0"/>
              <a:t> (2013) </a:t>
            </a:r>
            <a:r>
              <a:rPr lang="en-US" sz="1100" i="1" dirty="0"/>
              <a:t>Commonwealth of Nations</a:t>
            </a:r>
            <a:r>
              <a:rPr lang="en-US" sz="1100" dirty="0"/>
              <a:t>. Available at: https://www.commonwealthofnations.org/sectors-united_kingdom/government/ (Accessed: March 16, 2024).</a:t>
            </a:r>
          </a:p>
          <a:p>
            <a:pPr marL="171450" indent="-171450">
              <a:lnSpc>
                <a:spcPct val="150000"/>
              </a:lnSpc>
              <a:buFont typeface="Arial" panose="020B0604020202020204" pitchFamily="34" charset="0"/>
              <a:buChar char="•"/>
            </a:pPr>
            <a:r>
              <a:rPr lang="en-US" sz="1100" dirty="0"/>
              <a:t>Hofstede-insights (2024) </a:t>
            </a:r>
            <a:r>
              <a:rPr lang="en-US" sz="1100" i="1" dirty="0"/>
              <a:t>Country comparison tool</a:t>
            </a:r>
            <a:r>
              <a:rPr lang="en-US" sz="1100" dirty="0"/>
              <a:t>, </a:t>
            </a:r>
            <a:r>
              <a:rPr lang="en-US" sz="1100" i="1" dirty="0"/>
              <a:t>Hofstede-insights.com</a:t>
            </a:r>
            <a:r>
              <a:rPr lang="en-US" sz="1100" dirty="0"/>
              <a:t>. Available at: https://www.hofstede-insights.com/country-comparison-tool?countries=germany%2Cunited+kingdom (Accessed: March 16, 2024).</a:t>
            </a:r>
          </a:p>
          <a:p>
            <a:pPr marL="171450" indent="-171450">
              <a:lnSpc>
                <a:spcPct val="150000"/>
              </a:lnSpc>
              <a:buFont typeface="Arial" panose="020B0604020202020204" pitchFamily="34" charset="0"/>
              <a:buChar char="•"/>
            </a:pPr>
            <a:r>
              <a:rPr lang="en-US" sz="1100" dirty="0"/>
              <a:t>Kalam, K. K. (2021) </a:t>
            </a:r>
            <a:r>
              <a:rPr lang="en-US" sz="1100" i="1" dirty="0"/>
              <a:t>Scirp.org</a:t>
            </a:r>
            <a:r>
              <a:rPr lang="en-US" sz="1100" dirty="0"/>
              <a:t>. Available at: https://www.scirp.org/journal/paperinformation?paperid=108059 (Accessed: March 16, 2024).</a:t>
            </a:r>
          </a:p>
          <a:p>
            <a:pPr marL="171450" indent="-171450">
              <a:lnSpc>
                <a:spcPct val="150000"/>
              </a:lnSpc>
              <a:buFont typeface="Arial" panose="020B0604020202020204" pitchFamily="34" charset="0"/>
              <a:buChar char="•"/>
            </a:pPr>
            <a:r>
              <a:rPr lang="en-US" sz="1100" i="1" dirty="0"/>
              <a:t>Germany – EU member country profile</a:t>
            </a:r>
            <a:r>
              <a:rPr lang="en-US" sz="1100" dirty="0"/>
              <a:t> (2024) </a:t>
            </a:r>
            <a:r>
              <a:rPr lang="en-US" sz="1100" i="1" dirty="0"/>
              <a:t>European Union</a:t>
            </a:r>
            <a:r>
              <a:rPr lang="en-US" sz="1100" dirty="0"/>
              <a:t>. Available at: https://european-union.europa.eu/principles-countries-history/country-profiles/germany_en (Accessed: March 16, 2024).</a:t>
            </a:r>
          </a:p>
          <a:p>
            <a:pPr marL="171450" indent="-171450">
              <a:lnSpc>
                <a:spcPct val="150000"/>
              </a:lnSpc>
              <a:buFont typeface="Arial" panose="020B0604020202020204" pitchFamily="34" charset="0"/>
              <a:buChar char="•"/>
            </a:pPr>
            <a:r>
              <a:rPr lang="en-US" sz="1100" dirty="0"/>
              <a:t>Murphy, N. (2023) </a:t>
            </a:r>
            <a:r>
              <a:rPr lang="en-US" sz="1100" i="1" dirty="0"/>
              <a:t>People in UK least likely to say work is important in their lives</a:t>
            </a:r>
            <a:r>
              <a:rPr lang="en-US" sz="1100" dirty="0"/>
              <a:t>, </a:t>
            </a:r>
            <a:r>
              <a:rPr lang="en-US" sz="1100" i="1" dirty="0"/>
              <a:t>The National</a:t>
            </a:r>
            <a:r>
              <a:rPr lang="en-US" sz="1100" dirty="0"/>
              <a:t>. Available at: https://www.thenationalnews.com/world/uk-news/2023/09/06/people-in-uk-least-likely-to-say-work-is-important-in-their-lives/ (Accessed: March 16, 2024).</a:t>
            </a:r>
          </a:p>
          <a:p>
            <a:pPr marL="171450" indent="-171450">
              <a:lnSpc>
                <a:spcPct val="150000"/>
              </a:lnSpc>
              <a:buFont typeface="Arial" panose="020B0604020202020204" pitchFamily="34" charset="0"/>
              <a:buChar char="•"/>
            </a:pPr>
            <a:r>
              <a:rPr lang="en-US" sz="1100" dirty="0"/>
              <a:t>Royale, O. (2020) </a:t>
            </a:r>
            <a:r>
              <a:rPr lang="en-US" sz="1100" i="1" dirty="0"/>
              <a:t>9 industries the UK leads the world in</a:t>
            </a:r>
            <a:r>
              <a:rPr lang="en-US" sz="1100" dirty="0"/>
              <a:t>, </a:t>
            </a:r>
            <a:r>
              <a:rPr lang="en-US" sz="1100" i="1" dirty="0"/>
              <a:t>Oxford Royale</a:t>
            </a:r>
            <a:r>
              <a:rPr lang="en-US" sz="1100" dirty="0"/>
              <a:t>. Oxford Royale Academy. Available at: https://www.oxford-royale.com/articles/9-industries-uk-leads/ (Accessed: March 16, 2024).</a:t>
            </a:r>
          </a:p>
          <a:p>
            <a:pPr marL="171450" indent="-171450">
              <a:lnSpc>
                <a:spcPct val="150000"/>
              </a:lnSpc>
              <a:buFont typeface="Arial" panose="020B0604020202020204" pitchFamily="34" charset="0"/>
              <a:buChar char="•"/>
            </a:pPr>
            <a:r>
              <a:rPr lang="en-US" sz="1100" dirty="0"/>
              <a:t>Shell Global (2024) </a:t>
            </a:r>
            <a:r>
              <a:rPr lang="en-US" sz="1100" i="1" dirty="0"/>
              <a:t>Our company history</a:t>
            </a:r>
            <a:r>
              <a:rPr lang="en-US" sz="1100" dirty="0"/>
              <a:t>, </a:t>
            </a:r>
            <a:r>
              <a:rPr lang="en-US" sz="1100" i="1" dirty="0"/>
              <a:t>Shell.com</a:t>
            </a:r>
            <a:r>
              <a:rPr lang="en-US" sz="1100" dirty="0"/>
              <a:t>. Available at: https://www.shell.com/who-we-are/our-history/our-company-history.html (Accessed: March 16, 2024).</a:t>
            </a:r>
          </a:p>
          <a:p>
            <a:pPr marL="171450" indent="-171450">
              <a:lnSpc>
                <a:spcPct val="150000"/>
              </a:lnSpc>
              <a:buFont typeface="Arial" panose="020B0604020202020204" pitchFamily="34" charset="0"/>
              <a:buChar char="•"/>
            </a:pPr>
            <a:r>
              <a:rPr lang="en-US" sz="1100" dirty="0"/>
              <a:t>Shankley et al. (2020) </a:t>
            </a:r>
            <a:r>
              <a:rPr lang="en-US" sz="1100" i="1" dirty="0"/>
              <a:t>The demography of ethnic minorities in Britain</a:t>
            </a:r>
            <a:r>
              <a:rPr lang="en-US" sz="1100" dirty="0"/>
              <a:t>, </a:t>
            </a:r>
            <a:r>
              <a:rPr lang="en-US" sz="1100" i="1" dirty="0"/>
              <a:t>Bristoluniversitypressdigital.com</a:t>
            </a:r>
            <a:r>
              <a:rPr lang="en-US" sz="1100" dirty="0"/>
              <a:t>. Available at: https://bristoluniversitypressdigital.com/display/book/9781447351269/ch001.xml (Accessed: March 16, 2024).</a:t>
            </a:r>
          </a:p>
          <a:p>
            <a:pPr marL="171450" indent="-171450">
              <a:lnSpc>
                <a:spcPct val="150000"/>
              </a:lnSpc>
              <a:buFont typeface="Arial" panose="020B0604020202020204" pitchFamily="34" charset="0"/>
              <a:buChar char="•"/>
            </a:pPr>
            <a:r>
              <a:rPr lang="en-US" sz="1100" i="1" dirty="0"/>
              <a:t>U.K. Population 1950-2024</a:t>
            </a:r>
            <a:r>
              <a:rPr lang="en-US" sz="1100" dirty="0"/>
              <a:t> (2024) </a:t>
            </a:r>
            <a:r>
              <a:rPr lang="en-US" sz="1100" i="1" dirty="0"/>
              <a:t>Macrotrends.net</a:t>
            </a:r>
            <a:r>
              <a:rPr lang="en-US" sz="1100" dirty="0"/>
              <a:t>. Available at: https://www.macrotrends.net/global-metrics/countries/GBR/united-kingdom/population (Accessed: March 16, 2024).</a:t>
            </a:r>
          </a:p>
          <a:p>
            <a:pPr marL="171450" indent="-171450">
              <a:lnSpc>
                <a:spcPct val="150000"/>
              </a:lnSpc>
              <a:buFont typeface="Arial" panose="020B0604020202020204" pitchFamily="34" charset="0"/>
              <a:buChar char="•"/>
            </a:pPr>
            <a:r>
              <a:rPr lang="en-US" sz="1100" dirty="0"/>
              <a:t>Watson, B. and Evans, S. (2024) </a:t>
            </a:r>
            <a:r>
              <a:rPr lang="en-US" sz="1100" i="1" dirty="0"/>
              <a:t>Employment in the UK - office for national statistics</a:t>
            </a:r>
            <a:r>
              <a:rPr lang="en-US" sz="1100" dirty="0"/>
              <a:t>, </a:t>
            </a:r>
            <a:r>
              <a:rPr lang="en-US" sz="1100" i="1" dirty="0"/>
              <a:t>Gov.uk</a:t>
            </a:r>
            <a:r>
              <a:rPr lang="en-US" sz="1100" dirty="0"/>
              <a:t>. Office for National Statistics. Available at: https://www.ons.gov.uk/employmentandlabourmarket/peopleinwork/employmentandemployeetypes/bulletins/employmentintheuk/february2024 (Accessed: March 16, 2024).</a:t>
            </a:r>
          </a:p>
        </p:txBody>
      </p:sp>
      <p:sp>
        <p:nvSpPr>
          <p:cNvPr id="4" name="TextBox 3"/>
          <p:cNvSpPr txBox="1"/>
          <p:nvPr/>
        </p:nvSpPr>
        <p:spPr>
          <a:xfrm>
            <a:off x="0" y="182880"/>
            <a:ext cx="12192000" cy="830997"/>
          </a:xfrm>
          <a:prstGeom prst="rect">
            <a:avLst/>
          </a:prstGeom>
          <a:noFill/>
        </p:spPr>
        <p:txBody>
          <a:bodyPr wrap="square" rtlCol="0">
            <a:spAutoFit/>
          </a:bodyPr>
          <a:lstStyle/>
          <a:p>
            <a:pPr algn="ctr"/>
            <a:r>
              <a:rPr lang="en-US" sz="4800" b="1" dirty="0">
                <a:latin typeface="Times New Roman" pitchFamily="18" charset="0"/>
                <a:cs typeface="Times New Roman" pitchFamily="18" charset="0"/>
              </a:rPr>
              <a:t>References</a:t>
            </a:r>
          </a:p>
        </p:txBody>
      </p:sp>
    </p:spTree>
    <p:extLst>
      <p:ext uri="{BB962C8B-B14F-4D97-AF65-F5344CB8AC3E}">
        <p14:creationId xmlns:p14="http://schemas.microsoft.com/office/powerpoint/2010/main" val="40852622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Median</Template>
  <TotalTime>0</TotalTime>
  <Words>2802</Words>
  <Application>Microsoft Macintosh PowerPoint</Application>
  <PresentationFormat>Widescreen</PresentationFormat>
  <Paragraphs>168</Paragraphs>
  <Slides>13</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Franklin Gothic Book</vt:lpstr>
      <vt:lpstr>Symbol</vt:lpstr>
      <vt:lpstr>Times New Roman</vt:lpstr>
      <vt:lpstr>Tw Cen MT</vt:lpstr>
      <vt:lpstr>Wingdings</vt:lpstr>
      <vt:lpstr>Wingdings 2</vt:lpstr>
      <vt:lpstr>Median</vt:lpstr>
      <vt:lpstr>Shell Plc’s Expansion in Germany</vt:lpstr>
      <vt:lpstr>Introduction</vt:lpstr>
      <vt:lpstr>Overview of Shell Plc.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2024-03-11T15:30:34Z</dcterms:created>
  <dcterms:modified xsi:type="dcterms:W3CDTF">2024-04-03T17:21:18Z</dcterms:modified>
</cp:coreProperties>
</file>