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vml" ContentType="application/vnd.openxmlformats-officedocument.vmlDrawing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2" r:id="rId1"/>
  </p:sldMasterIdLst>
  <p:sldIdLst>
    <p:sldId id="256" r:id="rId2"/>
    <p:sldId id="274" r:id="rId3"/>
    <p:sldId id="258" r:id="rId4"/>
    <p:sldId id="276" r:id="rId5"/>
    <p:sldId id="278" r:id="rId6"/>
    <p:sldId id="260" r:id="rId7"/>
    <p:sldId id="277" r:id="rId8"/>
    <p:sldId id="268" r:id="rId9"/>
    <p:sldId id="269" r:id="rId10"/>
    <p:sldId id="267" r:id="rId11"/>
    <p:sldId id="265" r:id="rId12"/>
    <p:sldId id="266" r:id="rId13"/>
    <p:sldId id="280" r:id="rId14"/>
    <p:sldId id="279" r:id="rId15"/>
    <p:sldId id="273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7E9639D4-E3E2-4D34-9284-5A2195B3D0D7}" styleName="Light Style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D7AC3CCA-C797-4891-BE02-D94E43425B78}" styleName="Medium Style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10" autoAdjust="0"/>
    <p:restoredTop sz="95697" autoAdjust="0"/>
  </p:normalViewPr>
  <p:slideViewPr>
    <p:cSldViewPr snapToGrid="0">
      <p:cViewPr varScale="1">
        <p:scale>
          <a:sx n="77" d="100"/>
          <a:sy n="77" d="100"/>
        </p:scale>
        <p:origin x="76" y="4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74423" y="802298"/>
            <a:ext cx="8637073" cy="2920713"/>
          </a:xfrm>
        </p:spPr>
        <p:txBody>
          <a:bodyPr bIns="0" anchor="b">
            <a:normAutofit/>
          </a:bodyPr>
          <a:lstStyle>
            <a:lvl1pPr algn="ctr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74424" y="3724074"/>
            <a:ext cx="8637072" cy="977621"/>
          </a:xfrm>
        </p:spPr>
        <p:txBody>
          <a:bodyPr tIns="91440" bIns="91440">
            <a:normAutofit/>
          </a:bodyPr>
          <a:lstStyle>
            <a:lvl1pPr marL="0" indent="0" algn="ctr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7/30/22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451579" y="329307"/>
            <a:ext cx="5626774" cy="309201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76834" y="798973"/>
            <a:ext cx="811019" cy="503578"/>
          </a:xfrm>
        </p:spPr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4933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7/30/22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54634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74423" y="1756130"/>
            <a:ext cx="8643154" cy="1969007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4423" y="3725137"/>
            <a:ext cx="8643154" cy="1093987"/>
          </a:xfrm>
        </p:spPr>
        <p:txBody>
          <a:bodyPr tIns="91440">
            <a:norm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7/30/22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20773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293577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488654" cy="34485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54140" y="2017343"/>
            <a:ext cx="4488654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7/30/22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8764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295603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488794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488794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56025" y="2023003"/>
            <a:ext cx="4488794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56025" y="2821491"/>
            <a:ext cx="4488794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7/30/22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34344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7/30/22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4507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7/30/22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5990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2961967" cy="2406518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3032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2961967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7/30/22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4885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>
            <a:xfrm>
              <a:off x="7477387" y="482170"/>
              <a:ext cx="4074533" cy="5149101"/>
            </a:xfrm>
            <a:prstGeom prst="rect">
              <a:avLst/>
            </a:prstGeom>
            <a:blipFill dpi="0" rotWithShape="1">
              <a:blip r:embed="rId2">
                <a:alphaModFix amt="30000"/>
              </a:blip>
              <a:srcRect/>
              <a:tile tx="0" ty="0" sx="100000" sy="100000" flip="none" algn="ctr"/>
            </a:blip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 extrusionH="76200" contourW="12700" prstMaterial="matte">
              <a:bevelT w="152400" h="50800" prst="softRound"/>
              <a:extrusionClr>
                <a:schemeClr val="tx2"/>
              </a:extrusionClr>
              <a:contourClr>
                <a:schemeClr val="bg2"/>
              </a:contourClr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38100" cmpd="sng">
              <a:solidFill>
                <a:schemeClr val="tx2">
                  <a:lumMod val="25000"/>
                </a:schemeClr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2"/>
            <a:ext cx="5532328" cy="1922299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50000"/>
              <a:lumOff val="50000"/>
              <a:alpha val="80000"/>
            </a:schemeClr>
          </a:solidFill>
          <a:ln w="9525" cap="sq">
            <a:noFill/>
            <a:miter lim="800000"/>
          </a:ln>
          <a:effectLst/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3200" dirty="0"/>
            </a:lvl1pPr>
          </a:lstStyle>
          <a:p>
            <a:pPr lvl="0" algn="ctr"/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059600"/>
            <a:ext cx="5524404" cy="2090134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11EAACC7-3B3F-47D1-959A-EF58926E955E}" type="datetimeFigureOut">
              <a:rPr lang="en-US" smtClean="0"/>
              <a:t>7/30/22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30748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7/30/22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68265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127052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518654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7/30/22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18542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291215" cy="104923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29121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42079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1EAACC7-3B3F-47D1-959A-EF58926E955E}" type="datetimeFigureOut">
              <a:rPr lang="en-US" smtClean="0"/>
              <a:t>7/30/22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626774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3622291"/>
            <a:ext cx="12192000" cy="2505984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>
                  <a:alpha val="8000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>
          <a:xfrm>
            <a:off x="0" y="6129338"/>
            <a:ext cx="12192000" cy="742950"/>
          </a:xfrm>
          <a:prstGeom prst="rect">
            <a:avLst/>
          </a:prstGeom>
        </p:spPr>
      </p:pic>
      <p:cxnSp>
        <p:nvCxnSpPr>
          <p:cNvPr id="12" name="Straight Connector 11"/>
          <p:cNvCxnSpPr/>
          <p:nvPr/>
        </p:nvCxnSpPr>
        <p:spPr>
          <a:xfrm>
            <a:off x="0" y="6138142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5823554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63" r:id="rId1"/>
    <p:sldLayoutId id="2147483764" r:id="rId2"/>
    <p:sldLayoutId id="2147483765" r:id="rId3"/>
    <p:sldLayoutId id="2147483766" r:id="rId4"/>
    <p:sldLayoutId id="2147483767" r:id="rId5"/>
    <p:sldLayoutId id="2147483768" r:id="rId6"/>
    <p:sldLayoutId id="2147483769" r:id="rId7"/>
    <p:sldLayoutId id="2147483770" r:id="rId8"/>
    <p:sldLayoutId id="2147483771" r:id="rId9"/>
    <p:sldLayoutId id="2147483772" r:id="rId10"/>
    <p:sldLayoutId id="2147483773" r:id="rId11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accent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4.e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pxhere.com/es/photo/1443941" TargetMode="Externa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freepngimg.com/png/65283-icons-wallpaper-desktop-fb-computer-facebook-logo" TargetMode="Externa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creativecommons.org/licenses/by-sa/3.0/" TargetMode="External"/><Relationship Id="rId5" Type="http://schemas.openxmlformats.org/officeDocument/2006/relationships/hyperlink" Target="https://en.wikipedia.org/wiki/File:Instagram_logo_2016.svg" TargetMode="External"/><Relationship Id="rId4" Type="http://schemas.openxmlformats.org/officeDocument/2006/relationships/image" Target="../media/image7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em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" name="Picture 3" descr="Hands-on top of each other">
            <a:extLst>
              <a:ext uri="{FF2B5EF4-FFF2-40B4-BE49-F238E27FC236}">
                <a16:creationId xmlns:a16="http://schemas.microsoft.com/office/drawing/2014/main" id="{B34F4DCA-212A-A2E1-6EC5-813532E094C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l="22224" r="1" b="1"/>
          <a:stretch/>
        </p:blipFill>
        <p:spPr>
          <a:xfrm>
            <a:off x="305" y="10"/>
            <a:ext cx="12191695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8AD1E74-9C3A-B6E8-0281-85AD90D4F5D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976636" y="992221"/>
            <a:ext cx="6247308" cy="487355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800" dirty="0"/>
              <a:t>Together we can plan</a:t>
            </a:r>
            <a:br>
              <a:rPr lang="en-US" sz="4800" dirty="0"/>
            </a:br>
            <a:endParaRPr lang="en-US" sz="48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DD73B59-15C5-BBF0-CA15-066C64345C0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68056" y="996610"/>
            <a:ext cx="3363901" cy="4864780"/>
          </a:xfrm>
        </p:spPr>
        <p:txBody>
          <a:bodyPr vert="horz" lIns="91440" tIns="45720" rIns="91440" bIns="45720" rtlCol="0" anchor="ctr">
            <a:normAutofit fontScale="92500" lnSpcReduction="20000"/>
          </a:bodyPr>
          <a:lstStyle/>
          <a:p>
            <a:pPr algn="r">
              <a:lnSpc>
                <a:spcPct val="110000"/>
              </a:lnSpc>
            </a:pPr>
            <a:r>
              <a:rPr lang="en-US" sz="1700" dirty="0"/>
              <a:t>By</a:t>
            </a:r>
          </a:p>
          <a:p>
            <a:pPr algn="r">
              <a:lnSpc>
                <a:spcPct val="110000"/>
              </a:lnSpc>
            </a:pPr>
            <a:r>
              <a:rPr lang="en-US" sz="1700" dirty="0"/>
              <a:t>NARGAS AHMADZI- 2106756</a:t>
            </a:r>
          </a:p>
          <a:p>
            <a:pPr algn="r">
              <a:lnSpc>
                <a:spcPct val="110000"/>
              </a:lnSpc>
            </a:pPr>
            <a:r>
              <a:rPr lang="en-US" sz="1700" dirty="0"/>
              <a:t>YVONNE swain-2028519</a:t>
            </a:r>
          </a:p>
          <a:p>
            <a:pPr algn="r">
              <a:lnSpc>
                <a:spcPct val="110000"/>
              </a:lnSpc>
            </a:pPr>
            <a:r>
              <a:rPr lang="en-US" sz="1700" dirty="0"/>
              <a:t>OUSMANE SOW-2109242</a:t>
            </a:r>
          </a:p>
          <a:p>
            <a:pPr algn="r">
              <a:lnSpc>
                <a:spcPct val="110000"/>
              </a:lnSpc>
            </a:pPr>
            <a:r>
              <a:rPr lang="en-US" sz="1700" dirty="0"/>
              <a:t>SHAMIM ABDULLAH-2110434</a:t>
            </a:r>
          </a:p>
          <a:p>
            <a:pPr algn="r">
              <a:lnSpc>
                <a:spcPct val="110000"/>
              </a:lnSpc>
            </a:pPr>
            <a:endParaRPr lang="en-US" sz="1700" dirty="0"/>
          </a:p>
          <a:p>
            <a:pPr algn="r">
              <a:lnSpc>
                <a:spcPct val="110000"/>
              </a:lnSpc>
            </a:pPr>
            <a:endParaRPr lang="en-US" sz="1700" dirty="0"/>
          </a:p>
          <a:p>
            <a:pPr algn="r">
              <a:lnSpc>
                <a:spcPct val="110000"/>
              </a:lnSpc>
            </a:pPr>
            <a:r>
              <a:rPr lang="en-US" sz="1700" dirty="0"/>
              <a:t>                                                               LECTURES BY </a:t>
            </a:r>
          </a:p>
          <a:p>
            <a:pPr algn="r">
              <a:lnSpc>
                <a:spcPct val="110000"/>
              </a:lnSpc>
            </a:pPr>
            <a:r>
              <a:rPr lang="en-US" sz="1700" dirty="0"/>
              <a:t>                                                                       DR OLU ADEGBITE</a:t>
            </a:r>
          </a:p>
          <a:p>
            <a:pPr algn="r">
              <a:lnSpc>
                <a:spcPct val="110000"/>
              </a:lnSpc>
            </a:pPr>
            <a:r>
              <a:rPr lang="en-US" sz="1700" dirty="0"/>
              <a:t>                                                                   BMSW 4006: MANAGING ENTERPRISES IN THE 21</a:t>
            </a:r>
            <a:r>
              <a:rPr lang="en-US" sz="1700" baseline="30000" dirty="0"/>
              <a:t>ST</a:t>
            </a:r>
            <a:r>
              <a:rPr lang="en-US" sz="1700" dirty="0"/>
              <a:t> CENTURY</a:t>
            </a:r>
          </a:p>
        </p:txBody>
      </p:sp>
    </p:spTree>
    <p:extLst>
      <p:ext uri="{BB962C8B-B14F-4D97-AF65-F5344CB8AC3E}">
        <p14:creationId xmlns:p14="http://schemas.microsoft.com/office/powerpoint/2010/main" val="169177986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6D6021-55FD-08F2-099F-13D8E94617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Business executive 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C6AE85-8FB6-E7FF-3578-F2A4C7E8652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Together we can plan, a company that aims to support teenagers, to find their first job in the right and safe place </a:t>
            </a:r>
          </a:p>
          <a:p>
            <a:r>
              <a:rPr lang="en-GB" dirty="0"/>
              <a:t>With no experience and no high education</a:t>
            </a:r>
          </a:p>
          <a:p>
            <a:r>
              <a:rPr lang="en-GB" dirty="0"/>
              <a:t> Mission is to provide an opportunity so they can earn money and gain experience</a:t>
            </a:r>
          </a:p>
          <a:p>
            <a:r>
              <a:rPr lang="en-GB" dirty="0"/>
              <a:t>Build a trusted bonding with parents and colleges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9587686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199671-3E40-27D1-762F-3ABF9F7D6F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BUSINESS OVERVEIW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948650-D241-3AE0-A00C-3519D4EECA1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Together we can plan</a:t>
            </a:r>
          </a:p>
          <a:p>
            <a:r>
              <a:rPr lang="en-GB" dirty="0"/>
              <a:t>Support the first step towards a strong journey</a:t>
            </a:r>
          </a:p>
          <a:p>
            <a:r>
              <a:rPr lang="en-GB" dirty="0"/>
              <a:t>General partnership</a:t>
            </a:r>
          </a:p>
          <a:p>
            <a:r>
              <a:rPr lang="en-GB" dirty="0"/>
              <a:t>Service to provide teenagers (college students) with perfect jobs</a:t>
            </a:r>
          </a:p>
          <a:p>
            <a:r>
              <a:rPr lang="en-GB" dirty="0"/>
              <a:t>Birmingham city centre</a:t>
            </a:r>
          </a:p>
          <a:p>
            <a:r>
              <a:rPr lang="en-GB" dirty="0"/>
              <a:t>JANUARY 2021</a:t>
            </a:r>
          </a:p>
          <a:p>
            <a:r>
              <a:rPr lang="en-GB" dirty="0"/>
              <a:t>Mission: to build a strong connection with families and provide the best service</a:t>
            </a:r>
          </a:p>
          <a:p>
            <a:r>
              <a:rPr lang="en-GB" dirty="0"/>
              <a:t>Vision: prepare teenagers to work confidently in future </a:t>
            </a:r>
          </a:p>
        </p:txBody>
      </p:sp>
    </p:spTree>
    <p:extLst>
      <p:ext uri="{BB962C8B-B14F-4D97-AF65-F5344CB8AC3E}">
        <p14:creationId xmlns:p14="http://schemas.microsoft.com/office/powerpoint/2010/main" val="66876788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7B4596-48BB-E86C-40A2-A905C9880A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804520"/>
            <a:ext cx="9291215" cy="587136"/>
          </a:xfrm>
        </p:spPr>
        <p:txBody>
          <a:bodyPr/>
          <a:lstStyle/>
          <a:p>
            <a:r>
              <a:rPr lang="en-GB" dirty="0"/>
              <a:t>Product and service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4DA09F8F-B886-3363-9ED4-C1E27DB05D2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                                        </a:t>
            </a: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BC334F16-3CBC-079A-3525-D8DAB81D5B8A}"/>
              </a:ext>
            </a:extLst>
          </p:cNvPr>
          <p:cNvCxnSpPr>
            <a:cxnSpLocks/>
          </p:cNvCxnSpPr>
          <p:nvPr/>
        </p:nvCxnSpPr>
        <p:spPr>
          <a:xfrm>
            <a:off x="5552902" y="2369127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1BD451C3-E913-8EEA-7D7D-0C35112783B7}"/>
              </a:ext>
            </a:extLst>
          </p:cNvPr>
          <p:cNvCxnSpPr>
            <a:cxnSpLocks/>
          </p:cNvCxnSpPr>
          <p:nvPr/>
        </p:nvCxnSpPr>
        <p:spPr>
          <a:xfrm>
            <a:off x="5303520" y="2352502"/>
            <a:ext cx="0" cy="138853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Box 12">
            <a:extLst>
              <a:ext uri="{FF2B5EF4-FFF2-40B4-BE49-F238E27FC236}">
                <a16:creationId xmlns:a16="http://schemas.microsoft.com/office/drawing/2014/main" id="{23718F23-12A6-D9F3-95EB-46117027417A}"/>
              </a:ext>
            </a:extLst>
          </p:cNvPr>
          <p:cNvSpPr txBox="1"/>
          <p:nvPr/>
        </p:nvSpPr>
        <p:spPr>
          <a:xfrm>
            <a:off x="4322619" y="1660004"/>
            <a:ext cx="164591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How does this service work?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6653165B-5236-485E-5A88-318D70DE2DDF}"/>
              </a:ext>
            </a:extLst>
          </p:cNvPr>
          <p:cNvCxnSpPr>
            <a:cxnSpLocks/>
          </p:cNvCxnSpPr>
          <p:nvPr/>
        </p:nvCxnSpPr>
        <p:spPr>
          <a:xfrm flipH="1">
            <a:off x="3757353" y="4158532"/>
            <a:ext cx="1072342" cy="121149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8EF663F5-A9E9-4842-C3C3-BAFBE14B3540}"/>
              </a:ext>
            </a:extLst>
          </p:cNvPr>
          <p:cNvCxnSpPr>
            <a:cxnSpLocks/>
          </p:cNvCxnSpPr>
          <p:nvPr/>
        </p:nvCxnSpPr>
        <p:spPr>
          <a:xfrm>
            <a:off x="6409113" y="4356844"/>
            <a:ext cx="1029898" cy="74016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Box 18">
            <a:extLst>
              <a:ext uri="{FF2B5EF4-FFF2-40B4-BE49-F238E27FC236}">
                <a16:creationId xmlns:a16="http://schemas.microsoft.com/office/drawing/2014/main" id="{1AF4C29C-E204-BC8B-2B47-B5EEF7722682}"/>
              </a:ext>
            </a:extLst>
          </p:cNvPr>
          <p:cNvSpPr txBox="1"/>
          <p:nvPr/>
        </p:nvSpPr>
        <p:spPr>
          <a:xfrm>
            <a:off x="1389105" y="5304401"/>
            <a:ext cx="21188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Families, private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06FB3D11-5E76-5C2D-F6E4-C291B222F060}"/>
              </a:ext>
            </a:extLst>
          </p:cNvPr>
          <p:cNvSpPr txBox="1"/>
          <p:nvPr/>
        </p:nvSpPr>
        <p:spPr>
          <a:xfrm>
            <a:off x="7439011" y="5168940"/>
            <a:ext cx="153184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Colleges/</a:t>
            </a:r>
          </a:p>
          <a:p>
            <a:r>
              <a:rPr lang="en-US" dirty="0"/>
              <a:t>sessions</a:t>
            </a:r>
            <a:endParaRPr lang="en-US" sz="18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D7FC9E2-6563-583A-FD46-DB040FA06397}"/>
              </a:ext>
            </a:extLst>
          </p:cNvPr>
          <p:cNvSpPr txBox="1"/>
          <p:nvPr/>
        </p:nvSpPr>
        <p:spPr>
          <a:xfrm>
            <a:off x="4526279" y="3631784"/>
            <a:ext cx="21155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representatives</a:t>
            </a:r>
          </a:p>
        </p:txBody>
      </p:sp>
    </p:spTree>
    <p:extLst>
      <p:ext uri="{BB962C8B-B14F-4D97-AF65-F5344CB8AC3E}">
        <p14:creationId xmlns:p14="http://schemas.microsoft.com/office/powerpoint/2010/main" val="327118722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4000"/>
                <a:satMod val="80000"/>
                <a:lumMod val="106000"/>
              </a:schemeClr>
            </a:gs>
            <a:gs pos="100000">
              <a:schemeClr val="bg1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59258C-45D7-A070-724D-B2545F60DC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Target market</a:t>
            </a:r>
          </a:p>
        </p:txBody>
      </p:sp>
      <p:graphicFrame>
        <p:nvGraphicFramePr>
          <p:cNvPr id="5" name="Table 7">
            <a:extLst>
              <a:ext uri="{FF2B5EF4-FFF2-40B4-BE49-F238E27FC236}">
                <a16:creationId xmlns:a16="http://schemas.microsoft.com/office/drawing/2014/main" id="{55E18C8F-7FA7-1748-09AE-CFB0B149435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59342071"/>
              </p:ext>
            </p:extLst>
          </p:nvPr>
        </p:nvGraphicFramePr>
        <p:xfrm>
          <a:off x="847898" y="2016125"/>
          <a:ext cx="9894714" cy="425433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298238">
                  <a:extLst>
                    <a:ext uri="{9D8B030D-6E8A-4147-A177-3AD203B41FA5}">
                      <a16:colId xmlns:a16="http://schemas.microsoft.com/office/drawing/2014/main" val="4091216532"/>
                    </a:ext>
                  </a:extLst>
                </a:gridCol>
                <a:gridCol w="3298238">
                  <a:extLst>
                    <a:ext uri="{9D8B030D-6E8A-4147-A177-3AD203B41FA5}">
                      <a16:colId xmlns:a16="http://schemas.microsoft.com/office/drawing/2014/main" val="3207982942"/>
                    </a:ext>
                  </a:extLst>
                </a:gridCol>
                <a:gridCol w="3298238">
                  <a:extLst>
                    <a:ext uri="{9D8B030D-6E8A-4147-A177-3AD203B41FA5}">
                      <a16:colId xmlns:a16="http://schemas.microsoft.com/office/drawing/2014/main" val="139332951"/>
                    </a:ext>
                  </a:extLst>
                </a:gridCol>
              </a:tblGrid>
              <a:tr h="755569">
                <a:tc>
                  <a:txBody>
                    <a:bodyPr/>
                    <a:lstStyle/>
                    <a:p>
                      <a:r>
                        <a:rPr lang="en-GB" dirty="0"/>
                        <a:t>COURSES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JOBS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COLLEGES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73122622"/>
                  </a:ext>
                </a:extLst>
              </a:tr>
              <a:tr h="755569">
                <a:tc>
                  <a:txBody>
                    <a:bodyPr/>
                    <a:lstStyle/>
                    <a:p>
                      <a:r>
                        <a:rPr lang="en-GB" dirty="0"/>
                        <a:t>BUSINESS MANAGEMENT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Digital marketing</a:t>
                      </a:r>
                    </a:p>
                    <a:p>
                      <a:r>
                        <a:rPr lang="en-GB" dirty="0"/>
                        <a:t>Sales management</a:t>
                      </a:r>
                    </a:p>
                    <a:p>
                      <a:r>
                        <a:rPr lang="en-GB" dirty="0"/>
                        <a:t>Customer service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South and city college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39944353"/>
                  </a:ext>
                </a:extLst>
              </a:tr>
              <a:tr h="755569">
                <a:tc>
                  <a:txBody>
                    <a:bodyPr/>
                    <a:lstStyle/>
                    <a:p>
                      <a:r>
                        <a:rPr lang="en-GB" dirty="0"/>
                        <a:t>COMPUTER SCIENCE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Video game developer</a:t>
                      </a:r>
                    </a:p>
                    <a:p>
                      <a:r>
                        <a:rPr lang="en-GB" dirty="0"/>
                        <a:t>Computer networking</a:t>
                      </a:r>
                    </a:p>
                    <a:p>
                      <a:r>
                        <a:rPr lang="en-GB" dirty="0"/>
                        <a:t>Web design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Solihull sixth form college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34299295"/>
                  </a:ext>
                </a:extLst>
              </a:tr>
              <a:tr h="755569">
                <a:tc>
                  <a:txBody>
                    <a:bodyPr/>
                    <a:lstStyle/>
                    <a:p>
                      <a:r>
                        <a:rPr lang="en-GB" dirty="0"/>
                        <a:t>EVENTS MANAGEMENT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Assistant event manager</a:t>
                      </a:r>
                    </a:p>
                    <a:p>
                      <a:r>
                        <a:rPr lang="en-GB" dirty="0"/>
                        <a:t>Catering assistant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Bournville college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86165298"/>
                  </a:ext>
                </a:extLst>
              </a:tr>
              <a:tr h="755569">
                <a:tc>
                  <a:txBody>
                    <a:bodyPr/>
                    <a:lstStyle/>
                    <a:p>
                      <a:r>
                        <a:rPr lang="en-GB" dirty="0"/>
                        <a:t>SPORTS COACHING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Lifeguard at the swimming pool </a:t>
                      </a:r>
                    </a:p>
                    <a:p>
                      <a:r>
                        <a:rPr lang="en-GB" dirty="0"/>
                        <a:t>Coach for mini football clubs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Cadbury sixth </a:t>
                      </a:r>
                      <a:r>
                        <a:rPr lang="en-GB"/>
                        <a:t>form college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78958748"/>
                  </a:ext>
                </a:extLst>
              </a:tr>
            </a:tbl>
          </a:graphicData>
        </a:graphic>
      </p:graphicFrame>
      <p:graphicFrame>
        <p:nvGraphicFramePr>
          <p:cNvPr id="7" name="Object 6">
            <a:extLst>
              <a:ext uri="{FF2B5EF4-FFF2-40B4-BE49-F238E27FC236}">
                <a16:creationId xmlns:a16="http://schemas.microsoft.com/office/drawing/2014/main" id="{DDBFE2E7-094E-A77B-D8BB-8F80AD8B839A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633350019"/>
              </p:ext>
            </p:extLst>
          </p:nvPr>
        </p:nvGraphicFramePr>
        <p:xfrm>
          <a:off x="5483225" y="3240088"/>
          <a:ext cx="1225550" cy="3746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5" name="Worksheet" r:id="rId3" imgW="1225790" imgH="374547" progId="Excel.Sheet.12">
                  <p:embed/>
                </p:oleObj>
              </mc:Choice>
              <mc:Fallback>
                <p:oleObj name="Worksheet" r:id="rId3" imgW="1225790" imgH="374547" progId="Excel.Sheet.12">
                  <p:embed/>
                  <p:pic>
                    <p:nvPicPr>
                      <p:cNvPr id="7" name="Object 6">
                        <a:extLst>
                          <a:ext uri="{FF2B5EF4-FFF2-40B4-BE49-F238E27FC236}">
                            <a16:creationId xmlns:a16="http://schemas.microsoft.com/office/drawing/2014/main" id="{DDBFE2E7-094E-A77B-D8BB-8F80AD8B839A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5483225" y="3240088"/>
                        <a:ext cx="1225550" cy="3746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24654275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icon&#10;&#10;Description automatically generated">
            <a:extLst>
              <a:ext uri="{FF2B5EF4-FFF2-40B4-BE49-F238E27FC236}">
                <a16:creationId xmlns:a16="http://schemas.microsoft.com/office/drawing/2014/main" id="{875DBDA9-D0FE-AD9E-CC93-B5253D81FC2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  <a:grayscl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9472" r="-1" b="164"/>
          <a:stretch/>
        </p:blipFill>
        <p:spPr>
          <a:xfrm>
            <a:off x="305" y="10"/>
            <a:ext cx="12191695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7A97FFB-3ACE-83F6-92B4-92CE9E664F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0271" y="1193800"/>
            <a:ext cx="3193050" cy="4699000"/>
          </a:xfrm>
        </p:spPr>
        <p:txBody>
          <a:bodyPr anchor="ctr">
            <a:normAutofit/>
          </a:bodyPr>
          <a:lstStyle/>
          <a:p>
            <a:r>
              <a:rPr lang="en-GB"/>
              <a:t>MARKET AUDITS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BE175A-243B-9B37-5830-5C2A95204A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6636" y="1193800"/>
            <a:ext cx="6085091" cy="4699000"/>
          </a:xfrm>
        </p:spPr>
        <p:txBody>
          <a:bodyPr anchor="ctr">
            <a:normAutofit/>
          </a:bodyPr>
          <a:lstStyle/>
          <a:p>
            <a:endParaRPr lang="en-GB"/>
          </a:p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What is a market audit?</a:t>
            </a:r>
          </a:p>
          <a:p>
            <a:pPr marL="0" indent="0">
              <a:buNone/>
            </a:pPr>
            <a:endParaRPr lang="en-GB"/>
          </a:p>
          <a:p>
            <a:r>
              <a:rPr lang="en-GB"/>
              <a:t>1. COMPETITORS ANALYSIS</a:t>
            </a:r>
          </a:p>
          <a:p>
            <a:r>
              <a:rPr lang="en-GB"/>
              <a:t>2.SWOT ANALYSIS</a:t>
            </a:r>
          </a:p>
          <a:p>
            <a:r>
              <a:rPr lang="en-GB"/>
              <a:t>3. PESTLE ANALYSIS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0764213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FF9E19-42A9-F6C4-881B-3BAAABA21A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Competitors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3D9574-9CFC-87D1-858E-CCE36315053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Job centre </a:t>
            </a:r>
          </a:p>
          <a:p>
            <a:r>
              <a:rPr lang="en-GB" dirty="0"/>
              <a:t>National career service </a:t>
            </a:r>
          </a:p>
          <a:p>
            <a:r>
              <a:rPr lang="en-GB" dirty="0"/>
              <a:t>Youth employment.org. UK </a:t>
            </a:r>
          </a:p>
          <a:p>
            <a:r>
              <a:rPr lang="en-GB" dirty="0"/>
              <a:t>Jobs 4 Teens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1818794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A79ACE-E5DA-EB56-EA01-51857C9727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2.SWOT ANALYSIS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B3661C4-C101-C435-7585-77069A79588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STRENTHS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EF21A3B-F22C-0870-83DD-41118D649B42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Helping community</a:t>
            </a:r>
          </a:p>
          <a:p>
            <a:r>
              <a:rPr lang="en-GB" dirty="0"/>
              <a:t>Supporting young generation</a:t>
            </a:r>
          </a:p>
          <a:p>
            <a:r>
              <a:rPr lang="en-GB" dirty="0"/>
              <a:t>Unique service</a:t>
            </a:r>
          </a:p>
          <a:p>
            <a:r>
              <a:rPr lang="en-GB" dirty="0"/>
              <a:t>Providing opportunities</a:t>
            </a:r>
          </a:p>
          <a:p>
            <a:r>
              <a:rPr lang="en-GB" dirty="0"/>
              <a:t>Mentoring families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2B87EAA-BAE8-4998-2AF9-8F9EABDDE45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WEAKNESSES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36A51F1-168D-5D4E-07FF-47EECC97E09C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GB" dirty="0"/>
              <a:t>Unique service</a:t>
            </a:r>
          </a:p>
          <a:p>
            <a:r>
              <a:rPr lang="en-GB" dirty="0"/>
              <a:t>Lack of staff</a:t>
            </a:r>
          </a:p>
          <a:p>
            <a:r>
              <a:rPr lang="en-GB" dirty="0"/>
              <a:t>Less experience</a:t>
            </a:r>
          </a:p>
          <a:p>
            <a:r>
              <a:rPr lang="en-GB" dirty="0"/>
              <a:t>Limited opportunity</a:t>
            </a:r>
          </a:p>
          <a:p>
            <a:r>
              <a:rPr lang="en-GB" dirty="0"/>
              <a:t>Gaining trust</a:t>
            </a:r>
          </a:p>
        </p:txBody>
      </p:sp>
    </p:spTree>
    <p:extLst>
      <p:ext uri="{BB962C8B-B14F-4D97-AF65-F5344CB8AC3E}">
        <p14:creationId xmlns:p14="http://schemas.microsoft.com/office/powerpoint/2010/main" val="40883123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B81112-D160-B2E7-C9EF-70C8428764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SWOT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DE049A-F8F2-47E4-C05B-9C5F57626DBC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OPPORTUNITIES</a:t>
            </a:r>
          </a:p>
          <a:p>
            <a:r>
              <a:rPr lang="en-GB" dirty="0"/>
              <a:t>Work experience</a:t>
            </a:r>
          </a:p>
          <a:p>
            <a:r>
              <a:rPr lang="en-GB" dirty="0"/>
              <a:t>Building fresh connections</a:t>
            </a:r>
          </a:p>
          <a:p>
            <a:r>
              <a:rPr lang="en-GB" dirty="0"/>
              <a:t>Working in an environment that reflux students’ capabilities</a:t>
            </a:r>
          </a:p>
          <a:p>
            <a:r>
              <a:rPr lang="en-GB" dirty="0"/>
              <a:t>Earning money at early age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3BA8903-250C-BA9E-F5C2-673F3FADA7AC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THREATS</a:t>
            </a:r>
          </a:p>
          <a:p>
            <a:r>
              <a:rPr lang="en-GB" dirty="0"/>
              <a:t>Lack of trust</a:t>
            </a:r>
          </a:p>
          <a:p>
            <a:r>
              <a:rPr lang="en-GB" dirty="0"/>
              <a:t>Law changes </a:t>
            </a:r>
          </a:p>
          <a:p>
            <a:r>
              <a:rPr lang="en-GB" dirty="0"/>
              <a:t>Age restrictions</a:t>
            </a:r>
          </a:p>
          <a:p>
            <a:r>
              <a:rPr lang="en-GB" dirty="0"/>
              <a:t>Less profit </a:t>
            </a:r>
          </a:p>
          <a:p>
            <a:r>
              <a:rPr lang="en-GB" dirty="0"/>
              <a:t> Teenagers’ behaviours or interests change </a:t>
            </a:r>
          </a:p>
          <a:p>
            <a:pPr marL="0" indent="0">
              <a:buNone/>
            </a:pPr>
            <a:endParaRPr lang="en-GB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5340812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E5E763-E723-8FAF-A50B-6A928A92B0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1464" y="260233"/>
            <a:ext cx="9291215" cy="1049235"/>
          </a:xfrm>
        </p:spPr>
        <p:txBody>
          <a:bodyPr/>
          <a:lstStyle/>
          <a:p>
            <a:r>
              <a:rPr lang="en-GB" dirty="0"/>
              <a:t>PESTLE ANALYSIS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218DA32A-DBEC-D51D-6929-E1A14106B62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82955499"/>
              </p:ext>
            </p:extLst>
          </p:nvPr>
        </p:nvGraphicFramePr>
        <p:xfrm>
          <a:off x="705678" y="1520687"/>
          <a:ext cx="10933044" cy="496956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82602">
                  <a:extLst>
                    <a:ext uri="{9D8B030D-6E8A-4147-A177-3AD203B41FA5}">
                      <a16:colId xmlns:a16="http://schemas.microsoft.com/office/drawing/2014/main" val="1162424878"/>
                    </a:ext>
                  </a:extLst>
                </a:gridCol>
                <a:gridCol w="8050442">
                  <a:extLst>
                    <a:ext uri="{9D8B030D-6E8A-4147-A177-3AD203B41FA5}">
                      <a16:colId xmlns:a16="http://schemas.microsoft.com/office/drawing/2014/main" val="4025401465"/>
                    </a:ext>
                  </a:extLst>
                </a:gridCol>
              </a:tblGrid>
              <a:tr h="735090">
                <a:tc>
                  <a:txBody>
                    <a:bodyPr/>
                    <a:lstStyle/>
                    <a:p>
                      <a:r>
                        <a:rPr lang="en-GB" dirty="0"/>
                        <a:t>POLITICAL FACTORS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Education law, age restriction, non-British students  work policy changes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11438619"/>
                  </a:ext>
                </a:extLst>
              </a:tr>
              <a:tr h="735090">
                <a:tc>
                  <a:txBody>
                    <a:bodyPr/>
                    <a:lstStyle/>
                    <a:p>
                      <a:r>
                        <a:rPr lang="en-GB" dirty="0"/>
                        <a:t>ECONOMICAL FACTORS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Wages, funding, resources,</a:t>
                      </a:r>
                    </a:p>
                    <a:p>
                      <a:r>
                        <a:rPr lang="en-GB" dirty="0"/>
                        <a:t> lifestyles family refuse to go private company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0381558"/>
                  </a:ext>
                </a:extLst>
              </a:tr>
              <a:tr h="1294114">
                <a:tc>
                  <a:txBody>
                    <a:bodyPr/>
                    <a:lstStyle/>
                    <a:p>
                      <a:r>
                        <a:rPr lang="en-GB" dirty="0"/>
                        <a:t>SOCIO CULTURAL FACTORS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Parents’ demands in the workplace,</a:t>
                      </a:r>
                    </a:p>
                    <a:p>
                      <a:r>
                        <a:rPr lang="en-GB" dirty="0"/>
                        <a:t>Health and safety, culture</a:t>
                      </a:r>
                    </a:p>
                    <a:p>
                      <a:r>
                        <a:rPr lang="en-GB" dirty="0"/>
                        <a:t>Language, religion</a:t>
                      </a: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90153209"/>
                  </a:ext>
                </a:extLst>
              </a:tr>
              <a:tr h="735090">
                <a:tc>
                  <a:txBody>
                    <a:bodyPr/>
                    <a:lstStyle/>
                    <a:p>
                      <a:r>
                        <a:rPr lang="en-GB" dirty="0"/>
                        <a:t>TECHNOLOGICAL FACTORS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Information and communication, resources, </a:t>
                      </a:r>
                    </a:p>
                    <a:p>
                      <a:r>
                        <a:rPr lang="en-GB" dirty="0"/>
                        <a:t>Marketing, production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17671511"/>
                  </a:ext>
                </a:extLst>
              </a:tr>
              <a:tr h="735090">
                <a:tc>
                  <a:txBody>
                    <a:bodyPr/>
                    <a:lstStyle/>
                    <a:p>
                      <a:r>
                        <a:rPr lang="en-GB" dirty="0"/>
                        <a:t>LEGAL FACTORS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Age restriction, equal opportunity</a:t>
                      </a:r>
                    </a:p>
                    <a:p>
                      <a:r>
                        <a:rPr lang="en-GB" dirty="0"/>
                        <a:t>Safe environment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29620195"/>
                  </a:ext>
                </a:extLst>
              </a:tr>
              <a:tr h="735090">
                <a:tc>
                  <a:txBody>
                    <a:bodyPr/>
                    <a:lstStyle/>
                    <a:p>
                      <a:r>
                        <a:rPr lang="en-GB" dirty="0"/>
                        <a:t>ENVIRONMENTAL</a:t>
                      </a:r>
                    </a:p>
                    <a:p>
                      <a:r>
                        <a:rPr lang="en-GB" dirty="0"/>
                        <a:t> FACTORS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transport issues</a:t>
                      </a:r>
                    </a:p>
                    <a:p>
                      <a:r>
                        <a:rPr lang="en-GB" dirty="0"/>
                        <a:t>Location, accessibility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4487277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1745397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4000"/>
                <a:satMod val="80000"/>
                <a:lumMod val="106000"/>
              </a:schemeClr>
            </a:gs>
            <a:gs pos="100000">
              <a:schemeClr val="bg1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82D52B-B888-4879-1B74-3C45132378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88043" y="804520"/>
            <a:ext cx="5550355" cy="1049235"/>
          </a:xfrm>
        </p:spPr>
        <p:txBody>
          <a:bodyPr>
            <a:normAutofit/>
          </a:bodyPr>
          <a:lstStyle/>
          <a:p>
            <a:r>
              <a:rPr lang="en-GB"/>
              <a:t>MARKETING AND RUNNING SERVICE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436199-317A-65AB-603F-40118D44E6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8043" y="2015732"/>
            <a:ext cx="5550355" cy="3450613"/>
          </a:xfrm>
        </p:spPr>
        <p:txBody>
          <a:bodyPr>
            <a:normAutofit/>
          </a:bodyPr>
          <a:lstStyle/>
          <a:p>
            <a:r>
              <a:rPr lang="en-GB" dirty="0"/>
              <a:t>INSTAGRAM</a:t>
            </a:r>
          </a:p>
          <a:p>
            <a:r>
              <a:rPr lang="en-GB" dirty="0"/>
              <a:t>FACEBOOK</a:t>
            </a:r>
          </a:p>
          <a:p>
            <a:r>
              <a:rPr lang="en-GB" dirty="0"/>
              <a:t>COMPANY WEBSITE</a:t>
            </a:r>
          </a:p>
          <a:p>
            <a:r>
              <a:rPr lang="en-GB" dirty="0"/>
              <a:t>www. togetherwecandoit.co.uk</a:t>
            </a:r>
          </a:p>
          <a:p>
            <a:r>
              <a:rPr lang="en-GB" dirty="0"/>
              <a:t>POSTERS</a:t>
            </a:r>
          </a:p>
          <a:p>
            <a:r>
              <a:rPr lang="en-GB" dirty="0"/>
              <a:t>FLYERS</a:t>
            </a:r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8" name="Picture 7" descr="Icon&#10;&#10;Description automatically generated">
            <a:extLst>
              <a:ext uri="{FF2B5EF4-FFF2-40B4-BE49-F238E27FC236}">
                <a16:creationId xmlns:a16="http://schemas.microsoft.com/office/drawing/2014/main" id="{3330E1D8-3A92-343D-8CE1-E837D632A60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326360" y="481108"/>
            <a:ext cx="2686593" cy="2491815"/>
          </a:xfrm>
          <a:prstGeom prst="rect">
            <a:avLst/>
          </a:prstGeom>
        </p:spPr>
      </p:pic>
      <p:pic>
        <p:nvPicPr>
          <p:cNvPr id="5" name="Picture 4" descr="Icon&#10;&#10;Description automatically generated">
            <a:extLst>
              <a:ext uri="{FF2B5EF4-FFF2-40B4-BE49-F238E27FC236}">
                <a16:creationId xmlns:a16="http://schemas.microsoft.com/office/drawing/2014/main" id="{5D81599D-E96D-A4FF-8C02-B5041BB89BC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1423218" y="3137516"/>
            <a:ext cx="2492878" cy="249287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69FC35B-4F71-A257-BD18-F27613498185}"/>
              </a:ext>
            </a:extLst>
          </p:cNvPr>
          <p:cNvSpPr txBox="1"/>
          <p:nvPr/>
        </p:nvSpPr>
        <p:spPr>
          <a:xfrm>
            <a:off x="9572373" y="6657945"/>
            <a:ext cx="2619627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5" tooltip="https://en.wikipedia.org/wiki/File:Instagram_logo_2016.svg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6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15848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88DFFD-FC26-A6ED-30FE-9CD60EB630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5572" y="214316"/>
            <a:ext cx="9291215" cy="1049235"/>
          </a:xfrm>
        </p:spPr>
        <p:txBody>
          <a:bodyPr/>
          <a:lstStyle/>
          <a:p>
            <a:r>
              <a:rPr lang="en-GB" dirty="0"/>
              <a:t>MANAGEMENT TEAM</a:t>
            </a:r>
          </a:p>
        </p:txBody>
      </p:sp>
      <p:graphicFrame>
        <p:nvGraphicFramePr>
          <p:cNvPr id="8" name="Table 8">
            <a:extLst>
              <a:ext uri="{FF2B5EF4-FFF2-40B4-BE49-F238E27FC236}">
                <a16:creationId xmlns:a16="http://schemas.microsoft.com/office/drawing/2014/main" id="{964F80CD-6286-8245-4403-75B81EB621F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87536772"/>
              </p:ext>
            </p:extLst>
          </p:nvPr>
        </p:nvGraphicFramePr>
        <p:xfrm>
          <a:off x="856211" y="1184851"/>
          <a:ext cx="9976356" cy="3767601"/>
        </p:xfrm>
        <a:graphic>
          <a:graphicData uri="http://schemas.openxmlformats.org/drawingml/2006/table">
            <a:tbl>
              <a:tblPr firstRow="1" bandRow="1">
                <a:tableStyleId>{7E9639D4-E3E2-4D34-9284-5A2195B3D0D7}</a:tableStyleId>
              </a:tblPr>
              <a:tblGrid>
                <a:gridCol w="2474274">
                  <a:extLst>
                    <a:ext uri="{9D8B030D-6E8A-4147-A177-3AD203B41FA5}">
                      <a16:colId xmlns:a16="http://schemas.microsoft.com/office/drawing/2014/main" val="476345597"/>
                    </a:ext>
                  </a:extLst>
                </a:gridCol>
                <a:gridCol w="2500694">
                  <a:extLst>
                    <a:ext uri="{9D8B030D-6E8A-4147-A177-3AD203B41FA5}">
                      <a16:colId xmlns:a16="http://schemas.microsoft.com/office/drawing/2014/main" val="692835106"/>
                    </a:ext>
                  </a:extLst>
                </a:gridCol>
                <a:gridCol w="2500694">
                  <a:extLst>
                    <a:ext uri="{9D8B030D-6E8A-4147-A177-3AD203B41FA5}">
                      <a16:colId xmlns:a16="http://schemas.microsoft.com/office/drawing/2014/main" val="3027949579"/>
                    </a:ext>
                  </a:extLst>
                </a:gridCol>
                <a:gridCol w="2500694">
                  <a:extLst>
                    <a:ext uri="{9D8B030D-6E8A-4147-A177-3AD203B41FA5}">
                      <a16:colId xmlns:a16="http://schemas.microsoft.com/office/drawing/2014/main" val="4162312593"/>
                    </a:ext>
                  </a:extLst>
                </a:gridCol>
              </a:tblGrid>
              <a:tr h="585307">
                <a:tc>
                  <a:txBody>
                    <a:bodyPr/>
                    <a:lstStyle/>
                    <a:p>
                      <a:r>
                        <a:rPr lang="en-GB" dirty="0"/>
                        <a:t>NAME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JOB POSITION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JOB TASK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NECESSARY SKILLS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21133043"/>
                  </a:ext>
                </a:extLst>
              </a:tr>
              <a:tr h="585307">
                <a:tc>
                  <a:txBody>
                    <a:bodyPr/>
                    <a:lstStyle/>
                    <a:p>
                      <a:r>
                        <a:rPr lang="en-GB" dirty="0"/>
                        <a:t>OUSMANE SOW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Chief executive officer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Managing the company overall operation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Management, communication, sociability skills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34127637"/>
                  </a:ext>
                </a:extLst>
              </a:tr>
              <a:tr h="585307">
                <a:tc>
                  <a:txBody>
                    <a:bodyPr/>
                    <a:lstStyle/>
                    <a:p>
                      <a:r>
                        <a:rPr lang="en-GB" dirty="0"/>
                        <a:t>SHAMIM ABDULLAH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Marketing manager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Promote business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Creativity, market search and data analysis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20287541"/>
                  </a:ext>
                </a:extLst>
              </a:tr>
              <a:tr h="585307">
                <a:tc>
                  <a:txBody>
                    <a:bodyPr/>
                    <a:lstStyle/>
                    <a:p>
                      <a:r>
                        <a:rPr lang="en-GB" dirty="0"/>
                        <a:t>NARGAS AHMADZAI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Finance  officer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Responsible for financial health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Problem-solving, honesty and strong values and negotiating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9959344"/>
                  </a:ext>
                </a:extLst>
              </a:tr>
              <a:tr h="585307">
                <a:tc>
                  <a:txBody>
                    <a:bodyPr/>
                    <a:lstStyle/>
                    <a:p>
                      <a:r>
                        <a:rPr lang="en-GB" dirty="0"/>
                        <a:t>YVONNE SWAIN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Customer service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HANDLING CUSTOMER INTERACTIONS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/>
                        <a:t>COMMUNICATION, SELF-CONTROL, POSITIVE ATTITUDE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45144296"/>
                  </a:ext>
                </a:extLst>
              </a:tr>
              <a:tr h="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0777553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9839682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Rectangle 49">
            <a:extLst>
              <a:ext uri="{FF2B5EF4-FFF2-40B4-BE49-F238E27FC236}">
                <a16:creationId xmlns:a16="http://schemas.microsoft.com/office/drawing/2014/main" id="{CDDE5CDF-1512-4CDA-B956-23D223F8DE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52" name="Picture 51">
            <a:extLst>
              <a:ext uri="{FF2B5EF4-FFF2-40B4-BE49-F238E27FC236}">
                <a16:creationId xmlns:a16="http://schemas.microsoft.com/office/drawing/2014/main" id="{B029D7D8-5A6B-4C76-94C8-15798C6C5A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54" name="Straight Connector 53">
            <a:extLst>
              <a:ext uri="{FF2B5EF4-FFF2-40B4-BE49-F238E27FC236}">
                <a16:creationId xmlns:a16="http://schemas.microsoft.com/office/drawing/2014/main" id="{A5C9319C-E20D-4884-952F-60B6A58C3E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56" name="Rectangle 55">
            <a:extLst>
              <a:ext uri="{FF2B5EF4-FFF2-40B4-BE49-F238E27FC236}">
                <a16:creationId xmlns:a16="http://schemas.microsoft.com/office/drawing/2014/main" id="{882C17D0-0115-4E43-AF4A-3BA36E8091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Rectangle 57">
            <a:extLst>
              <a:ext uri="{FF2B5EF4-FFF2-40B4-BE49-F238E27FC236}">
                <a16:creationId xmlns:a16="http://schemas.microsoft.com/office/drawing/2014/main" id="{A2982B51-6FEC-4000-8197-30B2EE78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5094" y="783768"/>
            <a:ext cx="10581813" cy="5290464"/>
          </a:xfrm>
          <a:prstGeom prst="rect">
            <a:avLst/>
          </a:prstGeom>
          <a:gradFill>
            <a:gsLst>
              <a:gs pos="0">
                <a:srgbClr val="000001"/>
              </a:gs>
              <a:gs pos="100000">
                <a:srgbClr val="191919"/>
              </a:gs>
            </a:gsLst>
          </a:gradFill>
          <a:ln w="76200" cmpd="sng">
            <a:noFill/>
            <a:miter lim="800000"/>
          </a:ln>
          <a:effectLst>
            <a:outerShdw blurRad="127000" dist="228600" dir="4740000" sx="98000" sy="98000" algn="tl" rotWithShape="0">
              <a:srgbClr val="000000">
                <a:alpha val="34000"/>
              </a:srgbClr>
            </a:outerShdw>
          </a:effectLst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Rectangle 59">
            <a:extLst>
              <a:ext uri="{FF2B5EF4-FFF2-40B4-BE49-F238E27FC236}">
                <a16:creationId xmlns:a16="http://schemas.microsoft.com/office/drawing/2014/main" id="{E5DFB8AC-1A2A-4330-B50D-AAE63C6823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940" y="1019556"/>
            <a:ext cx="10104120" cy="4818888"/>
          </a:xfrm>
          <a:prstGeom prst="rect">
            <a:avLst/>
          </a:prstGeom>
          <a:gradFill>
            <a:gsLst>
              <a:gs pos="0">
                <a:srgbClr val="DADADA"/>
              </a:gs>
              <a:gs pos="100000">
                <a:srgbClr val="FFFFFE"/>
              </a:gs>
            </a:gsLst>
            <a:lin ang="16200000" scaled="0"/>
          </a:gradFill>
          <a:ln w="50800" cmpd="sng">
            <a:solidFill>
              <a:srgbClr val="191919"/>
            </a:solidFill>
            <a:miter lim="800000"/>
          </a:ln>
          <a:effectLst>
            <a:innerShdw blurRad="63500" dist="88900" dir="14100000">
              <a:srgbClr val="000000">
                <a:alpha val="30000"/>
              </a:srgbClr>
            </a:innerShdw>
          </a:effectLst>
          <a:scene3d>
            <a:camera prst="orthographicFront"/>
            <a:lightRig rig="threePt" dir="t"/>
          </a:scene3d>
          <a:sp3d>
            <a:bevelT prst="relaxedInset"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5839994-008E-24F1-7E49-4AEE7F77026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93392" y="1271340"/>
            <a:ext cx="7372245" cy="43153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482296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E9F727-71B3-6E07-8E27-1453024083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7179" y="106250"/>
            <a:ext cx="9291215" cy="500579"/>
          </a:xfrm>
        </p:spPr>
        <p:txBody>
          <a:bodyPr>
            <a:normAutofit fontScale="90000"/>
          </a:bodyPr>
          <a:lstStyle/>
          <a:p>
            <a:r>
              <a:rPr lang="en-GB" dirty="0"/>
              <a:t>Profit and loss statement </a:t>
            </a:r>
            <a:endParaRPr lang="en-US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28F670CC-90C6-6D8D-E423-F86A150CD00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83114" y="806336"/>
            <a:ext cx="10598954" cy="594541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73972065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710044-C20B-835B-5E03-B776CF4A31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317503"/>
            <a:ext cx="9291215" cy="587136"/>
          </a:xfrm>
        </p:spPr>
        <p:txBody>
          <a:bodyPr/>
          <a:lstStyle/>
          <a:p>
            <a:r>
              <a:rPr lang="en-GB"/>
              <a:t>REFERENCES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B4989A-1887-550C-3B25-36DD5C5232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2066" y="1091393"/>
            <a:ext cx="9690186" cy="5100685"/>
          </a:xfrm>
        </p:spPr>
        <p:txBody>
          <a:bodyPr>
            <a:norm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Ag Associates. 2021. SWOT Analysis –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Its Importance in Planning by AG Associates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[online] Available at: &lt;https://www.agassociates.ie/swot-analysis/&gt; [Accessed 14 July 2022].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Ali, R., 2021.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4 Steps to Creating a Financial Plan for Your Small Business.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[online] Oracle NetSuite. Available at: &lt;https://www.netsuite.com/portal/resource/articles/financial-management/small-business-financial-plan.shtml&gt; [Accessed 28 July 2022].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Indeed Career Guide. 2021.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What Is a Target Market? Definition, Examples and Importance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[online] Available at: &lt;https://www.indeed.com/career-advice/career-development/what-is-target-market&gt; [Accessed 28 July 2022].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Majeed, M., 2019.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What a Marketing Audit Is (and How to Do One).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[online] Smartbugmedia.com. Available at: &lt;https://www.smartbugmedia.com/blog/marketing-audit&gt; [Accessed 16 July 2022].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McQuarrie, k., 2022.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How to Prepare a Profit and Loss Statement | Business.org.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[online] Business.org. Available at: &lt;https://www.business.org/finance/accounting/how-to-prepare-a-profit-and-loss-statement/&gt; [Accessed 28 July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Team, U. and profile, V., 2021.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PESTLE Analysis. [online] Undergroundwaterproject.blogspot.com.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Available at: &lt;https://undergroundwaterproject.blogspot.com/2011/03/pestle-analysis.html&gt; [Accessed 14 July 2022]. 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The bookkeeping master, 2016.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how to create a cash flow forecast using Microsoft Excel-basic cashflow forecast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[video] Available at: &lt;http://www.freebookkeepingaccounting.com&gt; [Accessed 28 July 2022]. 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Vida, D. and Vida, D., 2022.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Departments of a company What are their functions? ▷➡️ </a:t>
            </a:r>
            <a:r>
              <a:rPr lang="en-GB" sz="1200" i="1" dirty="0" err="1">
                <a:latin typeface="Arial" panose="020B0604020202020204" pitchFamily="34" charset="0"/>
                <a:cs typeface="Arial" panose="020B0604020202020204" pitchFamily="34" charset="0"/>
              </a:rPr>
              <a:t>Postposm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. [online] </a:t>
            </a:r>
            <a:r>
              <a:rPr lang="en-GB" sz="1200" i="1" dirty="0" err="1">
                <a:latin typeface="Arial" panose="020B0604020202020204" pitchFamily="34" charset="0"/>
                <a:cs typeface="Arial" panose="020B0604020202020204" pitchFamily="34" charset="0"/>
              </a:rPr>
              <a:t>Postposmo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Available at: &lt;https://www.postposmo.com/en/departments-of-a-company/&gt; [Accessed 28 July 2022].</a:t>
            </a:r>
          </a:p>
        </p:txBody>
      </p:sp>
    </p:spTree>
    <p:extLst>
      <p:ext uri="{BB962C8B-B14F-4D97-AF65-F5344CB8AC3E}">
        <p14:creationId xmlns:p14="http://schemas.microsoft.com/office/powerpoint/2010/main" val="2230522525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9D5"/>
      </a:lt2>
      <a:accent1>
        <a:srgbClr val="FB8C29"/>
      </a:accent1>
      <a:accent2>
        <a:srgbClr val="F2C351"/>
      </a:accent2>
      <a:accent3>
        <a:srgbClr val="D0CBA5"/>
      </a:accent3>
      <a:accent4>
        <a:srgbClr val="A2C476"/>
      </a:accent4>
      <a:accent5>
        <a:srgbClr val="57C293"/>
      </a:accent5>
      <a:accent6>
        <a:srgbClr val="06BFDE"/>
      </a:accent6>
      <a:hlink>
        <a:srgbClr val="FBAE29"/>
      </a:hlink>
      <a:folHlink>
        <a:srgbClr val="EDC47E"/>
      </a:folHlink>
    </a:clrScheme>
    <a:fontScheme name="Gallery">
      <a:majorFont>
        <a:latin typeface="Rockwell" panose="020606030202050204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 panose="020606030202050204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BB5F5D82-B5E9-469E-A815-C655ED4AF243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552</TotalTime>
  <Words>867</Words>
  <Application>Microsoft Office PowerPoint</Application>
  <PresentationFormat>Widescreen</PresentationFormat>
  <Paragraphs>152</Paragraphs>
  <Slides>15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Gallery</vt:lpstr>
      <vt:lpstr>Together we can plan </vt:lpstr>
      <vt:lpstr>Business executive summary</vt:lpstr>
      <vt:lpstr>BUSINESS OVERVEIW</vt:lpstr>
      <vt:lpstr>Product and service</vt:lpstr>
      <vt:lpstr>Target market</vt:lpstr>
      <vt:lpstr>MARKET AUDITS</vt:lpstr>
      <vt:lpstr>Competitors analysis</vt:lpstr>
      <vt:lpstr>2.SWOT ANALYSIS</vt:lpstr>
      <vt:lpstr>SWOT ANALYSIS</vt:lpstr>
      <vt:lpstr>PESTLE ANALYSIS</vt:lpstr>
      <vt:lpstr>MARKETING AND RUNNING SERVICE</vt:lpstr>
      <vt:lpstr>MANAGEMENT TEAM</vt:lpstr>
      <vt:lpstr>PowerPoint Presentation</vt:lpstr>
      <vt:lpstr>Profit and loss statement 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Together we can plan </dc:title>
  <dc:creator>Nargas Ahmadzai (2106756)</dc:creator>
  <cp:lastModifiedBy>Ousmane Sow (2109242)</cp:lastModifiedBy>
  <cp:revision>4</cp:revision>
  <dcterms:created xsi:type="dcterms:W3CDTF">2022-07-12T19:02:49Z</dcterms:created>
  <dcterms:modified xsi:type="dcterms:W3CDTF">2022-07-30T18:25:38Z</dcterms:modified>
</cp:coreProperties>
</file>