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1"/>
  </p:sldMasterIdLst>
  <p:notesMasterIdLst>
    <p:notesMasterId r:id="rId15"/>
  </p:notesMasterIdLst>
  <p:sldIdLst>
    <p:sldId id="256" r:id="rId2"/>
    <p:sldId id="316" r:id="rId3"/>
    <p:sldId id="317" r:id="rId4"/>
    <p:sldId id="281" r:id="rId5"/>
    <p:sldId id="311" r:id="rId6"/>
    <p:sldId id="312" r:id="rId7"/>
    <p:sldId id="313" r:id="rId8"/>
    <p:sldId id="314" r:id="rId9"/>
    <p:sldId id="315" r:id="rId10"/>
    <p:sldId id="318" r:id="rId11"/>
    <p:sldId id="319" r:id="rId12"/>
    <p:sldId id="320" r:id="rId13"/>
    <p:sldId id="321" r:id="rId14"/>
  </p:sldIdLst>
  <p:sldSz cx="9144000" cy="5143500" type="screen16x9"/>
  <p:notesSz cx="6858000" cy="9144000"/>
  <p:embeddedFontLst>
    <p:embeddedFont>
      <p:font typeface="Elsie" panose="02000000000000000000" pitchFamily="2" charset="77"/>
      <p:regular r:id="rId16"/>
    </p:embeddedFont>
    <p:embeddedFont>
      <p:font typeface="Old Standard TT" pitchFamily="2" charset="77"/>
      <p:regular r:id="rId17"/>
      <p:bold r:id="rId18"/>
      <p:italic r:id="rId19"/>
    </p:embeddedFont>
    <p:embeddedFont>
      <p:font typeface="Raleway" pitchFamily="2" charset="77"/>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94BA81C-E03A-48D9-8CAB-C96FE4BBEBF8}">
  <a:tblStyle styleId="{794BA81C-E03A-48D9-8CAB-C96FE4BBEBF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27"/>
    <p:restoredTop sz="70260"/>
  </p:normalViewPr>
  <p:slideViewPr>
    <p:cSldViewPr snapToGrid="0">
      <p:cViewPr varScale="1">
        <p:scale>
          <a:sx n="109" d="100"/>
          <a:sy n="109" d="100"/>
        </p:scale>
        <p:origin x="1552"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1542db7be2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1542db7be2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329ECDAF-57FD-0186-48C3-60FF21219F13}"/>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29DD69EF-0D23-2F3E-C77E-F9A6941B511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B092295A-EB45-CD12-307C-04AA9D440B3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86869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47CBA0F2-B280-C067-DD3A-5C28051F0FA4}"/>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8FA02BC6-E9C6-EF85-6B2E-D7D701996C4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6BD94D41-59D6-4424-C751-55DC99788FC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02282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p:cNvGrpSpPr/>
        <p:nvPr/>
      </p:nvGrpSpPr>
      <p:grpSpPr>
        <a:xfrm>
          <a:off x="0" y="0"/>
          <a:ext cx="0" cy="0"/>
          <a:chOff x="0" y="0"/>
          <a:chExt cx="0" cy="0"/>
        </a:xfrm>
      </p:grpSpPr>
      <p:sp>
        <p:nvSpPr>
          <p:cNvPr id="978" name="Google Shape;978;g1105afc42a3_1_5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5810088B-D4A4-AE51-AE16-B43E3A251698}"/>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5D6F96D6-5C82-338E-567C-ECF14308C70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D8F93C89-A300-AF81-A0CB-3D6B2E7981E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06923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42B57BA5-FBCE-FF39-5933-F703ACBD449D}"/>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23915D07-8887-263B-C35E-5BEA9620B6E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4EED511F-EF01-0338-FD2C-E88AAC3C710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11011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F49EB8F1-0835-A4C6-31BC-FF4168E56512}"/>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2E9DB7DE-B554-E390-3922-1D5A7B78300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5AB44671-24EE-786C-EC96-403F572D29B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808747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BF5E1F9B-2049-96C1-105F-682B1BE0DEA7}"/>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B294CF1F-A0C5-8C4F-4AB5-0AE5023A42B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6FC3334F-DD02-64E6-AB9B-B6076B230F6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94441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30A48393-CC3D-4A66-00C6-1E9491183C8D}"/>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DBC55C57-CB4A-F046-7472-938F2255499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861283C9-F874-4856-7F2B-056F260E497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93874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5B72A8FF-BC09-05B5-45DA-EEC0FCED59DD}"/>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AD5182B8-1BDA-C0D1-5248-673D0ED4F91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F326BF99-D749-81EA-D979-18231F13252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6840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D7DC5DF9-9F61-514C-A64B-AF508326F27E}"/>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4A082550-455E-D40E-237A-6F627E65943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D71D722E-609C-8E50-AC45-9607A3C88F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280631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50592D5A-594A-5734-F650-C433A277E732}"/>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5DFA8A1A-A315-FEAD-4C11-64176AA52EE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8351966D-1514-AC0B-C76F-F3E1C426A65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54067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7">
          <a:extLst>
            <a:ext uri="{FF2B5EF4-FFF2-40B4-BE49-F238E27FC236}">
              <a16:creationId xmlns:a16="http://schemas.microsoft.com/office/drawing/2014/main" id="{DBA75E91-4EE8-841B-5B38-824DC71F5519}"/>
            </a:ext>
          </a:extLst>
        </p:cNvPr>
        <p:cNvGrpSpPr/>
        <p:nvPr/>
      </p:nvGrpSpPr>
      <p:grpSpPr>
        <a:xfrm>
          <a:off x="0" y="0"/>
          <a:ext cx="0" cy="0"/>
          <a:chOff x="0" y="0"/>
          <a:chExt cx="0" cy="0"/>
        </a:xfrm>
      </p:grpSpPr>
      <p:sp>
        <p:nvSpPr>
          <p:cNvPr id="978" name="Google Shape;978;g1105afc42a3_1_553:notes">
            <a:extLst>
              <a:ext uri="{FF2B5EF4-FFF2-40B4-BE49-F238E27FC236}">
                <a16:creationId xmlns:a16="http://schemas.microsoft.com/office/drawing/2014/main" id="{04FCB6C9-3C6A-34DE-E3C1-F8B04EB0489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9" name="Google Shape;979;g1105afc42a3_1_553:notes">
            <a:extLst>
              <a:ext uri="{FF2B5EF4-FFF2-40B4-BE49-F238E27FC236}">
                <a16:creationId xmlns:a16="http://schemas.microsoft.com/office/drawing/2014/main" id="{6140A161-0FAD-6410-5313-8DDC5407DF6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50970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398575" y="1649225"/>
            <a:ext cx="4125000" cy="1846200"/>
          </a:xfrm>
          <a:prstGeom prst="rect">
            <a:avLst/>
          </a:prstGeom>
        </p:spPr>
        <p:txBody>
          <a:bodyPr spcFirstLastPara="1" wrap="square" lIns="91425" tIns="91425" rIns="91425" bIns="91425" anchor="b" anchorCtr="0">
            <a:noAutofit/>
          </a:bodyPr>
          <a:lstStyle>
            <a:lvl1pPr lvl="0" algn="ctr">
              <a:lnSpc>
                <a:spcPct val="85000"/>
              </a:lnSpc>
              <a:spcBef>
                <a:spcPts val="0"/>
              </a:spcBef>
              <a:spcAft>
                <a:spcPts val="0"/>
              </a:spcAft>
              <a:buSzPts val="4300"/>
              <a:buNone/>
              <a:defRPr sz="4300"/>
            </a:lvl1pPr>
            <a:lvl2pPr lvl="1" algn="ctr">
              <a:lnSpc>
                <a:spcPct val="85000"/>
              </a:lnSpc>
              <a:spcBef>
                <a:spcPts val="0"/>
              </a:spcBef>
              <a:spcAft>
                <a:spcPts val="0"/>
              </a:spcAft>
              <a:buSzPts val="4300"/>
              <a:buNone/>
              <a:defRPr sz="4300"/>
            </a:lvl2pPr>
            <a:lvl3pPr lvl="2" algn="ctr">
              <a:lnSpc>
                <a:spcPct val="85000"/>
              </a:lnSpc>
              <a:spcBef>
                <a:spcPts val="0"/>
              </a:spcBef>
              <a:spcAft>
                <a:spcPts val="0"/>
              </a:spcAft>
              <a:buSzPts val="4300"/>
              <a:buNone/>
              <a:defRPr sz="4300"/>
            </a:lvl3pPr>
            <a:lvl4pPr lvl="3" algn="ctr">
              <a:lnSpc>
                <a:spcPct val="85000"/>
              </a:lnSpc>
              <a:spcBef>
                <a:spcPts val="0"/>
              </a:spcBef>
              <a:spcAft>
                <a:spcPts val="0"/>
              </a:spcAft>
              <a:buSzPts val="4300"/>
              <a:buNone/>
              <a:defRPr sz="4300"/>
            </a:lvl4pPr>
            <a:lvl5pPr lvl="4" algn="ctr">
              <a:lnSpc>
                <a:spcPct val="85000"/>
              </a:lnSpc>
              <a:spcBef>
                <a:spcPts val="0"/>
              </a:spcBef>
              <a:spcAft>
                <a:spcPts val="0"/>
              </a:spcAft>
              <a:buSzPts val="4300"/>
              <a:buNone/>
              <a:defRPr sz="4300"/>
            </a:lvl5pPr>
            <a:lvl6pPr lvl="5" algn="ctr">
              <a:lnSpc>
                <a:spcPct val="85000"/>
              </a:lnSpc>
              <a:spcBef>
                <a:spcPts val="0"/>
              </a:spcBef>
              <a:spcAft>
                <a:spcPts val="0"/>
              </a:spcAft>
              <a:buSzPts val="4300"/>
              <a:buNone/>
              <a:defRPr sz="4300"/>
            </a:lvl6pPr>
            <a:lvl7pPr lvl="6" algn="ctr">
              <a:lnSpc>
                <a:spcPct val="85000"/>
              </a:lnSpc>
              <a:spcBef>
                <a:spcPts val="0"/>
              </a:spcBef>
              <a:spcAft>
                <a:spcPts val="0"/>
              </a:spcAft>
              <a:buSzPts val="4300"/>
              <a:buNone/>
              <a:defRPr sz="4300"/>
            </a:lvl7pPr>
            <a:lvl8pPr lvl="7" algn="ctr">
              <a:lnSpc>
                <a:spcPct val="85000"/>
              </a:lnSpc>
              <a:spcBef>
                <a:spcPts val="0"/>
              </a:spcBef>
              <a:spcAft>
                <a:spcPts val="0"/>
              </a:spcAft>
              <a:buSzPts val="4300"/>
              <a:buNone/>
              <a:defRPr sz="4300"/>
            </a:lvl8pPr>
            <a:lvl9pPr lvl="8" algn="ctr">
              <a:lnSpc>
                <a:spcPct val="85000"/>
              </a:lnSpc>
              <a:spcBef>
                <a:spcPts val="0"/>
              </a:spcBef>
              <a:spcAft>
                <a:spcPts val="0"/>
              </a:spcAft>
              <a:buSzPts val="4300"/>
              <a:buNone/>
              <a:defRPr sz="4300"/>
            </a:lvl9pPr>
          </a:lstStyle>
          <a:p>
            <a:endParaRPr/>
          </a:p>
        </p:txBody>
      </p:sp>
      <p:sp>
        <p:nvSpPr>
          <p:cNvPr id="10" name="Google Shape;10;p2"/>
          <p:cNvSpPr txBox="1">
            <a:spLocks noGrp="1"/>
          </p:cNvSpPr>
          <p:nvPr>
            <p:ph type="subTitle" idx="1"/>
          </p:nvPr>
        </p:nvSpPr>
        <p:spPr>
          <a:xfrm>
            <a:off x="5208275" y="3551400"/>
            <a:ext cx="2505600" cy="677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600"/>
              <a:buNone/>
              <a:defRPr sz="1600"/>
            </a:lvl1pPr>
            <a:lvl2pPr lvl="1" algn="ctr">
              <a:lnSpc>
                <a:spcPct val="100000"/>
              </a:lnSpc>
              <a:spcBef>
                <a:spcPts val="0"/>
              </a:spcBef>
              <a:spcAft>
                <a:spcPts val="0"/>
              </a:spcAft>
              <a:buSzPts val="1600"/>
              <a:buNone/>
              <a:defRPr sz="1600"/>
            </a:lvl2pPr>
            <a:lvl3pPr lvl="2" algn="ctr">
              <a:lnSpc>
                <a:spcPct val="100000"/>
              </a:lnSpc>
              <a:spcBef>
                <a:spcPts val="0"/>
              </a:spcBef>
              <a:spcAft>
                <a:spcPts val="0"/>
              </a:spcAft>
              <a:buSzPts val="1600"/>
              <a:buNone/>
              <a:defRPr sz="1600"/>
            </a:lvl3pPr>
            <a:lvl4pPr lvl="3" algn="ctr">
              <a:lnSpc>
                <a:spcPct val="100000"/>
              </a:lnSpc>
              <a:spcBef>
                <a:spcPts val="0"/>
              </a:spcBef>
              <a:spcAft>
                <a:spcPts val="0"/>
              </a:spcAft>
              <a:buSzPts val="1600"/>
              <a:buNone/>
              <a:defRPr sz="1600"/>
            </a:lvl4pPr>
            <a:lvl5pPr lvl="4" algn="ctr">
              <a:lnSpc>
                <a:spcPct val="100000"/>
              </a:lnSpc>
              <a:spcBef>
                <a:spcPts val="0"/>
              </a:spcBef>
              <a:spcAft>
                <a:spcPts val="0"/>
              </a:spcAft>
              <a:buSzPts val="1600"/>
              <a:buNone/>
              <a:defRPr sz="1600"/>
            </a:lvl5pPr>
            <a:lvl6pPr lvl="5" algn="ctr">
              <a:lnSpc>
                <a:spcPct val="100000"/>
              </a:lnSpc>
              <a:spcBef>
                <a:spcPts val="0"/>
              </a:spcBef>
              <a:spcAft>
                <a:spcPts val="0"/>
              </a:spcAft>
              <a:buSzPts val="1600"/>
              <a:buNone/>
              <a:defRPr sz="1600"/>
            </a:lvl6pPr>
            <a:lvl7pPr lvl="6" algn="ctr">
              <a:lnSpc>
                <a:spcPct val="100000"/>
              </a:lnSpc>
              <a:spcBef>
                <a:spcPts val="0"/>
              </a:spcBef>
              <a:spcAft>
                <a:spcPts val="0"/>
              </a:spcAft>
              <a:buSzPts val="1600"/>
              <a:buNone/>
              <a:defRPr sz="1600"/>
            </a:lvl7pPr>
            <a:lvl8pPr lvl="7" algn="ctr">
              <a:lnSpc>
                <a:spcPct val="100000"/>
              </a:lnSpc>
              <a:spcBef>
                <a:spcPts val="0"/>
              </a:spcBef>
              <a:spcAft>
                <a:spcPts val="0"/>
              </a:spcAft>
              <a:buSzPts val="1600"/>
              <a:buNone/>
              <a:defRPr sz="1600"/>
            </a:lvl8pPr>
            <a:lvl9pPr lvl="8" algn="ctr">
              <a:lnSpc>
                <a:spcPct val="100000"/>
              </a:lnSpc>
              <a:spcBef>
                <a:spcPts val="0"/>
              </a:spcBef>
              <a:spcAft>
                <a:spcPts val="0"/>
              </a:spcAft>
              <a:buSzPts val="1600"/>
              <a:buNone/>
              <a:defRPr sz="1600"/>
            </a:lvl9pPr>
          </a:lstStyle>
          <a:p>
            <a:endParaRPr/>
          </a:p>
        </p:txBody>
      </p:sp>
      <p:sp>
        <p:nvSpPr>
          <p:cNvPr id="11" name="Google Shape;11;p2"/>
          <p:cNvSpPr>
            <a:spLocks noGrp="1"/>
          </p:cNvSpPr>
          <p:nvPr>
            <p:ph type="pic" idx="2"/>
          </p:nvPr>
        </p:nvSpPr>
        <p:spPr>
          <a:xfrm>
            <a:off x="438025" y="1004725"/>
            <a:ext cx="3949500" cy="3917100"/>
          </a:xfrm>
          <a:prstGeom prst="rect">
            <a:avLst/>
          </a:prstGeom>
          <a:noFill/>
          <a:ln>
            <a:noFill/>
          </a:ln>
        </p:spPr>
      </p:sp>
      <p:sp>
        <p:nvSpPr>
          <p:cNvPr id="12" name="Google Shape;12;p2"/>
          <p:cNvSpPr txBox="1">
            <a:spLocks noGrp="1"/>
          </p:cNvSpPr>
          <p:nvPr>
            <p:ph type="subTitle" idx="3"/>
          </p:nvPr>
        </p:nvSpPr>
        <p:spPr>
          <a:xfrm>
            <a:off x="713225" y="178200"/>
            <a:ext cx="1508100" cy="433200"/>
          </a:xfrm>
          <a:prstGeom prst="rect">
            <a:avLst/>
          </a:prstGeom>
        </p:spPr>
        <p:txBody>
          <a:bodyPr spcFirstLastPara="1" wrap="square" lIns="91425" tIns="91425" rIns="91425" bIns="91425" anchor="ctr" anchorCtr="0">
            <a:noAutofit/>
          </a:bodyPr>
          <a:lstStyle>
            <a:lvl1pPr lvl="0" rtl="0">
              <a:lnSpc>
                <a:spcPct val="85000"/>
              </a:lnSpc>
              <a:spcBef>
                <a:spcPts val="0"/>
              </a:spcBef>
              <a:spcAft>
                <a:spcPts val="0"/>
              </a:spcAft>
              <a:buSzPts val="1300"/>
              <a:buFont typeface="Old Standard TT"/>
              <a:buNone/>
              <a:defRPr sz="1300" i="1">
                <a:latin typeface="Old Standard TT"/>
                <a:ea typeface="Old Standard TT"/>
                <a:cs typeface="Old Standard TT"/>
                <a:sym typeface="Old Standard TT"/>
              </a:defRPr>
            </a:lvl1pPr>
            <a:lvl2pPr lvl="1" rtl="0">
              <a:lnSpc>
                <a:spcPct val="85000"/>
              </a:lnSpc>
              <a:spcBef>
                <a:spcPts val="0"/>
              </a:spcBef>
              <a:spcAft>
                <a:spcPts val="0"/>
              </a:spcAft>
              <a:buSzPts val="1300"/>
              <a:buFont typeface="Elsie"/>
              <a:buNone/>
              <a:defRPr sz="1300" i="1">
                <a:latin typeface="Elsie"/>
                <a:ea typeface="Elsie"/>
                <a:cs typeface="Elsie"/>
                <a:sym typeface="Elsie"/>
              </a:defRPr>
            </a:lvl2pPr>
            <a:lvl3pPr lvl="2" rtl="0">
              <a:lnSpc>
                <a:spcPct val="85000"/>
              </a:lnSpc>
              <a:spcBef>
                <a:spcPts val="0"/>
              </a:spcBef>
              <a:spcAft>
                <a:spcPts val="0"/>
              </a:spcAft>
              <a:buSzPts val="1300"/>
              <a:buFont typeface="Elsie"/>
              <a:buNone/>
              <a:defRPr sz="1300" i="1">
                <a:latin typeface="Elsie"/>
                <a:ea typeface="Elsie"/>
                <a:cs typeface="Elsie"/>
                <a:sym typeface="Elsie"/>
              </a:defRPr>
            </a:lvl3pPr>
            <a:lvl4pPr lvl="3" rtl="0">
              <a:lnSpc>
                <a:spcPct val="85000"/>
              </a:lnSpc>
              <a:spcBef>
                <a:spcPts val="0"/>
              </a:spcBef>
              <a:spcAft>
                <a:spcPts val="0"/>
              </a:spcAft>
              <a:buSzPts val="1300"/>
              <a:buFont typeface="Elsie"/>
              <a:buNone/>
              <a:defRPr sz="1300" i="1">
                <a:latin typeface="Elsie"/>
                <a:ea typeface="Elsie"/>
                <a:cs typeface="Elsie"/>
                <a:sym typeface="Elsie"/>
              </a:defRPr>
            </a:lvl4pPr>
            <a:lvl5pPr lvl="4" rtl="0">
              <a:lnSpc>
                <a:spcPct val="85000"/>
              </a:lnSpc>
              <a:spcBef>
                <a:spcPts val="0"/>
              </a:spcBef>
              <a:spcAft>
                <a:spcPts val="0"/>
              </a:spcAft>
              <a:buSzPts val="1300"/>
              <a:buFont typeface="Elsie"/>
              <a:buNone/>
              <a:defRPr sz="1300" i="1">
                <a:latin typeface="Elsie"/>
                <a:ea typeface="Elsie"/>
                <a:cs typeface="Elsie"/>
                <a:sym typeface="Elsie"/>
              </a:defRPr>
            </a:lvl5pPr>
            <a:lvl6pPr lvl="5" rtl="0">
              <a:lnSpc>
                <a:spcPct val="85000"/>
              </a:lnSpc>
              <a:spcBef>
                <a:spcPts val="0"/>
              </a:spcBef>
              <a:spcAft>
                <a:spcPts val="0"/>
              </a:spcAft>
              <a:buSzPts val="1300"/>
              <a:buFont typeface="Elsie"/>
              <a:buNone/>
              <a:defRPr sz="1300" i="1">
                <a:latin typeface="Elsie"/>
                <a:ea typeface="Elsie"/>
                <a:cs typeface="Elsie"/>
                <a:sym typeface="Elsie"/>
              </a:defRPr>
            </a:lvl6pPr>
            <a:lvl7pPr lvl="6" rtl="0">
              <a:lnSpc>
                <a:spcPct val="85000"/>
              </a:lnSpc>
              <a:spcBef>
                <a:spcPts val="0"/>
              </a:spcBef>
              <a:spcAft>
                <a:spcPts val="0"/>
              </a:spcAft>
              <a:buSzPts val="1300"/>
              <a:buFont typeface="Elsie"/>
              <a:buNone/>
              <a:defRPr sz="1300" i="1">
                <a:latin typeface="Elsie"/>
                <a:ea typeface="Elsie"/>
                <a:cs typeface="Elsie"/>
                <a:sym typeface="Elsie"/>
              </a:defRPr>
            </a:lvl7pPr>
            <a:lvl8pPr lvl="7" rtl="0">
              <a:lnSpc>
                <a:spcPct val="85000"/>
              </a:lnSpc>
              <a:spcBef>
                <a:spcPts val="0"/>
              </a:spcBef>
              <a:spcAft>
                <a:spcPts val="0"/>
              </a:spcAft>
              <a:buSzPts val="1300"/>
              <a:buFont typeface="Elsie"/>
              <a:buNone/>
              <a:defRPr sz="1300" i="1">
                <a:latin typeface="Elsie"/>
                <a:ea typeface="Elsie"/>
                <a:cs typeface="Elsie"/>
                <a:sym typeface="Elsie"/>
              </a:defRPr>
            </a:lvl8pPr>
            <a:lvl9pPr lvl="8" rtl="0">
              <a:lnSpc>
                <a:spcPct val="85000"/>
              </a:lnSpc>
              <a:spcBef>
                <a:spcPts val="0"/>
              </a:spcBef>
              <a:spcAft>
                <a:spcPts val="0"/>
              </a:spcAft>
              <a:buSzPts val="1300"/>
              <a:buFont typeface="Elsie"/>
              <a:buNone/>
              <a:defRPr sz="1300" i="1">
                <a:latin typeface="Elsie"/>
                <a:ea typeface="Elsie"/>
                <a:cs typeface="Elsie"/>
                <a:sym typeface="Elsie"/>
              </a:defRPr>
            </a:lvl9pPr>
          </a:lstStyle>
          <a:p>
            <a:endParaRPr/>
          </a:p>
        </p:txBody>
      </p:sp>
      <p:sp>
        <p:nvSpPr>
          <p:cNvPr id="13" name="Google Shape;13;p2"/>
          <p:cNvSpPr txBox="1">
            <a:spLocks noGrp="1"/>
          </p:cNvSpPr>
          <p:nvPr>
            <p:ph type="title" idx="4" hasCustomPrompt="1"/>
          </p:nvPr>
        </p:nvSpPr>
        <p:spPr>
          <a:xfrm>
            <a:off x="6922675" y="178200"/>
            <a:ext cx="1508100" cy="433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300"/>
              <a:buNone/>
              <a:defRPr sz="1300" i="1"/>
            </a:lvl1pPr>
            <a:lvl2pPr lvl="1" algn="r" rtl="0">
              <a:spcBef>
                <a:spcPts val="0"/>
              </a:spcBef>
              <a:spcAft>
                <a:spcPts val="0"/>
              </a:spcAft>
              <a:buSzPts val="1300"/>
              <a:buNone/>
              <a:defRPr sz="1300" i="1"/>
            </a:lvl2pPr>
            <a:lvl3pPr lvl="2" algn="r" rtl="0">
              <a:spcBef>
                <a:spcPts val="0"/>
              </a:spcBef>
              <a:spcAft>
                <a:spcPts val="0"/>
              </a:spcAft>
              <a:buSzPts val="1300"/>
              <a:buNone/>
              <a:defRPr sz="1300" i="1"/>
            </a:lvl3pPr>
            <a:lvl4pPr lvl="3" algn="r" rtl="0">
              <a:spcBef>
                <a:spcPts val="0"/>
              </a:spcBef>
              <a:spcAft>
                <a:spcPts val="0"/>
              </a:spcAft>
              <a:buSzPts val="1300"/>
              <a:buNone/>
              <a:defRPr sz="1300" i="1"/>
            </a:lvl4pPr>
            <a:lvl5pPr lvl="4" algn="r" rtl="0">
              <a:spcBef>
                <a:spcPts val="0"/>
              </a:spcBef>
              <a:spcAft>
                <a:spcPts val="0"/>
              </a:spcAft>
              <a:buSzPts val="1300"/>
              <a:buNone/>
              <a:defRPr sz="1300" i="1"/>
            </a:lvl5pPr>
            <a:lvl6pPr lvl="5" algn="r" rtl="0">
              <a:spcBef>
                <a:spcPts val="0"/>
              </a:spcBef>
              <a:spcAft>
                <a:spcPts val="0"/>
              </a:spcAft>
              <a:buSzPts val="1300"/>
              <a:buNone/>
              <a:defRPr sz="1300" i="1"/>
            </a:lvl6pPr>
            <a:lvl7pPr lvl="6" algn="r" rtl="0">
              <a:spcBef>
                <a:spcPts val="0"/>
              </a:spcBef>
              <a:spcAft>
                <a:spcPts val="0"/>
              </a:spcAft>
              <a:buSzPts val="1300"/>
              <a:buNone/>
              <a:defRPr sz="1300" i="1"/>
            </a:lvl7pPr>
            <a:lvl8pPr lvl="7" algn="r" rtl="0">
              <a:spcBef>
                <a:spcPts val="0"/>
              </a:spcBef>
              <a:spcAft>
                <a:spcPts val="0"/>
              </a:spcAft>
              <a:buSzPts val="1300"/>
              <a:buNone/>
              <a:defRPr sz="1300" i="1"/>
            </a:lvl8pPr>
            <a:lvl9pPr lvl="8" algn="r" rtl="0">
              <a:spcBef>
                <a:spcPts val="0"/>
              </a:spcBef>
              <a:spcAft>
                <a:spcPts val="0"/>
              </a:spcAft>
              <a:buSzPts val="1300"/>
              <a:buNone/>
              <a:defRPr sz="1300" i="1"/>
            </a:lvl9pPr>
          </a:lstStyle>
          <a:p>
            <a:r>
              <a:t>xx%</a:t>
            </a:r>
          </a:p>
        </p:txBody>
      </p:sp>
      <p:sp>
        <p:nvSpPr>
          <p:cNvPr id="14" name="Google Shape;14;p2"/>
          <p:cNvSpPr/>
          <p:nvPr/>
        </p:nvSpPr>
        <p:spPr>
          <a:xfrm rot="-6656969">
            <a:off x="-474015" y="-336354"/>
            <a:ext cx="954700" cy="970785"/>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5" name="Google Shape;15;p2"/>
          <p:cNvCxnSpPr/>
          <p:nvPr/>
        </p:nvCxnSpPr>
        <p:spPr>
          <a:xfrm>
            <a:off x="-74550" y="768100"/>
            <a:ext cx="9293100" cy="0"/>
          </a:xfrm>
          <a:prstGeom prst="straightConnector1">
            <a:avLst/>
          </a:prstGeom>
          <a:noFill/>
          <a:ln w="9525" cap="flat" cmpd="sng">
            <a:solidFill>
              <a:schemeClr val="dk1"/>
            </a:solidFill>
            <a:prstDash val="solid"/>
            <a:round/>
            <a:headEnd type="none" w="med" len="med"/>
            <a:tailEnd type="none" w="med" len="med"/>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3"/>
        </a:solidFill>
        <a:effectLst/>
      </p:bgPr>
    </p:bg>
    <p:spTree>
      <p:nvGrpSpPr>
        <p:cNvPr id="1" name="Shape 93"/>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1" name="Shape 247"/>
        <p:cNvGrpSpPr/>
        <p:nvPr/>
      </p:nvGrpSpPr>
      <p:grpSpPr>
        <a:xfrm>
          <a:off x="0" y="0"/>
          <a:ext cx="0" cy="0"/>
          <a:chOff x="0" y="0"/>
          <a:chExt cx="0" cy="0"/>
        </a:xfrm>
      </p:grpSpPr>
      <p:sp>
        <p:nvSpPr>
          <p:cNvPr id="248" name="Google Shape;248;p25"/>
          <p:cNvSpPr txBox="1">
            <a:spLocks noGrp="1"/>
          </p:cNvSpPr>
          <p:nvPr>
            <p:ph type="title" hasCustomPrompt="1"/>
          </p:nvPr>
        </p:nvSpPr>
        <p:spPr>
          <a:xfrm>
            <a:off x="928990" y="1925725"/>
            <a:ext cx="2114700" cy="527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5"/>
              </a:buClr>
              <a:buSzPts val="3500"/>
              <a:buNone/>
              <a:defRPr i="1"/>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r>
              <a:t>xx%</a:t>
            </a:r>
          </a:p>
        </p:txBody>
      </p:sp>
      <p:sp>
        <p:nvSpPr>
          <p:cNvPr id="249" name="Google Shape;249;p25"/>
          <p:cNvSpPr txBox="1">
            <a:spLocks noGrp="1"/>
          </p:cNvSpPr>
          <p:nvPr>
            <p:ph type="subTitle" idx="1"/>
          </p:nvPr>
        </p:nvSpPr>
        <p:spPr>
          <a:xfrm flipH="1">
            <a:off x="928990" y="2524159"/>
            <a:ext cx="2114700" cy="4665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400">
                <a:latin typeface="Old Standard TT"/>
                <a:ea typeface="Old Standard TT"/>
                <a:cs typeface="Old Standard TT"/>
                <a:sym typeface="Old Standard TT"/>
              </a:defRPr>
            </a:lvl1pPr>
            <a:lvl2pPr lvl="1" algn="ctr" rtl="0">
              <a:lnSpc>
                <a:spcPct val="100000"/>
              </a:lnSpc>
              <a:spcBef>
                <a:spcPts val="0"/>
              </a:spcBef>
              <a:spcAft>
                <a:spcPts val="0"/>
              </a:spcAft>
              <a:buNone/>
              <a:defRPr sz="2400">
                <a:latin typeface="Old Standard TT"/>
                <a:ea typeface="Old Standard TT"/>
                <a:cs typeface="Old Standard TT"/>
                <a:sym typeface="Old Standard TT"/>
              </a:defRPr>
            </a:lvl2pPr>
            <a:lvl3pPr lvl="2" algn="ctr" rtl="0">
              <a:lnSpc>
                <a:spcPct val="100000"/>
              </a:lnSpc>
              <a:spcBef>
                <a:spcPts val="0"/>
              </a:spcBef>
              <a:spcAft>
                <a:spcPts val="0"/>
              </a:spcAft>
              <a:buNone/>
              <a:defRPr sz="2400">
                <a:latin typeface="Old Standard TT"/>
                <a:ea typeface="Old Standard TT"/>
                <a:cs typeface="Old Standard TT"/>
                <a:sym typeface="Old Standard TT"/>
              </a:defRPr>
            </a:lvl3pPr>
            <a:lvl4pPr lvl="3" algn="ctr" rtl="0">
              <a:lnSpc>
                <a:spcPct val="100000"/>
              </a:lnSpc>
              <a:spcBef>
                <a:spcPts val="0"/>
              </a:spcBef>
              <a:spcAft>
                <a:spcPts val="0"/>
              </a:spcAft>
              <a:buNone/>
              <a:defRPr sz="2400">
                <a:latin typeface="Old Standard TT"/>
                <a:ea typeface="Old Standard TT"/>
                <a:cs typeface="Old Standard TT"/>
                <a:sym typeface="Old Standard TT"/>
              </a:defRPr>
            </a:lvl4pPr>
            <a:lvl5pPr lvl="4" algn="ctr" rtl="0">
              <a:lnSpc>
                <a:spcPct val="100000"/>
              </a:lnSpc>
              <a:spcBef>
                <a:spcPts val="0"/>
              </a:spcBef>
              <a:spcAft>
                <a:spcPts val="0"/>
              </a:spcAft>
              <a:buNone/>
              <a:defRPr sz="2400">
                <a:latin typeface="Old Standard TT"/>
                <a:ea typeface="Old Standard TT"/>
                <a:cs typeface="Old Standard TT"/>
                <a:sym typeface="Old Standard TT"/>
              </a:defRPr>
            </a:lvl5pPr>
            <a:lvl6pPr lvl="5" algn="ctr" rtl="0">
              <a:lnSpc>
                <a:spcPct val="100000"/>
              </a:lnSpc>
              <a:spcBef>
                <a:spcPts val="0"/>
              </a:spcBef>
              <a:spcAft>
                <a:spcPts val="0"/>
              </a:spcAft>
              <a:buNone/>
              <a:defRPr sz="2400">
                <a:latin typeface="Old Standard TT"/>
                <a:ea typeface="Old Standard TT"/>
                <a:cs typeface="Old Standard TT"/>
                <a:sym typeface="Old Standard TT"/>
              </a:defRPr>
            </a:lvl6pPr>
            <a:lvl7pPr lvl="6" algn="ctr" rtl="0">
              <a:lnSpc>
                <a:spcPct val="100000"/>
              </a:lnSpc>
              <a:spcBef>
                <a:spcPts val="0"/>
              </a:spcBef>
              <a:spcAft>
                <a:spcPts val="0"/>
              </a:spcAft>
              <a:buNone/>
              <a:defRPr sz="2400">
                <a:latin typeface="Old Standard TT"/>
                <a:ea typeface="Old Standard TT"/>
                <a:cs typeface="Old Standard TT"/>
                <a:sym typeface="Old Standard TT"/>
              </a:defRPr>
            </a:lvl7pPr>
            <a:lvl8pPr lvl="7" algn="ctr" rtl="0">
              <a:lnSpc>
                <a:spcPct val="100000"/>
              </a:lnSpc>
              <a:spcBef>
                <a:spcPts val="0"/>
              </a:spcBef>
              <a:spcAft>
                <a:spcPts val="0"/>
              </a:spcAft>
              <a:buNone/>
              <a:defRPr sz="2400">
                <a:latin typeface="Old Standard TT"/>
                <a:ea typeface="Old Standard TT"/>
                <a:cs typeface="Old Standard TT"/>
                <a:sym typeface="Old Standard TT"/>
              </a:defRPr>
            </a:lvl8pPr>
            <a:lvl9pPr lvl="8" algn="ctr" rtl="0">
              <a:lnSpc>
                <a:spcPct val="100000"/>
              </a:lnSpc>
              <a:spcBef>
                <a:spcPts val="0"/>
              </a:spcBef>
              <a:spcAft>
                <a:spcPts val="0"/>
              </a:spcAft>
              <a:buNone/>
              <a:defRPr sz="2400">
                <a:latin typeface="Old Standard TT"/>
                <a:ea typeface="Old Standard TT"/>
                <a:cs typeface="Old Standard TT"/>
                <a:sym typeface="Old Standard TT"/>
              </a:defRPr>
            </a:lvl9pPr>
          </a:lstStyle>
          <a:p>
            <a:endParaRPr/>
          </a:p>
        </p:txBody>
      </p:sp>
      <p:sp>
        <p:nvSpPr>
          <p:cNvPr id="250" name="Google Shape;250;p25"/>
          <p:cNvSpPr txBox="1">
            <a:spLocks noGrp="1"/>
          </p:cNvSpPr>
          <p:nvPr>
            <p:ph type="subTitle" idx="2"/>
          </p:nvPr>
        </p:nvSpPr>
        <p:spPr>
          <a:xfrm flipH="1">
            <a:off x="928990" y="2959250"/>
            <a:ext cx="2114700" cy="831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251" name="Google Shape;251;p25"/>
          <p:cNvSpPr txBox="1">
            <a:spLocks noGrp="1"/>
          </p:cNvSpPr>
          <p:nvPr>
            <p:ph type="title" idx="3" hasCustomPrompt="1"/>
          </p:nvPr>
        </p:nvSpPr>
        <p:spPr>
          <a:xfrm>
            <a:off x="3514650" y="1925725"/>
            <a:ext cx="2114700" cy="527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5"/>
              </a:buClr>
              <a:buSzPts val="3500"/>
              <a:buNone/>
              <a:defRPr i="1"/>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r>
              <a:t>xx%</a:t>
            </a:r>
          </a:p>
        </p:txBody>
      </p:sp>
      <p:sp>
        <p:nvSpPr>
          <p:cNvPr id="252" name="Google Shape;252;p25"/>
          <p:cNvSpPr txBox="1">
            <a:spLocks noGrp="1"/>
          </p:cNvSpPr>
          <p:nvPr>
            <p:ph type="subTitle" idx="4"/>
          </p:nvPr>
        </p:nvSpPr>
        <p:spPr>
          <a:xfrm flipH="1">
            <a:off x="3514650" y="2524159"/>
            <a:ext cx="2114700" cy="4665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400">
                <a:latin typeface="Old Standard TT"/>
                <a:ea typeface="Old Standard TT"/>
                <a:cs typeface="Old Standard TT"/>
                <a:sym typeface="Old Standard TT"/>
              </a:defRPr>
            </a:lvl1pPr>
            <a:lvl2pPr lvl="1" algn="ctr" rtl="0">
              <a:lnSpc>
                <a:spcPct val="100000"/>
              </a:lnSpc>
              <a:spcBef>
                <a:spcPts val="0"/>
              </a:spcBef>
              <a:spcAft>
                <a:spcPts val="0"/>
              </a:spcAft>
              <a:buNone/>
              <a:defRPr sz="2400">
                <a:latin typeface="Old Standard TT"/>
                <a:ea typeface="Old Standard TT"/>
                <a:cs typeface="Old Standard TT"/>
                <a:sym typeface="Old Standard TT"/>
              </a:defRPr>
            </a:lvl2pPr>
            <a:lvl3pPr lvl="2" algn="ctr" rtl="0">
              <a:lnSpc>
                <a:spcPct val="100000"/>
              </a:lnSpc>
              <a:spcBef>
                <a:spcPts val="0"/>
              </a:spcBef>
              <a:spcAft>
                <a:spcPts val="0"/>
              </a:spcAft>
              <a:buNone/>
              <a:defRPr sz="2400">
                <a:latin typeface="Old Standard TT"/>
                <a:ea typeface="Old Standard TT"/>
                <a:cs typeface="Old Standard TT"/>
                <a:sym typeface="Old Standard TT"/>
              </a:defRPr>
            </a:lvl3pPr>
            <a:lvl4pPr lvl="3" algn="ctr" rtl="0">
              <a:lnSpc>
                <a:spcPct val="100000"/>
              </a:lnSpc>
              <a:spcBef>
                <a:spcPts val="0"/>
              </a:spcBef>
              <a:spcAft>
                <a:spcPts val="0"/>
              </a:spcAft>
              <a:buNone/>
              <a:defRPr sz="2400">
                <a:latin typeface="Old Standard TT"/>
                <a:ea typeface="Old Standard TT"/>
                <a:cs typeface="Old Standard TT"/>
                <a:sym typeface="Old Standard TT"/>
              </a:defRPr>
            </a:lvl4pPr>
            <a:lvl5pPr lvl="4" algn="ctr" rtl="0">
              <a:lnSpc>
                <a:spcPct val="100000"/>
              </a:lnSpc>
              <a:spcBef>
                <a:spcPts val="0"/>
              </a:spcBef>
              <a:spcAft>
                <a:spcPts val="0"/>
              </a:spcAft>
              <a:buNone/>
              <a:defRPr sz="2400">
                <a:latin typeface="Old Standard TT"/>
                <a:ea typeface="Old Standard TT"/>
                <a:cs typeface="Old Standard TT"/>
                <a:sym typeface="Old Standard TT"/>
              </a:defRPr>
            </a:lvl5pPr>
            <a:lvl6pPr lvl="5" algn="ctr" rtl="0">
              <a:lnSpc>
                <a:spcPct val="100000"/>
              </a:lnSpc>
              <a:spcBef>
                <a:spcPts val="0"/>
              </a:spcBef>
              <a:spcAft>
                <a:spcPts val="0"/>
              </a:spcAft>
              <a:buNone/>
              <a:defRPr sz="2400">
                <a:latin typeface="Old Standard TT"/>
                <a:ea typeface="Old Standard TT"/>
                <a:cs typeface="Old Standard TT"/>
                <a:sym typeface="Old Standard TT"/>
              </a:defRPr>
            </a:lvl6pPr>
            <a:lvl7pPr lvl="6" algn="ctr" rtl="0">
              <a:lnSpc>
                <a:spcPct val="100000"/>
              </a:lnSpc>
              <a:spcBef>
                <a:spcPts val="0"/>
              </a:spcBef>
              <a:spcAft>
                <a:spcPts val="0"/>
              </a:spcAft>
              <a:buNone/>
              <a:defRPr sz="2400">
                <a:latin typeface="Old Standard TT"/>
                <a:ea typeface="Old Standard TT"/>
                <a:cs typeface="Old Standard TT"/>
                <a:sym typeface="Old Standard TT"/>
              </a:defRPr>
            </a:lvl7pPr>
            <a:lvl8pPr lvl="7" algn="ctr" rtl="0">
              <a:lnSpc>
                <a:spcPct val="100000"/>
              </a:lnSpc>
              <a:spcBef>
                <a:spcPts val="0"/>
              </a:spcBef>
              <a:spcAft>
                <a:spcPts val="0"/>
              </a:spcAft>
              <a:buNone/>
              <a:defRPr sz="2400">
                <a:latin typeface="Old Standard TT"/>
                <a:ea typeface="Old Standard TT"/>
                <a:cs typeface="Old Standard TT"/>
                <a:sym typeface="Old Standard TT"/>
              </a:defRPr>
            </a:lvl8pPr>
            <a:lvl9pPr lvl="8" algn="ctr" rtl="0">
              <a:lnSpc>
                <a:spcPct val="100000"/>
              </a:lnSpc>
              <a:spcBef>
                <a:spcPts val="0"/>
              </a:spcBef>
              <a:spcAft>
                <a:spcPts val="0"/>
              </a:spcAft>
              <a:buNone/>
              <a:defRPr sz="2400">
                <a:latin typeface="Old Standard TT"/>
                <a:ea typeface="Old Standard TT"/>
                <a:cs typeface="Old Standard TT"/>
                <a:sym typeface="Old Standard TT"/>
              </a:defRPr>
            </a:lvl9pPr>
          </a:lstStyle>
          <a:p>
            <a:endParaRPr/>
          </a:p>
        </p:txBody>
      </p:sp>
      <p:sp>
        <p:nvSpPr>
          <p:cNvPr id="253" name="Google Shape;253;p25"/>
          <p:cNvSpPr txBox="1">
            <a:spLocks noGrp="1"/>
          </p:cNvSpPr>
          <p:nvPr>
            <p:ph type="subTitle" idx="5"/>
          </p:nvPr>
        </p:nvSpPr>
        <p:spPr>
          <a:xfrm flipH="1">
            <a:off x="3514650" y="2959250"/>
            <a:ext cx="2114700" cy="831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254" name="Google Shape;254;p25"/>
          <p:cNvSpPr txBox="1">
            <a:spLocks noGrp="1"/>
          </p:cNvSpPr>
          <p:nvPr>
            <p:ph type="title" idx="6" hasCustomPrompt="1"/>
          </p:nvPr>
        </p:nvSpPr>
        <p:spPr>
          <a:xfrm>
            <a:off x="6100310" y="1925725"/>
            <a:ext cx="2114700" cy="527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5"/>
              </a:buClr>
              <a:buSzPts val="3500"/>
              <a:buNone/>
              <a:defRPr i="1"/>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r>
              <a:t>xx%</a:t>
            </a:r>
          </a:p>
        </p:txBody>
      </p:sp>
      <p:sp>
        <p:nvSpPr>
          <p:cNvPr id="255" name="Google Shape;255;p25"/>
          <p:cNvSpPr txBox="1">
            <a:spLocks noGrp="1"/>
          </p:cNvSpPr>
          <p:nvPr>
            <p:ph type="subTitle" idx="7"/>
          </p:nvPr>
        </p:nvSpPr>
        <p:spPr>
          <a:xfrm flipH="1">
            <a:off x="6100310" y="2524159"/>
            <a:ext cx="2114700" cy="4665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400">
                <a:latin typeface="Old Standard TT"/>
                <a:ea typeface="Old Standard TT"/>
                <a:cs typeface="Old Standard TT"/>
                <a:sym typeface="Old Standard TT"/>
              </a:defRPr>
            </a:lvl1pPr>
            <a:lvl2pPr lvl="1" algn="ctr" rtl="0">
              <a:lnSpc>
                <a:spcPct val="100000"/>
              </a:lnSpc>
              <a:spcBef>
                <a:spcPts val="0"/>
              </a:spcBef>
              <a:spcAft>
                <a:spcPts val="0"/>
              </a:spcAft>
              <a:buNone/>
              <a:defRPr sz="2400">
                <a:latin typeface="Old Standard TT"/>
                <a:ea typeface="Old Standard TT"/>
                <a:cs typeface="Old Standard TT"/>
                <a:sym typeface="Old Standard TT"/>
              </a:defRPr>
            </a:lvl2pPr>
            <a:lvl3pPr lvl="2" algn="ctr" rtl="0">
              <a:lnSpc>
                <a:spcPct val="100000"/>
              </a:lnSpc>
              <a:spcBef>
                <a:spcPts val="0"/>
              </a:spcBef>
              <a:spcAft>
                <a:spcPts val="0"/>
              </a:spcAft>
              <a:buNone/>
              <a:defRPr sz="2400">
                <a:latin typeface="Old Standard TT"/>
                <a:ea typeface="Old Standard TT"/>
                <a:cs typeface="Old Standard TT"/>
                <a:sym typeface="Old Standard TT"/>
              </a:defRPr>
            </a:lvl3pPr>
            <a:lvl4pPr lvl="3" algn="ctr" rtl="0">
              <a:lnSpc>
                <a:spcPct val="100000"/>
              </a:lnSpc>
              <a:spcBef>
                <a:spcPts val="0"/>
              </a:spcBef>
              <a:spcAft>
                <a:spcPts val="0"/>
              </a:spcAft>
              <a:buNone/>
              <a:defRPr sz="2400">
                <a:latin typeface="Old Standard TT"/>
                <a:ea typeface="Old Standard TT"/>
                <a:cs typeface="Old Standard TT"/>
                <a:sym typeface="Old Standard TT"/>
              </a:defRPr>
            </a:lvl4pPr>
            <a:lvl5pPr lvl="4" algn="ctr" rtl="0">
              <a:lnSpc>
                <a:spcPct val="100000"/>
              </a:lnSpc>
              <a:spcBef>
                <a:spcPts val="0"/>
              </a:spcBef>
              <a:spcAft>
                <a:spcPts val="0"/>
              </a:spcAft>
              <a:buNone/>
              <a:defRPr sz="2400">
                <a:latin typeface="Old Standard TT"/>
                <a:ea typeface="Old Standard TT"/>
                <a:cs typeface="Old Standard TT"/>
                <a:sym typeface="Old Standard TT"/>
              </a:defRPr>
            </a:lvl5pPr>
            <a:lvl6pPr lvl="5" algn="ctr" rtl="0">
              <a:lnSpc>
                <a:spcPct val="100000"/>
              </a:lnSpc>
              <a:spcBef>
                <a:spcPts val="0"/>
              </a:spcBef>
              <a:spcAft>
                <a:spcPts val="0"/>
              </a:spcAft>
              <a:buNone/>
              <a:defRPr sz="2400">
                <a:latin typeface="Old Standard TT"/>
                <a:ea typeface="Old Standard TT"/>
                <a:cs typeface="Old Standard TT"/>
                <a:sym typeface="Old Standard TT"/>
              </a:defRPr>
            </a:lvl6pPr>
            <a:lvl7pPr lvl="6" algn="ctr" rtl="0">
              <a:lnSpc>
                <a:spcPct val="100000"/>
              </a:lnSpc>
              <a:spcBef>
                <a:spcPts val="0"/>
              </a:spcBef>
              <a:spcAft>
                <a:spcPts val="0"/>
              </a:spcAft>
              <a:buNone/>
              <a:defRPr sz="2400">
                <a:latin typeface="Old Standard TT"/>
                <a:ea typeface="Old Standard TT"/>
                <a:cs typeface="Old Standard TT"/>
                <a:sym typeface="Old Standard TT"/>
              </a:defRPr>
            </a:lvl7pPr>
            <a:lvl8pPr lvl="7" algn="ctr" rtl="0">
              <a:lnSpc>
                <a:spcPct val="100000"/>
              </a:lnSpc>
              <a:spcBef>
                <a:spcPts val="0"/>
              </a:spcBef>
              <a:spcAft>
                <a:spcPts val="0"/>
              </a:spcAft>
              <a:buNone/>
              <a:defRPr sz="2400">
                <a:latin typeface="Old Standard TT"/>
                <a:ea typeface="Old Standard TT"/>
                <a:cs typeface="Old Standard TT"/>
                <a:sym typeface="Old Standard TT"/>
              </a:defRPr>
            </a:lvl8pPr>
            <a:lvl9pPr lvl="8" algn="ctr" rtl="0">
              <a:lnSpc>
                <a:spcPct val="100000"/>
              </a:lnSpc>
              <a:spcBef>
                <a:spcPts val="0"/>
              </a:spcBef>
              <a:spcAft>
                <a:spcPts val="0"/>
              </a:spcAft>
              <a:buNone/>
              <a:defRPr sz="2400">
                <a:latin typeface="Old Standard TT"/>
                <a:ea typeface="Old Standard TT"/>
                <a:cs typeface="Old Standard TT"/>
                <a:sym typeface="Old Standard TT"/>
              </a:defRPr>
            </a:lvl9pPr>
          </a:lstStyle>
          <a:p>
            <a:endParaRPr/>
          </a:p>
        </p:txBody>
      </p:sp>
      <p:sp>
        <p:nvSpPr>
          <p:cNvPr id="256" name="Google Shape;256;p25"/>
          <p:cNvSpPr txBox="1">
            <a:spLocks noGrp="1"/>
          </p:cNvSpPr>
          <p:nvPr>
            <p:ph type="subTitle" idx="8"/>
          </p:nvPr>
        </p:nvSpPr>
        <p:spPr>
          <a:xfrm flipH="1">
            <a:off x="6100310" y="2959250"/>
            <a:ext cx="2114700" cy="831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257" name="Google Shape;257;p25"/>
          <p:cNvSpPr txBox="1">
            <a:spLocks noGrp="1"/>
          </p:cNvSpPr>
          <p:nvPr>
            <p:ph type="title" idx="9"/>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258" name="Google Shape;258;p25"/>
          <p:cNvGrpSpPr/>
          <p:nvPr/>
        </p:nvGrpSpPr>
        <p:grpSpPr>
          <a:xfrm>
            <a:off x="7396181" y="3487198"/>
            <a:ext cx="2566972" cy="2404918"/>
            <a:chOff x="7396181" y="3487198"/>
            <a:chExt cx="2566972" cy="2404918"/>
          </a:xfrm>
        </p:grpSpPr>
        <p:sp>
          <p:nvSpPr>
            <p:cNvPr id="259" name="Google Shape;259;p25"/>
            <p:cNvSpPr/>
            <p:nvPr/>
          </p:nvSpPr>
          <p:spPr>
            <a:xfrm rot="10800000">
              <a:off x="7396181" y="4195965"/>
              <a:ext cx="2566972" cy="1696152"/>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5"/>
            <p:cNvSpPr/>
            <p:nvPr/>
          </p:nvSpPr>
          <p:spPr>
            <a:xfrm rot="-9436917">
              <a:off x="8379507" y="4675912"/>
              <a:ext cx="362177" cy="368286"/>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5"/>
            <p:cNvSpPr/>
            <p:nvPr/>
          </p:nvSpPr>
          <p:spPr>
            <a:xfrm rot="-2700000">
              <a:off x="8500092" y="3759665"/>
              <a:ext cx="1061058" cy="701104"/>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2" name="Google Shape;262;p25"/>
          <p:cNvGrpSpPr/>
          <p:nvPr/>
        </p:nvGrpSpPr>
        <p:grpSpPr>
          <a:xfrm>
            <a:off x="-1053019" y="-732352"/>
            <a:ext cx="2566972" cy="1718933"/>
            <a:chOff x="-1053019" y="-732352"/>
            <a:chExt cx="2566972" cy="1718933"/>
          </a:xfrm>
        </p:grpSpPr>
        <p:sp>
          <p:nvSpPr>
            <p:cNvPr id="263" name="Google Shape;263;p25"/>
            <p:cNvSpPr/>
            <p:nvPr/>
          </p:nvSpPr>
          <p:spPr>
            <a:xfrm>
              <a:off x="-1053019" y="-732352"/>
              <a:ext cx="2566972" cy="1696152"/>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5"/>
            <p:cNvSpPr/>
            <p:nvPr/>
          </p:nvSpPr>
          <p:spPr>
            <a:xfrm rot="3200654">
              <a:off x="416330" y="547230"/>
              <a:ext cx="362176" cy="368285"/>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75"/>
        <p:cNvGrpSpPr/>
        <p:nvPr/>
      </p:nvGrpSpPr>
      <p:grpSpPr>
        <a:xfrm>
          <a:off x="0" y="0"/>
          <a:ext cx="0" cy="0"/>
          <a:chOff x="0" y="0"/>
          <a:chExt cx="0" cy="0"/>
        </a:xfrm>
      </p:grpSpPr>
      <p:grpSp>
        <p:nvGrpSpPr>
          <p:cNvPr id="276" name="Google Shape;276;p27"/>
          <p:cNvGrpSpPr/>
          <p:nvPr/>
        </p:nvGrpSpPr>
        <p:grpSpPr>
          <a:xfrm>
            <a:off x="-857656" y="4319273"/>
            <a:ext cx="2566972" cy="1696152"/>
            <a:chOff x="-857656" y="4319273"/>
            <a:chExt cx="2566972" cy="1696152"/>
          </a:xfrm>
        </p:grpSpPr>
        <p:sp>
          <p:nvSpPr>
            <p:cNvPr id="277" name="Google Shape;277;p27"/>
            <p:cNvSpPr/>
            <p:nvPr/>
          </p:nvSpPr>
          <p:spPr>
            <a:xfrm>
              <a:off x="-857656" y="4319273"/>
              <a:ext cx="2566972" cy="1696152"/>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7"/>
            <p:cNvSpPr/>
            <p:nvPr/>
          </p:nvSpPr>
          <p:spPr>
            <a:xfrm rot="-6657009">
              <a:off x="891201" y="4506415"/>
              <a:ext cx="362175" cy="368284"/>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9" name="Google Shape;279;p27"/>
          <p:cNvGrpSpPr/>
          <p:nvPr/>
        </p:nvGrpSpPr>
        <p:grpSpPr>
          <a:xfrm>
            <a:off x="8021633" y="-1509215"/>
            <a:ext cx="1696152" cy="3140413"/>
            <a:chOff x="8021633" y="-1509215"/>
            <a:chExt cx="1696152" cy="3140413"/>
          </a:xfrm>
        </p:grpSpPr>
        <p:sp>
          <p:nvSpPr>
            <p:cNvPr id="280" name="Google Shape;280;p27"/>
            <p:cNvSpPr/>
            <p:nvPr/>
          </p:nvSpPr>
          <p:spPr>
            <a:xfrm rot="-5400000">
              <a:off x="7586222" y="-1073804"/>
              <a:ext cx="2566972" cy="1696152"/>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7"/>
            <p:cNvSpPr/>
            <p:nvPr/>
          </p:nvSpPr>
          <p:spPr>
            <a:xfrm rot="4558036">
              <a:off x="8501327" y="680946"/>
              <a:ext cx="1061062" cy="701107"/>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282"/>
        <p:cNvGrpSpPr/>
        <p:nvPr/>
      </p:nvGrpSpPr>
      <p:grpSpPr>
        <a:xfrm>
          <a:off x="0" y="0"/>
          <a:ext cx="0" cy="0"/>
          <a:chOff x="0" y="0"/>
          <a:chExt cx="0" cy="0"/>
        </a:xfrm>
      </p:grpSpPr>
      <p:grpSp>
        <p:nvGrpSpPr>
          <p:cNvPr id="283" name="Google Shape;283;p28"/>
          <p:cNvGrpSpPr/>
          <p:nvPr/>
        </p:nvGrpSpPr>
        <p:grpSpPr>
          <a:xfrm>
            <a:off x="7679019" y="-623150"/>
            <a:ext cx="2317792" cy="2300623"/>
            <a:chOff x="7679019" y="-623150"/>
            <a:chExt cx="2317792" cy="2300623"/>
          </a:xfrm>
        </p:grpSpPr>
        <p:sp>
          <p:nvSpPr>
            <p:cNvPr id="284" name="Google Shape;284;p28"/>
            <p:cNvSpPr/>
            <p:nvPr/>
          </p:nvSpPr>
          <p:spPr>
            <a:xfrm rot="-6656965">
              <a:off x="7951344" y="-374346"/>
              <a:ext cx="1773142" cy="1803015"/>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8"/>
            <p:cNvSpPr/>
            <p:nvPr/>
          </p:nvSpPr>
          <p:spPr>
            <a:xfrm rot="-6657009">
              <a:off x="8295126" y="959653"/>
              <a:ext cx="362175" cy="368284"/>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6" name="Google Shape;286;p28"/>
          <p:cNvGrpSpPr/>
          <p:nvPr/>
        </p:nvGrpSpPr>
        <p:grpSpPr>
          <a:xfrm>
            <a:off x="-945856" y="3712104"/>
            <a:ext cx="2201430" cy="2221094"/>
            <a:chOff x="-945856" y="3712104"/>
            <a:chExt cx="2201430" cy="2221094"/>
          </a:xfrm>
        </p:grpSpPr>
        <p:sp>
          <p:nvSpPr>
            <p:cNvPr id="287" name="Google Shape;287;p28"/>
            <p:cNvSpPr/>
            <p:nvPr/>
          </p:nvSpPr>
          <p:spPr>
            <a:xfrm rot="-1020979" flipH="1">
              <a:off x="-723061" y="3929945"/>
              <a:ext cx="1755841" cy="1785411"/>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8"/>
            <p:cNvSpPr/>
            <p:nvPr/>
          </p:nvSpPr>
          <p:spPr>
            <a:xfrm rot="-7308507">
              <a:off x="249548" y="4563250"/>
              <a:ext cx="362177" cy="368286"/>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327300"/>
            <a:ext cx="7713900" cy="5727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1pPr>
            <a:lvl2pPr lvl="1"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2pPr>
            <a:lvl3pPr lvl="2"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3pPr>
            <a:lvl4pPr lvl="3"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4pPr>
            <a:lvl5pPr lvl="4"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5pPr>
            <a:lvl6pPr lvl="5"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6pPr>
            <a:lvl7pPr lvl="6"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7pPr>
            <a:lvl8pPr lvl="7"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8pPr>
            <a:lvl9pPr lvl="8" algn="ctr" rtl="0">
              <a:spcBef>
                <a:spcPts val="0"/>
              </a:spcBef>
              <a:spcAft>
                <a:spcPts val="0"/>
              </a:spcAft>
              <a:buClr>
                <a:schemeClr val="dk1"/>
              </a:buClr>
              <a:buSzPts val="3500"/>
              <a:buFont typeface="Old Standard TT"/>
              <a:buNone/>
              <a:defRPr sz="3500">
                <a:solidFill>
                  <a:schemeClr val="dk1"/>
                </a:solidFill>
                <a:latin typeface="Old Standard TT"/>
                <a:ea typeface="Old Standard TT"/>
                <a:cs typeface="Old Standard TT"/>
                <a:sym typeface="Old Standard TT"/>
              </a:defRPr>
            </a:lvl9pPr>
          </a:lstStyle>
          <a:p>
            <a:endParaRPr/>
          </a:p>
        </p:txBody>
      </p:sp>
      <p:sp>
        <p:nvSpPr>
          <p:cNvPr id="7" name="Google Shape;7;p1"/>
          <p:cNvSpPr txBox="1">
            <a:spLocks noGrp="1"/>
          </p:cNvSpPr>
          <p:nvPr>
            <p:ph type="body" idx="1"/>
          </p:nvPr>
        </p:nvSpPr>
        <p:spPr>
          <a:xfrm>
            <a:off x="715100" y="1152475"/>
            <a:ext cx="77139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1pPr>
            <a:lvl2pPr marL="914400" lvl="1"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2pPr>
            <a:lvl3pPr marL="1371600" lvl="2"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3pPr>
            <a:lvl4pPr marL="1828800" lvl="3"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4pPr>
            <a:lvl5pPr marL="2286000" lvl="4"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5pPr>
            <a:lvl6pPr marL="2743200" lvl="5"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6pPr>
            <a:lvl7pPr marL="3200400" lvl="6"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7pPr>
            <a:lvl8pPr marL="3657600" lvl="7"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8pPr>
            <a:lvl9pPr marL="4114800" lvl="8" indent="-317500">
              <a:lnSpc>
                <a:spcPct val="100000"/>
              </a:lnSpc>
              <a:spcBef>
                <a:spcPts val="0"/>
              </a:spcBef>
              <a:spcAft>
                <a:spcPts val="0"/>
              </a:spcAft>
              <a:buClr>
                <a:schemeClr val="dk1"/>
              </a:buClr>
              <a:buSzPts val="1400"/>
              <a:buFont typeface="Raleway"/>
              <a:buChar char="■"/>
              <a:defRPr>
                <a:solidFill>
                  <a:schemeClr val="dk1"/>
                </a:solidFill>
                <a:latin typeface="Raleway"/>
                <a:ea typeface="Raleway"/>
                <a:cs typeface="Raleway"/>
                <a:sym typeface="Raleway"/>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8" r:id="rId2"/>
    <p:sldLayoutId id="2147483671" r:id="rId3"/>
    <p:sldLayoutId id="2147483673" r:id="rId4"/>
    <p:sldLayoutId id="2147483674"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300" name="Google Shape;300;p32"/>
          <p:cNvSpPr/>
          <p:nvPr/>
        </p:nvSpPr>
        <p:spPr>
          <a:xfrm>
            <a:off x="310984" y="864987"/>
            <a:ext cx="4212208" cy="4169704"/>
          </a:xfrm>
          <a:custGeom>
            <a:avLst/>
            <a:gdLst/>
            <a:ahLst/>
            <a:cxnLst/>
            <a:rect l="l" t="t" r="r" b="b"/>
            <a:pathLst>
              <a:path w="36259" h="35962" extrusionOk="0">
                <a:moveTo>
                  <a:pt x="9893" y="2805"/>
                </a:moveTo>
                <a:cubicBezTo>
                  <a:pt x="10959" y="2805"/>
                  <a:pt x="12045" y="3074"/>
                  <a:pt x="13032" y="3652"/>
                </a:cubicBezTo>
                <a:cubicBezTo>
                  <a:pt x="14253" y="4367"/>
                  <a:pt x="15012" y="5467"/>
                  <a:pt x="15837" y="6489"/>
                </a:cubicBezTo>
                <a:cubicBezTo>
                  <a:pt x="15925" y="6610"/>
                  <a:pt x="16024" y="6709"/>
                  <a:pt x="16134" y="6786"/>
                </a:cubicBezTo>
                <a:cubicBezTo>
                  <a:pt x="16793" y="7281"/>
                  <a:pt x="17475" y="7754"/>
                  <a:pt x="18267" y="8139"/>
                </a:cubicBezTo>
                <a:cubicBezTo>
                  <a:pt x="18709" y="8354"/>
                  <a:pt x="19170" y="8436"/>
                  <a:pt x="19644" y="8436"/>
                </a:cubicBezTo>
                <a:cubicBezTo>
                  <a:pt x="21181" y="8436"/>
                  <a:pt x="22849" y="7572"/>
                  <a:pt x="24415" y="7572"/>
                </a:cubicBezTo>
                <a:cubicBezTo>
                  <a:pt x="24492" y="7572"/>
                  <a:pt x="24569" y="7574"/>
                  <a:pt x="24645" y="7578"/>
                </a:cubicBezTo>
                <a:cubicBezTo>
                  <a:pt x="29242" y="7853"/>
                  <a:pt x="32717" y="11746"/>
                  <a:pt x="32244" y="16299"/>
                </a:cubicBezTo>
                <a:cubicBezTo>
                  <a:pt x="32035" y="18256"/>
                  <a:pt x="31299" y="20269"/>
                  <a:pt x="30100" y="21874"/>
                </a:cubicBezTo>
                <a:lnTo>
                  <a:pt x="29374" y="22732"/>
                </a:lnTo>
                <a:cubicBezTo>
                  <a:pt x="28428" y="23733"/>
                  <a:pt x="27252" y="24514"/>
                  <a:pt x="25877" y="24920"/>
                </a:cubicBezTo>
                <a:cubicBezTo>
                  <a:pt x="23843" y="25525"/>
                  <a:pt x="22094" y="25173"/>
                  <a:pt x="20697" y="27021"/>
                </a:cubicBezTo>
                <a:cubicBezTo>
                  <a:pt x="19675" y="28363"/>
                  <a:pt x="19081" y="29935"/>
                  <a:pt x="17893" y="31167"/>
                </a:cubicBezTo>
                <a:cubicBezTo>
                  <a:pt x="16539" y="32558"/>
                  <a:pt x="14814" y="33163"/>
                  <a:pt x="13047" y="33163"/>
                </a:cubicBezTo>
                <a:cubicBezTo>
                  <a:pt x="11126" y="33163"/>
                  <a:pt x="9154" y="32447"/>
                  <a:pt x="7556" y="31244"/>
                </a:cubicBezTo>
                <a:cubicBezTo>
                  <a:pt x="3762" y="28396"/>
                  <a:pt x="3707" y="23733"/>
                  <a:pt x="5554" y="19730"/>
                </a:cubicBezTo>
                <a:cubicBezTo>
                  <a:pt x="6555" y="17552"/>
                  <a:pt x="7699" y="15628"/>
                  <a:pt x="6280" y="13351"/>
                </a:cubicBezTo>
                <a:cubicBezTo>
                  <a:pt x="5235" y="11658"/>
                  <a:pt x="3861" y="10360"/>
                  <a:pt x="3982" y="8183"/>
                </a:cubicBezTo>
                <a:cubicBezTo>
                  <a:pt x="4081" y="6401"/>
                  <a:pt x="4927" y="4983"/>
                  <a:pt x="6137" y="4059"/>
                </a:cubicBezTo>
                <a:lnTo>
                  <a:pt x="6621" y="3718"/>
                </a:lnTo>
                <a:cubicBezTo>
                  <a:pt x="7586" y="3126"/>
                  <a:pt x="8728" y="2805"/>
                  <a:pt x="9893" y="2805"/>
                </a:cubicBezTo>
                <a:close/>
                <a:moveTo>
                  <a:pt x="1" y="1"/>
                </a:moveTo>
                <a:lnTo>
                  <a:pt x="1" y="35962"/>
                </a:lnTo>
                <a:lnTo>
                  <a:pt x="36258" y="35962"/>
                </a:lnTo>
                <a:lnTo>
                  <a:pt x="3625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2"/>
          <p:cNvSpPr txBox="1">
            <a:spLocks noGrp="1"/>
          </p:cNvSpPr>
          <p:nvPr>
            <p:ph type="ctrTitle"/>
          </p:nvPr>
        </p:nvSpPr>
        <p:spPr>
          <a:xfrm>
            <a:off x="3625038" y="1833643"/>
            <a:ext cx="5689007" cy="1777999"/>
          </a:xfrm>
          <a:prstGeom prst="rect">
            <a:avLst/>
          </a:prstGeom>
        </p:spPr>
        <p:txBody>
          <a:bodyPr spcFirstLastPara="1" wrap="square" lIns="91425" tIns="91425" rIns="91425" bIns="91425" anchor="b" anchorCtr="0">
            <a:noAutofit/>
          </a:bodyPr>
          <a:lstStyle/>
          <a:p>
            <a:pPr lvl="0"/>
            <a:r>
              <a:rPr lang="en-US" sz="2800" dirty="0"/>
              <a:t>The Future of Work: Artificial Intelligence and Human Collaboration in the Hotel and Hospitality Industry</a:t>
            </a:r>
            <a:endParaRPr sz="2800" i="1" dirty="0">
              <a:solidFill>
                <a:schemeClr val="dk1"/>
              </a:solidFill>
              <a:latin typeface="Old Standard TT"/>
              <a:ea typeface="Old Standard TT"/>
              <a:cs typeface="Old Standard TT"/>
              <a:sym typeface="Old Standard TT"/>
            </a:endParaRPr>
          </a:p>
        </p:txBody>
      </p:sp>
      <p:grpSp>
        <p:nvGrpSpPr>
          <p:cNvPr id="303" name="Google Shape;303;p32"/>
          <p:cNvGrpSpPr/>
          <p:nvPr/>
        </p:nvGrpSpPr>
        <p:grpSpPr>
          <a:xfrm>
            <a:off x="212812" y="2242058"/>
            <a:ext cx="2990319" cy="2107832"/>
            <a:chOff x="212812" y="2242058"/>
            <a:chExt cx="2990319" cy="2107832"/>
          </a:xfrm>
        </p:grpSpPr>
        <p:sp>
          <p:nvSpPr>
            <p:cNvPr id="304" name="Google Shape;304;p32"/>
            <p:cNvSpPr/>
            <p:nvPr/>
          </p:nvSpPr>
          <p:spPr>
            <a:xfrm rot="-6657009">
              <a:off x="2785326" y="3930790"/>
              <a:ext cx="362175" cy="368284"/>
            </a:xfrm>
            <a:custGeom>
              <a:avLst/>
              <a:gdLst/>
              <a:ahLst/>
              <a:cxnLst/>
              <a:rect l="l" t="t" r="r" b="b"/>
              <a:pathLst>
                <a:path w="4565" h="4642" extrusionOk="0">
                  <a:moveTo>
                    <a:pt x="2767" y="0"/>
                  </a:moveTo>
                  <a:cubicBezTo>
                    <a:pt x="2584" y="0"/>
                    <a:pt x="2400" y="38"/>
                    <a:pt x="2233" y="116"/>
                  </a:cubicBezTo>
                  <a:cubicBezTo>
                    <a:pt x="2057" y="171"/>
                    <a:pt x="1892" y="270"/>
                    <a:pt x="1749" y="413"/>
                  </a:cubicBezTo>
                  <a:cubicBezTo>
                    <a:pt x="1122" y="1029"/>
                    <a:pt x="363" y="1755"/>
                    <a:pt x="154" y="2634"/>
                  </a:cubicBezTo>
                  <a:cubicBezTo>
                    <a:pt x="1" y="3294"/>
                    <a:pt x="319" y="3965"/>
                    <a:pt x="880" y="4317"/>
                  </a:cubicBezTo>
                  <a:cubicBezTo>
                    <a:pt x="1265" y="4548"/>
                    <a:pt x="1738" y="4603"/>
                    <a:pt x="2178" y="4636"/>
                  </a:cubicBezTo>
                  <a:cubicBezTo>
                    <a:pt x="2241" y="4640"/>
                    <a:pt x="2304" y="4641"/>
                    <a:pt x="2366" y="4641"/>
                  </a:cubicBezTo>
                  <a:cubicBezTo>
                    <a:pt x="3406" y="4641"/>
                    <a:pt x="4277" y="4117"/>
                    <a:pt x="4432" y="2986"/>
                  </a:cubicBezTo>
                  <a:cubicBezTo>
                    <a:pt x="4564" y="2074"/>
                    <a:pt x="4333" y="1029"/>
                    <a:pt x="3674" y="369"/>
                  </a:cubicBezTo>
                  <a:cubicBezTo>
                    <a:pt x="3439" y="127"/>
                    <a:pt x="3103" y="0"/>
                    <a:pt x="27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2"/>
            <p:cNvSpPr/>
            <p:nvPr/>
          </p:nvSpPr>
          <p:spPr>
            <a:xfrm rot="5874570">
              <a:off x="102505" y="2465226"/>
              <a:ext cx="1061057" cy="701103"/>
            </a:xfrm>
            <a:custGeom>
              <a:avLst/>
              <a:gdLst/>
              <a:ahLst/>
              <a:cxnLst/>
              <a:rect l="l" t="t" r="r" b="b"/>
              <a:pathLst>
                <a:path w="13374" h="8837" extrusionOk="0">
                  <a:moveTo>
                    <a:pt x="5303" y="0"/>
                  </a:moveTo>
                  <a:cubicBezTo>
                    <a:pt x="3162" y="0"/>
                    <a:pt x="1157" y="1073"/>
                    <a:pt x="647" y="3870"/>
                  </a:cubicBezTo>
                  <a:cubicBezTo>
                    <a:pt x="1" y="7412"/>
                    <a:pt x="2153" y="8837"/>
                    <a:pt x="4714" y="8837"/>
                  </a:cubicBezTo>
                  <a:cubicBezTo>
                    <a:pt x="6687" y="8837"/>
                    <a:pt x="8901" y="7993"/>
                    <a:pt x="10270" y="6620"/>
                  </a:cubicBezTo>
                  <a:cubicBezTo>
                    <a:pt x="10281" y="6598"/>
                    <a:pt x="10270" y="6620"/>
                    <a:pt x="10358" y="6532"/>
                  </a:cubicBezTo>
                  <a:cubicBezTo>
                    <a:pt x="13373" y="3410"/>
                    <a:pt x="9121" y="0"/>
                    <a:pt x="530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6" name="Google Shape;306;p32"/>
          <p:cNvSpPr txBox="1">
            <a:spLocks noGrp="1"/>
          </p:cNvSpPr>
          <p:nvPr>
            <p:ph type="subTitle" idx="3"/>
          </p:nvPr>
        </p:nvSpPr>
        <p:spPr>
          <a:xfrm>
            <a:off x="713225" y="178200"/>
            <a:ext cx="1508100" cy="433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Conference presentation</a:t>
            </a:r>
          </a:p>
        </p:txBody>
      </p:sp>
      <p:sp>
        <p:nvSpPr>
          <p:cNvPr id="5" name="Title 4">
            <a:extLst>
              <a:ext uri="{FF2B5EF4-FFF2-40B4-BE49-F238E27FC236}">
                <a16:creationId xmlns:a16="http://schemas.microsoft.com/office/drawing/2014/main" id="{17B061A3-A11F-FDA0-48B1-979E53AFEB92}"/>
              </a:ext>
            </a:extLst>
          </p:cNvPr>
          <p:cNvSpPr>
            <a:spLocks noGrp="1"/>
          </p:cNvSpPr>
          <p:nvPr>
            <p:ph type="title" idx="4"/>
          </p:nvPr>
        </p:nvSpPr>
        <p:spPr>
          <a:xfrm>
            <a:off x="5223933" y="178199"/>
            <a:ext cx="3547534" cy="686787"/>
          </a:xfrm>
        </p:spPr>
        <p:txBody>
          <a:bodyPr/>
          <a:lstStyle/>
          <a:p>
            <a:pPr lvl="0"/>
            <a:r>
              <a:rPr lang="en-US" dirty="0"/>
              <a:t>Module Code: BMIH6001</a:t>
            </a:r>
            <a:br>
              <a:rPr lang="en-US" dirty="0"/>
            </a:br>
            <a:r>
              <a:rPr lang="en-US" dirty="0"/>
              <a:t>Course: BA (Hons) International Hotel Management</a:t>
            </a:r>
            <a:br>
              <a:rPr lang="en-US" dirty="0"/>
            </a:br>
            <a:endParaRPr lang="en-US" dirty="0"/>
          </a:p>
        </p:txBody>
      </p:sp>
      <p:sp>
        <p:nvSpPr>
          <p:cNvPr id="6" name="Google Shape;306;p32">
            <a:extLst>
              <a:ext uri="{FF2B5EF4-FFF2-40B4-BE49-F238E27FC236}">
                <a16:creationId xmlns:a16="http://schemas.microsoft.com/office/drawing/2014/main" id="{93255F46-B4B5-0B0F-CC6C-2D8172B2618F}"/>
              </a:ext>
            </a:extLst>
          </p:cNvPr>
          <p:cNvSpPr txBox="1">
            <a:spLocks/>
          </p:cNvSpPr>
          <p:nvPr/>
        </p:nvSpPr>
        <p:spPr>
          <a:xfrm>
            <a:off x="5560294" y="4169602"/>
            <a:ext cx="3211173" cy="79569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85000"/>
              </a:lnSpc>
              <a:spcBef>
                <a:spcPts val="0"/>
              </a:spcBef>
              <a:spcAft>
                <a:spcPts val="0"/>
              </a:spcAft>
              <a:buClr>
                <a:schemeClr val="dk1"/>
              </a:buClr>
              <a:buSzPts val="1300"/>
              <a:buFont typeface="Old Standard TT"/>
              <a:buNone/>
              <a:defRPr sz="1300" b="0" i="1" u="none" strike="noStrike" cap="none">
                <a:solidFill>
                  <a:schemeClr val="dk1"/>
                </a:solidFill>
                <a:latin typeface="Old Standard TT"/>
                <a:ea typeface="Old Standard TT"/>
                <a:cs typeface="Old Standard TT"/>
                <a:sym typeface="Old Standard TT"/>
              </a:defRPr>
            </a:lvl1pPr>
            <a:lvl2pPr marL="914400" marR="0" lvl="1"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2pPr>
            <a:lvl3pPr marL="1371600" marR="0" lvl="2"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3pPr>
            <a:lvl4pPr marL="1828800" marR="0" lvl="3"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4pPr>
            <a:lvl5pPr marL="2286000" marR="0" lvl="4"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5pPr>
            <a:lvl6pPr marL="2743200" marR="0" lvl="5"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6pPr>
            <a:lvl7pPr marL="3200400" marR="0" lvl="6"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7pPr>
            <a:lvl8pPr marL="3657600" marR="0" lvl="7"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8pPr>
            <a:lvl9pPr marL="4114800" marR="0" lvl="8" indent="-317500" algn="l" rtl="0">
              <a:lnSpc>
                <a:spcPct val="85000"/>
              </a:lnSpc>
              <a:spcBef>
                <a:spcPts val="0"/>
              </a:spcBef>
              <a:spcAft>
                <a:spcPts val="0"/>
              </a:spcAft>
              <a:buClr>
                <a:schemeClr val="dk1"/>
              </a:buClr>
              <a:buSzPts val="1300"/>
              <a:buFont typeface="Elsie"/>
              <a:buNone/>
              <a:defRPr sz="1300" b="0" i="1" u="none" strike="noStrike" cap="none">
                <a:solidFill>
                  <a:schemeClr val="dk1"/>
                </a:solidFill>
                <a:latin typeface="Elsie"/>
                <a:ea typeface="Elsie"/>
                <a:cs typeface="Elsie"/>
                <a:sym typeface="Elsie"/>
              </a:defRPr>
            </a:lvl9pPr>
          </a:lstStyle>
          <a:p>
            <a:pPr marL="0" indent="0"/>
            <a:r>
              <a:rPr lang="en-GB" dirty="0"/>
              <a:t>Student: Gergana Nikolova 2213953</a:t>
            </a:r>
          </a:p>
          <a:p>
            <a:pPr marL="0" indent="0"/>
            <a:r>
              <a:rPr lang="en-GB" dirty="0"/>
              <a:t>Tutor: Christopher Wilkins</a:t>
            </a:r>
          </a:p>
          <a:p>
            <a:pPr marL="0" indent="0"/>
            <a:endParaRPr lang="en-GB" dirty="0"/>
          </a:p>
        </p:txBody>
      </p:sp>
      <p:pic>
        <p:nvPicPr>
          <p:cNvPr id="3" name="Picture Placeholder 2" descr="A group of people in a room&#10;&#10;AI-generated content may be incorrect.">
            <a:extLst>
              <a:ext uri="{FF2B5EF4-FFF2-40B4-BE49-F238E27FC236}">
                <a16:creationId xmlns:a16="http://schemas.microsoft.com/office/drawing/2014/main" id="{6C5DB230-D84F-9015-0A06-F847B1DBEE51}"/>
              </a:ext>
            </a:extLst>
          </p:cNvPr>
          <p:cNvPicPr>
            <a:picLocks noGrp="1" noChangeAspect="1"/>
          </p:cNvPicPr>
          <p:nvPr>
            <p:ph type="pic" idx="2"/>
          </p:nvPr>
        </p:nvPicPr>
        <p:blipFill>
          <a:blip r:embed="rId3"/>
          <a:srcRect l="21682" r="21682"/>
          <a:stretch>
            <a:fillRect/>
          </a:stretch>
        </p:blipFill>
        <p:spPr>
          <a:xfrm>
            <a:off x="90892" y="886762"/>
            <a:ext cx="3949500" cy="3917100"/>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0183F20B-F08C-F059-FBAF-02C81F6B035F}"/>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44F90D66-1A9B-7320-20B4-9B1C9373F920}"/>
              </a:ext>
            </a:extLst>
          </p:cNvPr>
          <p:cNvSpPr txBox="1">
            <a:spLocks noGrp="1"/>
          </p:cNvSpPr>
          <p:nvPr>
            <p:ph type="title" idx="9"/>
          </p:nvPr>
        </p:nvSpPr>
        <p:spPr>
          <a:xfrm>
            <a:off x="321733" y="456600"/>
            <a:ext cx="8102267" cy="572700"/>
          </a:xfrm>
          <a:prstGeom prst="rect">
            <a:avLst/>
          </a:prstGeom>
        </p:spPr>
        <p:txBody>
          <a:bodyPr spcFirstLastPara="1" wrap="square" lIns="91425" tIns="91425" rIns="91425" bIns="91425" anchor="t" anchorCtr="0">
            <a:noAutofit/>
          </a:bodyPr>
          <a:lstStyle/>
          <a:p>
            <a:pPr lvl="0"/>
            <a:r>
              <a:rPr lang="en-GB" dirty="0"/>
              <a:t>Introduction</a:t>
            </a:r>
            <a:endParaRPr dirty="0"/>
          </a:p>
        </p:txBody>
      </p:sp>
      <p:sp>
        <p:nvSpPr>
          <p:cNvPr id="6" name="Subtitle 5">
            <a:extLst>
              <a:ext uri="{FF2B5EF4-FFF2-40B4-BE49-F238E27FC236}">
                <a16:creationId xmlns:a16="http://schemas.microsoft.com/office/drawing/2014/main" id="{B762E4DF-1654-AE83-7C18-6AA46AA90991}"/>
              </a:ext>
            </a:extLst>
          </p:cNvPr>
          <p:cNvSpPr>
            <a:spLocks noGrp="1"/>
          </p:cNvSpPr>
          <p:nvPr>
            <p:ph type="subTitle" idx="2"/>
          </p:nvPr>
        </p:nvSpPr>
        <p:spPr>
          <a:xfrm flipH="1">
            <a:off x="118200" y="2959198"/>
            <a:ext cx="8229600" cy="2000654"/>
          </a:xfrm>
        </p:spPr>
        <p:txBody>
          <a:bodyPr/>
          <a:lstStyle/>
          <a:p>
            <a:pPr marL="139700" indent="0"/>
            <a:r>
              <a:rPr lang="en-US" dirty="0"/>
              <a:t>Artificial Intelligence (AI) is reshaping how services are delivered across the hospitality industry.</a:t>
            </a:r>
          </a:p>
          <a:p>
            <a:pPr marL="139700" indent="0"/>
            <a:r>
              <a:rPr lang="en-US" dirty="0"/>
              <a:t>Hotels now use AI for booking, check-ins, customer interaction, and back-end </a:t>
            </a:r>
            <a:r>
              <a:rPr lang="en-US" dirty="0" err="1"/>
              <a:t>optimisation</a:t>
            </a:r>
            <a:r>
              <a:rPr lang="en-US" dirty="0"/>
              <a:t> (Ivanov and Webster, 2019).</a:t>
            </a:r>
          </a:p>
          <a:p>
            <a:pPr marL="139700" indent="0"/>
            <a:r>
              <a:rPr lang="en-US" dirty="0"/>
              <a:t>This digital shift challenges the traditional, human-driven service culture of the industry.</a:t>
            </a:r>
          </a:p>
          <a:p>
            <a:pPr marL="139700" indent="0"/>
            <a:r>
              <a:rPr lang="en-US" dirty="0"/>
              <a:t>As AI becomes more capable, questions emerge about its effect on guest satisfaction and workforce stability (</a:t>
            </a:r>
            <a:r>
              <a:rPr lang="en-US" dirty="0" err="1"/>
              <a:t>Buhalis</a:t>
            </a:r>
            <a:r>
              <a:rPr lang="en-US" dirty="0"/>
              <a:t> and Leung, 2018).</a:t>
            </a:r>
          </a:p>
          <a:p>
            <a:pPr marL="139700" indent="0"/>
            <a:r>
              <a:rPr lang="en-US" dirty="0"/>
              <a:t>This presentation explores key literature, a PEST analysis, real-world examples, and practical recommendations to assess how humans and AI can collaborate effectively in hospitality.</a:t>
            </a:r>
          </a:p>
        </p:txBody>
      </p:sp>
      <p:pic>
        <p:nvPicPr>
          <p:cNvPr id="3" name="Picture 2" descr="A robot and a human hand touching a finger&#10;&#10;AI-generated content may be incorrect.">
            <a:extLst>
              <a:ext uri="{FF2B5EF4-FFF2-40B4-BE49-F238E27FC236}">
                <a16:creationId xmlns:a16="http://schemas.microsoft.com/office/drawing/2014/main" id="{206B448C-6EBE-B276-D8B8-41918CCBE272}"/>
              </a:ext>
            </a:extLst>
          </p:cNvPr>
          <p:cNvPicPr>
            <a:picLocks noChangeAspect="1"/>
          </p:cNvPicPr>
          <p:nvPr/>
        </p:nvPicPr>
        <p:blipFill>
          <a:blip r:embed="rId3"/>
          <a:stretch>
            <a:fillRect/>
          </a:stretch>
        </p:blipFill>
        <p:spPr>
          <a:xfrm>
            <a:off x="2848866" y="1232249"/>
            <a:ext cx="3048000" cy="1524000"/>
          </a:xfrm>
          <a:prstGeom prst="rect">
            <a:avLst/>
          </a:prstGeom>
        </p:spPr>
      </p:pic>
    </p:spTree>
    <p:extLst>
      <p:ext uri="{BB962C8B-B14F-4D97-AF65-F5344CB8AC3E}">
        <p14:creationId xmlns:p14="http://schemas.microsoft.com/office/powerpoint/2010/main" val="3888845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A2873819-F514-AEF8-FE70-0B06AA3343AC}"/>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1BBD69F4-D348-CA12-D833-E07C725FAAA8}"/>
              </a:ext>
            </a:extLst>
          </p:cNvPr>
          <p:cNvSpPr txBox="1">
            <a:spLocks noGrp="1"/>
          </p:cNvSpPr>
          <p:nvPr>
            <p:ph type="title" idx="9"/>
          </p:nvPr>
        </p:nvSpPr>
        <p:spPr>
          <a:xfrm>
            <a:off x="321733" y="456600"/>
            <a:ext cx="8102267" cy="572700"/>
          </a:xfrm>
          <a:prstGeom prst="rect">
            <a:avLst/>
          </a:prstGeom>
        </p:spPr>
        <p:txBody>
          <a:bodyPr spcFirstLastPara="1" wrap="square" lIns="91425" tIns="91425" rIns="91425" bIns="91425" anchor="t" anchorCtr="0">
            <a:noAutofit/>
          </a:bodyPr>
          <a:lstStyle/>
          <a:p>
            <a:pPr lvl="0"/>
            <a:r>
              <a:rPr lang="en-GB" dirty="0"/>
              <a:t>Context and Research Focus</a:t>
            </a:r>
            <a:endParaRPr dirty="0"/>
          </a:p>
        </p:txBody>
      </p:sp>
      <p:sp>
        <p:nvSpPr>
          <p:cNvPr id="6" name="Subtitle 5">
            <a:extLst>
              <a:ext uri="{FF2B5EF4-FFF2-40B4-BE49-F238E27FC236}">
                <a16:creationId xmlns:a16="http://schemas.microsoft.com/office/drawing/2014/main" id="{05CC139A-84C9-5F45-BF7D-4D6E887A9F1B}"/>
              </a:ext>
            </a:extLst>
          </p:cNvPr>
          <p:cNvSpPr>
            <a:spLocks noGrp="1"/>
          </p:cNvSpPr>
          <p:nvPr>
            <p:ph type="subTitle" idx="2"/>
          </p:nvPr>
        </p:nvSpPr>
        <p:spPr>
          <a:xfrm flipH="1">
            <a:off x="3327400" y="1462213"/>
            <a:ext cx="5189733" cy="3341603"/>
          </a:xfrm>
        </p:spPr>
        <p:txBody>
          <a:bodyPr/>
          <a:lstStyle/>
          <a:p>
            <a:pPr marL="0" lvl="0" indent="0"/>
            <a:r>
              <a:rPr lang="en-GB" dirty="0"/>
              <a:t>The hospitality industry is evolving rapidly due to AI advancements and digital transformation.</a:t>
            </a:r>
          </a:p>
          <a:p>
            <a:pPr marL="0" lvl="0" indent="0"/>
            <a:r>
              <a:rPr lang="en-GB" dirty="0"/>
              <a:t>Labour shortages, rising costs, and guest expectations are pushing hotels to automate routine services.</a:t>
            </a:r>
          </a:p>
          <a:p>
            <a:pPr marL="0" lvl="0" indent="0"/>
            <a:r>
              <a:rPr lang="en-GB" dirty="0"/>
              <a:t>While AI improves speed and consistency, it often lacks emotional intelligence and contextual judgment (Gursoy, Chi and Lu, 2019).</a:t>
            </a:r>
          </a:p>
          <a:p>
            <a:pPr marL="0" lvl="0" indent="0"/>
            <a:r>
              <a:rPr lang="en-GB" dirty="0"/>
              <a:t>Concerns around workforce disruption and loss of personalised service continue to grow (</a:t>
            </a:r>
            <a:r>
              <a:rPr lang="en-GB" dirty="0" err="1"/>
              <a:t>Pizam</a:t>
            </a:r>
            <a:r>
              <a:rPr lang="en-GB" dirty="0"/>
              <a:t>, 2020).</a:t>
            </a:r>
          </a:p>
          <a:p>
            <a:pPr marL="0" lvl="0" indent="0"/>
            <a:r>
              <a:rPr lang="en-GB" dirty="0"/>
              <a:t>This research aims to explore how AI and human employees can co-exist and co-create value in a modern hospitality setting.</a:t>
            </a:r>
          </a:p>
        </p:txBody>
      </p:sp>
      <p:pic>
        <p:nvPicPr>
          <p:cNvPr id="3" name="Picture 2" descr="A hand ringing a bell&#10;&#10;AI-generated content may be incorrect.">
            <a:extLst>
              <a:ext uri="{FF2B5EF4-FFF2-40B4-BE49-F238E27FC236}">
                <a16:creationId xmlns:a16="http://schemas.microsoft.com/office/drawing/2014/main" id="{5B7ECDC4-D9E4-2B42-4C45-1982C445983E}"/>
              </a:ext>
            </a:extLst>
          </p:cNvPr>
          <p:cNvPicPr>
            <a:picLocks noChangeAspect="1"/>
          </p:cNvPicPr>
          <p:nvPr/>
        </p:nvPicPr>
        <p:blipFill>
          <a:blip r:embed="rId3"/>
          <a:stretch>
            <a:fillRect/>
          </a:stretch>
        </p:blipFill>
        <p:spPr>
          <a:xfrm>
            <a:off x="135134" y="1624582"/>
            <a:ext cx="2867567" cy="2230967"/>
          </a:xfrm>
          <a:prstGeom prst="rect">
            <a:avLst/>
          </a:prstGeom>
        </p:spPr>
      </p:pic>
    </p:spTree>
    <p:extLst>
      <p:ext uri="{BB962C8B-B14F-4D97-AF65-F5344CB8AC3E}">
        <p14:creationId xmlns:p14="http://schemas.microsoft.com/office/powerpoint/2010/main" val="2655823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80"/>
        <p:cNvGrpSpPr/>
        <p:nvPr/>
      </p:nvGrpSpPr>
      <p:grpSpPr>
        <a:xfrm>
          <a:off x="0" y="0"/>
          <a:ext cx="0" cy="0"/>
          <a:chOff x="0" y="0"/>
          <a:chExt cx="0" cy="0"/>
        </a:xfrm>
      </p:grpSpPr>
      <p:sp>
        <p:nvSpPr>
          <p:cNvPr id="981" name="Google Shape;981;p57"/>
          <p:cNvSpPr txBox="1">
            <a:spLocks noGrp="1"/>
          </p:cNvSpPr>
          <p:nvPr>
            <p:ph type="title" idx="9"/>
          </p:nvPr>
        </p:nvSpPr>
        <p:spPr>
          <a:xfrm>
            <a:off x="720000" y="445025"/>
            <a:ext cx="7704000" cy="572700"/>
          </a:xfrm>
          <a:prstGeom prst="rect">
            <a:avLst/>
          </a:prstGeom>
        </p:spPr>
        <p:txBody>
          <a:bodyPr spcFirstLastPara="1" wrap="square" lIns="91425" tIns="91425" rIns="91425" bIns="91425" anchor="t" anchorCtr="0">
            <a:noAutofit/>
          </a:bodyPr>
          <a:lstStyle/>
          <a:p>
            <a:pPr lvl="0"/>
            <a:r>
              <a:rPr lang="en-GB" dirty="0"/>
              <a:t>Literature Review: AI in Hospitality</a:t>
            </a:r>
            <a:endParaRPr dirty="0"/>
          </a:p>
        </p:txBody>
      </p:sp>
      <p:sp>
        <p:nvSpPr>
          <p:cNvPr id="984" name="Google Shape;984;p57"/>
          <p:cNvSpPr txBox="1">
            <a:spLocks noGrp="1"/>
          </p:cNvSpPr>
          <p:nvPr>
            <p:ph type="subTitle" idx="2"/>
          </p:nvPr>
        </p:nvSpPr>
        <p:spPr>
          <a:xfrm flipH="1">
            <a:off x="28729" y="1710148"/>
            <a:ext cx="1941210" cy="2988325"/>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200" b="1" dirty="0"/>
              <a:t>AI is widely adopted in customer-facing and operational areas.</a:t>
            </a:r>
          </a:p>
          <a:p>
            <a:pPr marL="0" lvl="0" indent="0" algn="ctr" rtl="0">
              <a:spcBef>
                <a:spcPts val="0"/>
              </a:spcBef>
              <a:spcAft>
                <a:spcPts val="0"/>
              </a:spcAft>
              <a:buNone/>
            </a:pPr>
            <a:r>
              <a:rPr lang="en-GB" sz="1200" dirty="0"/>
              <a:t>Includes chatbots, service robots, and self-check-in systems (Ivanov and Webster, 2019)</a:t>
            </a:r>
          </a:p>
          <a:p>
            <a:pPr marL="0" lvl="0" indent="0" algn="ctr" rtl="0">
              <a:spcBef>
                <a:spcPts val="0"/>
              </a:spcBef>
              <a:spcAft>
                <a:spcPts val="0"/>
              </a:spcAft>
              <a:buNone/>
            </a:pPr>
            <a:r>
              <a:rPr lang="en-GB" sz="1200" dirty="0"/>
              <a:t>Enables contactless interaction and faster service (Gursoy, Chi and Lu, 2019)</a:t>
            </a:r>
          </a:p>
        </p:txBody>
      </p:sp>
      <p:sp>
        <p:nvSpPr>
          <p:cNvPr id="6" name="Google Shape;984;p57">
            <a:extLst>
              <a:ext uri="{FF2B5EF4-FFF2-40B4-BE49-F238E27FC236}">
                <a16:creationId xmlns:a16="http://schemas.microsoft.com/office/drawing/2014/main" id="{2F1CBD34-1E4D-19BD-E9BD-5CA8821954D5}"/>
              </a:ext>
            </a:extLst>
          </p:cNvPr>
          <p:cNvSpPr txBox="1">
            <a:spLocks/>
          </p:cNvSpPr>
          <p:nvPr/>
        </p:nvSpPr>
        <p:spPr>
          <a:xfrm flipH="1">
            <a:off x="1776599" y="1710148"/>
            <a:ext cx="1746331"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139700" lvl="0" indent="0"/>
            <a:r>
              <a:rPr lang="en-GB" sz="1200" b="1" dirty="0"/>
              <a:t>AI enhances personalisation and data-driven service design.</a:t>
            </a:r>
          </a:p>
          <a:p>
            <a:pPr marL="139700" lvl="0" indent="0"/>
            <a:r>
              <a:rPr lang="en-GB" sz="1200" dirty="0"/>
              <a:t>Smart rooms adjust automatically to guest preferences.</a:t>
            </a:r>
          </a:p>
          <a:p>
            <a:pPr marL="139700" lvl="0" indent="0"/>
            <a:r>
              <a:rPr lang="en-GB" sz="1200" dirty="0"/>
              <a:t>Predictive analytics improve loyalty targeting (Accenture, 2024)</a:t>
            </a:r>
          </a:p>
        </p:txBody>
      </p:sp>
      <p:sp>
        <p:nvSpPr>
          <p:cNvPr id="19" name="Google Shape;984;p57">
            <a:extLst>
              <a:ext uri="{FF2B5EF4-FFF2-40B4-BE49-F238E27FC236}">
                <a16:creationId xmlns:a16="http://schemas.microsoft.com/office/drawing/2014/main" id="{E87A797F-C341-498C-5C98-4A7FFF0BD748}"/>
              </a:ext>
            </a:extLst>
          </p:cNvPr>
          <p:cNvSpPr txBox="1">
            <a:spLocks/>
          </p:cNvSpPr>
          <p:nvPr/>
        </p:nvSpPr>
        <p:spPr>
          <a:xfrm flipH="1">
            <a:off x="3386610" y="1710148"/>
            <a:ext cx="1884190"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139700" lvl="0" indent="0"/>
            <a:r>
              <a:rPr lang="en-GB" sz="1200" b="1" dirty="0"/>
              <a:t>Operational efficiency motivates automation across hotel chains.</a:t>
            </a:r>
          </a:p>
          <a:p>
            <a:pPr marL="139700" lvl="0" indent="0"/>
            <a:r>
              <a:rPr lang="en-GB" sz="1200" dirty="0"/>
              <a:t>Reduces labour costs and automates repetitive tasks (</a:t>
            </a:r>
            <a:r>
              <a:rPr lang="en-GB" sz="1200" dirty="0" err="1"/>
              <a:t>Buhalis</a:t>
            </a:r>
            <a:r>
              <a:rPr lang="en-GB" sz="1200" dirty="0"/>
              <a:t> and Leung, 2018)</a:t>
            </a:r>
          </a:p>
          <a:p>
            <a:pPr marL="139700" lvl="0" indent="0"/>
            <a:r>
              <a:rPr lang="en-GB" sz="1200" dirty="0"/>
              <a:t>Used in scheduling, inventory, and dynamic pricing (EY, 2024)</a:t>
            </a:r>
          </a:p>
        </p:txBody>
      </p:sp>
      <p:sp>
        <p:nvSpPr>
          <p:cNvPr id="20" name="Google Shape;984;p57">
            <a:extLst>
              <a:ext uri="{FF2B5EF4-FFF2-40B4-BE49-F238E27FC236}">
                <a16:creationId xmlns:a16="http://schemas.microsoft.com/office/drawing/2014/main" id="{D1BAFA78-1C25-D9CD-215A-7F0D746A02DE}"/>
              </a:ext>
            </a:extLst>
          </p:cNvPr>
          <p:cNvSpPr txBox="1">
            <a:spLocks/>
          </p:cNvSpPr>
          <p:nvPr/>
        </p:nvSpPr>
        <p:spPr>
          <a:xfrm flipH="1">
            <a:off x="5394060" y="1710148"/>
            <a:ext cx="1808730"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0" indent="0"/>
            <a:r>
              <a:rPr lang="en-GB" sz="1200" b="1" dirty="0"/>
              <a:t>Guest acceptance is influenced by age, culture, and service expectations.</a:t>
            </a:r>
          </a:p>
          <a:p>
            <a:pPr marL="0" indent="0"/>
            <a:r>
              <a:rPr lang="en-GB" sz="1200" dirty="0"/>
              <a:t>Gen Z prefers digital tools; older guests value personal service</a:t>
            </a:r>
          </a:p>
          <a:p>
            <a:pPr marL="0" indent="0"/>
            <a:r>
              <a:rPr lang="en-GB" sz="1200" dirty="0"/>
              <a:t>Luxury markets remain human-centred (Tung and Au, 2018)</a:t>
            </a:r>
          </a:p>
          <a:p>
            <a:pPr marL="0" indent="0"/>
            <a:endParaRPr lang="en-GB" sz="1200" dirty="0"/>
          </a:p>
        </p:txBody>
      </p:sp>
      <p:sp>
        <p:nvSpPr>
          <p:cNvPr id="21" name="Google Shape;984;p57">
            <a:extLst>
              <a:ext uri="{FF2B5EF4-FFF2-40B4-BE49-F238E27FC236}">
                <a16:creationId xmlns:a16="http://schemas.microsoft.com/office/drawing/2014/main" id="{15474B89-2D15-1C94-9E0A-6D03E5A79A55}"/>
              </a:ext>
            </a:extLst>
          </p:cNvPr>
          <p:cNvSpPr txBox="1">
            <a:spLocks/>
          </p:cNvSpPr>
          <p:nvPr/>
        </p:nvSpPr>
        <p:spPr>
          <a:xfrm flipH="1">
            <a:off x="7202790" y="1710148"/>
            <a:ext cx="1695677"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139700" lvl="0" indent="0"/>
            <a:r>
              <a:rPr lang="en-GB" sz="1200" b="1" dirty="0"/>
              <a:t>Emotional service gaps remain a limitation of AI.</a:t>
            </a:r>
          </a:p>
          <a:p>
            <a:pPr marL="139700" lvl="0" indent="0"/>
            <a:r>
              <a:rPr lang="en-GB" sz="1200" dirty="0"/>
              <a:t>AI lacks empathy and situational judgment.</a:t>
            </a:r>
          </a:p>
          <a:p>
            <a:pPr marL="139700" lvl="0" indent="0"/>
            <a:r>
              <a:rPr lang="en-GB" sz="1200" dirty="0"/>
              <a:t>Complex or sensitive issues still require human intervention (</a:t>
            </a:r>
            <a:r>
              <a:rPr lang="en-GB" sz="1200" dirty="0" err="1"/>
              <a:t>Pizam</a:t>
            </a:r>
            <a:r>
              <a:rPr lang="en-GB" sz="1200" dirty="0"/>
              <a:t>, 2020)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8C86E83F-3F2C-D55D-9409-7ED35B28C693}"/>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E50C4265-EC9D-78C8-6710-665A5FEDB196}"/>
              </a:ext>
            </a:extLst>
          </p:cNvPr>
          <p:cNvSpPr txBox="1">
            <a:spLocks noGrp="1"/>
          </p:cNvSpPr>
          <p:nvPr>
            <p:ph type="title" idx="9"/>
          </p:nvPr>
        </p:nvSpPr>
        <p:spPr>
          <a:xfrm>
            <a:off x="321733" y="445025"/>
            <a:ext cx="8102267" cy="572700"/>
          </a:xfrm>
          <a:prstGeom prst="rect">
            <a:avLst/>
          </a:prstGeom>
        </p:spPr>
        <p:txBody>
          <a:bodyPr spcFirstLastPara="1" wrap="square" lIns="91425" tIns="91425" rIns="91425" bIns="91425" anchor="t" anchorCtr="0">
            <a:noAutofit/>
          </a:bodyPr>
          <a:lstStyle/>
          <a:p>
            <a:pPr lvl="0"/>
            <a:r>
              <a:rPr lang="en-GB" dirty="0"/>
              <a:t>Literature Review: Human Collaboration</a:t>
            </a:r>
            <a:endParaRPr dirty="0"/>
          </a:p>
        </p:txBody>
      </p:sp>
      <p:sp>
        <p:nvSpPr>
          <p:cNvPr id="984" name="Google Shape;984;p57">
            <a:extLst>
              <a:ext uri="{FF2B5EF4-FFF2-40B4-BE49-F238E27FC236}">
                <a16:creationId xmlns:a16="http://schemas.microsoft.com/office/drawing/2014/main" id="{7F661DAA-5EA7-D43E-9D9E-3F51B16A43A5}"/>
              </a:ext>
            </a:extLst>
          </p:cNvPr>
          <p:cNvSpPr txBox="1">
            <a:spLocks noGrp="1"/>
          </p:cNvSpPr>
          <p:nvPr>
            <p:ph type="subTitle" idx="2"/>
          </p:nvPr>
        </p:nvSpPr>
        <p:spPr>
          <a:xfrm flipH="1">
            <a:off x="28729" y="1710148"/>
            <a:ext cx="1747870" cy="2988325"/>
          </a:xfrm>
          <a:prstGeom prst="rect">
            <a:avLst/>
          </a:prstGeom>
        </p:spPr>
        <p:txBody>
          <a:bodyPr spcFirstLastPara="1" wrap="square" lIns="91425" tIns="91425" rIns="91425" bIns="91425" anchor="t" anchorCtr="0">
            <a:noAutofit/>
          </a:bodyPr>
          <a:lstStyle/>
          <a:p>
            <a:pPr marL="139700" lvl="0" indent="0"/>
            <a:r>
              <a:rPr lang="en-GB" sz="1200" b="1" dirty="0"/>
              <a:t>Human staff bring emotional intelligence, adaptability, and empathy to service encounters (Tung and Au, 2018).</a:t>
            </a:r>
          </a:p>
          <a:p>
            <a:pPr marL="139700" lvl="0" indent="0"/>
            <a:r>
              <a:rPr lang="en-GB" sz="1200" dirty="0"/>
              <a:t>Critical for complex complaints and emotionally sensitive interactions.</a:t>
            </a:r>
          </a:p>
        </p:txBody>
      </p:sp>
      <p:sp>
        <p:nvSpPr>
          <p:cNvPr id="6" name="Google Shape;984;p57">
            <a:extLst>
              <a:ext uri="{FF2B5EF4-FFF2-40B4-BE49-F238E27FC236}">
                <a16:creationId xmlns:a16="http://schemas.microsoft.com/office/drawing/2014/main" id="{58FF712D-FD84-2F3D-5C9F-B41E5D05B54E}"/>
              </a:ext>
            </a:extLst>
          </p:cNvPr>
          <p:cNvSpPr txBox="1">
            <a:spLocks/>
          </p:cNvSpPr>
          <p:nvPr/>
        </p:nvSpPr>
        <p:spPr>
          <a:xfrm flipH="1">
            <a:off x="1879143" y="1735427"/>
            <a:ext cx="1610011"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139700" lvl="0" indent="0"/>
            <a:r>
              <a:rPr lang="en-GB" sz="1200" b="1" dirty="0"/>
              <a:t>AI lacks discretion and cultural awareness in high-context situations (</a:t>
            </a:r>
            <a:r>
              <a:rPr lang="en-GB" sz="1200" b="1" dirty="0" err="1"/>
              <a:t>Pizam</a:t>
            </a:r>
            <a:r>
              <a:rPr lang="en-GB" sz="1200" b="1" dirty="0"/>
              <a:t>, 2020).</a:t>
            </a:r>
          </a:p>
          <a:p>
            <a:pPr marL="139700" lvl="0" indent="0"/>
            <a:r>
              <a:rPr lang="en-GB" sz="1200" dirty="0"/>
              <a:t>Staff interpret guest tone, urgency, and non-verbal cues better.</a:t>
            </a:r>
          </a:p>
        </p:txBody>
      </p:sp>
      <p:sp>
        <p:nvSpPr>
          <p:cNvPr id="19" name="Google Shape;984;p57">
            <a:extLst>
              <a:ext uri="{FF2B5EF4-FFF2-40B4-BE49-F238E27FC236}">
                <a16:creationId xmlns:a16="http://schemas.microsoft.com/office/drawing/2014/main" id="{707DD8E2-DC01-D723-D1CB-CD804EDC7F04}"/>
              </a:ext>
            </a:extLst>
          </p:cNvPr>
          <p:cNvSpPr txBox="1">
            <a:spLocks/>
          </p:cNvSpPr>
          <p:nvPr/>
        </p:nvSpPr>
        <p:spPr>
          <a:xfrm flipH="1">
            <a:off x="3489154" y="1710147"/>
            <a:ext cx="1710323"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139700" lvl="0" indent="0"/>
            <a:r>
              <a:rPr lang="en-GB" sz="1200" b="1" dirty="0"/>
              <a:t>Collaboration between humans and AI enhances service quality and trust (Wirtz, Patterson and Kunz, 2018).</a:t>
            </a:r>
          </a:p>
          <a:p>
            <a:pPr marL="139700" lvl="0" indent="0"/>
            <a:r>
              <a:rPr lang="en-GB" sz="1200" dirty="0"/>
              <a:t>Hybrid service models increasingly adopted across global chains.</a:t>
            </a:r>
          </a:p>
        </p:txBody>
      </p:sp>
      <p:sp>
        <p:nvSpPr>
          <p:cNvPr id="20" name="Google Shape;984;p57">
            <a:extLst>
              <a:ext uri="{FF2B5EF4-FFF2-40B4-BE49-F238E27FC236}">
                <a16:creationId xmlns:a16="http://schemas.microsoft.com/office/drawing/2014/main" id="{1D598C8C-55C0-E56A-150B-0BE9DC630763}"/>
              </a:ext>
            </a:extLst>
          </p:cNvPr>
          <p:cNvSpPr txBox="1">
            <a:spLocks/>
          </p:cNvSpPr>
          <p:nvPr/>
        </p:nvSpPr>
        <p:spPr>
          <a:xfrm flipH="1">
            <a:off x="5302023" y="1710147"/>
            <a:ext cx="1695676"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lvl="0"/>
            <a:r>
              <a:rPr lang="en-GB" sz="1200" b="1" dirty="0"/>
              <a:t>Staff anxiety</a:t>
            </a:r>
          </a:p>
          <a:p>
            <a:pPr lvl="0"/>
            <a:r>
              <a:rPr lang="en-GB" sz="1200" b="1" dirty="0"/>
              <a:t>systems</a:t>
            </a:r>
          </a:p>
          <a:p>
            <a:pPr lvl="0"/>
            <a:r>
              <a:rPr lang="en-GB" sz="1200" b="1" dirty="0"/>
              <a:t>from unclear roles</a:t>
            </a:r>
          </a:p>
          <a:p>
            <a:pPr lvl="0"/>
            <a:r>
              <a:rPr lang="en-GB" sz="1200" b="1" dirty="0"/>
              <a:t>and skill</a:t>
            </a:r>
          </a:p>
          <a:p>
            <a:pPr lvl="0"/>
            <a:r>
              <a:rPr lang="en-GB" sz="1200" b="1" dirty="0"/>
              <a:t>mismatches.</a:t>
            </a:r>
          </a:p>
          <a:p>
            <a:pPr lvl="0"/>
            <a:r>
              <a:rPr lang="en-GB" sz="1200" dirty="0"/>
              <a:t>Upskilling reduces</a:t>
            </a:r>
          </a:p>
          <a:p>
            <a:pPr lvl="0"/>
            <a:r>
              <a:rPr lang="en-GB" sz="1200" dirty="0"/>
              <a:t>fear and increases</a:t>
            </a:r>
          </a:p>
          <a:p>
            <a:pPr lvl="0"/>
            <a:r>
              <a:rPr lang="en-GB" sz="1200" dirty="0"/>
              <a:t>confidence (Costa</a:t>
            </a:r>
          </a:p>
          <a:p>
            <a:pPr lvl="0"/>
            <a:r>
              <a:rPr lang="en-GB" sz="1200" dirty="0"/>
              <a:t>and Costa, 2022).</a:t>
            </a:r>
          </a:p>
          <a:p>
            <a:pPr marL="0" indent="0"/>
            <a:endParaRPr lang="en-GB" sz="1200" dirty="0"/>
          </a:p>
        </p:txBody>
      </p:sp>
      <p:sp>
        <p:nvSpPr>
          <p:cNvPr id="21" name="Google Shape;984;p57">
            <a:extLst>
              <a:ext uri="{FF2B5EF4-FFF2-40B4-BE49-F238E27FC236}">
                <a16:creationId xmlns:a16="http://schemas.microsoft.com/office/drawing/2014/main" id="{0FFF2FA2-5049-7BDE-BB27-19A9E696C867}"/>
              </a:ext>
            </a:extLst>
          </p:cNvPr>
          <p:cNvSpPr txBox="1">
            <a:spLocks/>
          </p:cNvSpPr>
          <p:nvPr/>
        </p:nvSpPr>
        <p:spPr>
          <a:xfrm flipH="1">
            <a:off x="7202790" y="1710148"/>
            <a:ext cx="1611010" cy="29883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marL="139700" lvl="0" indent="0"/>
            <a:r>
              <a:rPr lang="en-GB" sz="1200" b="1" dirty="0"/>
              <a:t>A strategic human-AI balance strengthens brand experience and operational resilience.</a:t>
            </a:r>
          </a:p>
          <a:p>
            <a:pPr marL="139700" lvl="0" indent="0"/>
            <a:r>
              <a:rPr lang="en-GB" sz="1200" dirty="0"/>
              <a:t>Hotels retain warmth and efficiency without sacrificing either.</a:t>
            </a:r>
          </a:p>
        </p:txBody>
      </p:sp>
    </p:spTree>
    <p:extLst>
      <p:ext uri="{BB962C8B-B14F-4D97-AF65-F5344CB8AC3E}">
        <p14:creationId xmlns:p14="http://schemas.microsoft.com/office/powerpoint/2010/main" val="109186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A4C135FB-B0A2-BB26-97D8-B9ACD7B80C45}"/>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84450A87-C2C1-FFBF-D84F-B14F6DDB5CA1}"/>
              </a:ext>
            </a:extLst>
          </p:cNvPr>
          <p:cNvSpPr txBox="1">
            <a:spLocks noGrp="1"/>
          </p:cNvSpPr>
          <p:nvPr>
            <p:ph type="title" idx="9"/>
          </p:nvPr>
        </p:nvSpPr>
        <p:spPr>
          <a:xfrm>
            <a:off x="321733" y="445025"/>
            <a:ext cx="8102267" cy="572700"/>
          </a:xfrm>
          <a:prstGeom prst="rect">
            <a:avLst/>
          </a:prstGeom>
        </p:spPr>
        <p:txBody>
          <a:bodyPr spcFirstLastPara="1" wrap="square" lIns="91425" tIns="91425" rIns="91425" bIns="91425" anchor="t" anchorCtr="0">
            <a:noAutofit/>
          </a:bodyPr>
          <a:lstStyle/>
          <a:p>
            <a:pPr lvl="0"/>
            <a:r>
              <a:rPr lang="en-GB" dirty="0"/>
              <a:t>Methodology &amp; PEST Overview</a:t>
            </a:r>
            <a:endParaRPr dirty="0"/>
          </a:p>
        </p:txBody>
      </p:sp>
      <p:sp>
        <p:nvSpPr>
          <p:cNvPr id="3" name="Subtitle 2">
            <a:extLst>
              <a:ext uri="{FF2B5EF4-FFF2-40B4-BE49-F238E27FC236}">
                <a16:creationId xmlns:a16="http://schemas.microsoft.com/office/drawing/2014/main" id="{9AF52010-A7DB-0DD8-AF9D-A64138E76A98}"/>
              </a:ext>
            </a:extLst>
          </p:cNvPr>
          <p:cNvSpPr>
            <a:spLocks noGrp="1"/>
          </p:cNvSpPr>
          <p:nvPr>
            <p:ph type="subTitle" idx="2"/>
          </p:nvPr>
        </p:nvSpPr>
        <p:spPr>
          <a:xfrm flipH="1">
            <a:off x="4053187" y="1198102"/>
            <a:ext cx="4743677" cy="831300"/>
          </a:xfrm>
        </p:spPr>
        <p:txBody>
          <a:bodyPr/>
          <a:lstStyle/>
          <a:p>
            <a:r>
              <a:rPr lang="en-GB" dirty="0"/>
              <a:t>This research uses a secondary qualitative approach to analyse AI-human collaboration in hospitality.</a:t>
            </a:r>
          </a:p>
          <a:p>
            <a:endParaRPr lang="en-US" dirty="0"/>
          </a:p>
        </p:txBody>
      </p:sp>
      <p:sp>
        <p:nvSpPr>
          <p:cNvPr id="4" name="Subtitle 2">
            <a:extLst>
              <a:ext uri="{FF2B5EF4-FFF2-40B4-BE49-F238E27FC236}">
                <a16:creationId xmlns:a16="http://schemas.microsoft.com/office/drawing/2014/main" id="{375F264B-41C5-C364-B511-CA94B80A9813}"/>
              </a:ext>
            </a:extLst>
          </p:cNvPr>
          <p:cNvSpPr txBox="1">
            <a:spLocks/>
          </p:cNvSpPr>
          <p:nvPr/>
        </p:nvSpPr>
        <p:spPr>
          <a:xfrm flipH="1">
            <a:off x="4053186" y="1854179"/>
            <a:ext cx="4743677" cy="831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lvl="0"/>
            <a:r>
              <a:rPr lang="en-GB" dirty="0"/>
              <a:t>Literature and reports from academic databases and industry sources were systematically reviewed.</a:t>
            </a:r>
          </a:p>
        </p:txBody>
      </p:sp>
      <p:sp>
        <p:nvSpPr>
          <p:cNvPr id="5" name="Subtitle 2">
            <a:extLst>
              <a:ext uri="{FF2B5EF4-FFF2-40B4-BE49-F238E27FC236}">
                <a16:creationId xmlns:a16="http://schemas.microsoft.com/office/drawing/2014/main" id="{5C9992BE-66B4-2C95-EBDE-B5394099395A}"/>
              </a:ext>
            </a:extLst>
          </p:cNvPr>
          <p:cNvSpPr txBox="1">
            <a:spLocks/>
          </p:cNvSpPr>
          <p:nvPr/>
        </p:nvSpPr>
        <p:spPr>
          <a:xfrm flipH="1">
            <a:off x="4053185" y="2532638"/>
            <a:ext cx="4743677" cy="831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lvl="0"/>
            <a:r>
              <a:rPr lang="en-GB" dirty="0"/>
              <a:t>PEST analysis was used to evaluate Political, Economic, Social, and Technological factors (Cooper and Hall, 2019).</a:t>
            </a:r>
          </a:p>
          <a:p>
            <a:endParaRPr lang="en-US" dirty="0"/>
          </a:p>
        </p:txBody>
      </p:sp>
      <p:sp>
        <p:nvSpPr>
          <p:cNvPr id="7" name="Subtitle 2">
            <a:extLst>
              <a:ext uri="{FF2B5EF4-FFF2-40B4-BE49-F238E27FC236}">
                <a16:creationId xmlns:a16="http://schemas.microsoft.com/office/drawing/2014/main" id="{C5354FCC-8C0C-A4CB-31F0-EB1289DC16F2}"/>
              </a:ext>
            </a:extLst>
          </p:cNvPr>
          <p:cNvSpPr txBox="1">
            <a:spLocks/>
          </p:cNvSpPr>
          <p:nvPr/>
        </p:nvSpPr>
        <p:spPr>
          <a:xfrm flipH="1">
            <a:off x="4053183" y="4047551"/>
            <a:ext cx="4743678" cy="831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lvl="0"/>
            <a:r>
              <a:rPr lang="en-GB" dirty="0"/>
              <a:t>Combining theory with real-world examples improves the relevance of the findings (</a:t>
            </a:r>
            <a:r>
              <a:rPr lang="en-GB" dirty="0" err="1"/>
              <a:t>Batabyal</a:t>
            </a:r>
            <a:r>
              <a:rPr lang="en-GB" dirty="0"/>
              <a:t> and Das, 2019).</a:t>
            </a:r>
          </a:p>
          <a:p>
            <a:endParaRPr lang="en-US" dirty="0"/>
          </a:p>
        </p:txBody>
      </p:sp>
      <p:sp>
        <p:nvSpPr>
          <p:cNvPr id="8" name="Subtitle 2">
            <a:extLst>
              <a:ext uri="{FF2B5EF4-FFF2-40B4-BE49-F238E27FC236}">
                <a16:creationId xmlns:a16="http://schemas.microsoft.com/office/drawing/2014/main" id="{BF85DF43-4DF7-8A1E-F409-5B6C66C1BDFD}"/>
              </a:ext>
            </a:extLst>
          </p:cNvPr>
          <p:cNvSpPr txBox="1">
            <a:spLocks/>
          </p:cNvSpPr>
          <p:nvPr/>
        </p:nvSpPr>
        <p:spPr>
          <a:xfrm flipH="1">
            <a:off x="4053185" y="3369092"/>
            <a:ext cx="4743677" cy="831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1pPr>
            <a:lvl2pPr marL="914400" marR="0" lvl="1"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2pPr>
            <a:lvl3pPr marL="1371600" marR="0" lvl="2"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3pPr>
            <a:lvl4pPr marL="1828800" marR="0" lvl="3"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4pPr>
            <a:lvl5pPr marL="2286000" marR="0" lvl="4"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5pPr>
            <a:lvl6pPr marL="2743200" marR="0" lvl="5"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6pPr>
            <a:lvl7pPr marL="3200400" marR="0" lvl="6"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7pPr>
            <a:lvl8pPr marL="3657600" marR="0" lvl="7"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8pPr>
            <a:lvl9pPr marL="4114800" marR="0" lvl="8" indent="-317500" algn="ctr" rtl="0">
              <a:lnSpc>
                <a:spcPct val="100000"/>
              </a:lnSpc>
              <a:spcBef>
                <a:spcPts val="0"/>
              </a:spcBef>
              <a:spcAft>
                <a:spcPts val="0"/>
              </a:spcAft>
              <a:buClr>
                <a:schemeClr val="dk1"/>
              </a:buClr>
              <a:buSzPts val="1400"/>
              <a:buFont typeface="Raleway"/>
              <a:buNone/>
              <a:defRPr sz="1400" b="0" i="0" u="none" strike="noStrike" cap="none">
                <a:solidFill>
                  <a:schemeClr val="dk1"/>
                </a:solidFill>
                <a:latin typeface="Raleway"/>
                <a:ea typeface="Raleway"/>
                <a:cs typeface="Raleway"/>
                <a:sym typeface="Raleway"/>
              </a:defRPr>
            </a:lvl9pPr>
          </a:lstStyle>
          <a:p>
            <a:pPr lvl="0"/>
            <a:r>
              <a:rPr lang="en-GB" dirty="0"/>
              <a:t>Thematic patterns were drawn from over 25 sources published between 2017 and 2024.</a:t>
            </a:r>
          </a:p>
        </p:txBody>
      </p:sp>
      <p:pic>
        <p:nvPicPr>
          <p:cNvPr id="9" name="Picture 2" descr="Sage Research Methods - Qualitative Secondary Research: A Step-By-Step  Guide - Introducing Qualitative Secondary Research">
            <a:extLst>
              <a:ext uri="{FF2B5EF4-FFF2-40B4-BE49-F238E27FC236}">
                <a16:creationId xmlns:a16="http://schemas.microsoft.com/office/drawing/2014/main" id="{B34EBD60-551E-976B-9FB1-9FBF0DDE30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137" y="1329055"/>
            <a:ext cx="3405408" cy="32632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4724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0BE671FC-1B20-DB28-B477-36817D2988DB}"/>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2B48B94A-7F7F-8506-8696-D1C815085660}"/>
              </a:ext>
            </a:extLst>
          </p:cNvPr>
          <p:cNvSpPr txBox="1">
            <a:spLocks noGrp="1"/>
          </p:cNvSpPr>
          <p:nvPr>
            <p:ph type="title" idx="9"/>
          </p:nvPr>
        </p:nvSpPr>
        <p:spPr>
          <a:xfrm>
            <a:off x="321733" y="445025"/>
            <a:ext cx="8102267" cy="572700"/>
          </a:xfrm>
          <a:prstGeom prst="rect">
            <a:avLst/>
          </a:prstGeom>
        </p:spPr>
        <p:txBody>
          <a:bodyPr spcFirstLastPara="1" wrap="square" lIns="91425" tIns="91425" rIns="91425" bIns="91425" anchor="t" anchorCtr="0">
            <a:noAutofit/>
          </a:bodyPr>
          <a:lstStyle/>
          <a:p>
            <a:pPr lvl="0"/>
            <a:r>
              <a:rPr lang="en-GB" dirty="0"/>
              <a:t>PEST Analysis: Key Findings</a:t>
            </a:r>
            <a:endParaRPr dirty="0"/>
          </a:p>
        </p:txBody>
      </p:sp>
      <p:sp>
        <p:nvSpPr>
          <p:cNvPr id="6" name="Subtitle 5">
            <a:extLst>
              <a:ext uri="{FF2B5EF4-FFF2-40B4-BE49-F238E27FC236}">
                <a16:creationId xmlns:a16="http://schemas.microsoft.com/office/drawing/2014/main" id="{78EE7E1D-8640-8748-A5D2-BE289DE2D70E}"/>
              </a:ext>
            </a:extLst>
          </p:cNvPr>
          <p:cNvSpPr>
            <a:spLocks noGrp="1"/>
          </p:cNvSpPr>
          <p:nvPr>
            <p:ph type="subTitle" idx="2"/>
          </p:nvPr>
        </p:nvSpPr>
        <p:spPr>
          <a:xfrm flipH="1">
            <a:off x="296840" y="1207248"/>
            <a:ext cx="8550320" cy="3746716"/>
          </a:xfrm>
        </p:spPr>
        <p:txBody>
          <a:bodyPr/>
          <a:lstStyle/>
          <a:p>
            <a:pPr algn="l" fontAlgn="t"/>
            <a:r>
              <a:rPr lang="en-GB" b="1" dirty="0"/>
              <a:t>PEST Factor</a:t>
            </a:r>
            <a:endParaRPr lang="en-GB" dirty="0"/>
          </a:p>
          <a:p>
            <a:pPr algn="r" fontAlgn="t"/>
            <a:r>
              <a:rPr lang="en-GB" b="1" dirty="0"/>
              <a:t>Key Insight</a:t>
            </a:r>
          </a:p>
          <a:p>
            <a:pPr fontAlgn="t"/>
            <a:endParaRPr lang="en-GB" b="1" dirty="0"/>
          </a:p>
          <a:p>
            <a:pPr algn="l" fontAlgn="t"/>
            <a:r>
              <a:rPr lang="en-GB" b="1" dirty="0"/>
              <a:t>Political</a:t>
            </a:r>
            <a:endParaRPr lang="en-GB" dirty="0"/>
          </a:p>
          <a:p>
            <a:pPr algn="r" fontAlgn="t"/>
            <a:r>
              <a:rPr lang="en-GB" dirty="0"/>
              <a:t>Government policy supports tech innovation </a:t>
            </a:r>
          </a:p>
          <a:p>
            <a:pPr algn="r" fontAlgn="t"/>
            <a:r>
              <a:rPr lang="en-GB" dirty="0"/>
              <a:t>with ethical safeguards (World Economic Forum, 2023)</a:t>
            </a:r>
          </a:p>
          <a:p>
            <a:pPr algn="r" fontAlgn="t"/>
            <a:endParaRPr lang="en-GB" dirty="0"/>
          </a:p>
          <a:p>
            <a:pPr algn="l" fontAlgn="t"/>
            <a:r>
              <a:rPr lang="en-GB" b="1" dirty="0"/>
              <a:t>Economic</a:t>
            </a:r>
            <a:endParaRPr lang="en-GB" dirty="0"/>
          </a:p>
          <a:p>
            <a:pPr algn="r" fontAlgn="t"/>
            <a:r>
              <a:rPr lang="en-GB" dirty="0"/>
              <a:t>AI lowers labour costs but raises staff replacement concerns</a:t>
            </a:r>
          </a:p>
          <a:p>
            <a:pPr algn="r" fontAlgn="t"/>
            <a:r>
              <a:rPr lang="en-GB" dirty="0"/>
              <a:t>(McKinsey &amp; Company, 2017)</a:t>
            </a:r>
          </a:p>
          <a:p>
            <a:pPr algn="l" fontAlgn="t"/>
            <a:endParaRPr lang="en-GB" dirty="0"/>
          </a:p>
          <a:p>
            <a:pPr algn="l" fontAlgn="t"/>
            <a:r>
              <a:rPr lang="en-GB" b="1" dirty="0"/>
              <a:t>Social</a:t>
            </a:r>
            <a:endParaRPr lang="en-GB" dirty="0"/>
          </a:p>
          <a:p>
            <a:pPr algn="r" fontAlgn="t"/>
            <a:r>
              <a:rPr lang="en-GB" dirty="0"/>
              <a:t>Tech preferences differ by guest age, culture, and service tier.</a:t>
            </a:r>
          </a:p>
          <a:p>
            <a:pPr algn="l" fontAlgn="t"/>
            <a:endParaRPr lang="en-GB" dirty="0"/>
          </a:p>
          <a:p>
            <a:pPr algn="l" fontAlgn="t"/>
            <a:r>
              <a:rPr lang="en-GB" b="1" dirty="0"/>
              <a:t>Technological</a:t>
            </a:r>
            <a:endParaRPr lang="en-GB" dirty="0"/>
          </a:p>
          <a:p>
            <a:pPr algn="r" fontAlgn="t"/>
            <a:r>
              <a:rPr lang="en-GB" dirty="0"/>
              <a:t>AI enables dynamic pricing, smart rooms, </a:t>
            </a:r>
          </a:p>
          <a:p>
            <a:pPr algn="r" fontAlgn="t"/>
            <a:r>
              <a:rPr lang="en-GB" dirty="0"/>
              <a:t>and predictive operations (EY, 2024)</a:t>
            </a:r>
          </a:p>
          <a:p>
            <a:endParaRPr lang="en-US" dirty="0"/>
          </a:p>
        </p:txBody>
      </p:sp>
    </p:spTree>
    <p:extLst>
      <p:ext uri="{BB962C8B-B14F-4D97-AF65-F5344CB8AC3E}">
        <p14:creationId xmlns:p14="http://schemas.microsoft.com/office/powerpoint/2010/main" val="2861064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3C8A4ADF-EB3E-53A4-EDB3-81B9C061482A}"/>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795233A3-47BD-9658-F148-017C27C30BB8}"/>
              </a:ext>
            </a:extLst>
          </p:cNvPr>
          <p:cNvSpPr txBox="1">
            <a:spLocks noGrp="1"/>
          </p:cNvSpPr>
          <p:nvPr>
            <p:ph type="title" idx="9"/>
          </p:nvPr>
        </p:nvSpPr>
        <p:spPr>
          <a:xfrm>
            <a:off x="321733" y="445025"/>
            <a:ext cx="8102267" cy="572700"/>
          </a:xfrm>
          <a:prstGeom prst="rect">
            <a:avLst/>
          </a:prstGeom>
        </p:spPr>
        <p:txBody>
          <a:bodyPr spcFirstLastPara="1" wrap="square" lIns="91425" tIns="91425" rIns="91425" bIns="91425" anchor="t" anchorCtr="0">
            <a:noAutofit/>
          </a:bodyPr>
          <a:lstStyle/>
          <a:p>
            <a:pPr lvl="0"/>
            <a:r>
              <a:rPr lang="en-GB" dirty="0"/>
              <a:t>Real-World Examples</a:t>
            </a:r>
            <a:endParaRPr dirty="0"/>
          </a:p>
        </p:txBody>
      </p:sp>
      <p:sp>
        <p:nvSpPr>
          <p:cNvPr id="6" name="Subtitle 5">
            <a:extLst>
              <a:ext uri="{FF2B5EF4-FFF2-40B4-BE49-F238E27FC236}">
                <a16:creationId xmlns:a16="http://schemas.microsoft.com/office/drawing/2014/main" id="{40EFD7A3-59A0-6B1E-E52B-D58C7C7B3321}"/>
              </a:ext>
            </a:extLst>
          </p:cNvPr>
          <p:cNvSpPr>
            <a:spLocks noGrp="1"/>
          </p:cNvSpPr>
          <p:nvPr>
            <p:ph type="subTitle" idx="2"/>
          </p:nvPr>
        </p:nvSpPr>
        <p:spPr>
          <a:xfrm flipH="1">
            <a:off x="0" y="1207248"/>
            <a:ext cx="4761297" cy="3341603"/>
          </a:xfrm>
        </p:spPr>
        <p:txBody>
          <a:bodyPr/>
          <a:lstStyle/>
          <a:p>
            <a:r>
              <a:rPr lang="en-US" dirty="0"/>
              <a:t>Global hotel brands are actively adopting AI to improve efficiency and guest experience. Hilton introduced “Connie,” a robot concierge that answers guest queries in real time, enhancing front-desk operations (Ivanov and Webster, 2019). Marriott has implemented AI-powered smart rooms, enabling guests to control lighting, temperature, and entertainment systems via voice or mobile apps (Accenture, 2024). Accor Hotels uses chatbots for customer service and relies on AI for dynamic pricing. </a:t>
            </a:r>
            <a:r>
              <a:rPr lang="en-US" dirty="0" err="1"/>
              <a:t>CitizenM</a:t>
            </a:r>
            <a:r>
              <a:rPr lang="en-US" dirty="0"/>
              <a:t> offers a fully </a:t>
            </a:r>
            <a:r>
              <a:rPr lang="en-US" dirty="0" err="1"/>
              <a:t>digitised</a:t>
            </a:r>
            <a:r>
              <a:rPr lang="en-US" dirty="0"/>
              <a:t> guest journey, where mobile apps manage check-in, room access, and </a:t>
            </a:r>
            <a:r>
              <a:rPr lang="en-US" dirty="0" err="1"/>
              <a:t>personalisation</a:t>
            </a:r>
            <a:r>
              <a:rPr lang="en-US" dirty="0"/>
              <a:t>. These implementations vary by brand and segment, but all reflect a shift towards AI-human collaboration rather than replacement.</a:t>
            </a:r>
          </a:p>
          <a:p>
            <a:endParaRPr lang="en-US" dirty="0"/>
          </a:p>
        </p:txBody>
      </p:sp>
      <p:pic>
        <p:nvPicPr>
          <p:cNvPr id="2" name="Picture Placeholder 21">
            <a:extLst>
              <a:ext uri="{FF2B5EF4-FFF2-40B4-BE49-F238E27FC236}">
                <a16:creationId xmlns:a16="http://schemas.microsoft.com/office/drawing/2014/main" id="{AA381155-69E6-B2AE-F17D-4684BF15249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5462213" y="1207249"/>
            <a:ext cx="2489596" cy="3448586"/>
          </a:xfrm>
          <a:prstGeom prst="rect">
            <a:avLst/>
          </a:prstGeom>
          <a:noFill/>
          <a:ln>
            <a:noFill/>
          </a:ln>
        </p:spPr>
      </p:pic>
    </p:spTree>
    <p:extLst>
      <p:ext uri="{BB962C8B-B14F-4D97-AF65-F5344CB8AC3E}">
        <p14:creationId xmlns:p14="http://schemas.microsoft.com/office/powerpoint/2010/main" val="128904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C3A5BAD8-A2A4-EC71-4FE5-59EB62D78DF8}"/>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08267B11-5F01-1E7D-8A84-F7B70CFDE28D}"/>
              </a:ext>
            </a:extLst>
          </p:cNvPr>
          <p:cNvSpPr txBox="1">
            <a:spLocks noGrp="1"/>
          </p:cNvSpPr>
          <p:nvPr>
            <p:ph type="title" idx="9"/>
          </p:nvPr>
        </p:nvSpPr>
        <p:spPr>
          <a:xfrm>
            <a:off x="321733" y="456600"/>
            <a:ext cx="8102267" cy="572700"/>
          </a:xfrm>
          <a:prstGeom prst="rect">
            <a:avLst/>
          </a:prstGeom>
        </p:spPr>
        <p:txBody>
          <a:bodyPr spcFirstLastPara="1" wrap="square" lIns="91425" tIns="91425" rIns="91425" bIns="91425" anchor="t" anchorCtr="0">
            <a:noAutofit/>
          </a:bodyPr>
          <a:lstStyle/>
          <a:p>
            <a:pPr lvl="0"/>
            <a:r>
              <a:rPr lang="en-GB" dirty="0"/>
              <a:t>Conclusion &amp; Recommendations</a:t>
            </a:r>
            <a:endParaRPr dirty="0"/>
          </a:p>
        </p:txBody>
      </p:sp>
      <p:sp>
        <p:nvSpPr>
          <p:cNvPr id="6" name="Subtitle 5">
            <a:extLst>
              <a:ext uri="{FF2B5EF4-FFF2-40B4-BE49-F238E27FC236}">
                <a16:creationId xmlns:a16="http://schemas.microsoft.com/office/drawing/2014/main" id="{4BCCD1E2-F529-BE11-8C9F-074A08589DED}"/>
              </a:ext>
            </a:extLst>
          </p:cNvPr>
          <p:cNvSpPr>
            <a:spLocks noGrp="1"/>
          </p:cNvSpPr>
          <p:nvPr>
            <p:ph type="subTitle" idx="2"/>
          </p:nvPr>
        </p:nvSpPr>
        <p:spPr>
          <a:xfrm flipH="1">
            <a:off x="194400" y="1589213"/>
            <a:ext cx="8229600" cy="3341603"/>
          </a:xfrm>
        </p:spPr>
        <p:txBody>
          <a:bodyPr/>
          <a:lstStyle/>
          <a:p>
            <a:r>
              <a:rPr lang="en-US" dirty="0"/>
              <a:t>Artificial Intelligence is becoming a core component of modern hospitality, enhancing speed, </a:t>
            </a:r>
            <a:r>
              <a:rPr lang="en-US" dirty="0" err="1"/>
              <a:t>personalisation</a:t>
            </a:r>
            <a:r>
              <a:rPr lang="en-US" dirty="0"/>
              <a:t>, and operational control.</a:t>
            </a:r>
          </a:p>
          <a:p>
            <a:r>
              <a:rPr lang="en-US" dirty="0"/>
              <a:t>Successful implementation depends on integrating AI with human capabilities rather than replacing them (Costa and Costa, 2022).</a:t>
            </a:r>
          </a:p>
          <a:p>
            <a:r>
              <a:rPr lang="en-US" dirty="0"/>
              <a:t>Staff must be upskilled and supported through digital transformation to reduce fear and increase collaboration.</a:t>
            </a:r>
          </a:p>
          <a:p>
            <a:r>
              <a:rPr lang="en-US" dirty="0"/>
              <a:t>Ethical standards around data use, transparency, and algorithmic bias must be upheld to maintain guest trust (Wirtz, Patterson and Kunz, 2018).</a:t>
            </a:r>
          </a:p>
          <a:p>
            <a:r>
              <a:rPr lang="en-US" dirty="0"/>
              <a:t>A hybrid model—where AI handles efficiency and humans deliver empathy—offers the most balanced path forward for service excellence.</a:t>
            </a:r>
          </a:p>
          <a:p>
            <a:endParaRPr lang="en-US" dirty="0"/>
          </a:p>
          <a:p>
            <a:endParaRPr lang="en-US" dirty="0"/>
          </a:p>
        </p:txBody>
      </p:sp>
    </p:spTree>
    <p:extLst>
      <p:ext uri="{BB962C8B-B14F-4D97-AF65-F5344CB8AC3E}">
        <p14:creationId xmlns:p14="http://schemas.microsoft.com/office/powerpoint/2010/main" val="384898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BAB3D774-6BDD-C67A-1F44-4C2773235D74}"/>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04CD8BD2-1548-BFAE-0EF4-7590A64F2433}"/>
              </a:ext>
            </a:extLst>
          </p:cNvPr>
          <p:cNvSpPr txBox="1">
            <a:spLocks noGrp="1"/>
          </p:cNvSpPr>
          <p:nvPr>
            <p:ph type="title" idx="9"/>
          </p:nvPr>
        </p:nvSpPr>
        <p:spPr>
          <a:xfrm>
            <a:off x="296333" y="277050"/>
            <a:ext cx="8102267" cy="572700"/>
          </a:xfrm>
          <a:prstGeom prst="rect">
            <a:avLst/>
          </a:prstGeom>
        </p:spPr>
        <p:txBody>
          <a:bodyPr spcFirstLastPara="1" wrap="square" lIns="91425" tIns="91425" rIns="91425" bIns="91425" anchor="t" anchorCtr="0">
            <a:noAutofit/>
          </a:bodyPr>
          <a:lstStyle/>
          <a:p>
            <a:pPr lvl="0"/>
            <a:r>
              <a:rPr lang="en" sz="3600" dirty="0"/>
              <a:t>THANKS</a:t>
            </a:r>
            <a:endParaRPr dirty="0"/>
          </a:p>
        </p:txBody>
      </p:sp>
      <p:pic>
        <p:nvPicPr>
          <p:cNvPr id="5" name="Picture 4" descr="A robot with a black background&#10;&#10;AI-generated content may be incorrect.">
            <a:extLst>
              <a:ext uri="{FF2B5EF4-FFF2-40B4-BE49-F238E27FC236}">
                <a16:creationId xmlns:a16="http://schemas.microsoft.com/office/drawing/2014/main" id="{9924FE94-1F83-1471-147C-D913CFC96769}"/>
              </a:ext>
            </a:extLst>
          </p:cNvPr>
          <p:cNvPicPr>
            <a:picLocks noChangeAspect="1"/>
          </p:cNvPicPr>
          <p:nvPr/>
        </p:nvPicPr>
        <p:blipFill>
          <a:blip r:embed="rId3"/>
          <a:stretch>
            <a:fillRect/>
          </a:stretch>
        </p:blipFill>
        <p:spPr>
          <a:xfrm>
            <a:off x="762000" y="1029300"/>
            <a:ext cx="7332133" cy="3837150"/>
          </a:xfrm>
          <a:prstGeom prst="rect">
            <a:avLst/>
          </a:prstGeom>
        </p:spPr>
      </p:pic>
    </p:spTree>
    <p:extLst>
      <p:ext uri="{BB962C8B-B14F-4D97-AF65-F5344CB8AC3E}">
        <p14:creationId xmlns:p14="http://schemas.microsoft.com/office/powerpoint/2010/main" val="869520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5416F1E9-CC52-D4F9-B255-DCB0271FF390}"/>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1FA4E8C3-6406-3B5E-4326-F064A60B0ABB}"/>
              </a:ext>
            </a:extLst>
          </p:cNvPr>
          <p:cNvSpPr txBox="1">
            <a:spLocks noGrp="1"/>
          </p:cNvSpPr>
          <p:nvPr>
            <p:ph type="title" idx="9"/>
          </p:nvPr>
        </p:nvSpPr>
        <p:spPr>
          <a:xfrm>
            <a:off x="321733" y="339369"/>
            <a:ext cx="8102267" cy="572700"/>
          </a:xfrm>
          <a:prstGeom prst="rect">
            <a:avLst/>
          </a:prstGeom>
        </p:spPr>
        <p:txBody>
          <a:bodyPr spcFirstLastPara="1" wrap="square" lIns="91425" tIns="91425" rIns="91425" bIns="91425" anchor="t" anchorCtr="0">
            <a:noAutofit/>
          </a:bodyPr>
          <a:lstStyle/>
          <a:p>
            <a:pPr lvl="0"/>
            <a:r>
              <a:rPr lang="en-GB" dirty="0"/>
              <a:t>References</a:t>
            </a:r>
            <a:br>
              <a:rPr lang="en-GB" dirty="0"/>
            </a:br>
            <a:endParaRPr dirty="0"/>
          </a:p>
        </p:txBody>
      </p:sp>
      <p:sp>
        <p:nvSpPr>
          <p:cNvPr id="6" name="Subtitle 5">
            <a:extLst>
              <a:ext uri="{FF2B5EF4-FFF2-40B4-BE49-F238E27FC236}">
                <a16:creationId xmlns:a16="http://schemas.microsoft.com/office/drawing/2014/main" id="{40908775-06DD-3796-B436-990E344C5427}"/>
              </a:ext>
            </a:extLst>
          </p:cNvPr>
          <p:cNvSpPr>
            <a:spLocks noGrp="1"/>
          </p:cNvSpPr>
          <p:nvPr>
            <p:ph type="subTitle" idx="2"/>
          </p:nvPr>
        </p:nvSpPr>
        <p:spPr>
          <a:xfrm flipH="1">
            <a:off x="194400" y="1029300"/>
            <a:ext cx="8229600" cy="3341603"/>
          </a:xfrm>
        </p:spPr>
        <p:txBody>
          <a:bodyPr/>
          <a:lstStyle/>
          <a:p>
            <a:pPr algn="just"/>
            <a:r>
              <a:rPr lang="en-GB" dirty="0"/>
              <a:t>Accenture (2024). </a:t>
            </a:r>
            <a:r>
              <a:rPr lang="en-GB" i="1" dirty="0"/>
              <a:t>The travel industry's new trip: How generative AI can redefine customer experiences and unlock new value for organisations</a:t>
            </a:r>
            <a:r>
              <a:rPr lang="en-GB" dirty="0"/>
              <a:t>. [PDF] Available at: https://</a:t>
            </a:r>
            <a:r>
              <a:rPr lang="en-GB" dirty="0" err="1"/>
              <a:t>www.accenture.com</a:t>
            </a:r>
            <a:r>
              <a:rPr lang="en-GB" dirty="0"/>
              <a:t>/content/dam/</a:t>
            </a:r>
            <a:r>
              <a:rPr lang="en-GB" dirty="0" err="1"/>
              <a:t>accenture</a:t>
            </a:r>
            <a:r>
              <a:rPr lang="en-GB" dirty="0"/>
              <a:t>/final/</a:t>
            </a:r>
            <a:r>
              <a:rPr lang="en-GB" dirty="0" err="1"/>
              <a:t>accenture</a:t>
            </a:r>
            <a:r>
              <a:rPr lang="en-GB" dirty="0"/>
              <a:t>-com/document-3/The-Travel-</a:t>
            </a:r>
            <a:r>
              <a:rPr lang="en-GB" dirty="0" err="1"/>
              <a:t>Industrys</a:t>
            </a:r>
            <a:r>
              <a:rPr lang="en-GB" dirty="0"/>
              <a:t>-New-Trip-</a:t>
            </a:r>
            <a:r>
              <a:rPr lang="en-GB" dirty="0" err="1"/>
              <a:t>Final.pdf</a:t>
            </a:r>
            <a:r>
              <a:rPr lang="en-GB" dirty="0"/>
              <a:t> [Accessed 27 May 2025].</a:t>
            </a:r>
          </a:p>
          <a:p>
            <a:pPr algn="just"/>
            <a:r>
              <a:rPr lang="en-GB" dirty="0" err="1"/>
              <a:t>Buhalis</a:t>
            </a:r>
            <a:r>
              <a:rPr lang="en-GB" dirty="0"/>
              <a:t>, D. and Leung, D. (2018) ‘Smart hospitality—Interconnectivity and interoperability towards an ecosystem’, </a:t>
            </a:r>
            <a:r>
              <a:rPr lang="en-GB" i="1" dirty="0"/>
              <a:t>International Journal of Hospitality Management</a:t>
            </a:r>
            <a:r>
              <a:rPr lang="en-GB" dirty="0"/>
              <a:t>, 71, pp. 41–50. doi:10.1016/j.ijhm.2017.11.011.</a:t>
            </a:r>
          </a:p>
          <a:p>
            <a:pPr algn="just"/>
            <a:r>
              <a:rPr lang="en-GB" dirty="0"/>
              <a:t>Deloitte (2024). </a:t>
            </a:r>
            <a:r>
              <a:rPr lang="en-GB" i="1" dirty="0"/>
              <a:t>Embracing the future: AI's transformative impact on travel and hospitality</a:t>
            </a:r>
            <a:r>
              <a:rPr lang="en-GB" dirty="0"/>
              <a:t>. [online] Available at: https://</a:t>
            </a:r>
            <a:r>
              <a:rPr lang="en-GB" dirty="0" err="1"/>
              <a:t>www.deloitte.com</a:t>
            </a:r>
            <a:r>
              <a:rPr lang="en-GB" dirty="0"/>
              <a:t>/</a:t>
            </a:r>
            <a:r>
              <a:rPr lang="en-GB" dirty="0" err="1"/>
              <a:t>uk</a:t>
            </a:r>
            <a:r>
              <a:rPr lang="en-GB" dirty="0"/>
              <a:t>/</a:t>
            </a:r>
            <a:r>
              <a:rPr lang="en-GB" dirty="0" err="1"/>
              <a:t>en</a:t>
            </a:r>
            <a:r>
              <a:rPr lang="en-GB" dirty="0"/>
              <a:t>/Industries/consumer/blogs/embracing-the-</a:t>
            </a:r>
            <a:r>
              <a:rPr lang="en-GB" dirty="0" err="1"/>
              <a:t>future.html</a:t>
            </a:r>
            <a:r>
              <a:rPr lang="en-GB" dirty="0"/>
              <a:t> [Accessed 26 May 2025].</a:t>
            </a:r>
          </a:p>
          <a:p>
            <a:pPr algn="just"/>
            <a:r>
              <a:rPr lang="en-GB" dirty="0"/>
              <a:t>EY (2024) </a:t>
            </a:r>
            <a:r>
              <a:rPr lang="en-GB" i="1" dirty="0"/>
              <a:t>AI in hospitality: Enhancing hotel guest experiences</a:t>
            </a:r>
            <a:r>
              <a:rPr lang="en-GB" dirty="0"/>
              <a:t>. [online] Available at: https://</a:t>
            </a:r>
            <a:r>
              <a:rPr lang="en-GB" dirty="0" err="1"/>
              <a:t>www.ey.com</a:t>
            </a:r>
            <a:r>
              <a:rPr lang="en-GB" dirty="0"/>
              <a:t>/</a:t>
            </a:r>
            <a:r>
              <a:rPr lang="en-GB" dirty="0" err="1"/>
              <a:t>en_us</a:t>
            </a:r>
            <a:r>
              <a:rPr lang="en-GB" dirty="0"/>
              <a:t>/insights/hospitality/ai-in-hospitality-enhancing-hotel-guest-experiences [Accessed 26 May 2025].</a:t>
            </a:r>
          </a:p>
          <a:p>
            <a:pPr algn="just"/>
            <a:r>
              <a:rPr lang="en-GB" dirty="0"/>
              <a:t>Gursoy, D., Chi, C.G. and Lu, L. (2019) ‘Examining the impact of AI service robots on hospitality consumers’ emotional responses’, </a:t>
            </a:r>
            <a:r>
              <a:rPr lang="en-GB" i="1" dirty="0"/>
              <a:t>Journal of Hospitality Marketing &amp; Management</a:t>
            </a:r>
            <a:r>
              <a:rPr lang="en-GB" dirty="0"/>
              <a:t>, 28(7), pp. 803–828. doi:10.1080/19368623.2019.1570737.</a:t>
            </a:r>
          </a:p>
          <a:p>
            <a:pPr algn="just"/>
            <a:endParaRPr lang="en-GB" dirty="0"/>
          </a:p>
          <a:p>
            <a:pPr algn="just"/>
            <a:endParaRPr lang="en-GB" dirty="0"/>
          </a:p>
          <a:p>
            <a:pPr algn="l"/>
            <a:endParaRPr lang="en-US" dirty="0"/>
          </a:p>
        </p:txBody>
      </p:sp>
    </p:spTree>
    <p:extLst>
      <p:ext uri="{BB962C8B-B14F-4D97-AF65-F5344CB8AC3E}">
        <p14:creationId xmlns:p14="http://schemas.microsoft.com/office/powerpoint/2010/main" val="2655945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6143ED11-CB3F-A7B0-4442-0AD57F26C137}"/>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0EE514ED-7E1C-FEDF-5E32-F717B1B5409F}"/>
              </a:ext>
            </a:extLst>
          </p:cNvPr>
          <p:cNvSpPr txBox="1">
            <a:spLocks noGrp="1"/>
          </p:cNvSpPr>
          <p:nvPr>
            <p:ph type="title" idx="9"/>
          </p:nvPr>
        </p:nvSpPr>
        <p:spPr>
          <a:xfrm>
            <a:off x="321733" y="339369"/>
            <a:ext cx="8102267" cy="572700"/>
          </a:xfrm>
          <a:prstGeom prst="rect">
            <a:avLst/>
          </a:prstGeom>
        </p:spPr>
        <p:txBody>
          <a:bodyPr spcFirstLastPara="1" wrap="square" lIns="91425" tIns="91425" rIns="91425" bIns="91425" anchor="t" anchorCtr="0">
            <a:noAutofit/>
          </a:bodyPr>
          <a:lstStyle/>
          <a:p>
            <a:pPr lvl="0"/>
            <a:r>
              <a:rPr lang="en-GB" dirty="0"/>
              <a:t>References</a:t>
            </a:r>
            <a:br>
              <a:rPr lang="en-GB" dirty="0"/>
            </a:br>
            <a:endParaRPr dirty="0"/>
          </a:p>
        </p:txBody>
      </p:sp>
      <p:sp>
        <p:nvSpPr>
          <p:cNvPr id="6" name="Subtitle 5">
            <a:extLst>
              <a:ext uri="{FF2B5EF4-FFF2-40B4-BE49-F238E27FC236}">
                <a16:creationId xmlns:a16="http://schemas.microsoft.com/office/drawing/2014/main" id="{8EFD5067-A868-35E8-38A9-F160B42796CC}"/>
              </a:ext>
            </a:extLst>
          </p:cNvPr>
          <p:cNvSpPr>
            <a:spLocks noGrp="1"/>
          </p:cNvSpPr>
          <p:nvPr>
            <p:ph type="subTitle" idx="2"/>
          </p:nvPr>
        </p:nvSpPr>
        <p:spPr>
          <a:xfrm flipH="1">
            <a:off x="194400" y="1029300"/>
            <a:ext cx="8229600" cy="3341603"/>
          </a:xfrm>
        </p:spPr>
        <p:txBody>
          <a:bodyPr/>
          <a:lstStyle/>
          <a:p>
            <a:r>
              <a:rPr lang="en-GB" dirty="0"/>
              <a:t>Ivanov, S. and Webster, C. (eds.) (2019) </a:t>
            </a:r>
            <a:r>
              <a:rPr lang="en-GB" i="1" dirty="0"/>
              <a:t>Robots, artificial intelligence, and service automation in travel, tourism and hospitality</a:t>
            </a:r>
            <a:r>
              <a:rPr lang="en-GB" dirty="0"/>
              <a:t>. Bingley: Emerald Publishing.</a:t>
            </a:r>
          </a:p>
          <a:p>
            <a:r>
              <a:rPr lang="en-GB" dirty="0"/>
              <a:t>Kuo, C.-M., Chen, L.-C. and Tseng, C.-Y. (2017) ‘Investigating an innovative service with hospitality robots’, </a:t>
            </a:r>
            <a:r>
              <a:rPr lang="en-GB" i="1" dirty="0"/>
              <a:t>International Journal of Contemporary Hospitality Management</a:t>
            </a:r>
            <a:r>
              <a:rPr lang="en-GB" dirty="0"/>
              <a:t>, 29(5), pp. 1305–1321. doi:10.1108/IJCHM-08-2015-0414.</a:t>
            </a:r>
          </a:p>
          <a:p>
            <a:r>
              <a:rPr lang="en-GB" dirty="0"/>
              <a:t>McKinsey &amp; Company (2017). </a:t>
            </a:r>
            <a:r>
              <a:rPr lang="en-GB" i="1" dirty="0"/>
              <a:t>Automation, employment, and productivity</a:t>
            </a:r>
            <a:r>
              <a:rPr lang="en-GB" dirty="0"/>
              <a:t>. [PDF] Available at: https://</a:t>
            </a:r>
            <a:r>
              <a:rPr lang="en-GB" dirty="0" err="1"/>
              <a:t>www.mckinsey.com</a:t>
            </a:r>
            <a:r>
              <a:rPr lang="en-GB" dirty="0"/>
              <a:t>/~/media/</a:t>
            </a:r>
            <a:r>
              <a:rPr lang="en-GB" dirty="0" err="1"/>
              <a:t>mckinsey</a:t>
            </a:r>
            <a:r>
              <a:rPr lang="en-GB" dirty="0"/>
              <a:t>/featured%20insights/Digital%20Disruption/Harnessing%20automation%20for%20a%20future%20that%20works/MGI-A-future-that-works-Executive-</a:t>
            </a:r>
            <a:r>
              <a:rPr lang="en-GB" dirty="0" err="1"/>
              <a:t>summary.ashx</a:t>
            </a:r>
            <a:r>
              <a:rPr lang="en-GB" dirty="0"/>
              <a:t> [Accessed 26 May 2025].</a:t>
            </a:r>
          </a:p>
          <a:p>
            <a:r>
              <a:rPr lang="en-GB" dirty="0" err="1"/>
              <a:t>Pizam</a:t>
            </a:r>
            <a:r>
              <a:rPr lang="en-GB" dirty="0"/>
              <a:t>, A. (2020) ‘Technological disruption and the hotel industry’, </a:t>
            </a:r>
            <a:r>
              <a:rPr lang="en-GB" i="1" dirty="0"/>
              <a:t>International Hospitality Review</a:t>
            </a:r>
            <a:r>
              <a:rPr lang="en-GB" dirty="0"/>
              <a:t>, 34(1), pp. 1–3. doi:10.1108/IHR-01-2020-0001.</a:t>
            </a:r>
          </a:p>
          <a:p>
            <a:r>
              <a:rPr lang="en-GB" dirty="0"/>
              <a:t>Tung, V.W.S. and Au, N. (2018) ‘Exploring customer experiences with robotics in hospitality’, </a:t>
            </a:r>
            <a:r>
              <a:rPr lang="en-GB" i="1" dirty="0"/>
              <a:t>International Journal of Contemporary Hospitality Management</a:t>
            </a:r>
            <a:r>
              <a:rPr lang="en-GB" dirty="0"/>
              <a:t>, 30(7), pp. 2680–2697. doi:10.1108/IJCHM-06-2017-0322.</a:t>
            </a:r>
          </a:p>
          <a:p>
            <a:pPr algn="just"/>
            <a:endParaRPr lang="en-GB" dirty="0"/>
          </a:p>
          <a:p>
            <a:pPr algn="just"/>
            <a:endParaRPr lang="en-GB" dirty="0"/>
          </a:p>
          <a:p>
            <a:pPr algn="l"/>
            <a:endParaRPr lang="en-US" dirty="0"/>
          </a:p>
        </p:txBody>
      </p:sp>
    </p:spTree>
    <p:extLst>
      <p:ext uri="{BB962C8B-B14F-4D97-AF65-F5344CB8AC3E}">
        <p14:creationId xmlns:p14="http://schemas.microsoft.com/office/powerpoint/2010/main" val="3647200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80">
          <a:extLst>
            <a:ext uri="{FF2B5EF4-FFF2-40B4-BE49-F238E27FC236}">
              <a16:creationId xmlns:a16="http://schemas.microsoft.com/office/drawing/2014/main" id="{B061A6C6-2E3F-8C0E-840F-4CDBA7111BDE}"/>
            </a:ext>
          </a:extLst>
        </p:cNvPr>
        <p:cNvGrpSpPr/>
        <p:nvPr/>
      </p:nvGrpSpPr>
      <p:grpSpPr>
        <a:xfrm>
          <a:off x="0" y="0"/>
          <a:ext cx="0" cy="0"/>
          <a:chOff x="0" y="0"/>
          <a:chExt cx="0" cy="0"/>
        </a:xfrm>
      </p:grpSpPr>
      <p:sp>
        <p:nvSpPr>
          <p:cNvPr id="981" name="Google Shape;981;p57">
            <a:extLst>
              <a:ext uri="{FF2B5EF4-FFF2-40B4-BE49-F238E27FC236}">
                <a16:creationId xmlns:a16="http://schemas.microsoft.com/office/drawing/2014/main" id="{C974694E-742A-4E13-D42D-F7E0FCEA15A0}"/>
              </a:ext>
            </a:extLst>
          </p:cNvPr>
          <p:cNvSpPr txBox="1">
            <a:spLocks noGrp="1"/>
          </p:cNvSpPr>
          <p:nvPr>
            <p:ph type="title" idx="9"/>
          </p:nvPr>
        </p:nvSpPr>
        <p:spPr>
          <a:xfrm>
            <a:off x="321733" y="339369"/>
            <a:ext cx="8102267" cy="572700"/>
          </a:xfrm>
          <a:prstGeom prst="rect">
            <a:avLst/>
          </a:prstGeom>
        </p:spPr>
        <p:txBody>
          <a:bodyPr spcFirstLastPara="1" wrap="square" lIns="91425" tIns="91425" rIns="91425" bIns="91425" anchor="t" anchorCtr="0">
            <a:noAutofit/>
          </a:bodyPr>
          <a:lstStyle/>
          <a:p>
            <a:pPr lvl="0"/>
            <a:r>
              <a:rPr lang="en-GB" dirty="0"/>
              <a:t>References</a:t>
            </a:r>
            <a:br>
              <a:rPr lang="en-GB" dirty="0"/>
            </a:br>
            <a:endParaRPr dirty="0"/>
          </a:p>
        </p:txBody>
      </p:sp>
      <p:sp>
        <p:nvSpPr>
          <p:cNvPr id="6" name="Subtitle 5">
            <a:extLst>
              <a:ext uri="{FF2B5EF4-FFF2-40B4-BE49-F238E27FC236}">
                <a16:creationId xmlns:a16="http://schemas.microsoft.com/office/drawing/2014/main" id="{296D76F3-9500-78F9-FE7B-5C85FEC7CA19}"/>
              </a:ext>
            </a:extLst>
          </p:cNvPr>
          <p:cNvSpPr>
            <a:spLocks noGrp="1"/>
          </p:cNvSpPr>
          <p:nvPr>
            <p:ph type="subTitle" idx="2"/>
          </p:nvPr>
        </p:nvSpPr>
        <p:spPr>
          <a:xfrm flipH="1">
            <a:off x="194400" y="1029300"/>
            <a:ext cx="8229600" cy="3341603"/>
          </a:xfrm>
        </p:spPr>
        <p:txBody>
          <a:bodyPr/>
          <a:lstStyle/>
          <a:p>
            <a:r>
              <a:rPr lang="en-GB" dirty="0"/>
              <a:t>World Economic Forum (2023). </a:t>
            </a:r>
            <a:r>
              <a:rPr lang="en-GB" i="1" dirty="0"/>
              <a:t>Future of Jobs Report 2023: Up to a Quarter of Jobs Expected to Change in Next Five Years</a:t>
            </a:r>
            <a:r>
              <a:rPr lang="en-GB" dirty="0"/>
              <a:t>. [online] Available at: https://</a:t>
            </a:r>
            <a:r>
              <a:rPr lang="en-GB" dirty="0" err="1"/>
              <a:t>www.weforum.org</a:t>
            </a:r>
            <a:r>
              <a:rPr lang="en-GB" dirty="0"/>
              <a:t>/press/2023/04/future-of-jobs-report-2023-up-to-a-quarter-of-jobs-expected-to-change-in-next-five-years/ [Accessed 25 May 2025].</a:t>
            </a:r>
          </a:p>
          <a:p>
            <a:r>
              <a:rPr lang="en-GB" dirty="0"/>
              <a:t>World Economic Forum (2023). </a:t>
            </a:r>
            <a:r>
              <a:rPr lang="en-GB" i="1" dirty="0"/>
              <a:t>The Future of Jobs Report 2023</a:t>
            </a:r>
            <a:r>
              <a:rPr lang="en-GB" dirty="0"/>
              <a:t>. [online] Available at: https://</a:t>
            </a:r>
            <a:r>
              <a:rPr lang="en-GB" dirty="0" err="1"/>
              <a:t>www.weforum.org</a:t>
            </a:r>
            <a:r>
              <a:rPr lang="en-GB" dirty="0"/>
              <a:t>/publications/the-future-of-jobs-report-2023/ [Accessed 25 May 2025].</a:t>
            </a:r>
          </a:p>
          <a:p>
            <a:r>
              <a:rPr lang="en-GB" dirty="0"/>
              <a:t> </a:t>
            </a:r>
          </a:p>
          <a:p>
            <a:pPr algn="just"/>
            <a:endParaRPr lang="en-GB" dirty="0"/>
          </a:p>
          <a:p>
            <a:pPr algn="just"/>
            <a:endParaRPr lang="en-GB" dirty="0"/>
          </a:p>
          <a:p>
            <a:pPr algn="l"/>
            <a:endParaRPr lang="en-US" dirty="0"/>
          </a:p>
        </p:txBody>
      </p:sp>
    </p:spTree>
    <p:extLst>
      <p:ext uri="{BB962C8B-B14F-4D97-AF65-F5344CB8AC3E}">
        <p14:creationId xmlns:p14="http://schemas.microsoft.com/office/powerpoint/2010/main" val="2053648135"/>
      </p:ext>
    </p:extLst>
  </p:cSld>
  <p:clrMapOvr>
    <a:masterClrMapping/>
  </p:clrMapOvr>
</p:sld>
</file>

<file path=ppt/theme/theme1.xml><?xml version="1.0" encoding="utf-8"?>
<a:theme xmlns:a="http://schemas.openxmlformats.org/drawingml/2006/main" name="Hotel Sales Strategy Marketing Plan by Slidesgo">
  <a:themeElements>
    <a:clrScheme name="Simple Light">
      <a:dk1>
        <a:srgbClr val="000000"/>
      </a:dk1>
      <a:lt1>
        <a:srgbClr val="F7F5E8"/>
      </a:lt1>
      <a:dk2>
        <a:srgbClr val="D3DFDC"/>
      </a:dk2>
      <a:lt2>
        <a:srgbClr val="C2D1CE"/>
      </a:lt2>
      <a:accent1>
        <a:srgbClr val="ADBBB8"/>
      </a:accent1>
      <a:accent2>
        <a:srgbClr val="9EAEAB"/>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1504</Words>
  <Application>Microsoft Macintosh PowerPoint</Application>
  <PresentationFormat>On-screen Show (16:9)</PresentationFormat>
  <Paragraphs>103</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Raleway</vt:lpstr>
      <vt:lpstr>Arial</vt:lpstr>
      <vt:lpstr>Elsie</vt:lpstr>
      <vt:lpstr>Old Standard TT</vt:lpstr>
      <vt:lpstr>Hotel Sales Strategy Marketing Plan by Slidesgo</vt:lpstr>
      <vt:lpstr>The Future of Work: Artificial Intelligence and Human Collaboration in the Hotel and Hospitality Industry</vt:lpstr>
      <vt:lpstr>Introduction</vt:lpstr>
      <vt:lpstr>Context and Research Focus</vt:lpstr>
      <vt:lpstr>Literature Review: AI in Hospitality</vt:lpstr>
      <vt:lpstr>Literature Review: Human Collaboration</vt:lpstr>
      <vt:lpstr>Methodology &amp; PEST Overview</vt:lpstr>
      <vt:lpstr>PEST Analysis: Key Findings</vt:lpstr>
      <vt:lpstr>Real-World Examples</vt:lpstr>
      <vt:lpstr>Conclusion &amp; Recommendations</vt:lpstr>
      <vt:lpstr>THANKS</vt:lpstr>
      <vt:lpstr>References </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Gergana Nikolova (2213953)</cp:lastModifiedBy>
  <cp:revision>3</cp:revision>
  <dcterms:modified xsi:type="dcterms:W3CDTF">2025-06-11T10:29:09Z</dcterms:modified>
</cp:coreProperties>
</file>