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32"/>
  </p:notesMasterIdLst>
  <p:sldIdLst>
    <p:sldId id="256" r:id="rId2"/>
    <p:sldId id="336" r:id="rId3"/>
    <p:sldId id="337" r:id="rId4"/>
    <p:sldId id="338" r:id="rId5"/>
    <p:sldId id="339" r:id="rId6"/>
    <p:sldId id="340" r:id="rId7"/>
    <p:sldId id="341" r:id="rId8"/>
    <p:sldId id="342" r:id="rId9"/>
    <p:sldId id="343" r:id="rId10"/>
    <p:sldId id="344" r:id="rId11"/>
    <p:sldId id="345" r:id="rId12"/>
    <p:sldId id="346" r:id="rId13"/>
    <p:sldId id="347" r:id="rId14"/>
    <p:sldId id="348" r:id="rId15"/>
    <p:sldId id="349" r:id="rId16"/>
    <p:sldId id="350" r:id="rId17"/>
    <p:sldId id="351" r:id="rId18"/>
    <p:sldId id="352" r:id="rId19"/>
    <p:sldId id="353" r:id="rId20"/>
    <p:sldId id="354" r:id="rId21"/>
    <p:sldId id="356" r:id="rId22"/>
    <p:sldId id="257" r:id="rId23"/>
    <p:sldId id="355" r:id="rId24"/>
    <p:sldId id="258" r:id="rId25"/>
    <p:sldId id="264" r:id="rId26"/>
    <p:sldId id="265" r:id="rId27"/>
    <p:sldId id="266" r:id="rId28"/>
    <p:sldId id="267" r:id="rId29"/>
    <p:sldId id="268" r:id="rId30"/>
    <p:sldId id="269" r:id="rId31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FA056C-5933-425C-BF61-F64B102B941F}" v="4" dt="2021-10-07T10:28:03.4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79"/>
    <p:restoredTop sz="93224"/>
  </p:normalViewPr>
  <p:slideViewPr>
    <p:cSldViewPr>
      <p:cViewPr>
        <p:scale>
          <a:sx n="98" d="100"/>
          <a:sy n="98" d="100"/>
        </p:scale>
        <p:origin x="864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50501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336157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798074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48151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61117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24510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357485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32765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841813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47042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808694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20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13728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5B2568-DCFD-456E-9B41-1AAF8AE8A4C1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4513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5B2568-DCFD-456E-9B41-1AAF8AE8A4C1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4422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5B2568-DCFD-456E-9B41-1AAF8AE8A4C1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1016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5B2568-DCFD-456E-9B41-1AAF8AE8A4C1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03865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5B2568-DCFD-456E-9B41-1AAF8AE8A4C1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8143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5B2568-DCFD-456E-9B41-1AAF8AE8A4C1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3124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Intro to Clinical Assessment –  Hip ROM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805264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2761500" cy="4351337"/>
          </a:xfrm>
        </p:spPr>
        <p:txBody>
          <a:bodyPr/>
          <a:lstStyle/>
          <a:p>
            <a:r>
              <a:rPr lang="en-GB" dirty="0"/>
              <a:t>Bony Landmarks</a:t>
            </a:r>
          </a:p>
          <a:p>
            <a:pPr lvl="1"/>
            <a:r>
              <a:rPr lang="en-GB" dirty="0"/>
              <a:t>ASIS</a:t>
            </a:r>
          </a:p>
          <a:p>
            <a:pPr lvl="1"/>
            <a:r>
              <a:rPr lang="en-GB" dirty="0"/>
              <a:t>Pubic Symphysis</a:t>
            </a:r>
          </a:p>
          <a:p>
            <a:pPr lvl="1"/>
            <a:r>
              <a:rPr lang="en-GB" dirty="0"/>
              <a:t>Inguinal Ligament</a:t>
            </a:r>
          </a:p>
          <a:p>
            <a:pPr lvl="1"/>
            <a:r>
              <a:rPr lang="en-GB" dirty="0"/>
              <a:t>Greater Trochanter</a:t>
            </a:r>
          </a:p>
          <a:p>
            <a:pPr lvl="1"/>
            <a:r>
              <a:rPr lang="en-GB" dirty="0" err="1"/>
              <a:t>Femoroacetabular</a:t>
            </a:r>
            <a:r>
              <a:rPr lang="en-GB" dirty="0"/>
              <a:t> Joint Line</a:t>
            </a:r>
          </a:p>
          <a:p>
            <a:pPr lvl="1"/>
            <a:r>
              <a:rPr lang="en-GB" dirty="0"/>
              <a:t>AIIS</a:t>
            </a:r>
          </a:p>
          <a:p>
            <a:pPr lvl="1"/>
            <a:r>
              <a:rPr lang="en-GB" dirty="0"/>
              <a:t>PSIS</a:t>
            </a:r>
          </a:p>
          <a:p>
            <a:pPr lvl="1"/>
            <a:r>
              <a:rPr lang="en-GB" dirty="0"/>
              <a:t>Iliac Crest</a:t>
            </a:r>
          </a:p>
          <a:p>
            <a:pPr lvl="1"/>
            <a:r>
              <a:rPr lang="en-GB" dirty="0" err="1"/>
              <a:t>Ischial</a:t>
            </a:r>
            <a:r>
              <a:rPr lang="en-GB" dirty="0"/>
              <a:t> Tuberosity</a:t>
            </a:r>
          </a:p>
          <a:p>
            <a:pPr lvl="1"/>
            <a:r>
              <a:rPr lang="en-GB" dirty="0"/>
              <a:t>Sacrum</a:t>
            </a:r>
          </a:p>
          <a:p>
            <a:pPr lvl="1"/>
            <a:r>
              <a:rPr lang="en-GB" dirty="0"/>
              <a:t>Coccyx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4581144" y="1691322"/>
            <a:ext cx="2473468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GB" dirty="0"/>
              <a:t>Anatomy of the Hip </a:t>
            </a:r>
          </a:p>
          <a:p>
            <a:pPr lvl="1" fontAlgn="auto"/>
            <a:r>
              <a:rPr lang="en-GB" dirty="0"/>
              <a:t>Bones</a:t>
            </a:r>
          </a:p>
          <a:p>
            <a:pPr lvl="1" fontAlgn="auto"/>
            <a:r>
              <a:rPr lang="en-GB" dirty="0"/>
              <a:t>Ligaments</a:t>
            </a:r>
          </a:p>
          <a:p>
            <a:pPr lvl="1" fontAlgn="auto"/>
            <a:r>
              <a:rPr lang="en-GB" dirty="0"/>
              <a:t>Bursa</a:t>
            </a:r>
          </a:p>
          <a:p>
            <a:pPr lvl="1" fontAlgn="auto"/>
            <a:r>
              <a:rPr lang="en-GB" dirty="0"/>
              <a:t>Capsule</a:t>
            </a:r>
          </a:p>
          <a:p>
            <a:pPr lvl="1" fontAlgn="auto"/>
            <a:r>
              <a:rPr lang="en-GB" dirty="0"/>
              <a:t>Muscles</a:t>
            </a:r>
          </a:p>
          <a:p>
            <a:pPr lvl="1" fontAlgn="auto"/>
            <a:r>
              <a:rPr lang="en-GB" dirty="0"/>
              <a:t>Tendons</a:t>
            </a:r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583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Hip ROM 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28800"/>
            <a:ext cx="7427168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Movements</a:t>
            </a:r>
          </a:p>
          <a:p>
            <a:pPr lvl="1">
              <a:spcAft>
                <a:spcPct val="50000"/>
              </a:spcAft>
            </a:pPr>
            <a:r>
              <a:rPr lang="en-GB" altLang="en-US" dirty="0"/>
              <a:t>Flexion</a:t>
            </a:r>
          </a:p>
          <a:p>
            <a:pPr lvl="1">
              <a:spcAft>
                <a:spcPct val="50000"/>
              </a:spcAft>
            </a:pPr>
            <a:r>
              <a:rPr lang="en-GB" altLang="en-US" dirty="0"/>
              <a:t>Extension</a:t>
            </a:r>
          </a:p>
          <a:p>
            <a:pPr lvl="1">
              <a:spcAft>
                <a:spcPct val="50000"/>
              </a:spcAft>
            </a:pPr>
            <a:r>
              <a:rPr lang="en-GB" altLang="en-US" dirty="0"/>
              <a:t>Medial Rotation</a:t>
            </a:r>
          </a:p>
          <a:p>
            <a:pPr lvl="1">
              <a:spcAft>
                <a:spcPct val="50000"/>
              </a:spcAft>
            </a:pPr>
            <a:r>
              <a:rPr lang="en-GB" altLang="en-US" dirty="0"/>
              <a:t>Lateral Rotation</a:t>
            </a:r>
          </a:p>
          <a:p>
            <a:pPr lvl="1">
              <a:spcAft>
                <a:spcPct val="50000"/>
              </a:spcAft>
            </a:pPr>
            <a:r>
              <a:rPr lang="en-GB" altLang="en-US" dirty="0"/>
              <a:t>Abduction</a:t>
            </a:r>
          </a:p>
          <a:p>
            <a:pPr lvl="1">
              <a:spcAft>
                <a:spcPct val="50000"/>
              </a:spcAft>
            </a:pPr>
            <a:r>
              <a:rPr lang="en-GB" altLang="en-US" dirty="0"/>
              <a:t>Adduction</a:t>
            </a:r>
          </a:p>
          <a:p>
            <a:pPr lvl="1">
              <a:spcAft>
                <a:spcPct val="50000"/>
              </a:spcAft>
            </a:pPr>
            <a:r>
              <a:rPr lang="en-GB" altLang="en-US" dirty="0"/>
              <a:t>Combined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690369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Assessment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340768"/>
            <a:ext cx="7427168" cy="4525963"/>
          </a:xfrm>
        </p:spPr>
        <p:txBody>
          <a:bodyPr>
            <a:normAutofit/>
          </a:bodyPr>
          <a:lstStyle/>
          <a:p>
            <a:r>
              <a:rPr lang="en-GB" sz="2400" dirty="0"/>
              <a:t>Assessing ROM</a:t>
            </a:r>
          </a:p>
          <a:p>
            <a:r>
              <a:rPr lang="en-GB" sz="2400" dirty="0"/>
              <a:t>Active</a:t>
            </a:r>
          </a:p>
          <a:p>
            <a:pPr lvl="1"/>
            <a:r>
              <a:rPr lang="en-GB" sz="2200" dirty="0"/>
              <a:t>What can the patient do by </a:t>
            </a:r>
            <a:r>
              <a:rPr lang="en-GB" sz="2200" dirty="0" err="1"/>
              <a:t>themself</a:t>
            </a:r>
            <a:r>
              <a:rPr lang="en-GB" sz="2200" dirty="0"/>
              <a:t>? </a:t>
            </a:r>
          </a:p>
          <a:p>
            <a:pPr lvl="1"/>
            <a:r>
              <a:rPr lang="en-GB" sz="2200" dirty="0"/>
              <a:t>Under their own power?</a:t>
            </a:r>
          </a:p>
          <a:p>
            <a:r>
              <a:rPr lang="en-GB" sz="2400" dirty="0"/>
              <a:t>Passive</a:t>
            </a:r>
          </a:p>
          <a:p>
            <a:pPr lvl="1"/>
            <a:r>
              <a:rPr lang="en-GB" sz="2200" dirty="0"/>
              <a:t>What range can be achieved with the therapist taking the weight and producing the movement</a:t>
            </a:r>
          </a:p>
          <a:p>
            <a:r>
              <a:rPr lang="en-GB" sz="2400" dirty="0"/>
              <a:t>Resisted</a:t>
            </a:r>
          </a:p>
          <a:p>
            <a:pPr lvl="1"/>
            <a:r>
              <a:rPr lang="en-GB" sz="2200" dirty="0"/>
              <a:t>At the end of range, can the joint protect itself from excessive load and possible dislocation?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81482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Assessment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28801"/>
            <a:ext cx="7427168" cy="4392487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Range of Movement</a:t>
            </a:r>
          </a:p>
          <a:p>
            <a:r>
              <a:rPr lang="en-GB" sz="2400" dirty="0"/>
              <a:t>AROM</a:t>
            </a:r>
          </a:p>
          <a:p>
            <a:pPr lvl="1"/>
            <a:r>
              <a:rPr lang="en-GB" sz="2200" dirty="0"/>
              <a:t>Always start with uninjured (get your ‘normal’ baseline)</a:t>
            </a:r>
          </a:p>
          <a:p>
            <a:pPr lvl="1"/>
            <a:r>
              <a:rPr lang="en-GB" sz="2400" dirty="0"/>
              <a:t>Full range</a:t>
            </a:r>
          </a:p>
          <a:p>
            <a:pPr lvl="1"/>
            <a:r>
              <a:rPr lang="en-GB" sz="2400" dirty="0"/>
              <a:t>Come in to test movement</a:t>
            </a:r>
          </a:p>
          <a:p>
            <a:pPr lvl="1"/>
            <a:r>
              <a:rPr lang="en-GB" sz="2400" dirty="0"/>
              <a:t>Go back to start</a:t>
            </a:r>
          </a:p>
          <a:p>
            <a:r>
              <a:rPr lang="en-GB" sz="2400" dirty="0"/>
              <a:t>Hip e.g.</a:t>
            </a:r>
          </a:p>
          <a:p>
            <a:pPr lvl="1"/>
            <a:r>
              <a:rPr lang="en-GB" sz="2200" dirty="0"/>
              <a:t>Medial Rotation – Lateral Rotation – Medial Rotation</a:t>
            </a:r>
          </a:p>
          <a:p>
            <a:pPr lvl="1"/>
            <a:r>
              <a:rPr lang="en-GB" sz="2400" dirty="0"/>
              <a:t>Uninjured, then together (if possible)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092415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Range of Motion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28800"/>
            <a:ext cx="7427168" cy="4525963"/>
          </a:xfrm>
        </p:spPr>
        <p:txBody>
          <a:bodyPr>
            <a:normAutofit/>
          </a:bodyPr>
          <a:lstStyle/>
          <a:p>
            <a:r>
              <a:rPr lang="en-GB" dirty="0"/>
              <a:t>Note for left and right:	</a:t>
            </a:r>
          </a:p>
          <a:p>
            <a:pPr lvl="1"/>
            <a:r>
              <a:rPr lang="en-GB" dirty="0"/>
              <a:t>Full range</a:t>
            </a:r>
          </a:p>
          <a:p>
            <a:pPr lvl="1"/>
            <a:r>
              <a:rPr lang="en-GB" dirty="0"/>
              <a:t>Pain free</a:t>
            </a:r>
          </a:p>
          <a:p>
            <a:r>
              <a:rPr lang="en-GB" dirty="0"/>
              <a:t>If not then:</a:t>
            </a:r>
          </a:p>
          <a:p>
            <a:pPr lvl="1"/>
            <a:r>
              <a:rPr lang="en-GB" dirty="0"/>
              <a:t>What range is achieved?</a:t>
            </a:r>
          </a:p>
          <a:p>
            <a:pPr lvl="1"/>
            <a:r>
              <a:rPr lang="en-GB" dirty="0"/>
              <a:t>What is stopping them from going further?</a:t>
            </a:r>
          </a:p>
          <a:p>
            <a:pPr lvl="2"/>
            <a:r>
              <a:rPr lang="en-GB" dirty="0"/>
              <a:t>(</a:t>
            </a:r>
            <a:r>
              <a:rPr lang="en-GB" dirty="0" err="1"/>
              <a:t>i</a:t>
            </a:r>
            <a:r>
              <a:rPr lang="en-GB" dirty="0"/>
              <a:t>) Pain</a:t>
            </a:r>
          </a:p>
          <a:p>
            <a:pPr lvl="2"/>
            <a:r>
              <a:rPr lang="en-GB" dirty="0"/>
              <a:t>(ii) Willingness of the patient to move the joint</a:t>
            </a:r>
          </a:p>
          <a:p>
            <a:pPr lvl="2"/>
            <a:r>
              <a:rPr lang="en-GB" dirty="0"/>
              <a:t>(iii) Strength or tightness of the muscles moving the joint (gravity)</a:t>
            </a:r>
          </a:p>
          <a:p>
            <a:pPr lvl="2"/>
            <a:r>
              <a:rPr lang="en-GB" dirty="0"/>
              <a:t>(iv) Available ROM of the joint</a:t>
            </a:r>
          </a:p>
          <a:p>
            <a:pPr lvl="2"/>
            <a:r>
              <a:rPr lang="en-GB" dirty="0"/>
              <a:t>(v) Apprehensiveness of re-injury</a:t>
            </a:r>
          </a:p>
          <a:p>
            <a:pPr lvl="2"/>
            <a:endParaRPr lang="en-GB" altLang="en-US" dirty="0"/>
          </a:p>
          <a:p>
            <a:pPr lvl="2"/>
            <a:r>
              <a:rPr lang="en-GB" sz="2400" b="1" dirty="0"/>
              <a:t>↓ AROM </a:t>
            </a:r>
            <a:r>
              <a:rPr lang="en-GB" sz="2400" b="1" dirty="0" err="1"/>
              <a:t>Extn</a:t>
            </a:r>
            <a:r>
              <a:rPr lang="en-GB" sz="2400" b="1" dirty="0"/>
              <a:t> 5º, P1, </a:t>
            </a:r>
            <a:r>
              <a:rPr lang="en-GB" sz="2400" b="1" dirty="0" err="1"/>
              <a:t>BoR</a:t>
            </a:r>
            <a:endParaRPr lang="en-GB" altLang="en-US" sz="24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441789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Hip Flexion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Range (0-110/120º)</a:t>
            </a:r>
          </a:p>
          <a:p>
            <a:r>
              <a:rPr lang="en-GB" dirty="0"/>
              <a:t>Starting Position – Supine</a:t>
            </a:r>
          </a:p>
          <a:p>
            <a:pPr lvl="1"/>
            <a:r>
              <a:rPr lang="en-GB" dirty="0"/>
              <a:t>Extension – Flexion - Extension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12610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Hip Extension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Range (0-15/20º)</a:t>
            </a:r>
          </a:p>
          <a:p>
            <a:r>
              <a:rPr lang="en-GB" dirty="0"/>
              <a:t>Starting Position – Prone</a:t>
            </a:r>
          </a:p>
          <a:p>
            <a:pPr lvl="1"/>
            <a:r>
              <a:rPr lang="en-GB" dirty="0"/>
              <a:t>Hand placed on sacrum to ensure no lumbar spine movement</a:t>
            </a:r>
          </a:p>
          <a:p>
            <a:pPr lvl="1"/>
            <a:r>
              <a:rPr lang="en-GB" dirty="0"/>
              <a:t>Neutral – Extension - Neutral</a:t>
            </a:r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0846291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Hip Abduction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Range (0-30/50º)</a:t>
            </a:r>
          </a:p>
          <a:p>
            <a:r>
              <a:rPr lang="en-GB" dirty="0"/>
              <a:t>Starting Position – Supine</a:t>
            </a:r>
          </a:p>
          <a:p>
            <a:pPr lvl="1"/>
            <a:r>
              <a:rPr lang="en-GB" dirty="0"/>
              <a:t>Hand blocking opposite ASIS (to stop cheating!)</a:t>
            </a:r>
          </a:p>
          <a:p>
            <a:pPr lvl="1"/>
            <a:r>
              <a:rPr lang="en-GB" dirty="0"/>
              <a:t>Leg dropped over the side of the bed</a:t>
            </a:r>
          </a:p>
          <a:p>
            <a:pPr lvl="1"/>
            <a:r>
              <a:rPr lang="en-GB" dirty="0"/>
              <a:t>Supported on a stool</a:t>
            </a:r>
          </a:p>
          <a:p>
            <a:pPr lvl="1"/>
            <a:r>
              <a:rPr lang="en-GB" dirty="0"/>
              <a:t>Full Adduction – Abduction - Adduction</a:t>
            </a:r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660871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Hip Adduction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Range (0-30/50º)</a:t>
            </a:r>
          </a:p>
          <a:p>
            <a:r>
              <a:rPr lang="en-GB" dirty="0"/>
              <a:t>Starting Position – Supine</a:t>
            </a:r>
          </a:p>
          <a:p>
            <a:pPr lvl="1"/>
            <a:r>
              <a:rPr lang="en-GB" dirty="0"/>
              <a:t>Leg dropped over the side of the bed</a:t>
            </a:r>
          </a:p>
          <a:p>
            <a:pPr lvl="1"/>
            <a:r>
              <a:rPr lang="en-GB" dirty="0"/>
              <a:t>Supported on a stool</a:t>
            </a:r>
          </a:p>
          <a:p>
            <a:pPr lvl="1"/>
            <a:r>
              <a:rPr lang="en-GB" dirty="0"/>
              <a:t>Full Abduction – Adduction - Abduction</a:t>
            </a:r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8447162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Hip Medial Rotation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Range (0-30/40º)</a:t>
            </a:r>
          </a:p>
          <a:p>
            <a:r>
              <a:rPr lang="en-GB" dirty="0"/>
              <a:t>Starting Position – Supine</a:t>
            </a:r>
          </a:p>
          <a:p>
            <a:pPr lvl="1"/>
            <a:r>
              <a:rPr lang="en-GB" dirty="0"/>
              <a:t>Knee and Hip Flexed to 90º</a:t>
            </a:r>
          </a:p>
          <a:p>
            <a:pPr lvl="1"/>
            <a:r>
              <a:rPr lang="en-GB" dirty="0"/>
              <a:t>Full Lateral Rotation – Medial – Lateral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251398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Hip Lateral Rotation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Range (0-40/60º)</a:t>
            </a:r>
          </a:p>
          <a:p>
            <a:r>
              <a:rPr lang="en-GB" dirty="0"/>
              <a:t>Starting Position – Supine</a:t>
            </a:r>
          </a:p>
          <a:p>
            <a:pPr lvl="1"/>
            <a:r>
              <a:rPr lang="en-GB" dirty="0"/>
              <a:t>Knee and Hip Flexed to 90º</a:t>
            </a:r>
          </a:p>
          <a:p>
            <a:pPr lvl="1"/>
            <a:r>
              <a:rPr lang="en-GB" dirty="0"/>
              <a:t>Full Medial Rotation – Lateral – Medial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0436025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Range of Motion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340768"/>
            <a:ext cx="7427168" cy="4525963"/>
          </a:xfrm>
        </p:spPr>
        <p:txBody>
          <a:bodyPr>
            <a:normAutofit/>
          </a:bodyPr>
          <a:lstStyle/>
          <a:p>
            <a:r>
              <a:rPr lang="en-GB" dirty="0"/>
              <a:t>AROM</a:t>
            </a:r>
          </a:p>
          <a:p>
            <a:pPr lvl="1"/>
            <a:r>
              <a:rPr lang="en-GB" dirty="0"/>
              <a:t>In supine</a:t>
            </a:r>
          </a:p>
          <a:p>
            <a:pPr lvl="2"/>
            <a:r>
              <a:rPr lang="en-GB" dirty="0"/>
              <a:t>Flexion</a:t>
            </a:r>
          </a:p>
          <a:p>
            <a:pPr lvl="2"/>
            <a:r>
              <a:rPr lang="en-GB" dirty="0"/>
              <a:t>Abduction</a:t>
            </a:r>
          </a:p>
          <a:p>
            <a:pPr lvl="2"/>
            <a:r>
              <a:rPr lang="en-GB" dirty="0"/>
              <a:t>Adduction (?)</a:t>
            </a:r>
          </a:p>
          <a:p>
            <a:pPr lvl="2"/>
            <a:r>
              <a:rPr lang="en-GB" dirty="0"/>
              <a:t>Medial Rotation</a:t>
            </a:r>
          </a:p>
          <a:p>
            <a:pPr lvl="2"/>
            <a:r>
              <a:rPr lang="en-GB" dirty="0"/>
              <a:t>Lateral Rotation</a:t>
            </a:r>
          </a:p>
          <a:p>
            <a:r>
              <a:rPr lang="en-GB" dirty="0"/>
              <a:t>In prone</a:t>
            </a:r>
          </a:p>
          <a:p>
            <a:pPr lvl="1"/>
            <a:r>
              <a:rPr lang="en-GB" dirty="0"/>
              <a:t>Extension</a:t>
            </a:r>
          </a:p>
          <a:p>
            <a:r>
              <a:rPr lang="en-GB" dirty="0"/>
              <a:t>Difficult to always assess the full extent/full range in a symptomatic patient (AROM Flex and Ext would require 6 changes of position!)</a:t>
            </a:r>
            <a:endParaRPr lang="en-GB" altLang="en-US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3293649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Passive Range of Motion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340768"/>
            <a:ext cx="7427168" cy="4525963"/>
          </a:xfrm>
        </p:spPr>
        <p:txBody>
          <a:bodyPr>
            <a:normAutofit/>
          </a:bodyPr>
          <a:lstStyle/>
          <a:p>
            <a:r>
              <a:rPr lang="en-GB" dirty="0"/>
              <a:t>Amount of movement produced without any active participation of the patient</a:t>
            </a:r>
          </a:p>
          <a:p>
            <a:r>
              <a:rPr lang="en-GB" dirty="0"/>
              <a:t>Can be:</a:t>
            </a:r>
          </a:p>
          <a:p>
            <a:pPr lvl="1"/>
            <a:r>
              <a:rPr lang="en-GB" dirty="0"/>
              <a:t>Physiological joint movement</a:t>
            </a:r>
          </a:p>
          <a:p>
            <a:pPr lvl="1"/>
            <a:r>
              <a:rPr lang="en-GB" dirty="0"/>
              <a:t>Accessory joint movement</a:t>
            </a:r>
          </a:p>
          <a:p>
            <a:r>
              <a:rPr lang="en-GB" dirty="0"/>
              <a:t>Need to look at the following:</a:t>
            </a:r>
          </a:p>
          <a:p>
            <a:pPr lvl="1"/>
            <a:r>
              <a:rPr lang="en-GB" dirty="0"/>
              <a:t>Quality of movement</a:t>
            </a:r>
          </a:p>
          <a:p>
            <a:pPr lvl="1"/>
            <a:r>
              <a:rPr lang="en-GB" dirty="0"/>
              <a:t>Range of movement</a:t>
            </a:r>
          </a:p>
          <a:p>
            <a:pPr lvl="1"/>
            <a:r>
              <a:rPr lang="en-GB" dirty="0"/>
              <a:t>Symptom reaction</a:t>
            </a:r>
          </a:p>
          <a:p>
            <a:pPr lvl="1"/>
            <a:r>
              <a:rPr lang="en-GB" dirty="0"/>
              <a:t>Need to make sure it is measureable</a:t>
            </a:r>
            <a:endParaRPr lang="en-GB" altLang="en-US" sz="24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7954024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Passive Range of Motion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340768"/>
            <a:ext cx="7427168" cy="4525963"/>
          </a:xfrm>
        </p:spPr>
        <p:txBody>
          <a:bodyPr>
            <a:normAutofit/>
          </a:bodyPr>
          <a:lstStyle/>
          <a:p>
            <a:r>
              <a:rPr lang="en-GB" dirty="0"/>
              <a:t>Passive Range of Movement</a:t>
            </a:r>
          </a:p>
          <a:p>
            <a:pPr lvl="1"/>
            <a:r>
              <a:rPr lang="en-GB" dirty="0"/>
              <a:t>You passively move limb through range.</a:t>
            </a:r>
          </a:p>
          <a:p>
            <a:pPr lvl="1"/>
            <a:r>
              <a:rPr lang="en-GB" dirty="0"/>
              <a:t>Ask patient to move to their voluntary end of range (if limb too heavy)</a:t>
            </a:r>
          </a:p>
          <a:p>
            <a:r>
              <a:rPr lang="en-GB" dirty="0"/>
              <a:t>You apply a passive overpressure</a:t>
            </a:r>
          </a:p>
          <a:p>
            <a:r>
              <a:rPr lang="en-GB" dirty="0"/>
              <a:t>Keep your hands as close to the joint line as possible</a:t>
            </a:r>
          </a:p>
          <a:p>
            <a:r>
              <a:rPr lang="en-GB" dirty="0"/>
              <a:t>Is it full with typical end feel and pain free?</a:t>
            </a:r>
          </a:p>
          <a:p>
            <a:r>
              <a:rPr lang="en-GB" altLang="en-US" sz="2400" b="1" dirty="0"/>
              <a:t>Notation (tick tick)</a:t>
            </a:r>
          </a:p>
          <a:p>
            <a:r>
              <a:rPr lang="en-GB" altLang="en-US" sz="2400" b="1" dirty="0"/>
              <a:t>P1 </a:t>
            </a:r>
            <a:r>
              <a:rPr lang="en-GB" altLang="en-US" sz="2400" b="1" dirty="0" err="1"/>
              <a:t>EoR</a:t>
            </a:r>
            <a:endParaRPr lang="en-GB" altLang="en-US" sz="24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0980164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Passive End Feel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340768"/>
            <a:ext cx="7427168" cy="4525963"/>
          </a:xfrm>
        </p:spPr>
        <p:txBody>
          <a:bodyPr>
            <a:normAutofit/>
          </a:bodyPr>
          <a:lstStyle/>
          <a:p>
            <a:r>
              <a:rPr lang="en-GB" dirty="0"/>
              <a:t>Nature of resistance that is felt at the end of the ROM</a:t>
            </a:r>
          </a:p>
          <a:p>
            <a:r>
              <a:rPr lang="en-GB" dirty="0"/>
              <a:t>Every joint has a passive range of motion that exceeds it active range</a:t>
            </a:r>
          </a:p>
          <a:p>
            <a:r>
              <a:rPr lang="en-GB" dirty="0"/>
              <a:t>Normal feels :</a:t>
            </a:r>
          </a:p>
          <a:p>
            <a:r>
              <a:rPr lang="en-GB" dirty="0"/>
              <a:t>Capsular or ligamentous (springy)</a:t>
            </a:r>
          </a:p>
          <a:p>
            <a:pPr lvl="1"/>
            <a:r>
              <a:rPr lang="en-GB" dirty="0"/>
              <a:t>Firm, leathery sensation at the end of motion. Firm but not hard e.g. shoulder, knee</a:t>
            </a:r>
          </a:p>
          <a:p>
            <a:r>
              <a:rPr lang="en-GB" dirty="0"/>
              <a:t>Bony (Hard)</a:t>
            </a:r>
          </a:p>
          <a:p>
            <a:pPr lvl="1"/>
            <a:r>
              <a:rPr lang="en-GB" dirty="0"/>
              <a:t>Sudden stop e.g. olecranon in olecranon fossa</a:t>
            </a:r>
          </a:p>
          <a:p>
            <a:r>
              <a:rPr lang="en-GB" dirty="0"/>
              <a:t>Soft tissue (Soft)</a:t>
            </a:r>
          </a:p>
          <a:p>
            <a:pPr lvl="1"/>
            <a:r>
              <a:rPr lang="en-GB" dirty="0"/>
              <a:t>Soft at the EOR </a:t>
            </a:r>
            <a:r>
              <a:rPr lang="en-GB" dirty="0" err="1"/>
              <a:t>e.g</a:t>
            </a:r>
            <a:r>
              <a:rPr lang="en-GB" dirty="0"/>
              <a:t> flexion of the elbow</a:t>
            </a:r>
            <a:endParaRPr lang="en-GB" altLang="en-US" sz="22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240087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348165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/>
              <a:t>Injury changes to “End feel”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340768"/>
            <a:ext cx="7427168" cy="4525963"/>
          </a:xfrm>
        </p:spPr>
        <p:txBody>
          <a:bodyPr>
            <a:normAutofit/>
          </a:bodyPr>
          <a:lstStyle/>
          <a:p>
            <a:r>
              <a:rPr lang="en-GB" dirty="0"/>
              <a:t>Boggy end feel</a:t>
            </a:r>
          </a:p>
          <a:p>
            <a:pPr lvl="1"/>
            <a:r>
              <a:rPr lang="en-GB" dirty="0"/>
              <a:t>Effusion</a:t>
            </a:r>
          </a:p>
          <a:p>
            <a:r>
              <a:rPr lang="en-GB" dirty="0"/>
              <a:t>No end feel</a:t>
            </a:r>
          </a:p>
          <a:p>
            <a:pPr lvl="1"/>
            <a:r>
              <a:rPr lang="en-GB" dirty="0"/>
              <a:t>This is not common. Due to no resistance to joint movement because the ligamentous and capsular restrictions are gone</a:t>
            </a:r>
          </a:p>
          <a:p>
            <a:r>
              <a:rPr lang="en-GB" dirty="0"/>
              <a:t>Muscle spasm or apprehension </a:t>
            </a:r>
          </a:p>
          <a:p>
            <a:pPr lvl="1"/>
            <a:r>
              <a:rPr lang="en-GB" dirty="0"/>
              <a:t>due to pain/fear of re-injury</a:t>
            </a:r>
            <a:endParaRPr lang="en-GB" altLang="en-US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303697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Passive End Feel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340768"/>
            <a:ext cx="7427168" cy="4525963"/>
          </a:xfrm>
        </p:spPr>
        <p:txBody>
          <a:bodyPr>
            <a:normAutofit/>
          </a:bodyPr>
          <a:lstStyle/>
          <a:p>
            <a:r>
              <a:rPr lang="en-GB" dirty="0"/>
              <a:t>Hard End Feel</a:t>
            </a:r>
          </a:p>
          <a:p>
            <a:pPr lvl="1"/>
            <a:r>
              <a:rPr lang="en-GB" dirty="0"/>
              <a:t>Passive Elbow Extension</a:t>
            </a:r>
          </a:p>
          <a:p>
            <a:r>
              <a:rPr lang="en-GB" dirty="0"/>
              <a:t>Soft End Feel</a:t>
            </a:r>
          </a:p>
          <a:p>
            <a:pPr lvl="1"/>
            <a:r>
              <a:rPr lang="en-GB" dirty="0"/>
              <a:t>Passive Knee Flexion</a:t>
            </a:r>
          </a:p>
          <a:p>
            <a:r>
              <a:rPr lang="en-GB" dirty="0"/>
              <a:t>Springy End Feel (Capsular or Ligamentous)</a:t>
            </a:r>
          </a:p>
          <a:p>
            <a:pPr lvl="1"/>
            <a:r>
              <a:rPr lang="en-GB" dirty="0"/>
              <a:t>Ankle </a:t>
            </a:r>
            <a:r>
              <a:rPr lang="en-GB" dirty="0" err="1"/>
              <a:t>Plantarflexion</a:t>
            </a:r>
            <a:endParaRPr lang="en-GB" altLang="en-US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6132887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Range of Motion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340768"/>
            <a:ext cx="7427168" cy="4525963"/>
          </a:xfrm>
        </p:spPr>
        <p:txBody>
          <a:bodyPr>
            <a:normAutofit/>
          </a:bodyPr>
          <a:lstStyle/>
          <a:p>
            <a:r>
              <a:rPr lang="en-GB" dirty="0"/>
              <a:t>PROM</a:t>
            </a:r>
          </a:p>
          <a:p>
            <a:pPr lvl="1"/>
            <a:r>
              <a:rPr lang="en-GB" dirty="0"/>
              <a:t>Passive Overpressure</a:t>
            </a:r>
          </a:p>
          <a:p>
            <a:pPr lvl="1"/>
            <a:r>
              <a:rPr lang="en-GB" dirty="0"/>
              <a:t>End feel</a:t>
            </a:r>
          </a:p>
          <a:p>
            <a:r>
              <a:rPr lang="en-GB" dirty="0"/>
              <a:t>In supine</a:t>
            </a:r>
          </a:p>
          <a:p>
            <a:pPr lvl="1"/>
            <a:r>
              <a:rPr lang="en-GB" dirty="0"/>
              <a:t>Flexion (soft)</a:t>
            </a:r>
          </a:p>
          <a:p>
            <a:pPr lvl="1"/>
            <a:r>
              <a:rPr lang="en-GB" dirty="0"/>
              <a:t>Abduction (springy)</a:t>
            </a:r>
          </a:p>
          <a:p>
            <a:pPr lvl="1"/>
            <a:r>
              <a:rPr lang="en-GB" dirty="0"/>
              <a:t>Adduction (?)</a:t>
            </a:r>
          </a:p>
          <a:p>
            <a:pPr lvl="1"/>
            <a:r>
              <a:rPr lang="en-GB" dirty="0"/>
              <a:t>Medial Rotation (springy)</a:t>
            </a:r>
          </a:p>
          <a:p>
            <a:pPr lvl="1"/>
            <a:r>
              <a:rPr lang="en-GB" dirty="0"/>
              <a:t>Lateral Rotation (springy)</a:t>
            </a:r>
          </a:p>
          <a:p>
            <a:r>
              <a:rPr lang="en-GB" dirty="0"/>
              <a:t>In prone</a:t>
            </a:r>
          </a:p>
          <a:p>
            <a:pPr lvl="1"/>
            <a:r>
              <a:rPr lang="en-GB" dirty="0"/>
              <a:t>Extension (may be springy OR bony </a:t>
            </a:r>
            <a:r>
              <a:rPr lang="is-IS" dirty="0"/>
              <a:t>Lx)</a:t>
            </a:r>
            <a:endParaRPr lang="en-GB" altLang="en-US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3507187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Range of Motion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340768"/>
            <a:ext cx="7427168" cy="4525963"/>
          </a:xfrm>
        </p:spPr>
        <p:txBody>
          <a:bodyPr>
            <a:normAutofit/>
          </a:bodyPr>
          <a:lstStyle/>
          <a:p>
            <a:r>
              <a:rPr lang="en-GB" dirty="0"/>
              <a:t>RROM</a:t>
            </a:r>
          </a:p>
          <a:p>
            <a:pPr lvl="1"/>
            <a:r>
              <a:rPr lang="en-GB" dirty="0"/>
              <a:t>Joints ability to protect itself at the EOR</a:t>
            </a:r>
          </a:p>
          <a:p>
            <a:pPr lvl="1"/>
            <a:r>
              <a:rPr lang="en-GB" dirty="0"/>
              <a:t>End feel</a:t>
            </a:r>
          </a:p>
          <a:p>
            <a:r>
              <a:rPr lang="en-GB" dirty="0"/>
              <a:t>Taking note of </a:t>
            </a:r>
          </a:p>
          <a:p>
            <a:pPr lvl="1"/>
            <a:r>
              <a:rPr lang="en-GB" dirty="0"/>
              <a:t>Pain</a:t>
            </a:r>
          </a:p>
          <a:p>
            <a:pPr lvl="1"/>
            <a:r>
              <a:rPr lang="en-GB" dirty="0"/>
              <a:t>Strength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 denotes full strength and no pain in comparison to contralateral limb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 p1 denotes pain and reduced strength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8196114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A565F-CF7E-831F-F007-C49439548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584" y="2276872"/>
            <a:ext cx="7269480" cy="1325562"/>
          </a:xfrm>
        </p:spPr>
        <p:txBody>
          <a:bodyPr/>
          <a:lstStyle/>
          <a:p>
            <a:r>
              <a:rPr lang="en-GB" dirty="0"/>
              <a:t>Muscles</a:t>
            </a:r>
          </a:p>
        </p:txBody>
      </p:sp>
    </p:spTree>
    <p:extLst>
      <p:ext uri="{BB962C8B-B14F-4D97-AF65-F5344CB8AC3E}">
        <p14:creationId xmlns:p14="http://schemas.microsoft.com/office/powerpoint/2010/main" val="9186204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Anterior Hip Musculature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63345" y="1600200"/>
            <a:ext cx="3017309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Superficial Posterior Hip Musculature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57537" y="1843881"/>
            <a:ext cx="2828925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Deep Posterior Hip Musculature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500" y="1781969"/>
            <a:ext cx="3429000" cy="416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-108520" y="1268760"/>
            <a:ext cx="8435280" cy="4810539"/>
          </a:xfrm>
        </p:spPr>
        <p:txBody>
          <a:bodyPr>
            <a:normAutofit/>
          </a:bodyPr>
          <a:lstStyle/>
          <a:p>
            <a:pPr marL="109728" lvl="0" indent="0">
              <a:buNone/>
            </a:pPr>
            <a:endParaRPr lang="en-GB" sz="2200" b="1" dirty="0">
              <a:latin typeface="Calibri" pitchFamily="34" charset="0"/>
              <a:cs typeface="Calibri" pitchFamily="34" charset="0"/>
            </a:endParaRPr>
          </a:p>
          <a:p>
            <a:pPr lvl="1"/>
            <a:r>
              <a:rPr lang="en-GB" sz="1800" dirty="0">
                <a:latin typeface="Calibri" pitchFamily="34" charset="0"/>
                <a:cs typeface="Calibri" pitchFamily="34" charset="0"/>
              </a:rPr>
              <a:t>Psoas major – bases of </a:t>
            </a:r>
            <a:r>
              <a:rPr lang="en-GB" sz="1800" dirty="0" err="1">
                <a:latin typeface="Calibri" pitchFamily="34" charset="0"/>
                <a:cs typeface="Calibri" pitchFamily="34" charset="0"/>
              </a:rPr>
              <a:t>TP</a:t>
            </a:r>
            <a:r>
              <a:rPr lang="en-GB" sz="1800" dirty="0">
                <a:latin typeface="Calibri" pitchFamily="34" charset="0"/>
                <a:cs typeface="Calibri" pitchFamily="34" charset="0"/>
              </a:rPr>
              <a:t> of all the LV, and the body of the 12 TV and the discs, and inserts on the lesser trochanter of the femur. BRANCHES OF THE LUMBAR PLEXUS.</a:t>
            </a:r>
          </a:p>
          <a:p>
            <a:pPr lvl="1"/>
            <a:r>
              <a:rPr lang="en-GB" sz="1800" dirty="0" err="1">
                <a:latin typeface="Calibri" pitchFamily="34" charset="0"/>
                <a:cs typeface="Calibri" pitchFamily="34" charset="0"/>
              </a:rPr>
              <a:t>Iliacus</a:t>
            </a:r>
            <a:r>
              <a:rPr lang="en-GB" sz="1800" dirty="0">
                <a:latin typeface="Calibri" pitchFamily="34" charset="0"/>
                <a:cs typeface="Calibri" pitchFamily="34" charset="0"/>
              </a:rPr>
              <a:t> – upper 2/3 of the iliac fossa, </a:t>
            </a:r>
            <a:r>
              <a:rPr lang="en-GB" sz="1800" dirty="0" err="1">
                <a:latin typeface="Calibri" pitchFamily="34" charset="0"/>
                <a:cs typeface="Calibri" pitchFamily="34" charset="0"/>
              </a:rPr>
              <a:t>ala</a:t>
            </a:r>
            <a:r>
              <a:rPr lang="en-GB" sz="1800" dirty="0">
                <a:latin typeface="Calibri" pitchFamily="34" charset="0"/>
                <a:cs typeface="Calibri" pitchFamily="34" charset="0"/>
              </a:rPr>
              <a:t> of sacrum and the </a:t>
            </a:r>
            <a:r>
              <a:rPr lang="en-GB" sz="1800" dirty="0" err="1">
                <a:latin typeface="Calibri" pitchFamily="34" charset="0"/>
                <a:cs typeface="Calibri" pitchFamily="34" charset="0"/>
              </a:rPr>
              <a:t>AIIS</a:t>
            </a:r>
            <a:r>
              <a:rPr lang="en-GB" sz="1800" dirty="0">
                <a:latin typeface="Calibri" pitchFamily="34" charset="0"/>
                <a:cs typeface="Calibri" pitchFamily="34" charset="0"/>
              </a:rPr>
              <a:t>, to the lesser trochanter with the tendon of psoas. FEMORAL NERVE. </a:t>
            </a:r>
          </a:p>
          <a:p>
            <a:pPr lvl="1"/>
            <a:r>
              <a:rPr lang="en-GB" sz="1800" dirty="0">
                <a:latin typeface="Calibri" pitchFamily="34" charset="0"/>
                <a:cs typeface="Calibri" pitchFamily="34" charset="0"/>
              </a:rPr>
              <a:t>Tensor </a:t>
            </a:r>
            <a:r>
              <a:rPr lang="en-GB" sz="1800" dirty="0" err="1">
                <a:latin typeface="Calibri" pitchFamily="34" charset="0"/>
                <a:cs typeface="Calibri" pitchFamily="34" charset="0"/>
              </a:rPr>
              <a:t>fasiae</a:t>
            </a:r>
            <a:r>
              <a:rPr lang="en-GB" sz="1800" dirty="0">
                <a:latin typeface="Calibri" pitchFamily="34" charset="0"/>
                <a:cs typeface="Calibri" pitchFamily="34" charset="0"/>
              </a:rPr>
              <a:t> </a:t>
            </a:r>
            <a:r>
              <a:rPr lang="en-GB" sz="1800" dirty="0" err="1">
                <a:latin typeface="Calibri" pitchFamily="34" charset="0"/>
                <a:cs typeface="Calibri" pitchFamily="34" charset="0"/>
              </a:rPr>
              <a:t>latae</a:t>
            </a:r>
            <a:r>
              <a:rPr lang="en-GB" sz="1800" dirty="0">
                <a:latin typeface="Calibri" pitchFamily="34" charset="0"/>
                <a:cs typeface="Calibri" pitchFamily="34" charset="0"/>
              </a:rPr>
              <a:t> – iliac crest and inserts with the </a:t>
            </a:r>
            <a:r>
              <a:rPr lang="en-GB" sz="1800" dirty="0" err="1">
                <a:latin typeface="Calibri" pitchFamily="34" charset="0"/>
                <a:cs typeface="Calibri" pitchFamily="34" charset="0"/>
              </a:rPr>
              <a:t>iliotibial</a:t>
            </a:r>
            <a:r>
              <a:rPr lang="en-GB" sz="1800" dirty="0">
                <a:latin typeface="Calibri" pitchFamily="34" charset="0"/>
                <a:cs typeface="Calibri" pitchFamily="34" charset="0"/>
              </a:rPr>
              <a:t> tract. SUP GLUTEAL N.</a:t>
            </a:r>
          </a:p>
          <a:p>
            <a:pPr lvl="1"/>
            <a:r>
              <a:rPr lang="en-GB" sz="1800" dirty="0">
                <a:latin typeface="Calibri" pitchFamily="34" charset="0"/>
                <a:cs typeface="Calibri" pitchFamily="34" charset="0"/>
              </a:rPr>
              <a:t>Sartorius – </a:t>
            </a:r>
            <a:r>
              <a:rPr lang="en-GB" sz="1800" dirty="0" err="1">
                <a:latin typeface="Calibri" pitchFamily="34" charset="0"/>
                <a:cs typeface="Calibri" pitchFamily="34" charset="0"/>
              </a:rPr>
              <a:t>ASIS</a:t>
            </a:r>
            <a:r>
              <a:rPr lang="en-GB" sz="1800" dirty="0">
                <a:latin typeface="Calibri" pitchFamily="34" charset="0"/>
                <a:cs typeface="Calibri" pitchFamily="34" charset="0"/>
              </a:rPr>
              <a:t> to the upper part of the medial surface of the tibia. FEMORAL NERVE.</a:t>
            </a:r>
          </a:p>
          <a:p>
            <a:pPr lvl="1"/>
            <a:r>
              <a:rPr lang="en-GB" sz="1800" dirty="0">
                <a:latin typeface="Calibri" pitchFamily="34" charset="0"/>
                <a:cs typeface="Calibri" pitchFamily="34" charset="0"/>
              </a:rPr>
              <a:t>Rectus </a:t>
            </a:r>
            <a:r>
              <a:rPr lang="en-GB" sz="1800" dirty="0" err="1">
                <a:latin typeface="Calibri" pitchFamily="34" charset="0"/>
                <a:cs typeface="Calibri" pitchFamily="34" charset="0"/>
              </a:rPr>
              <a:t>femoris</a:t>
            </a:r>
            <a:r>
              <a:rPr lang="en-GB" sz="1800" dirty="0">
                <a:latin typeface="Calibri" pitchFamily="34" charset="0"/>
                <a:cs typeface="Calibri" pitchFamily="34" charset="0"/>
              </a:rPr>
              <a:t> – </a:t>
            </a:r>
            <a:r>
              <a:rPr lang="en-GB" sz="1800" dirty="0" err="1">
                <a:latin typeface="Calibri" pitchFamily="34" charset="0"/>
                <a:cs typeface="Calibri" pitchFamily="34" charset="0"/>
              </a:rPr>
              <a:t>AIIS</a:t>
            </a:r>
            <a:r>
              <a:rPr lang="en-GB" sz="1800" dirty="0">
                <a:latin typeface="Calibri" pitchFamily="34" charset="0"/>
                <a:cs typeface="Calibri" pitchFamily="34" charset="0"/>
              </a:rPr>
              <a:t>, and the ilium above the acetabulum – tuberosity of the tibia. FEMORAL NERVE.</a:t>
            </a:r>
          </a:p>
          <a:p>
            <a:pPr lvl="1"/>
            <a:r>
              <a:rPr lang="en-GB" sz="1800" dirty="0" err="1">
                <a:latin typeface="Calibri" pitchFamily="34" charset="0"/>
                <a:cs typeface="Calibri" pitchFamily="34" charset="0"/>
              </a:rPr>
              <a:t>Pectineus</a:t>
            </a:r>
            <a:r>
              <a:rPr lang="en-GB" sz="1800" dirty="0">
                <a:latin typeface="Calibri" pitchFamily="34" charset="0"/>
                <a:cs typeface="Calibri" pitchFamily="34" charset="0"/>
              </a:rPr>
              <a:t> – </a:t>
            </a:r>
            <a:r>
              <a:rPr lang="en-GB" sz="1800" dirty="0" err="1">
                <a:latin typeface="Calibri" pitchFamily="34" charset="0"/>
                <a:cs typeface="Calibri" pitchFamily="34" charset="0"/>
              </a:rPr>
              <a:t>pectineal</a:t>
            </a:r>
            <a:r>
              <a:rPr lang="en-GB" sz="1800" dirty="0">
                <a:latin typeface="Calibri" pitchFamily="34" charset="0"/>
                <a:cs typeface="Calibri" pitchFamily="34" charset="0"/>
              </a:rPr>
              <a:t> line on the superior ramus of pubis – lesser trochanter and </a:t>
            </a:r>
            <a:r>
              <a:rPr lang="en-GB" sz="1800" dirty="0" err="1">
                <a:latin typeface="Calibri" pitchFamily="34" charset="0"/>
                <a:cs typeface="Calibri" pitchFamily="34" charset="0"/>
              </a:rPr>
              <a:t>linea</a:t>
            </a:r>
            <a:r>
              <a:rPr lang="en-GB" sz="1800" dirty="0">
                <a:latin typeface="Calibri" pitchFamily="34" charset="0"/>
                <a:cs typeface="Calibri" pitchFamily="34" charset="0"/>
              </a:rPr>
              <a:t> </a:t>
            </a:r>
            <a:r>
              <a:rPr lang="en-GB" sz="1800" dirty="0" err="1">
                <a:latin typeface="Calibri" pitchFamily="34" charset="0"/>
                <a:cs typeface="Calibri" pitchFamily="34" charset="0"/>
              </a:rPr>
              <a:t>aspera</a:t>
            </a:r>
            <a:r>
              <a:rPr lang="en-GB" sz="1800" dirty="0">
                <a:latin typeface="Calibri" pitchFamily="34" charset="0"/>
                <a:cs typeface="Calibri" pitchFamily="34" charset="0"/>
              </a:rPr>
              <a:t>. FEMORAL NERVE.</a:t>
            </a:r>
          </a:p>
          <a:p>
            <a:pPr lvl="1"/>
            <a:r>
              <a:rPr lang="en-GB" sz="1800" dirty="0">
                <a:latin typeface="Calibri" pitchFamily="34" charset="0"/>
                <a:cs typeface="Calibri" pitchFamily="34" charset="0"/>
              </a:rPr>
              <a:t>Adductor </a:t>
            </a:r>
            <a:r>
              <a:rPr lang="en-GB" sz="1800" dirty="0" err="1">
                <a:latin typeface="Calibri" pitchFamily="34" charset="0"/>
                <a:cs typeface="Calibri" pitchFamily="34" charset="0"/>
              </a:rPr>
              <a:t>longus</a:t>
            </a:r>
            <a:r>
              <a:rPr lang="en-GB" sz="1800" dirty="0">
                <a:latin typeface="Calibri" pitchFamily="34" charset="0"/>
                <a:cs typeface="Calibri" pitchFamily="34" charset="0"/>
              </a:rPr>
              <a:t> – anterior body of pubis – medial lip of </a:t>
            </a:r>
            <a:r>
              <a:rPr lang="en-GB" sz="1800" dirty="0" err="1">
                <a:latin typeface="Calibri" pitchFamily="34" charset="0"/>
                <a:cs typeface="Calibri" pitchFamily="34" charset="0"/>
              </a:rPr>
              <a:t>linea</a:t>
            </a:r>
            <a:r>
              <a:rPr lang="en-GB" sz="1800" dirty="0">
                <a:latin typeface="Calibri" pitchFamily="34" charset="0"/>
                <a:cs typeface="Calibri" pitchFamily="34" charset="0"/>
              </a:rPr>
              <a:t> </a:t>
            </a:r>
            <a:r>
              <a:rPr lang="en-GB" sz="1800" dirty="0" err="1">
                <a:latin typeface="Calibri" pitchFamily="34" charset="0"/>
                <a:cs typeface="Calibri" pitchFamily="34" charset="0"/>
              </a:rPr>
              <a:t>aspera</a:t>
            </a:r>
            <a:r>
              <a:rPr lang="en-GB" sz="1800" dirty="0">
                <a:latin typeface="Calibri" pitchFamily="34" charset="0"/>
                <a:cs typeface="Calibri" pitchFamily="34" charset="0"/>
              </a:rPr>
              <a:t>. </a:t>
            </a:r>
            <a:r>
              <a:rPr lang="en-GB" sz="1800" dirty="0" err="1">
                <a:latin typeface="Calibri" pitchFamily="34" charset="0"/>
                <a:cs typeface="Calibri" pitchFamily="34" charset="0"/>
              </a:rPr>
              <a:t>OBTURATOR</a:t>
            </a:r>
            <a:r>
              <a:rPr lang="en-GB" sz="1800" dirty="0">
                <a:latin typeface="Calibri" pitchFamily="34" charset="0"/>
                <a:cs typeface="Calibri" pitchFamily="34" charset="0"/>
              </a:rPr>
              <a:t>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dirty="0"/>
              <a:t>Flexors</a:t>
            </a:r>
          </a:p>
        </p:txBody>
      </p:sp>
    </p:spTree>
    <p:extLst>
      <p:ext uri="{BB962C8B-B14F-4D97-AF65-F5344CB8AC3E}">
        <p14:creationId xmlns:p14="http://schemas.microsoft.com/office/powerpoint/2010/main" val="34578861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lvl="0" indent="0">
              <a:buNone/>
            </a:pPr>
            <a:endParaRPr lang="en-GB" sz="2400" b="1" dirty="0">
              <a:latin typeface="Calibri" pitchFamily="34" charset="0"/>
              <a:cs typeface="Calibri" pitchFamily="34" charset="0"/>
            </a:endParaRPr>
          </a:p>
          <a:p>
            <a:pPr lvl="1"/>
            <a:r>
              <a:rPr lang="en-GB" sz="2000" dirty="0">
                <a:latin typeface="Calibri" pitchFamily="34" charset="0"/>
                <a:cs typeface="Calibri" pitchFamily="34" charset="0"/>
              </a:rPr>
              <a:t>Gluteus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maximus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– outer surface of the ilium, the posterior surface of the sacrum, coccyx and the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sacrotuberous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ligament, and inserts on the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iliotibial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tract of fascia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lata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and the gluteal tuberosity of femur. INFERIOR GLUTEAL NERVE.</a:t>
            </a:r>
          </a:p>
          <a:p>
            <a:pPr lvl="1"/>
            <a:r>
              <a:rPr lang="en-GB" sz="2000" dirty="0">
                <a:latin typeface="Calibri" pitchFamily="34" charset="0"/>
                <a:cs typeface="Calibri" pitchFamily="34" charset="0"/>
              </a:rPr>
              <a:t>Biceps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femoris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–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ischial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tuberosity and the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linea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aspera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– lateral condyle of the tibia and the lateral side of the head of the fibula.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TIBIAL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(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LH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) AND COMMON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PERONEAL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(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SH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) PARTS OF THE SCIATIC.</a:t>
            </a:r>
          </a:p>
          <a:p>
            <a:pPr lvl="1"/>
            <a:r>
              <a:rPr lang="en-GB" sz="2000" dirty="0">
                <a:latin typeface="Calibri" pitchFamily="34" charset="0"/>
                <a:cs typeface="Calibri" pitchFamily="34" charset="0"/>
              </a:rPr>
              <a:t>Semitendinosus –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ischial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tuberosity – medial surface of shaft of tibia.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TIBIAL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PORTION OF SCIATIC.</a:t>
            </a:r>
          </a:p>
          <a:p>
            <a:pPr lvl="1"/>
            <a:r>
              <a:rPr lang="en-GB" sz="2000" dirty="0">
                <a:latin typeface="Calibri" pitchFamily="34" charset="0"/>
                <a:cs typeface="Calibri" pitchFamily="34" charset="0"/>
              </a:rPr>
              <a:t>Semimembranosus –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ischial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tuberosity – posterior part of the medial condyle of tibia.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TIBIAL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PORTION. </a:t>
            </a: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Extensors</a:t>
            </a:r>
          </a:p>
        </p:txBody>
      </p:sp>
    </p:spTree>
    <p:extLst>
      <p:ext uri="{BB962C8B-B14F-4D97-AF65-F5344CB8AC3E}">
        <p14:creationId xmlns:p14="http://schemas.microsoft.com/office/powerpoint/2010/main" val="29848435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lvl="0" indent="0">
              <a:buNone/>
            </a:pPr>
            <a:endParaRPr lang="en-GB" sz="2400" b="1" dirty="0">
              <a:latin typeface="Calibri" pitchFamily="34" charset="0"/>
              <a:cs typeface="Calibri" pitchFamily="34" charset="0"/>
            </a:endParaRPr>
          </a:p>
          <a:p>
            <a:pPr lvl="1"/>
            <a:r>
              <a:rPr lang="en-GB" sz="2000" dirty="0" err="1">
                <a:latin typeface="Calibri" pitchFamily="34" charset="0"/>
                <a:cs typeface="Calibri" pitchFamily="34" charset="0"/>
              </a:rPr>
              <a:t>Piriformis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– internal surface of the sacrum,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sacrotuberous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ligament – greater trochanter. ANTERIOR RAMI.</a:t>
            </a:r>
          </a:p>
          <a:p>
            <a:pPr lvl="1"/>
            <a:r>
              <a:rPr lang="en-GB" sz="2000" dirty="0">
                <a:latin typeface="Calibri" pitchFamily="34" charset="0"/>
                <a:cs typeface="Calibri" pitchFamily="34" charset="0"/>
              </a:rPr>
              <a:t>Gluteus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maximus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.</a:t>
            </a:r>
          </a:p>
          <a:p>
            <a:pPr lvl="1"/>
            <a:r>
              <a:rPr lang="en-GB" sz="2000" dirty="0">
                <a:latin typeface="Calibri" pitchFamily="34" charset="0"/>
                <a:cs typeface="Calibri" pitchFamily="34" charset="0"/>
              </a:rPr>
              <a:t>Gluteus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medius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– outer surface of the ilium inferior to the iliac crest – greater trochanter. SUPERIOR GLUTEAL NERVE.</a:t>
            </a:r>
          </a:p>
          <a:p>
            <a:pPr lvl="1"/>
            <a:r>
              <a:rPr lang="en-GB" sz="2000" dirty="0">
                <a:latin typeface="Calibri" pitchFamily="34" charset="0"/>
                <a:cs typeface="Calibri" pitchFamily="34" charset="0"/>
              </a:rPr>
              <a:t>Gluteus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minimus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– between the middle and inferior gluteal lines – greater trochanter. SUPERIOR GLUTEAL NERVE.</a:t>
            </a:r>
          </a:p>
          <a:p>
            <a:pPr lvl="1"/>
            <a:r>
              <a:rPr lang="en-GB" sz="2000" dirty="0">
                <a:latin typeface="Calibri" pitchFamily="34" charset="0"/>
                <a:cs typeface="Calibri" pitchFamily="34" charset="0"/>
              </a:rPr>
              <a:t>Tensor fasciae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lata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Abductors</a:t>
            </a:r>
          </a:p>
        </p:txBody>
      </p:sp>
    </p:spTree>
    <p:extLst>
      <p:ext uri="{BB962C8B-B14F-4D97-AF65-F5344CB8AC3E}">
        <p14:creationId xmlns:p14="http://schemas.microsoft.com/office/powerpoint/2010/main" val="7048111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lvl="0" indent="0">
              <a:buNone/>
            </a:pPr>
            <a:endParaRPr lang="en-GB" sz="2400" b="1" dirty="0">
              <a:latin typeface="Calibri" pitchFamily="34" charset="0"/>
              <a:cs typeface="Calibri" pitchFamily="34" charset="0"/>
            </a:endParaRPr>
          </a:p>
          <a:p>
            <a:pPr lvl="1"/>
            <a:r>
              <a:rPr lang="en-GB" sz="2000" dirty="0" err="1">
                <a:latin typeface="Calibri" pitchFamily="34" charset="0"/>
                <a:cs typeface="Calibri" pitchFamily="34" charset="0"/>
              </a:rPr>
              <a:t>Gracilis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– lower margin of body and inferior ramus of pubis – upper part of the medial surface of the tibia.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OBTURATOR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NERVE.</a:t>
            </a:r>
          </a:p>
          <a:p>
            <a:pPr lvl="1"/>
            <a:r>
              <a:rPr lang="en-GB" sz="2000" dirty="0" err="1">
                <a:latin typeface="Calibri" pitchFamily="34" charset="0"/>
                <a:cs typeface="Calibri" pitchFamily="34" charset="0"/>
              </a:rPr>
              <a:t>Pectineus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.</a:t>
            </a:r>
          </a:p>
          <a:p>
            <a:pPr lvl="1"/>
            <a:r>
              <a:rPr lang="en-GB" sz="2000" dirty="0">
                <a:latin typeface="Calibri" pitchFamily="34" charset="0"/>
                <a:cs typeface="Calibri" pitchFamily="34" charset="0"/>
              </a:rPr>
              <a:t>Adductor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longus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.</a:t>
            </a:r>
          </a:p>
          <a:p>
            <a:pPr lvl="1"/>
            <a:r>
              <a:rPr lang="en-GB" sz="2000" dirty="0">
                <a:latin typeface="Calibri" pitchFamily="34" charset="0"/>
                <a:cs typeface="Calibri" pitchFamily="34" charset="0"/>
              </a:rPr>
              <a:t>Adductor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brevis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– outer surface of inferior ramus of pubis – proximal part of the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linea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aspera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.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OBTURATOR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NERVE.</a:t>
            </a:r>
          </a:p>
          <a:p>
            <a:pPr lvl="1"/>
            <a:r>
              <a:rPr lang="en-GB" sz="2000" dirty="0">
                <a:latin typeface="Calibri" pitchFamily="34" charset="0"/>
                <a:cs typeface="Calibri" pitchFamily="34" charset="0"/>
              </a:rPr>
              <a:t>Adductor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magnus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– inferior ramus of pubis and the lower part of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tuerosity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of ischium. </a:t>
            </a:r>
            <a:r>
              <a:rPr lang="en-GB" sz="2000" dirty="0" err="1">
                <a:latin typeface="Calibri" pitchFamily="34" charset="0"/>
                <a:cs typeface="Calibri" pitchFamily="34" charset="0"/>
              </a:rPr>
              <a:t>OBTURATOR</a:t>
            </a:r>
            <a:r>
              <a:rPr lang="en-GB" sz="2000" dirty="0">
                <a:latin typeface="Calibri" pitchFamily="34" charset="0"/>
                <a:cs typeface="Calibri" pitchFamily="34" charset="0"/>
              </a:rPr>
              <a:t> NERVE.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Adductors</a:t>
            </a:r>
          </a:p>
        </p:txBody>
      </p:sp>
    </p:spTree>
    <p:extLst>
      <p:ext uri="{BB962C8B-B14F-4D97-AF65-F5344CB8AC3E}">
        <p14:creationId xmlns:p14="http://schemas.microsoft.com/office/powerpoint/2010/main" val="30959668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5"/>
            <a:r>
              <a:rPr lang="en-GB" sz="2800" dirty="0">
                <a:latin typeface="Calibri" pitchFamily="34" charset="0"/>
                <a:cs typeface="Calibri" pitchFamily="34" charset="0"/>
              </a:rPr>
              <a:t>Gluteus </a:t>
            </a:r>
            <a:r>
              <a:rPr lang="en-GB" sz="2800" dirty="0" err="1">
                <a:latin typeface="Calibri" pitchFamily="34" charset="0"/>
                <a:cs typeface="Calibri" pitchFamily="34" charset="0"/>
              </a:rPr>
              <a:t>medius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.</a:t>
            </a:r>
          </a:p>
          <a:p>
            <a:pPr lvl="5"/>
            <a:r>
              <a:rPr lang="en-GB" sz="2800" dirty="0">
                <a:latin typeface="Calibri" pitchFamily="34" charset="0"/>
                <a:cs typeface="Calibri" pitchFamily="34" charset="0"/>
              </a:rPr>
              <a:t>Gluteus </a:t>
            </a:r>
            <a:r>
              <a:rPr lang="en-GB" sz="2800" dirty="0" err="1">
                <a:latin typeface="Calibri" pitchFamily="34" charset="0"/>
                <a:cs typeface="Calibri" pitchFamily="34" charset="0"/>
              </a:rPr>
              <a:t>minimus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.</a:t>
            </a:r>
          </a:p>
          <a:p>
            <a:pPr lvl="5"/>
            <a:r>
              <a:rPr lang="en-GB" sz="2800" dirty="0">
                <a:latin typeface="Calibri" pitchFamily="34" charset="0"/>
                <a:cs typeface="Calibri" pitchFamily="34" charset="0"/>
              </a:rPr>
              <a:t>Sartorius.</a:t>
            </a:r>
          </a:p>
          <a:p>
            <a:pPr lvl="5"/>
            <a:r>
              <a:rPr lang="en-GB" sz="2800" dirty="0">
                <a:latin typeface="Calibri" pitchFamily="34" charset="0"/>
                <a:cs typeface="Calibri" pitchFamily="34" charset="0"/>
              </a:rPr>
              <a:t>Adductor </a:t>
            </a:r>
            <a:r>
              <a:rPr lang="en-GB" sz="2800" dirty="0" err="1">
                <a:latin typeface="Calibri" pitchFamily="34" charset="0"/>
                <a:cs typeface="Calibri" pitchFamily="34" charset="0"/>
              </a:rPr>
              <a:t>longus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.</a:t>
            </a:r>
          </a:p>
          <a:p>
            <a:pPr lvl="5"/>
            <a:r>
              <a:rPr lang="en-GB" sz="2800" dirty="0">
                <a:latin typeface="Calibri" pitchFamily="34" charset="0"/>
                <a:cs typeface="Calibri" pitchFamily="34" charset="0"/>
              </a:rPr>
              <a:t>Adductor </a:t>
            </a:r>
            <a:r>
              <a:rPr lang="en-GB" sz="2800" dirty="0" err="1">
                <a:latin typeface="Calibri" pitchFamily="34" charset="0"/>
                <a:cs typeface="Calibri" pitchFamily="34" charset="0"/>
              </a:rPr>
              <a:t>brevis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.</a:t>
            </a:r>
          </a:p>
          <a:p>
            <a:pPr lvl="5"/>
            <a:r>
              <a:rPr lang="en-GB" sz="2800" dirty="0">
                <a:latin typeface="Calibri" pitchFamily="34" charset="0"/>
                <a:cs typeface="Calibri" pitchFamily="34" charset="0"/>
              </a:rPr>
              <a:t>Adductor </a:t>
            </a:r>
            <a:r>
              <a:rPr lang="en-GB" sz="2800" dirty="0" err="1">
                <a:latin typeface="Calibri" pitchFamily="34" charset="0"/>
                <a:cs typeface="Calibri" pitchFamily="34" charset="0"/>
              </a:rPr>
              <a:t>magnus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Internal rotators</a:t>
            </a:r>
          </a:p>
        </p:txBody>
      </p:sp>
    </p:spTree>
    <p:extLst>
      <p:ext uri="{BB962C8B-B14F-4D97-AF65-F5344CB8AC3E}">
        <p14:creationId xmlns:p14="http://schemas.microsoft.com/office/powerpoint/2010/main" val="164228196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15568" lvl="4" indent="0">
              <a:buNone/>
            </a:pPr>
            <a:endParaRPr lang="en-GB" sz="2800" b="1" dirty="0">
              <a:latin typeface="Calibri" pitchFamily="34" charset="0"/>
              <a:cs typeface="Calibri" pitchFamily="34" charset="0"/>
            </a:endParaRPr>
          </a:p>
          <a:p>
            <a:pPr lvl="5"/>
            <a:r>
              <a:rPr lang="en-GB" sz="2800" dirty="0" err="1">
                <a:latin typeface="Calibri" pitchFamily="34" charset="0"/>
                <a:cs typeface="Calibri" pitchFamily="34" charset="0"/>
              </a:rPr>
              <a:t>Piriformis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.</a:t>
            </a:r>
          </a:p>
          <a:p>
            <a:pPr lvl="5"/>
            <a:r>
              <a:rPr lang="en-GB" sz="2800" dirty="0" err="1">
                <a:latin typeface="Calibri" pitchFamily="34" charset="0"/>
                <a:cs typeface="Calibri" pitchFamily="34" charset="0"/>
              </a:rPr>
              <a:t>Obturator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 </a:t>
            </a:r>
            <a:r>
              <a:rPr lang="en-GB" sz="2800" dirty="0" err="1">
                <a:latin typeface="Calibri" pitchFamily="34" charset="0"/>
                <a:cs typeface="Calibri" pitchFamily="34" charset="0"/>
              </a:rPr>
              <a:t>internus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.</a:t>
            </a:r>
          </a:p>
          <a:p>
            <a:pPr lvl="5"/>
            <a:r>
              <a:rPr lang="en-GB" sz="2800" dirty="0" err="1">
                <a:latin typeface="Calibri" pitchFamily="34" charset="0"/>
                <a:cs typeface="Calibri" pitchFamily="34" charset="0"/>
              </a:rPr>
              <a:t>Gemellus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 superior.</a:t>
            </a:r>
          </a:p>
          <a:p>
            <a:pPr lvl="5"/>
            <a:r>
              <a:rPr lang="en-GB" sz="2800" dirty="0" err="1">
                <a:latin typeface="Calibri" pitchFamily="34" charset="0"/>
                <a:cs typeface="Calibri" pitchFamily="34" charset="0"/>
              </a:rPr>
              <a:t>Gemellus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 inferior.</a:t>
            </a:r>
          </a:p>
          <a:p>
            <a:pPr lvl="5"/>
            <a:r>
              <a:rPr lang="en-GB" sz="2800" dirty="0" err="1">
                <a:latin typeface="Calibri" pitchFamily="34" charset="0"/>
                <a:cs typeface="Calibri" pitchFamily="34" charset="0"/>
              </a:rPr>
              <a:t>Obturator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 </a:t>
            </a:r>
            <a:r>
              <a:rPr lang="en-GB" sz="2800" dirty="0" err="1">
                <a:latin typeface="Calibri" pitchFamily="34" charset="0"/>
                <a:cs typeface="Calibri" pitchFamily="34" charset="0"/>
              </a:rPr>
              <a:t>externus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.</a:t>
            </a:r>
          </a:p>
          <a:p>
            <a:pPr lvl="5"/>
            <a:r>
              <a:rPr lang="en-GB" sz="2800" dirty="0" err="1">
                <a:latin typeface="Calibri" pitchFamily="34" charset="0"/>
                <a:cs typeface="Calibri" pitchFamily="34" charset="0"/>
              </a:rPr>
              <a:t>Quadratus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 </a:t>
            </a:r>
            <a:r>
              <a:rPr lang="en-GB" sz="2800" dirty="0" err="1">
                <a:latin typeface="Calibri" pitchFamily="34" charset="0"/>
                <a:cs typeface="Calibri" pitchFamily="34" charset="0"/>
              </a:rPr>
              <a:t>femoris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.</a:t>
            </a:r>
          </a:p>
          <a:p>
            <a:pPr lvl="5"/>
            <a:r>
              <a:rPr lang="en-GB" sz="2800" dirty="0">
                <a:latin typeface="Calibri" pitchFamily="34" charset="0"/>
                <a:cs typeface="Calibri" pitchFamily="34" charset="0"/>
              </a:rPr>
              <a:t>Gluteus </a:t>
            </a:r>
            <a:r>
              <a:rPr lang="en-GB" sz="2800" dirty="0" err="1">
                <a:latin typeface="Calibri" pitchFamily="34" charset="0"/>
                <a:cs typeface="Calibri" pitchFamily="34" charset="0"/>
              </a:rPr>
              <a:t>maximus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External rotators</a:t>
            </a:r>
          </a:p>
        </p:txBody>
      </p:sp>
    </p:spTree>
    <p:extLst>
      <p:ext uri="{BB962C8B-B14F-4D97-AF65-F5344CB8AC3E}">
        <p14:creationId xmlns:p14="http://schemas.microsoft.com/office/powerpoint/2010/main" val="215675329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177</TotalTime>
  <Words>1263</Words>
  <Application>Microsoft Office PowerPoint</Application>
  <PresentationFormat>On-screen Show (4:3)</PresentationFormat>
  <Paragraphs>243</Paragraphs>
  <Slides>30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ＭＳ Ｐゴシック</vt:lpstr>
      <vt:lpstr>Arial</vt:lpstr>
      <vt:lpstr>Calibri</vt:lpstr>
      <vt:lpstr>Century Schoolbook</vt:lpstr>
      <vt:lpstr>Wingdings</vt:lpstr>
      <vt:lpstr>Wingdings 2</vt:lpstr>
      <vt:lpstr>View</vt:lpstr>
      <vt:lpstr>Intro to Clinical Assessment –  Hip ROM</vt:lpstr>
      <vt:lpstr>Recap </vt:lpstr>
      <vt:lpstr>PowerPoint Presentation</vt:lpstr>
      <vt:lpstr>PowerPoint Presentation</vt:lpstr>
      <vt:lpstr>PowerPoint Presentation</vt:lpstr>
      <vt:lpstr>PowerPoint Presentation</vt:lpstr>
      <vt:lpstr>Hip Flexion</vt:lpstr>
      <vt:lpstr>Hip Extension</vt:lpstr>
      <vt:lpstr>Hip Abduction</vt:lpstr>
      <vt:lpstr>Hip Adduction</vt:lpstr>
      <vt:lpstr>Hip Medial Rotation</vt:lpstr>
      <vt:lpstr>Hip Lateral Rotation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Muscles</vt:lpstr>
      <vt:lpstr>Anterior Hip Musculature</vt:lpstr>
      <vt:lpstr>Superficial Posterior Hip Musculature</vt:lpstr>
      <vt:lpstr>Deep Posterior Hip Musculature</vt:lpstr>
      <vt:lpstr>Flexors</vt:lpstr>
      <vt:lpstr>Extensors</vt:lpstr>
      <vt:lpstr>Abductors</vt:lpstr>
      <vt:lpstr>Adductors</vt:lpstr>
      <vt:lpstr>Internal rotators</vt:lpstr>
      <vt:lpstr>External rotators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Sian Bowen</cp:lastModifiedBy>
  <cp:revision>66</cp:revision>
  <cp:lastPrinted>2017-10-15T20:46:50Z</cp:lastPrinted>
  <dcterms:created xsi:type="dcterms:W3CDTF">2016-09-15T12:23:08Z</dcterms:created>
  <dcterms:modified xsi:type="dcterms:W3CDTF">2024-10-10T13:53:49Z</dcterms:modified>
</cp:coreProperties>
</file>