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5" r:id="rId3"/>
    <p:sldId id="257" r:id="rId4"/>
    <p:sldId id="258" r:id="rId5"/>
    <p:sldId id="259" r:id="rId6"/>
    <p:sldId id="260" r:id="rId7"/>
    <p:sldId id="261" r:id="rId8"/>
    <p:sldId id="262" r:id="rId9"/>
    <p:sldId id="263" r:id="rId10"/>
    <p:sldId id="264"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0" d="100"/>
          <a:sy n="60" d="100"/>
        </p:scale>
        <p:origin x="86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F8ABB1-E9E1-4321-A33D-FCB76E71DA70}" type="datetimeFigureOut">
              <a:rPr lang="en-IN" smtClean="0"/>
              <a:t>21-03-2025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F68441-CE8A-41EA-BC63-497E4C0CFD68}" type="slidenum">
              <a:rPr lang="en-IN" smtClean="0"/>
              <a:t>‹#›</a:t>
            </a:fld>
            <a:endParaRPr lang="en-IN"/>
          </a:p>
        </p:txBody>
      </p:sp>
    </p:spTree>
    <p:extLst>
      <p:ext uri="{BB962C8B-B14F-4D97-AF65-F5344CB8AC3E}">
        <p14:creationId xmlns:p14="http://schemas.microsoft.com/office/powerpoint/2010/main" val="3072845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ways in which this is able to improve the competitive advantage will be noted and this will be followed by the ways in which the theories of psychology is relevant to the same. Examples of the ways in which collaboration and teamwork is able to improve on the relationships of the organisation will be evaluated and this will be able to showcase the benefit of having successful relationships in the company.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F68441-CE8A-41EA-BC63-497E4C0CFD68}" type="slidenum">
              <a:rPr lang="en-IN" smtClean="0"/>
              <a:t>3</a:t>
            </a:fld>
            <a:endParaRPr lang="en-IN"/>
          </a:p>
        </p:txBody>
      </p:sp>
    </p:spTree>
    <p:extLst>
      <p:ext uri="{BB962C8B-B14F-4D97-AF65-F5344CB8AC3E}">
        <p14:creationId xmlns:p14="http://schemas.microsoft.com/office/powerpoint/2010/main" val="2230140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Collaboration across teams has often been determined as a productive approach in terms of resolving non-routine and complex problems. Organisations have also been increasingly important among graduates based on the establishment of excellent interaction, problem-solving abilities, creative thinking skills and cooperative capabilities. In terms of building resilience and responding to constant changes, teamwork and collaboration have been demanding changes based on business perceptions and academic standards. Collaborative practices can also help build healthy relationships between managers and team members.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Based on my own experience, I have understood that both collaboration and teamwork laid the foundation for shared goals which might otherwise lead to dissatisfaction and conflict. On the other hand, I even understood the invaluable role of both these aspects in facilitating effective communication which is one of the vital aspects of exercising successful relations.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F7835E1-B016-4C19-A44E-B02FB40E3D01}" type="slidenum">
              <a:rPr lang="en-IN" smtClean="0"/>
              <a:t>4</a:t>
            </a:fld>
            <a:endParaRPr lang="en-IN"/>
          </a:p>
        </p:txBody>
      </p:sp>
    </p:spTree>
    <p:extLst>
      <p:ext uri="{BB962C8B-B14F-4D97-AF65-F5344CB8AC3E}">
        <p14:creationId xmlns:p14="http://schemas.microsoft.com/office/powerpoint/2010/main" val="1889820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Based on my practical experience, these have also assisted me in building mutual support, facilitating conflict resolution, strengthening relationship bonds, and distributing burdens. I have also understood its essence in acquiring mutual respect and bridging empathy or building trust. They transform relationships from a collection of individual needs to a unified effort towards shared goals and mutual well-being. On the other hand, in the case of naturally occurring relationships, the combined effects of collaboration and teamwork help in navigating through dialectical tensions.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They are the inherent contradictions and opposing forces that exist within relationships. Dialectical tensions are also considered to be the push and pull forces of conflicting needs or interests which are not necessarily negative but are considered to be the ongoing and the natural struggles to be navigated.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F7835E1-B016-4C19-A44E-B02FB40E3D01}" type="slidenum">
              <a:rPr lang="en-IN" smtClean="0"/>
              <a:t>5</a:t>
            </a:fld>
            <a:endParaRPr lang="en-IN"/>
          </a:p>
        </p:txBody>
      </p:sp>
    </p:spTree>
    <p:extLst>
      <p:ext uri="{BB962C8B-B14F-4D97-AF65-F5344CB8AC3E}">
        <p14:creationId xmlns:p14="http://schemas.microsoft.com/office/powerpoint/2010/main" val="125134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This theory states that the team is a holistic place and the relationships between the members are as essential as the individual skills. They have to be interdependent on each other and share their skills to be successful and this would need them to have a good relationship among themselves. They have to exercise emotional intelligence while they operate in the team and this would be able to make sure that the team can work harmoniously. dividing the tasks within the team based on the personal competencies can make sure that the work is done with high quality. It also fastens the process of working, which can make sure that the team can run smoothly. Emotional intelligence is essential in this process as this allows a person to understand the thoughts and feelings of others while they regulate their thoughts and feelings (Bru-Luna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2021). These personal values can make sure that I can work well on the team and that the other members of the team can work well with the same. </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F68441-CE8A-41EA-BC63-497E4C0CFD68}" type="slidenum">
              <a:rPr lang="en-IN" smtClean="0"/>
              <a:t>6</a:t>
            </a:fld>
            <a:endParaRPr lang="en-IN"/>
          </a:p>
        </p:txBody>
      </p:sp>
    </p:spTree>
    <p:extLst>
      <p:ext uri="{BB962C8B-B14F-4D97-AF65-F5344CB8AC3E}">
        <p14:creationId xmlns:p14="http://schemas.microsoft.com/office/powerpoint/2010/main" val="1729622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particular model also demonstrates how interaction takes place. It can also help release from a conflict cycle by compromising own attitudes toward others. Based on the model, it has been demonstrated that the attitudes shown by an individual are solely connected to the behaviour demonstrated. The behaviour then has a connection with the attitudes of others which then influences their behaviour.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Referring to the model, I also realised that I must prevent the behaviours to influence my attitudes and that I am responsible for making more controlled decisions for responding. This model thus, outlines a feedback loop based on which I have learnt that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 have a lot more control over my relationships than I thought. A personal understanding of the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Betari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Box Model has also helped me to choose a more positive approach to developing successful relationships by being mindful of the emotional impact I have on those around me.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F7835E1-B016-4C19-A44E-B02FB40E3D01}" type="slidenum">
              <a:rPr lang="en-IN" smtClean="0"/>
              <a:t>7</a:t>
            </a:fld>
            <a:endParaRPr lang="en-IN"/>
          </a:p>
        </p:txBody>
      </p:sp>
    </p:spTree>
    <p:extLst>
      <p:ext uri="{BB962C8B-B14F-4D97-AF65-F5344CB8AC3E}">
        <p14:creationId xmlns:p14="http://schemas.microsoft.com/office/powerpoint/2010/main" val="982155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make sure that all the tasks were completed on time, one of the things which was done is that of dividing the tasks based on the competencies of each of the employees. This meant that I organised the roles which each of the members was to play based on their strengths. In this context, I took on the role of the organiser and the researcher as both of these skills are essential in understanding the roles which had to be played by each member. Aside from this, the team had a natural understanding and bonding among themselves which was able to make sure that the members focused on delivering high-quality results while collaborating (Cohen, Davis and Taylor, 2023). This made sure that the project was completed on time and that I was able to divide the tasks well to ensure that a high-quality project was provided in the end.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F68441-CE8A-41EA-BC63-497E4C0CFD68}" type="slidenum">
              <a:rPr lang="en-IN" smtClean="0"/>
              <a:t>8</a:t>
            </a:fld>
            <a:endParaRPr lang="en-IN"/>
          </a:p>
        </p:txBody>
      </p:sp>
    </p:spTree>
    <p:extLst>
      <p:ext uri="{BB962C8B-B14F-4D97-AF65-F5344CB8AC3E}">
        <p14:creationId xmlns:p14="http://schemas.microsoft.com/office/powerpoint/2010/main" val="17192482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main aspect of this incident was the solidarity which was displayed by our team and this meant that when out team was being blamed for something which was not our fault, we could stand up for ourselves. We displayed a significant level of solidarity in gathering evidence to show that the issue was not our fault and the losses being faced by the organisation was due to the result of another team. We faced the threat of being fired because the other team in question was technically our superior. This did not deter the other members of the team from holding their ground. The benefit of this was seen in future when the process of working became easier in the team. This took place due to the natural bond which the team members had among themselves and a sense of faith which each member has on the team.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F68441-CE8A-41EA-BC63-497E4C0CFD68}" type="slidenum">
              <a:rPr lang="en-IN" smtClean="0"/>
              <a:t>9</a:t>
            </a:fld>
            <a:endParaRPr lang="en-IN"/>
          </a:p>
        </p:txBody>
      </p:sp>
    </p:spTree>
    <p:extLst>
      <p:ext uri="{BB962C8B-B14F-4D97-AF65-F5344CB8AC3E}">
        <p14:creationId xmlns:p14="http://schemas.microsoft.com/office/powerpoint/2010/main" val="2686491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On the other hand, based on the above presentation, the discussed theories of </a:t>
            </a:r>
            <a:r>
              <a:rPr lang="en-GB" sz="1800" dirty="0" err="1">
                <a:effectLst/>
                <a:latin typeface="Times New Roman" panose="02020603050405020304" pitchFamily="18" charset="0"/>
                <a:ea typeface="Calibri" panose="020F0502020204030204" pitchFamily="34" charset="0"/>
              </a:rPr>
              <a:t>Betari</a:t>
            </a:r>
            <a:r>
              <a:rPr lang="en-GB" sz="1800" dirty="0">
                <a:effectLst/>
                <a:latin typeface="Times New Roman" panose="02020603050405020304" pitchFamily="18" charset="0"/>
                <a:ea typeface="Calibri" panose="020F0502020204030204" pitchFamily="34" charset="0"/>
              </a:rPr>
              <a:t> Black Box and Gestalt</a:t>
            </a:r>
            <a:r>
              <a:rPr lang="en-IN" dirty="0">
                <a:effectLst/>
              </a:rPr>
              <a:t> along with the examples have helped in demonstrating that team building helps in fostering positive relations or cultivating resilience by controlling own behaviours and attitudes. </a:t>
            </a:r>
            <a:endParaRPr lang="en-IN" dirty="0"/>
          </a:p>
        </p:txBody>
      </p:sp>
      <p:sp>
        <p:nvSpPr>
          <p:cNvPr id="4" name="Slide Number Placeholder 3"/>
          <p:cNvSpPr>
            <a:spLocks noGrp="1"/>
          </p:cNvSpPr>
          <p:nvPr>
            <p:ph type="sldNum" sz="quarter" idx="5"/>
          </p:nvPr>
        </p:nvSpPr>
        <p:spPr/>
        <p:txBody>
          <a:bodyPr/>
          <a:lstStyle/>
          <a:p>
            <a:fld id="{7F7835E1-B016-4C19-A44E-B02FB40E3D01}" type="slidenum">
              <a:rPr lang="en-IN" smtClean="0"/>
              <a:t>10</a:t>
            </a:fld>
            <a:endParaRPr lang="en-IN"/>
          </a:p>
        </p:txBody>
      </p:sp>
    </p:spTree>
    <p:extLst>
      <p:ext uri="{BB962C8B-B14F-4D97-AF65-F5344CB8AC3E}">
        <p14:creationId xmlns:p14="http://schemas.microsoft.com/office/powerpoint/2010/main" val="779598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Bru-Luna, L.M., Martí-</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Vilar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 Merino-Soto, C.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Cervera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-Santiago, J.L. (2021) December. Emotional intelligence measures: A systematic review. In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Healthcare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(Vol. 9, No. 12, p. 1696). MDPI.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Cohen, E., Davis, A.J. and Taylor, J. (2023) Interdependence, bonding and support are associated with improved mental wellbeing following an outdoor team challenge.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Applied Psychology: Health and Well‐Being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15</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(1), pp.193-216.</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FF68441-CE8A-41EA-BC63-497E4C0CFD68}" type="slidenum">
              <a:rPr lang="en-IN" smtClean="0"/>
              <a:t>11</a:t>
            </a:fld>
            <a:endParaRPr lang="en-IN"/>
          </a:p>
        </p:txBody>
      </p:sp>
    </p:spTree>
    <p:extLst>
      <p:ext uri="{BB962C8B-B14F-4D97-AF65-F5344CB8AC3E}">
        <p14:creationId xmlns:p14="http://schemas.microsoft.com/office/powerpoint/2010/main" val="2150190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F5A1C-FFC7-73B9-D92D-C7401E256A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4B377AE-37A1-8EEB-23D8-8FCD4B65F0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1099595-F471-C75F-92ED-BFF0DCCEE764}"/>
              </a:ext>
            </a:extLst>
          </p:cNvPr>
          <p:cNvSpPr>
            <a:spLocks noGrp="1"/>
          </p:cNvSpPr>
          <p:nvPr>
            <p:ph type="dt" sz="half" idx="10"/>
          </p:nvPr>
        </p:nvSpPr>
        <p:spPr/>
        <p:txBody>
          <a:bodyPr/>
          <a:lstStyle/>
          <a:p>
            <a:fld id="{02B23ECE-08C9-4E04-83A1-DAA6E891FBB0}" type="datetimeFigureOut">
              <a:rPr lang="en-IN" smtClean="0"/>
              <a:t>21-03-2025</a:t>
            </a:fld>
            <a:endParaRPr lang="en-IN"/>
          </a:p>
        </p:txBody>
      </p:sp>
      <p:sp>
        <p:nvSpPr>
          <p:cNvPr id="5" name="Footer Placeholder 4">
            <a:extLst>
              <a:ext uri="{FF2B5EF4-FFF2-40B4-BE49-F238E27FC236}">
                <a16:creationId xmlns:a16="http://schemas.microsoft.com/office/drawing/2014/main" id="{CA7A5C74-0AA8-4E02-977C-51410D55E6B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19B85BF-0788-F228-64E9-FE44D8C9C428}"/>
              </a:ext>
            </a:extLst>
          </p:cNvPr>
          <p:cNvSpPr>
            <a:spLocks noGrp="1"/>
          </p:cNvSpPr>
          <p:nvPr>
            <p:ph type="sldNum" sz="quarter" idx="12"/>
          </p:nvPr>
        </p:nvSpPr>
        <p:spPr/>
        <p:txBody>
          <a:bodyPr/>
          <a:lstStyle/>
          <a:p>
            <a:fld id="{7ABC7242-A8CE-4107-8F02-8AC742249825}" type="slidenum">
              <a:rPr lang="en-IN" smtClean="0"/>
              <a:t>‹#›</a:t>
            </a:fld>
            <a:endParaRPr lang="en-IN"/>
          </a:p>
        </p:txBody>
      </p:sp>
    </p:spTree>
    <p:extLst>
      <p:ext uri="{BB962C8B-B14F-4D97-AF65-F5344CB8AC3E}">
        <p14:creationId xmlns:p14="http://schemas.microsoft.com/office/powerpoint/2010/main" val="3763674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3F1E7-F22B-E1FA-0D54-9EF8CAD375F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2C83AC4-A995-D5B3-9C0E-25BFB127008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3B777C1-94DC-1530-AE8A-C08CED3301AA}"/>
              </a:ext>
            </a:extLst>
          </p:cNvPr>
          <p:cNvSpPr>
            <a:spLocks noGrp="1"/>
          </p:cNvSpPr>
          <p:nvPr>
            <p:ph type="dt" sz="half" idx="10"/>
          </p:nvPr>
        </p:nvSpPr>
        <p:spPr/>
        <p:txBody>
          <a:bodyPr/>
          <a:lstStyle/>
          <a:p>
            <a:fld id="{02B23ECE-08C9-4E04-83A1-DAA6E891FBB0}" type="datetimeFigureOut">
              <a:rPr lang="en-IN" smtClean="0"/>
              <a:t>21-03-2025</a:t>
            </a:fld>
            <a:endParaRPr lang="en-IN"/>
          </a:p>
        </p:txBody>
      </p:sp>
      <p:sp>
        <p:nvSpPr>
          <p:cNvPr id="5" name="Footer Placeholder 4">
            <a:extLst>
              <a:ext uri="{FF2B5EF4-FFF2-40B4-BE49-F238E27FC236}">
                <a16:creationId xmlns:a16="http://schemas.microsoft.com/office/drawing/2014/main" id="{38A12F0C-A32A-0196-0887-774A0C4DA51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BB59A2F-D0D6-06D7-7AF9-0AE74BC23E9F}"/>
              </a:ext>
            </a:extLst>
          </p:cNvPr>
          <p:cNvSpPr>
            <a:spLocks noGrp="1"/>
          </p:cNvSpPr>
          <p:nvPr>
            <p:ph type="sldNum" sz="quarter" idx="12"/>
          </p:nvPr>
        </p:nvSpPr>
        <p:spPr/>
        <p:txBody>
          <a:bodyPr/>
          <a:lstStyle/>
          <a:p>
            <a:fld id="{7ABC7242-A8CE-4107-8F02-8AC742249825}" type="slidenum">
              <a:rPr lang="en-IN" smtClean="0"/>
              <a:t>‹#›</a:t>
            </a:fld>
            <a:endParaRPr lang="en-IN"/>
          </a:p>
        </p:txBody>
      </p:sp>
    </p:spTree>
    <p:extLst>
      <p:ext uri="{BB962C8B-B14F-4D97-AF65-F5344CB8AC3E}">
        <p14:creationId xmlns:p14="http://schemas.microsoft.com/office/powerpoint/2010/main" val="444923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5AD01-B445-F3DA-1C7D-2C69A6D81B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6CD4A3A5-4832-3334-F4B9-20F5209C07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040F2E-A177-96F4-B3DF-7E0E5A67CDEA}"/>
              </a:ext>
            </a:extLst>
          </p:cNvPr>
          <p:cNvSpPr>
            <a:spLocks noGrp="1"/>
          </p:cNvSpPr>
          <p:nvPr>
            <p:ph type="dt" sz="half" idx="10"/>
          </p:nvPr>
        </p:nvSpPr>
        <p:spPr/>
        <p:txBody>
          <a:bodyPr/>
          <a:lstStyle/>
          <a:p>
            <a:fld id="{02B23ECE-08C9-4E04-83A1-DAA6E891FBB0}" type="datetimeFigureOut">
              <a:rPr lang="en-IN" smtClean="0"/>
              <a:t>21-03-2025</a:t>
            </a:fld>
            <a:endParaRPr lang="en-IN"/>
          </a:p>
        </p:txBody>
      </p:sp>
      <p:sp>
        <p:nvSpPr>
          <p:cNvPr id="5" name="Footer Placeholder 4">
            <a:extLst>
              <a:ext uri="{FF2B5EF4-FFF2-40B4-BE49-F238E27FC236}">
                <a16:creationId xmlns:a16="http://schemas.microsoft.com/office/drawing/2014/main" id="{50A77E48-41E9-9C87-90D8-A3D79C10D82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9633268-5075-55D6-AB57-64DCDCB05452}"/>
              </a:ext>
            </a:extLst>
          </p:cNvPr>
          <p:cNvSpPr>
            <a:spLocks noGrp="1"/>
          </p:cNvSpPr>
          <p:nvPr>
            <p:ph type="sldNum" sz="quarter" idx="12"/>
          </p:nvPr>
        </p:nvSpPr>
        <p:spPr/>
        <p:txBody>
          <a:bodyPr/>
          <a:lstStyle/>
          <a:p>
            <a:fld id="{7ABC7242-A8CE-4107-8F02-8AC742249825}" type="slidenum">
              <a:rPr lang="en-IN" smtClean="0"/>
              <a:t>‹#›</a:t>
            </a:fld>
            <a:endParaRPr lang="en-IN"/>
          </a:p>
        </p:txBody>
      </p:sp>
    </p:spTree>
    <p:extLst>
      <p:ext uri="{BB962C8B-B14F-4D97-AF65-F5344CB8AC3E}">
        <p14:creationId xmlns:p14="http://schemas.microsoft.com/office/powerpoint/2010/main" val="2866182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4669-0C0A-FD6B-2C1B-B81FEC7F1EC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2F722FE-0523-D02B-3330-5709AA7A7E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32D4EE4-B346-077F-D9FF-A2CB6BFB08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5FC55BC-0D81-D380-4D6A-32B7749E9190}"/>
              </a:ext>
            </a:extLst>
          </p:cNvPr>
          <p:cNvSpPr>
            <a:spLocks noGrp="1"/>
          </p:cNvSpPr>
          <p:nvPr>
            <p:ph type="dt" sz="half" idx="10"/>
          </p:nvPr>
        </p:nvSpPr>
        <p:spPr/>
        <p:txBody>
          <a:bodyPr/>
          <a:lstStyle/>
          <a:p>
            <a:fld id="{02B23ECE-08C9-4E04-83A1-DAA6E891FBB0}" type="datetimeFigureOut">
              <a:rPr lang="en-IN" smtClean="0"/>
              <a:t>21-03-2025</a:t>
            </a:fld>
            <a:endParaRPr lang="en-IN"/>
          </a:p>
        </p:txBody>
      </p:sp>
      <p:sp>
        <p:nvSpPr>
          <p:cNvPr id="6" name="Footer Placeholder 5">
            <a:extLst>
              <a:ext uri="{FF2B5EF4-FFF2-40B4-BE49-F238E27FC236}">
                <a16:creationId xmlns:a16="http://schemas.microsoft.com/office/drawing/2014/main" id="{1BD5A6D0-1E4E-23C1-4565-BA6A006A069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60E421A-974C-8219-7609-3A7F2BB11075}"/>
              </a:ext>
            </a:extLst>
          </p:cNvPr>
          <p:cNvSpPr>
            <a:spLocks noGrp="1"/>
          </p:cNvSpPr>
          <p:nvPr>
            <p:ph type="sldNum" sz="quarter" idx="12"/>
          </p:nvPr>
        </p:nvSpPr>
        <p:spPr/>
        <p:txBody>
          <a:bodyPr/>
          <a:lstStyle/>
          <a:p>
            <a:fld id="{7ABC7242-A8CE-4107-8F02-8AC742249825}" type="slidenum">
              <a:rPr lang="en-IN" smtClean="0"/>
              <a:t>‹#›</a:t>
            </a:fld>
            <a:endParaRPr lang="en-IN"/>
          </a:p>
        </p:txBody>
      </p:sp>
    </p:spTree>
    <p:extLst>
      <p:ext uri="{BB962C8B-B14F-4D97-AF65-F5344CB8AC3E}">
        <p14:creationId xmlns:p14="http://schemas.microsoft.com/office/powerpoint/2010/main" val="3438878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B409B-4B21-E53A-D3AF-C006B7BAC5D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6AA708A-B20E-EA8E-28B2-3DB0D2FE19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44CF81-3C0B-E7B3-C5CC-6B4103B79D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B1B5C4B-8100-83CD-7039-57E4F2E2B0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30DBD2-890B-1BE7-2A31-D5C379E548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1DE3A66-FE27-41B7-9FDE-6D1FE41B68DE}"/>
              </a:ext>
            </a:extLst>
          </p:cNvPr>
          <p:cNvSpPr>
            <a:spLocks noGrp="1"/>
          </p:cNvSpPr>
          <p:nvPr>
            <p:ph type="dt" sz="half" idx="10"/>
          </p:nvPr>
        </p:nvSpPr>
        <p:spPr/>
        <p:txBody>
          <a:bodyPr/>
          <a:lstStyle/>
          <a:p>
            <a:fld id="{02B23ECE-08C9-4E04-83A1-DAA6E891FBB0}" type="datetimeFigureOut">
              <a:rPr lang="en-IN" smtClean="0"/>
              <a:t>21-03-2025</a:t>
            </a:fld>
            <a:endParaRPr lang="en-IN"/>
          </a:p>
        </p:txBody>
      </p:sp>
      <p:sp>
        <p:nvSpPr>
          <p:cNvPr id="8" name="Footer Placeholder 7">
            <a:extLst>
              <a:ext uri="{FF2B5EF4-FFF2-40B4-BE49-F238E27FC236}">
                <a16:creationId xmlns:a16="http://schemas.microsoft.com/office/drawing/2014/main" id="{5C0EDA89-EFF8-9AD0-37A2-9EB34588AA8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BBFEF60-7BB9-F599-2A88-70EDAB022334}"/>
              </a:ext>
            </a:extLst>
          </p:cNvPr>
          <p:cNvSpPr>
            <a:spLocks noGrp="1"/>
          </p:cNvSpPr>
          <p:nvPr>
            <p:ph type="sldNum" sz="quarter" idx="12"/>
          </p:nvPr>
        </p:nvSpPr>
        <p:spPr/>
        <p:txBody>
          <a:bodyPr/>
          <a:lstStyle/>
          <a:p>
            <a:fld id="{7ABC7242-A8CE-4107-8F02-8AC742249825}" type="slidenum">
              <a:rPr lang="en-IN" smtClean="0"/>
              <a:t>‹#›</a:t>
            </a:fld>
            <a:endParaRPr lang="en-IN"/>
          </a:p>
        </p:txBody>
      </p:sp>
    </p:spTree>
    <p:extLst>
      <p:ext uri="{BB962C8B-B14F-4D97-AF65-F5344CB8AC3E}">
        <p14:creationId xmlns:p14="http://schemas.microsoft.com/office/powerpoint/2010/main" val="2578110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9B28B-1B94-D403-8A78-5253262552E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454DEB7-78BF-8817-5BC3-4294CE31BF23}"/>
              </a:ext>
            </a:extLst>
          </p:cNvPr>
          <p:cNvSpPr>
            <a:spLocks noGrp="1"/>
          </p:cNvSpPr>
          <p:nvPr>
            <p:ph type="dt" sz="half" idx="10"/>
          </p:nvPr>
        </p:nvSpPr>
        <p:spPr/>
        <p:txBody>
          <a:bodyPr/>
          <a:lstStyle/>
          <a:p>
            <a:fld id="{02B23ECE-08C9-4E04-83A1-DAA6E891FBB0}" type="datetimeFigureOut">
              <a:rPr lang="en-IN" smtClean="0"/>
              <a:t>21-03-2025</a:t>
            </a:fld>
            <a:endParaRPr lang="en-IN"/>
          </a:p>
        </p:txBody>
      </p:sp>
      <p:sp>
        <p:nvSpPr>
          <p:cNvPr id="4" name="Footer Placeholder 3">
            <a:extLst>
              <a:ext uri="{FF2B5EF4-FFF2-40B4-BE49-F238E27FC236}">
                <a16:creationId xmlns:a16="http://schemas.microsoft.com/office/drawing/2014/main" id="{5933801C-A061-D7A9-BEA7-71521D2E2982}"/>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5E9A04EC-4036-D7FB-921C-BEA89DDE947E}"/>
              </a:ext>
            </a:extLst>
          </p:cNvPr>
          <p:cNvSpPr>
            <a:spLocks noGrp="1"/>
          </p:cNvSpPr>
          <p:nvPr>
            <p:ph type="sldNum" sz="quarter" idx="12"/>
          </p:nvPr>
        </p:nvSpPr>
        <p:spPr/>
        <p:txBody>
          <a:bodyPr/>
          <a:lstStyle/>
          <a:p>
            <a:fld id="{7ABC7242-A8CE-4107-8F02-8AC742249825}" type="slidenum">
              <a:rPr lang="en-IN" smtClean="0"/>
              <a:t>‹#›</a:t>
            </a:fld>
            <a:endParaRPr lang="en-IN"/>
          </a:p>
        </p:txBody>
      </p:sp>
    </p:spTree>
    <p:extLst>
      <p:ext uri="{BB962C8B-B14F-4D97-AF65-F5344CB8AC3E}">
        <p14:creationId xmlns:p14="http://schemas.microsoft.com/office/powerpoint/2010/main" val="97160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5E07FC-99A5-80B1-007A-9821B26C6B1C}"/>
              </a:ext>
            </a:extLst>
          </p:cNvPr>
          <p:cNvSpPr>
            <a:spLocks noGrp="1"/>
          </p:cNvSpPr>
          <p:nvPr>
            <p:ph type="dt" sz="half" idx="10"/>
          </p:nvPr>
        </p:nvSpPr>
        <p:spPr/>
        <p:txBody>
          <a:bodyPr/>
          <a:lstStyle/>
          <a:p>
            <a:fld id="{02B23ECE-08C9-4E04-83A1-DAA6E891FBB0}" type="datetimeFigureOut">
              <a:rPr lang="en-IN" smtClean="0"/>
              <a:t>21-03-2025</a:t>
            </a:fld>
            <a:endParaRPr lang="en-IN"/>
          </a:p>
        </p:txBody>
      </p:sp>
      <p:sp>
        <p:nvSpPr>
          <p:cNvPr id="3" name="Footer Placeholder 2">
            <a:extLst>
              <a:ext uri="{FF2B5EF4-FFF2-40B4-BE49-F238E27FC236}">
                <a16:creationId xmlns:a16="http://schemas.microsoft.com/office/drawing/2014/main" id="{F0B17067-811E-A332-A902-3C1C164305E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F659B59C-48B1-B797-2914-B0D2F6D29B18}"/>
              </a:ext>
            </a:extLst>
          </p:cNvPr>
          <p:cNvSpPr>
            <a:spLocks noGrp="1"/>
          </p:cNvSpPr>
          <p:nvPr>
            <p:ph type="sldNum" sz="quarter" idx="12"/>
          </p:nvPr>
        </p:nvSpPr>
        <p:spPr/>
        <p:txBody>
          <a:bodyPr/>
          <a:lstStyle/>
          <a:p>
            <a:fld id="{7ABC7242-A8CE-4107-8F02-8AC742249825}" type="slidenum">
              <a:rPr lang="en-IN" smtClean="0"/>
              <a:t>‹#›</a:t>
            </a:fld>
            <a:endParaRPr lang="en-IN"/>
          </a:p>
        </p:txBody>
      </p:sp>
    </p:spTree>
    <p:extLst>
      <p:ext uri="{BB962C8B-B14F-4D97-AF65-F5344CB8AC3E}">
        <p14:creationId xmlns:p14="http://schemas.microsoft.com/office/powerpoint/2010/main" val="3479202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D0A5C-430A-836C-0289-E593CB211D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9675720-7B0D-06C4-69D0-646831551C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16D3F29C-42BA-5CE9-2360-77B05F222F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EEF7F1-8F54-0CBE-DBC7-AC393DAD6B5B}"/>
              </a:ext>
            </a:extLst>
          </p:cNvPr>
          <p:cNvSpPr>
            <a:spLocks noGrp="1"/>
          </p:cNvSpPr>
          <p:nvPr>
            <p:ph type="dt" sz="half" idx="10"/>
          </p:nvPr>
        </p:nvSpPr>
        <p:spPr/>
        <p:txBody>
          <a:bodyPr/>
          <a:lstStyle/>
          <a:p>
            <a:fld id="{02B23ECE-08C9-4E04-83A1-DAA6E891FBB0}" type="datetimeFigureOut">
              <a:rPr lang="en-IN" smtClean="0"/>
              <a:t>21-03-2025</a:t>
            </a:fld>
            <a:endParaRPr lang="en-IN"/>
          </a:p>
        </p:txBody>
      </p:sp>
      <p:sp>
        <p:nvSpPr>
          <p:cNvPr id="6" name="Footer Placeholder 5">
            <a:extLst>
              <a:ext uri="{FF2B5EF4-FFF2-40B4-BE49-F238E27FC236}">
                <a16:creationId xmlns:a16="http://schemas.microsoft.com/office/drawing/2014/main" id="{89E24057-1A5F-62FF-74FE-BC435DCEF54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592A2AE-940C-AFB8-DE29-D18589C00259}"/>
              </a:ext>
            </a:extLst>
          </p:cNvPr>
          <p:cNvSpPr>
            <a:spLocks noGrp="1"/>
          </p:cNvSpPr>
          <p:nvPr>
            <p:ph type="sldNum" sz="quarter" idx="12"/>
          </p:nvPr>
        </p:nvSpPr>
        <p:spPr/>
        <p:txBody>
          <a:bodyPr/>
          <a:lstStyle/>
          <a:p>
            <a:fld id="{7ABC7242-A8CE-4107-8F02-8AC742249825}" type="slidenum">
              <a:rPr lang="en-IN" smtClean="0"/>
              <a:t>‹#›</a:t>
            </a:fld>
            <a:endParaRPr lang="en-IN"/>
          </a:p>
        </p:txBody>
      </p:sp>
    </p:spTree>
    <p:extLst>
      <p:ext uri="{BB962C8B-B14F-4D97-AF65-F5344CB8AC3E}">
        <p14:creationId xmlns:p14="http://schemas.microsoft.com/office/powerpoint/2010/main" val="833105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BC5C-6BE3-68C6-8C13-9F53859832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8DC1D99-F8B6-48F8-1D1D-6D09FCCB5B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BFF798E-BBCC-E5F9-043E-0F0243C644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5E00FC-9757-1B27-2E29-0DE5436F2A3C}"/>
              </a:ext>
            </a:extLst>
          </p:cNvPr>
          <p:cNvSpPr>
            <a:spLocks noGrp="1"/>
          </p:cNvSpPr>
          <p:nvPr>
            <p:ph type="dt" sz="half" idx="10"/>
          </p:nvPr>
        </p:nvSpPr>
        <p:spPr/>
        <p:txBody>
          <a:bodyPr/>
          <a:lstStyle/>
          <a:p>
            <a:fld id="{02B23ECE-08C9-4E04-83A1-DAA6E891FBB0}" type="datetimeFigureOut">
              <a:rPr lang="en-IN" smtClean="0"/>
              <a:t>21-03-2025</a:t>
            </a:fld>
            <a:endParaRPr lang="en-IN"/>
          </a:p>
        </p:txBody>
      </p:sp>
      <p:sp>
        <p:nvSpPr>
          <p:cNvPr id="6" name="Footer Placeholder 5">
            <a:extLst>
              <a:ext uri="{FF2B5EF4-FFF2-40B4-BE49-F238E27FC236}">
                <a16:creationId xmlns:a16="http://schemas.microsoft.com/office/drawing/2014/main" id="{6A50A8A2-3A2C-F132-3FE2-004F42751F4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E880F49-0F5E-2BDD-BB5A-262277A9145E}"/>
              </a:ext>
            </a:extLst>
          </p:cNvPr>
          <p:cNvSpPr>
            <a:spLocks noGrp="1"/>
          </p:cNvSpPr>
          <p:nvPr>
            <p:ph type="sldNum" sz="quarter" idx="12"/>
          </p:nvPr>
        </p:nvSpPr>
        <p:spPr/>
        <p:txBody>
          <a:bodyPr/>
          <a:lstStyle/>
          <a:p>
            <a:fld id="{7ABC7242-A8CE-4107-8F02-8AC742249825}" type="slidenum">
              <a:rPr lang="en-IN" smtClean="0"/>
              <a:t>‹#›</a:t>
            </a:fld>
            <a:endParaRPr lang="en-IN"/>
          </a:p>
        </p:txBody>
      </p:sp>
    </p:spTree>
    <p:extLst>
      <p:ext uri="{BB962C8B-B14F-4D97-AF65-F5344CB8AC3E}">
        <p14:creationId xmlns:p14="http://schemas.microsoft.com/office/powerpoint/2010/main" val="1568685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0D40C-DF00-B452-39FA-F2C6DC17A023}"/>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9D06E72-B616-10E2-2C67-8E1861AA8A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3B8C48C-2775-3C9A-4BE0-8A9C66878DD8}"/>
              </a:ext>
            </a:extLst>
          </p:cNvPr>
          <p:cNvSpPr>
            <a:spLocks noGrp="1"/>
          </p:cNvSpPr>
          <p:nvPr>
            <p:ph type="dt" sz="half" idx="10"/>
          </p:nvPr>
        </p:nvSpPr>
        <p:spPr/>
        <p:txBody>
          <a:bodyPr/>
          <a:lstStyle/>
          <a:p>
            <a:fld id="{02B23ECE-08C9-4E04-83A1-DAA6E891FBB0}" type="datetimeFigureOut">
              <a:rPr lang="en-IN" smtClean="0"/>
              <a:t>21-03-2025</a:t>
            </a:fld>
            <a:endParaRPr lang="en-IN"/>
          </a:p>
        </p:txBody>
      </p:sp>
      <p:sp>
        <p:nvSpPr>
          <p:cNvPr id="5" name="Footer Placeholder 4">
            <a:extLst>
              <a:ext uri="{FF2B5EF4-FFF2-40B4-BE49-F238E27FC236}">
                <a16:creationId xmlns:a16="http://schemas.microsoft.com/office/drawing/2014/main" id="{0FAFFD8B-5BE0-CC83-4F78-DD633BBE0F5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146B0ED-48B6-5ED5-DA04-3908A7AD2C72}"/>
              </a:ext>
            </a:extLst>
          </p:cNvPr>
          <p:cNvSpPr>
            <a:spLocks noGrp="1"/>
          </p:cNvSpPr>
          <p:nvPr>
            <p:ph type="sldNum" sz="quarter" idx="12"/>
          </p:nvPr>
        </p:nvSpPr>
        <p:spPr/>
        <p:txBody>
          <a:bodyPr/>
          <a:lstStyle/>
          <a:p>
            <a:fld id="{7ABC7242-A8CE-4107-8F02-8AC742249825}" type="slidenum">
              <a:rPr lang="en-IN" smtClean="0"/>
              <a:t>‹#›</a:t>
            </a:fld>
            <a:endParaRPr lang="en-IN"/>
          </a:p>
        </p:txBody>
      </p:sp>
    </p:spTree>
    <p:extLst>
      <p:ext uri="{BB962C8B-B14F-4D97-AF65-F5344CB8AC3E}">
        <p14:creationId xmlns:p14="http://schemas.microsoft.com/office/powerpoint/2010/main" val="1128273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9AF064-B96E-B359-3C44-BBEC1388CD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4338FED-F044-932E-A615-00B924ED0E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9A0A1EC-DA0B-AA68-C7E2-BDDBA2D08155}"/>
              </a:ext>
            </a:extLst>
          </p:cNvPr>
          <p:cNvSpPr>
            <a:spLocks noGrp="1"/>
          </p:cNvSpPr>
          <p:nvPr>
            <p:ph type="dt" sz="half" idx="10"/>
          </p:nvPr>
        </p:nvSpPr>
        <p:spPr/>
        <p:txBody>
          <a:bodyPr/>
          <a:lstStyle/>
          <a:p>
            <a:fld id="{02B23ECE-08C9-4E04-83A1-DAA6E891FBB0}" type="datetimeFigureOut">
              <a:rPr lang="en-IN" smtClean="0"/>
              <a:t>21-03-2025</a:t>
            </a:fld>
            <a:endParaRPr lang="en-IN"/>
          </a:p>
        </p:txBody>
      </p:sp>
      <p:sp>
        <p:nvSpPr>
          <p:cNvPr id="5" name="Footer Placeholder 4">
            <a:extLst>
              <a:ext uri="{FF2B5EF4-FFF2-40B4-BE49-F238E27FC236}">
                <a16:creationId xmlns:a16="http://schemas.microsoft.com/office/drawing/2014/main" id="{06CEDA44-75F8-618F-94E3-84E74BDA19D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CDF42C8-4882-C6E0-31F2-547DAB1C68FD}"/>
              </a:ext>
            </a:extLst>
          </p:cNvPr>
          <p:cNvSpPr>
            <a:spLocks noGrp="1"/>
          </p:cNvSpPr>
          <p:nvPr>
            <p:ph type="sldNum" sz="quarter" idx="12"/>
          </p:nvPr>
        </p:nvSpPr>
        <p:spPr/>
        <p:txBody>
          <a:bodyPr/>
          <a:lstStyle/>
          <a:p>
            <a:fld id="{7ABC7242-A8CE-4107-8F02-8AC742249825}" type="slidenum">
              <a:rPr lang="en-IN" smtClean="0"/>
              <a:t>‹#›</a:t>
            </a:fld>
            <a:endParaRPr lang="en-IN"/>
          </a:p>
        </p:txBody>
      </p:sp>
    </p:spTree>
    <p:extLst>
      <p:ext uri="{BB962C8B-B14F-4D97-AF65-F5344CB8AC3E}">
        <p14:creationId xmlns:p14="http://schemas.microsoft.com/office/powerpoint/2010/main" val="1647544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587ABC-8E41-7B53-1D5F-7CFFC4E3F7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7FD7695-A601-9E28-FF16-C58B409F2A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57B3CCE-9B1E-1C1D-4018-9B2A634B05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B23ECE-08C9-4E04-83A1-DAA6E891FBB0}" type="datetimeFigureOut">
              <a:rPr lang="en-IN" smtClean="0"/>
              <a:t>21-03-2025</a:t>
            </a:fld>
            <a:endParaRPr lang="en-IN"/>
          </a:p>
        </p:txBody>
      </p:sp>
      <p:sp>
        <p:nvSpPr>
          <p:cNvPr id="5" name="Footer Placeholder 4">
            <a:extLst>
              <a:ext uri="{FF2B5EF4-FFF2-40B4-BE49-F238E27FC236}">
                <a16:creationId xmlns:a16="http://schemas.microsoft.com/office/drawing/2014/main" id="{81FAD24B-D914-B795-EF87-EFF0A0112C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1DE0C288-75F5-EAB9-485A-B5EA53BC56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BC7242-A8CE-4107-8F02-8AC742249825}" type="slidenum">
              <a:rPr lang="en-IN" smtClean="0"/>
              <a:t>‹#›</a:t>
            </a:fld>
            <a:endParaRPr lang="en-IN"/>
          </a:p>
        </p:txBody>
      </p:sp>
    </p:spTree>
    <p:extLst>
      <p:ext uri="{BB962C8B-B14F-4D97-AF65-F5344CB8AC3E}">
        <p14:creationId xmlns:p14="http://schemas.microsoft.com/office/powerpoint/2010/main" val="28679035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CAE17-4040-0A9C-3E74-9A30BC085F36}"/>
              </a:ext>
            </a:extLst>
          </p:cNvPr>
          <p:cNvSpPr>
            <a:spLocks noGrp="1"/>
          </p:cNvSpPr>
          <p:nvPr>
            <p:ph type="ctrTitle"/>
          </p:nvPr>
        </p:nvSpPr>
        <p:spPr/>
        <p:txBody>
          <a:bodyPr/>
          <a:lstStyle/>
          <a:p>
            <a:r>
              <a:rPr lang="en-US" b="1" dirty="0">
                <a:latin typeface="Times New Roman" panose="02020603050405020304" pitchFamily="18" charset="0"/>
                <a:cs typeface="Times New Roman" panose="02020603050405020304" pitchFamily="18" charset="0"/>
              </a:rPr>
              <a:t>How to build and develop successful relationships</a:t>
            </a:r>
            <a:endParaRPr lang="en-IN"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4384D06-DC9B-7560-FBD6-D4A6EA9FED43}"/>
              </a:ext>
            </a:extLst>
          </p:cNvPr>
          <p:cNvSpPr>
            <a:spLocks noGrp="1"/>
          </p:cNvSpPr>
          <p:nvPr>
            <p:ph type="subTitle" idx="1"/>
          </p:nvPr>
        </p:nvSpPr>
        <p:spPr>
          <a:xfrm>
            <a:off x="1524000" y="3602038"/>
            <a:ext cx="9144000" cy="2809036"/>
          </a:xfrm>
        </p:spPr>
        <p:txBody>
          <a:bodyPr>
            <a:normAutofit/>
          </a:bodyPr>
          <a:lstStyle/>
          <a:p>
            <a:r>
              <a:rPr lang="en-GB" b="1" dirty="0">
                <a:latin typeface="Times New Roman" panose="02020603050405020304" pitchFamily="18" charset="0"/>
                <a:cs typeface="Times New Roman" panose="02020603050405020304" pitchFamily="18" charset="0"/>
              </a:rPr>
              <a:t>University of Wales TSD</a:t>
            </a:r>
          </a:p>
          <a:p>
            <a:r>
              <a:rPr lang="en-GB" b="1" dirty="0">
                <a:latin typeface="Times New Roman" panose="02020603050405020304" pitchFamily="18" charset="0"/>
                <a:cs typeface="Times New Roman" panose="02020603050405020304" pitchFamily="18" charset="0"/>
              </a:rPr>
              <a:t>Module Name and Module Code: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Effective Team Working and Communication  BMSW4009</a:t>
            </a:r>
            <a:endParaRPr lang="en-GB"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Lecturer: Melanie Squire</a:t>
            </a:r>
          </a:p>
          <a:p>
            <a:r>
              <a:rPr lang="en-GB" b="1" dirty="0">
                <a:latin typeface="Times New Roman" panose="02020603050405020304" pitchFamily="18" charset="0"/>
                <a:cs typeface="Times New Roman" panose="02020603050405020304" pitchFamily="18" charset="0"/>
              </a:rPr>
              <a:t>Student name: Alexandra Zara</a:t>
            </a:r>
          </a:p>
          <a:p>
            <a:r>
              <a:rPr lang="en-GB" b="1" dirty="0">
                <a:latin typeface="Times New Roman" panose="02020603050405020304" pitchFamily="18" charset="0"/>
                <a:cs typeface="Times New Roman" panose="02020603050405020304" pitchFamily="18" charset="0"/>
              </a:rPr>
              <a:t>Student ID: 2329733</a:t>
            </a:r>
            <a:endParaRPr lang="en-IN" b="1" dirty="0">
              <a:latin typeface="Times New Roman" panose="02020603050405020304" pitchFamily="18" charset="0"/>
              <a:cs typeface="Times New Roman" panose="02020603050405020304" pitchFamily="18" charset="0"/>
            </a:endParaRPr>
          </a:p>
          <a:p>
            <a:endParaRPr lang="en-IN" b="1"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6261F2BB-C6D3-27F4-5576-59DBD5F62C5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32386" y="446926"/>
            <a:ext cx="2326005" cy="933450"/>
          </a:xfrm>
          <a:prstGeom prst="rect">
            <a:avLst/>
          </a:prstGeom>
          <a:noFill/>
        </p:spPr>
      </p:pic>
    </p:spTree>
    <p:extLst>
      <p:ext uri="{BB962C8B-B14F-4D97-AF65-F5344CB8AC3E}">
        <p14:creationId xmlns:p14="http://schemas.microsoft.com/office/powerpoint/2010/main" val="128918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A45F1-3E44-A78E-A595-FC41D429A451}"/>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Table Of Contents </a:t>
            </a:r>
          </a:p>
        </p:txBody>
      </p:sp>
      <p:sp>
        <p:nvSpPr>
          <p:cNvPr id="3" name="Content Placeholder 2">
            <a:extLst>
              <a:ext uri="{FF2B5EF4-FFF2-40B4-BE49-F238E27FC236}">
                <a16:creationId xmlns:a16="http://schemas.microsoft.com/office/drawing/2014/main" id="{D1835E46-3220-2E4F-23D1-F711088C7060}"/>
              </a:ext>
            </a:extLst>
          </p:cNvPr>
          <p:cNvSpPr>
            <a:spLocks noGrp="1"/>
          </p:cNvSpPr>
          <p:nvPr>
            <p:ph idx="1"/>
          </p:nvPr>
        </p:nvSpPr>
        <p:spPr/>
        <p:txBody>
          <a:bodyPr>
            <a:normAutofit/>
          </a:bodyPr>
          <a:lstStyle/>
          <a:p>
            <a:r>
              <a:rPr lang="en-IN" sz="2400" dirty="0">
                <a:latin typeface="Times New Roman" panose="02020603050405020304" pitchFamily="18" charset="0"/>
                <a:cs typeface="Times New Roman" panose="02020603050405020304" pitchFamily="18" charset="0"/>
              </a:rPr>
              <a:t>Slide 3- Introduction </a:t>
            </a:r>
          </a:p>
          <a:p>
            <a:r>
              <a:rPr lang="en-IN" sz="2400" dirty="0">
                <a:latin typeface="Times New Roman" panose="02020603050405020304" pitchFamily="18" charset="0"/>
                <a:cs typeface="Times New Roman" panose="02020603050405020304" pitchFamily="18" charset="0"/>
              </a:rPr>
              <a:t>Slide 4-5- </a:t>
            </a:r>
            <a:r>
              <a:rPr lang="en-US" sz="2400" dirty="0">
                <a:latin typeface="Times New Roman" panose="02020603050405020304" pitchFamily="18" charset="0"/>
                <a:cs typeface="Times New Roman" panose="02020603050405020304" pitchFamily="18" charset="0"/>
              </a:rPr>
              <a:t>Concept of Teamwork and Collaboration in Successful Relationships</a:t>
            </a:r>
          </a:p>
          <a:p>
            <a:r>
              <a:rPr lang="en-US" sz="2400" dirty="0">
                <a:latin typeface="Times New Roman" panose="02020603050405020304" pitchFamily="18" charset="0"/>
                <a:cs typeface="Times New Roman" panose="02020603050405020304" pitchFamily="18" charset="0"/>
              </a:rPr>
              <a:t>Slide 6-7- </a:t>
            </a:r>
            <a:r>
              <a:rPr lang="en-IN" sz="2400" dirty="0">
                <a:latin typeface="Times New Roman" panose="02020603050405020304" pitchFamily="18" charset="0"/>
                <a:cs typeface="Times New Roman" panose="02020603050405020304" pitchFamily="18" charset="0"/>
              </a:rPr>
              <a:t>Teamwork Models/Theories</a:t>
            </a:r>
          </a:p>
          <a:p>
            <a:r>
              <a:rPr lang="en-IN" sz="2400" dirty="0">
                <a:latin typeface="Times New Roman" panose="02020603050405020304" pitchFamily="18" charset="0"/>
                <a:cs typeface="Times New Roman" panose="02020603050405020304" pitchFamily="18" charset="0"/>
              </a:rPr>
              <a:t>Slide 8-9- </a:t>
            </a:r>
            <a:r>
              <a:rPr lang="en-US" sz="2400" dirty="0">
                <a:latin typeface="Times New Roman" panose="02020603050405020304" pitchFamily="18" charset="0"/>
                <a:cs typeface="Times New Roman" panose="02020603050405020304" pitchFamily="18" charset="0"/>
              </a:rPr>
              <a:t>Examples of Teamwork and Collaboration in Successful Relationships</a:t>
            </a:r>
          </a:p>
          <a:p>
            <a:r>
              <a:rPr lang="en-US" sz="2400" dirty="0">
                <a:latin typeface="Times New Roman" panose="02020603050405020304" pitchFamily="18" charset="0"/>
                <a:cs typeface="Times New Roman" panose="02020603050405020304" pitchFamily="18" charset="0"/>
              </a:rPr>
              <a:t>Slide 10- Conclusion </a:t>
            </a:r>
            <a:endParaRPr lang="en-IN" sz="2400" dirty="0">
              <a:latin typeface="Times New Roman" panose="02020603050405020304" pitchFamily="18" charset="0"/>
              <a:cs typeface="Times New Roman" panose="02020603050405020304" pitchFamily="18" charset="0"/>
            </a:endParaRPr>
          </a:p>
          <a:p>
            <a:r>
              <a:rPr lang="en-IN" sz="2400" dirty="0">
                <a:latin typeface="Times New Roman" panose="02020603050405020304" pitchFamily="18" charset="0"/>
                <a:cs typeface="Times New Roman" panose="02020603050405020304" pitchFamily="18" charset="0"/>
              </a:rPr>
              <a:t>Slide 11- References</a:t>
            </a:r>
          </a:p>
        </p:txBody>
      </p:sp>
    </p:spTree>
    <p:extLst>
      <p:ext uri="{BB962C8B-B14F-4D97-AF65-F5344CB8AC3E}">
        <p14:creationId xmlns:p14="http://schemas.microsoft.com/office/powerpoint/2010/main" val="632194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9162-DE98-F729-7348-CDC77D02CA2D}"/>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Introduction</a:t>
            </a:r>
            <a:r>
              <a:rPr lang="en-IN" dirty="0"/>
              <a:t> </a:t>
            </a:r>
          </a:p>
        </p:txBody>
      </p:sp>
      <p:sp>
        <p:nvSpPr>
          <p:cNvPr id="3" name="Content Placeholder 2">
            <a:extLst>
              <a:ext uri="{FF2B5EF4-FFF2-40B4-BE49-F238E27FC236}">
                <a16:creationId xmlns:a16="http://schemas.microsoft.com/office/drawing/2014/main" id="{8D0F3652-1578-B774-7034-D92B8C5B0ADE}"/>
              </a:ext>
            </a:extLst>
          </p:cNvPr>
          <p:cNvSpPr>
            <a:spLocks noGrp="1"/>
          </p:cNvSpPr>
          <p:nvPr>
            <p:ph idx="1"/>
          </p:nvPr>
        </p:nvSpPr>
        <p:spPr>
          <a:xfrm>
            <a:off x="8527312" y="1825625"/>
            <a:ext cx="2826487" cy="4351338"/>
          </a:xfrm>
        </p:spPr>
        <p:txBody>
          <a:bodyPr/>
          <a:lstStyle/>
          <a:p>
            <a:pPr algn="just"/>
            <a:r>
              <a:rPr lang="en-GB" sz="2200" dirty="0">
                <a:effectLst/>
                <a:latin typeface="Times New Roman" panose="02020603050405020304" pitchFamily="18" charset="0"/>
                <a:ea typeface="Calibri" panose="020F0502020204030204" pitchFamily="34" charset="0"/>
                <a:cs typeface="Times New Roman" panose="02020603050405020304" pitchFamily="18" charset="0"/>
              </a:rPr>
              <a:t>In this study, there will be an assessment of how collaboration and teamwork is an essential part of an organisation.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1026" name="Picture 2" descr="What is teamwork?">
            <a:extLst>
              <a:ext uri="{FF2B5EF4-FFF2-40B4-BE49-F238E27FC236}">
                <a16:creationId xmlns:a16="http://schemas.microsoft.com/office/drawing/2014/main" id="{5DB4D399-A08B-5E7F-FFCD-7694D9406E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299" y="1825626"/>
            <a:ext cx="7856848" cy="435133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7621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39292-7D42-9B21-10BA-0156D4B2B5B0}"/>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Concept of Teamwork and Collaboration in Successful Relationships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0969425-45C5-F068-A4B0-4DB462B12E65}"/>
              </a:ext>
            </a:extLst>
          </p:cNvPr>
          <p:cNvSpPr>
            <a:spLocks noGrp="1"/>
          </p:cNvSpPr>
          <p:nvPr>
            <p:ph idx="1"/>
          </p:nvPr>
        </p:nvSpPr>
        <p:spPr>
          <a:xfrm>
            <a:off x="838200" y="1825625"/>
            <a:ext cx="6522720" cy="4667250"/>
          </a:xfrm>
        </p:spPr>
        <p:txBody>
          <a:bodyPr>
            <a:noAutofit/>
          </a:bodyPr>
          <a:lstStyle/>
          <a:p>
            <a:pPr algn="just">
              <a:lnSpc>
                <a:spcPct val="100000"/>
              </a:lnSpc>
              <a:spcAft>
                <a:spcPts val="800"/>
              </a:spcAft>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According to </a:t>
            </a:r>
            <a:r>
              <a:rPr lang="en-GB" sz="2200" dirty="0" err="1">
                <a:effectLst/>
                <a:latin typeface="Times New Roman" panose="02020603050405020304" pitchFamily="18" charset="0"/>
                <a:ea typeface="Calibri" panose="020F0502020204030204" pitchFamily="34" charset="0"/>
                <a:cs typeface="Times New Roman" panose="02020603050405020304" pitchFamily="18" charset="0"/>
              </a:rPr>
              <a:t>Riivari</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200" dirty="0" err="1">
                <a:effectLst/>
                <a:latin typeface="Times New Roman" panose="02020603050405020304" pitchFamily="18" charset="0"/>
                <a:ea typeface="Calibri" panose="020F0502020204030204" pitchFamily="34" charset="0"/>
                <a:cs typeface="Times New Roman" panose="02020603050405020304" pitchFamily="18" charset="0"/>
              </a:rPr>
              <a:t>Kivijärvi</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2200" dirty="0" err="1">
                <a:effectLst/>
                <a:latin typeface="Times New Roman" panose="02020603050405020304" pitchFamily="18" charset="0"/>
                <a:ea typeface="Calibri" panose="020F0502020204030204" pitchFamily="34" charset="0"/>
                <a:cs typeface="Times New Roman" panose="02020603050405020304" pitchFamily="18" charset="0"/>
              </a:rPr>
              <a:t>Lämsä</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 (2021), collaboration and teamwork have been evolving as exclusive competencies while being increasingly essential in both professional and academic fields.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Teams are capable of offering real-time communication while enhancing collaboration through the sharing of files, exchanging ideas and coordinating tasks (Ajiva, </a:t>
            </a:r>
            <a:r>
              <a:rPr lang="en-GB" sz="2200" dirty="0" err="1">
                <a:effectLst/>
                <a:latin typeface="Times New Roman" panose="02020603050405020304" pitchFamily="18" charset="0"/>
                <a:ea typeface="Calibri" panose="020F0502020204030204" pitchFamily="34" charset="0"/>
                <a:cs typeface="Times New Roman" panose="02020603050405020304" pitchFamily="18" charset="0"/>
              </a:rPr>
              <a:t>Ejike</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2200" dirty="0" err="1">
                <a:effectLst/>
                <a:latin typeface="Times New Roman" panose="02020603050405020304" pitchFamily="18" charset="0"/>
                <a:ea typeface="Calibri" panose="020F0502020204030204" pitchFamily="34" charset="0"/>
                <a:cs typeface="Times New Roman" panose="02020603050405020304" pitchFamily="18" charset="0"/>
              </a:rPr>
              <a:t>Abhulimen</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 2024).</a:t>
            </a:r>
            <a:r>
              <a:rPr lang="en-IN" sz="2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00000"/>
              </a:lnSpc>
              <a:spcAft>
                <a:spcPts val="800"/>
              </a:spcAft>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In my view, the relationship between teamwork and collaboration in successful relationships is deeply intertwined and essential for their flourishing.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Teamwork Hands Vector Art, Icons, and Graphics for Free Download">
            <a:extLst>
              <a:ext uri="{FF2B5EF4-FFF2-40B4-BE49-F238E27FC236}">
                <a16:creationId xmlns:a16="http://schemas.microsoft.com/office/drawing/2014/main" id="{20C28F49-C0D5-45E7-AE4E-7ED2EAE939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0960" y="2808287"/>
            <a:ext cx="4221480" cy="21107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21204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E9FC-0212-BEEC-9FDD-D2129AEAEBE1}"/>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Concept of Teamwork and Collaboration in Successful Relationships (Continued)</a:t>
            </a:r>
            <a:endParaRPr lang="en-IN" dirty="0"/>
          </a:p>
        </p:txBody>
      </p:sp>
      <p:sp>
        <p:nvSpPr>
          <p:cNvPr id="3" name="Content Placeholder 2">
            <a:extLst>
              <a:ext uri="{FF2B5EF4-FFF2-40B4-BE49-F238E27FC236}">
                <a16:creationId xmlns:a16="http://schemas.microsoft.com/office/drawing/2014/main" id="{1D3F52D0-95D0-EB49-6B0D-424176D4E4CA}"/>
              </a:ext>
            </a:extLst>
          </p:cNvPr>
          <p:cNvSpPr>
            <a:spLocks noGrp="1"/>
          </p:cNvSpPr>
          <p:nvPr>
            <p:ph idx="1"/>
          </p:nvPr>
        </p:nvSpPr>
        <p:spPr>
          <a:xfrm>
            <a:off x="678180" y="1939925"/>
            <a:ext cx="6705600" cy="4351338"/>
          </a:xfrm>
        </p:spPr>
        <p:txBody>
          <a:bodyPr>
            <a:normAutofit/>
          </a:bodyPr>
          <a:lstStyle/>
          <a:p>
            <a:pPr algn="just">
              <a:lnSpc>
                <a:spcPct val="100000"/>
              </a:lnSpc>
              <a:spcAft>
                <a:spcPts val="800"/>
              </a:spcAft>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According to </a:t>
            </a:r>
            <a:r>
              <a:rPr lang="en-GB" sz="2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Veil and </a:t>
            </a:r>
            <a:r>
              <a:rPr lang="en-GB" sz="2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Waymer</a:t>
            </a:r>
            <a:r>
              <a:rPr lang="en-GB" sz="2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 </a:t>
            </a: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dialectical tension framework refers to the importance of attending to despite silencing the competing voices</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In my opinion, I believe, it is quite essential to navigate through the tensions quite effectively as it will help in building successful collaboration and teamwork. </a:t>
            </a:r>
          </a:p>
          <a:p>
            <a:pPr algn="just">
              <a:lnSpc>
                <a:spcPct val="100000"/>
              </a:lnSpc>
              <a:spcAft>
                <a:spcPts val="800"/>
              </a:spcAft>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On the other hand, I have even realised that dialectical tensions are one of the nuanced and more realistic understandings of relationship dynamics wherein acknowledging the same will help me in fostering more resilient, fulfilling, and stronger relations.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Collaboration Is a Key Skill. So Why Aren't We Teaching It?">
            <a:extLst>
              <a:ext uri="{FF2B5EF4-FFF2-40B4-BE49-F238E27FC236}">
                <a16:creationId xmlns:a16="http://schemas.microsoft.com/office/drawing/2014/main" id="{683CCF8F-E483-4739-AC25-3E63629D15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8100" y="2969736"/>
            <a:ext cx="4259580" cy="22917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76217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71B74-990C-5DFB-41D3-4C4A061C2AE5}"/>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Teamwork Models/Theories</a:t>
            </a:r>
          </a:p>
        </p:txBody>
      </p:sp>
      <p:sp>
        <p:nvSpPr>
          <p:cNvPr id="3" name="Content Placeholder 2">
            <a:extLst>
              <a:ext uri="{FF2B5EF4-FFF2-40B4-BE49-F238E27FC236}">
                <a16:creationId xmlns:a16="http://schemas.microsoft.com/office/drawing/2014/main" id="{FF817028-1137-6124-38E3-66FD6BB5BE99}"/>
              </a:ext>
            </a:extLst>
          </p:cNvPr>
          <p:cNvSpPr>
            <a:spLocks noGrp="1"/>
          </p:cNvSpPr>
          <p:nvPr>
            <p:ph idx="1"/>
          </p:nvPr>
        </p:nvSpPr>
        <p:spPr>
          <a:xfrm>
            <a:off x="2534653" y="1825624"/>
            <a:ext cx="9432758" cy="4912059"/>
          </a:xfrm>
        </p:spPr>
        <p:txBody>
          <a:bodyPr>
            <a:noAutofit/>
          </a:bodyPr>
          <a:lstStyle/>
          <a:p>
            <a:pPr marL="342900" lvl="0" indent="-342900" algn="just">
              <a:lnSpc>
                <a:spcPct val="120000"/>
              </a:lnSpc>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Gestalt’s approach to team building puts emphasis on the understanding of the dynamics in the team and how they present a unified whole (Trait Fit, 2022).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This theory focuses on the identification of the team as a holistic place with a unique dynamic, instead of a collection of people.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There are some principles to this theory- holism, interdependence, presence and awareness, collaboration and authenticity and regulating the self.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This can be used to understand the working of the teams and how communication and collaboration in the same can be improved.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 personal values which I like to exercise while working in the team include ensuring that I can divide tasks based on the competencies of the team and practise emotional intelligence during the same.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200" dirty="0"/>
          </a:p>
        </p:txBody>
      </p:sp>
      <p:pic>
        <p:nvPicPr>
          <p:cNvPr id="4098" name="Picture 2" descr="Develop the 5 behaviors of teamwork">
            <a:extLst>
              <a:ext uri="{FF2B5EF4-FFF2-40B4-BE49-F238E27FC236}">
                <a16:creationId xmlns:a16="http://schemas.microsoft.com/office/drawing/2014/main" id="{CB4E7DF0-5A4B-8150-0849-5703A3FF06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995" y="2026570"/>
            <a:ext cx="1882112" cy="171124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100" name="Picture 4" descr="The 4 Pillars of Teamwork | Grant Herbert">
            <a:extLst>
              <a:ext uri="{FF2B5EF4-FFF2-40B4-BE49-F238E27FC236}">
                <a16:creationId xmlns:a16="http://schemas.microsoft.com/office/drawing/2014/main" id="{E9D88FD0-CF17-67C6-F657-3DCAFAD9D7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3995" y="4281653"/>
            <a:ext cx="1882112" cy="1218197"/>
          </a:xfrm>
          <a:prstGeom prst="rect">
            <a:avLst/>
          </a:prstGeom>
          <a:noFill/>
          <a:ln>
            <a:solidFill>
              <a:schemeClr val="accent1"/>
            </a:solidFill>
          </a:ln>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3337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BEBF-9962-BA35-848A-179E64553CFA}"/>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Teamwork Models/Theories (Continued)</a:t>
            </a:r>
            <a:endParaRPr lang="en-IN" b="1" dirty="0"/>
          </a:p>
        </p:txBody>
      </p:sp>
      <p:sp>
        <p:nvSpPr>
          <p:cNvPr id="3" name="Content Placeholder 2">
            <a:extLst>
              <a:ext uri="{FF2B5EF4-FFF2-40B4-BE49-F238E27FC236}">
                <a16:creationId xmlns:a16="http://schemas.microsoft.com/office/drawing/2014/main" id="{4736854C-88DC-A837-D167-69AF515C39B8}"/>
              </a:ext>
            </a:extLst>
          </p:cNvPr>
          <p:cNvSpPr>
            <a:spLocks noGrp="1"/>
          </p:cNvSpPr>
          <p:nvPr>
            <p:ph idx="1"/>
          </p:nvPr>
        </p:nvSpPr>
        <p:spPr>
          <a:xfrm>
            <a:off x="838200" y="2468879"/>
            <a:ext cx="5699760" cy="3708083"/>
          </a:xfrm>
        </p:spPr>
        <p:txBody>
          <a:bodyPr>
            <a:normAutofit/>
          </a:bodyPr>
          <a:lstStyle/>
          <a:p>
            <a:pPr algn="just">
              <a:lnSpc>
                <a:spcPct val="100000"/>
              </a:lnSpc>
              <a:spcAft>
                <a:spcPts val="800"/>
              </a:spcAft>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According to </a:t>
            </a:r>
            <a:r>
              <a:rPr lang="en-GB" sz="2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Jurczyk</a:t>
            </a:r>
            <a:r>
              <a:rPr lang="en-GB" sz="2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 the </a:t>
            </a:r>
            <a:r>
              <a:rPr lang="en-GB" sz="2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Betari</a:t>
            </a:r>
            <a:r>
              <a:rPr lang="en-GB" sz="2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Box model is considered to be a simple model which helps in understanding the impact that individual behaviours and attitudes have on the attitudes or behaviours of the younger people around.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Based on the model, I understood that I must make conscious decisions wherever possible for my attitude.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Betari Box Brilliance - Emotional Intelligence and You">
            <a:extLst>
              <a:ext uri="{FF2B5EF4-FFF2-40B4-BE49-F238E27FC236}">
                <a16:creationId xmlns:a16="http://schemas.microsoft.com/office/drawing/2014/main" id="{8FA5D121-6EAA-467A-96CA-FFB8895439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1840" y="1690688"/>
            <a:ext cx="4716780" cy="471678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6191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E5637-950C-CE37-9107-025D3344B86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Examples of Teamwork and Collaboration in Successful Relationships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B95B042-DDEC-5A32-A73A-E8CE18AFFF1C}"/>
              </a:ext>
            </a:extLst>
          </p:cNvPr>
          <p:cNvSpPr>
            <a:spLocks noGrp="1"/>
          </p:cNvSpPr>
          <p:nvPr>
            <p:ph idx="1"/>
          </p:nvPr>
        </p:nvSpPr>
        <p:spPr>
          <a:xfrm>
            <a:off x="6368716" y="1825625"/>
            <a:ext cx="5582652" cy="4667250"/>
          </a:xfrm>
        </p:spPr>
        <p:txBody>
          <a:bodyPr>
            <a:normAutofit/>
          </a:bodyPr>
          <a:lstStyle/>
          <a:p>
            <a:pPr marL="342900" lvl="0" indent="-342900" algn="just">
              <a:lnSpc>
                <a:spcPct val="100000"/>
              </a:lnSpc>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One of the examples where teamwork has been beneficial for a project has been seen in the form of the management of the crisis.</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There have been tasks where the team has been assigned work on a short deadline and it needed all the team members to be vigilant about the same.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 process of allocation of tasks effectively ensures that the team can hand over high-quality projects (Wawak, 2024).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2050" name="Picture 2" descr="Importance Of Teamwork At Work: 6 Solid Benefits">
            <a:extLst>
              <a:ext uri="{FF2B5EF4-FFF2-40B4-BE49-F238E27FC236}">
                <a16:creationId xmlns:a16="http://schemas.microsoft.com/office/drawing/2014/main" id="{4D8C876C-DCDF-9D49-904B-10D31E1659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253" y="1994736"/>
            <a:ext cx="5713747" cy="363855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831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81842-3FCD-6226-CB1A-521DF58632D4}"/>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Examples of Teamwork and Collaboration in Successful Relationships (Continued)</a:t>
            </a:r>
            <a:endParaRPr lang="en-IN" dirty="0"/>
          </a:p>
        </p:txBody>
      </p:sp>
      <p:sp>
        <p:nvSpPr>
          <p:cNvPr id="3" name="Content Placeholder 2">
            <a:extLst>
              <a:ext uri="{FF2B5EF4-FFF2-40B4-BE49-F238E27FC236}">
                <a16:creationId xmlns:a16="http://schemas.microsoft.com/office/drawing/2014/main" id="{542FBDA4-2913-A804-2DA9-CC13970D8F60}"/>
              </a:ext>
            </a:extLst>
          </p:cNvPr>
          <p:cNvSpPr>
            <a:spLocks noGrp="1"/>
          </p:cNvSpPr>
          <p:nvPr>
            <p:ph idx="1"/>
          </p:nvPr>
        </p:nvSpPr>
        <p:spPr>
          <a:xfrm>
            <a:off x="7876674" y="1825625"/>
            <a:ext cx="3477125" cy="4351338"/>
          </a:xfrm>
        </p:spPr>
        <p:txBody>
          <a:bodyPr/>
          <a:lstStyle/>
          <a:p>
            <a:pPr marL="342900" lvl="0" indent="-342900" algn="just">
              <a:lnSpc>
                <a:spcPct val="100000"/>
              </a:lnSpc>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Another situation which needed active team bonding was during the situation of the management of conflict.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This was a conflict which did not take place within the team, but with another team of the organisation. </a:t>
            </a:r>
            <a:endParaRPr lang="en-IN" sz="2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3074" name="Picture 2" descr="Why Is Teamwork Important in the Workplace? - Newsweek">
            <a:extLst>
              <a:ext uri="{FF2B5EF4-FFF2-40B4-BE49-F238E27FC236}">
                <a16:creationId xmlns:a16="http://schemas.microsoft.com/office/drawing/2014/main" id="{D5FFFD44-4488-0FC5-3099-BAC3E4EA56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069097"/>
            <a:ext cx="6412832" cy="386439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059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0BDD-030E-1F23-A338-1A3A9FCD2700}"/>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Conclusion</a:t>
            </a:r>
            <a:r>
              <a:rPr lang="en-IN" dirty="0"/>
              <a:t> </a:t>
            </a:r>
          </a:p>
        </p:txBody>
      </p:sp>
      <p:sp>
        <p:nvSpPr>
          <p:cNvPr id="3" name="Content Placeholder 2">
            <a:extLst>
              <a:ext uri="{FF2B5EF4-FFF2-40B4-BE49-F238E27FC236}">
                <a16:creationId xmlns:a16="http://schemas.microsoft.com/office/drawing/2014/main" id="{A33F79E9-BCCD-AC72-36B0-BA0492AE8B45}"/>
              </a:ext>
            </a:extLst>
          </p:cNvPr>
          <p:cNvSpPr>
            <a:spLocks noGrp="1"/>
          </p:cNvSpPr>
          <p:nvPr>
            <p:ph idx="1"/>
          </p:nvPr>
        </p:nvSpPr>
        <p:spPr>
          <a:xfrm>
            <a:off x="838200" y="2011679"/>
            <a:ext cx="5036820" cy="4165283"/>
          </a:xfrm>
        </p:spPr>
        <p:txBody>
          <a:bodyPr>
            <a:normAutofit/>
          </a:bodyPr>
          <a:lstStyle/>
          <a:p>
            <a:pPr algn="just">
              <a:lnSpc>
                <a:spcPct val="100000"/>
              </a:lnSpc>
            </a:pPr>
            <a:r>
              <a:rPr lang="en-GB" sz="2200" dirty="0">
                <a:effectLst/>
                <a:latin typeface="Times New Roman" panose="02020603050405020304" pitchFamily="18" charset="0"/>
                <a:ea typeface="Calibri" panose="020F0502020204030204" pitchFamily="34" charset="0"/>
              </a:rPr>
              <a:t>In essence, it can be concluded that teamwork and collaboration are foundational for successful relationships, both personal and professional. </a:t>
            </a:r>
          </a:p>
          <a:p>
            <a:pPr algn="just">
              <a:lnSpc>
                <a:spcPct val="100000"/>
              </a:lnSpc>
            </a:pPr>
            <a:r>
              <a:rPr lang="en-GB" sz="2200" dirty="0">
                <a:effectLst/>
                <a:latin typeface="Times New Roman" panose="02020603050405020304" pitchFamily="18" charset="0"/>
                <a:ea typeface="Calibri" panose="020F0502020204030204" pitchFamily="34" charset="0"/>
              </a:rPr>
              <a:t>Based on the concepts of collaboration and teamwork coupled with dialectical tensions, help in navigating through the aspects of empathy, trust, and others which leads to the development of successful relations. </a:t>
            </a:r>
            <a:endParaRPr lang="en-IN" sz="2200" dirty="0"/>
          </a:p>
        </p:txBody>
      </p:sp>
      <p:pic>
        <p:nvPicPr>
          <p:cNvPr id="4098" name="Picture 2" descr="Conclusion Images – Browse 2,251,974 Stock Photos, Vectors, and Video |  Adobe Stock">
            <a:extLst>
              <a:ext uri="{FF2B5EF4-FFF2-40B4-BE49-F238E27FC236}">
                <a16:creationId xmlns:a16="http://schemas.microsoft.com/office/drawing/2014/main" id="{3E6373BC-4E91-45EC-A899-FBB4BEB671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274886"/>
            <a:ext cx="5631372" cy="281178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4904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5A805-59CD-EDA6-E0E6-0AF2025B6EAE}"/>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 </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5A54F3E-E8B3-C46A-D33B-663D08658B06}"/>
              </a:ext>
            </a:extLst>
          </p:cNvPr>
          <p:cNvSpPr>
            <a:spLocks noGrp="1"/>
          </p:cNvSpPr>
          <p:nvPr>
            <p:ph idx="1"/>
          </p:nvPr>
        </p:nvSpPr>
        <p:spPr>
          <a:xfrm>
            <a:off x="297180" y="1825625"/>
            <a:ext cx="11475720" cy="4351338"/>
          </a:xfrm>
        </p:spPr>
        <p:txBody>
          <a:bodyPr>
            <a:normAutofit fontScale="77500" lnSpcReduction="20000"/>
          </a:bodyPr>
          <a:lstStyle/>
          <a:p>
            <a:pPr marL="228600" algn="just">
              <a:lnSpc>
                <a:spcPct val="12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Ajiva, O.A.,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Ejike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O.G. and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Abhulimen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A.O. (2024) Advances in communication tools and techniques for enhancing collaboration among creative professionals.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Int. J. Front. Sci. Technol. Res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7</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(01), pp.66-75. </a:t>
            </a:r>
          </a:p>
          <a:p>
            <a:pPr marL="228600" algn="just">
              <a:lnSpc>
                <a:spcPct val="120000"/>
              </a:lnSpc>
              <a:spcAft>
                <a:spcPts val="800"/>
              </a:spcAft>
            </a:pP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Jurczyk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M.B. (2022) Security as a superior value at work with youth offenders: a new perspective for institutional social rehabilitation in the context of British practice approach.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Law-Education-Security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(116).</a:t>
            </a:r>
          </a:p>
          <a:p>
            <a:pPr marL="228600" algn="just">
              <a:lnSpc>
                <a:spcPct val="120000"/>
              </a:lnSpc>
              <a:spcAft>
                <a:spcPts val="800"/>
              </a:spcAft>
            </a:pP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Riivari</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Kivijärvi</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M. and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Lämsä</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A.M. (2021) Learning teamwork through a computer game: for the sake of performance or collaborative learning?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Educational technology research and development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69</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(3), pp.1753-1771.</a:t>
            </a:r>
          </a:p>
          <a:p>
            <a:pPr marL="228600" algn="just">
              <a:lnSpc>
                <a:spcPct val="12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Trait Fit (2022)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The Power of the Gestalt Approach in Organisational Development.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Available at: https://traitfit.com/gestalt-approach-in-organisational-development/#:~:text=The%20Gestalt%20approach%20finds%20its,enhance%20overall%20effectiveness%20and%20productivity (Accessed: 21 March 2025). </a:t>
            </a:r>
          </a:p>
          <a:p>
            <a:pPr marL="228600" algn="just">
              <a:lnSpc>
                <a:spcPct val="12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Veil, S.R.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Waymer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D. (2021) Crisis narrative and the paradox of erasure: Making room for dialectic tension in a cancel culture.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Public Relations Review</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47</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(3), p.102046.</a:t>
            </a:r>
          </a:p>
          <a:p>
            <a:pPr marL="228600" algn="just">
              <a:lnSpc>
                <a:spcPct val="12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Wawak, S. (2024) Enhancing project quality through effective team management.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Information Systems and Project Management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12</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(2), pp.50-67.</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224444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2134</Words>
  <Application>Microsoft Office PowerPoint</Application>
  <PresentationFormat>Widescreen</PresentationFormat>
  <Paragraphs>71</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Symbol</vt:lpstr>
      <vt:lpstr>Times New Roman</vt:lpstr>
      <vt:lpstr>Office Theme</vt:lpstr>
      <vt:lpstr>How to build and develop successful relationships</vt:lpstr>
      <vt:lpstr>Table Of Contents </vt:lpstr>
      <vt:lpstr>Introduction </vt:lpstr>
      <vt:lpstr>Concept of Teamwork and Collaboration in Successful Relationships</vt:lpstr>
      <vt:lpstr>Concept of Teamwork and Collaboration in Successful Relationships (Continued)</vt:lpstr>
      <vt:lpstr>Teamwork Models/Theories</vt:lpstr>
      <vt:lpstr>Teamwork Models/Theories (Continued)</vt:lpstr>
      <vt:lpstr>Examples of Teamwork and Collaboration in Successful Relationships</vt:lpstr>
      <vt:lpstr>Examples of Teamwork and Collaboration in Successful Relationships (Continued)</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build and develop successful relationships</dc:title>
  <cp:lastModifiedBy>Alexandra Zara</cp:lastModifiedBy>
  <cp:revision>15</cp:revision>
  <dcterms:created xsi:type="dcterms:W3CDTF">2025-03-21T10:23:12Z</dcterms:created>
  <dcterms:modified xsi:type="dcterms:W3CDTF">2025-03-21T11:51:33Z</dcterms:modified>
</cp:coreProperties>
</file>