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56" r:id="rId1"/>
  </p:sldMasterIdLst>
  <p:sldIdLst>
    <p:sldId id="292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325" r:id="rId21"/>
    <p:sldId id="291" r:id="rId22"/>
    <p:sldId id="290" r:id="rId23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Calibri Light" panose="020F0302020204030204" pitchFamily="34" charset="0"/>
      <p:regular r:id="rId28"/>
      <p:italic r:id="rId29"/>
    </p:embeddedFont>
    <p:embeddedFont>
      <p:font typeface="Cambria Math" panose="02040503050406030204" pitchFamily="18" charset="0"/>
      <p:regular r:id="rId30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E97B9F-D5B1-4B75-8A3A-7CFD489A7E46}" v="11" dt="2022-10-24T01:17:48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7" autoAdjust="0"/>
    <p:restoredTop sz="94660"/>
  </p:normalViewPr>
  <p:slideViewPr>
    <p:cSldViewPr snapToGrid="0">
      <p:cViewPr varScale="1">
        <p:scale>
          <a:sx n="88" d="100"/>
          <a:sy n="88" d="100"/>
        </p:scale>
        <p:origin x="831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F2E97B9F-D5B1-4B75-8A3A-7CFD489A7E46}"/>
    <pc:docChg chg="custSel modSld">
      <pc:chgData name="Divya Chidambaram" userId="a5f655d4-7c16-4009-87eb-8eca468fdbaa" providerId="ADAL" clId="{F2E97B9F-D5B1-4B75-8A3A-7CFD489A7E46}" dt="2022-10-24T02:41:34.310" v="94" actId="20577"/>
      <pc:docMkLst>
        <pc:docMk/>
      </pc:docMkLst>
      <pc:sldChg chg="modSp">
        <pc:chgData name="Divya Chidambaram" userId="a5f655d4-7c16-4009-87eb-8eca468fdbaa" providerId="ADAL" clId="{F2E97B9F-D5B1-4B75-8A3A-7CFD489A7E46}" dt="2022-10-24T01:17:48.691" v="31"/>
        <pc:sldMkLst>
          <pc:docMk/>
          <pc:sldMk cId="3711264257" sldId="290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3711264257" sldId="290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3711264257" sldId="290"/>
            <ac:spMk id="3" creationId="{00000000-0000-0000-0000-000000000000}"/>
          </ac:spMkLst>
        </pc:spChg>
      </pc:sldChg>
      <pc:sldChg chg="modSp">
        <pc:chgData name="Divya Chidambaram" userId="a5f655d4-7c16-4009-87eb-8eca468fdbaa" providerId="ADAL" clId="{F2E97B9F-D5B1-4B75-8A3A-7CFD489A7E46}" dt="2022-10-24T01:17:48.691" v="31"/>
        <pc:sldMkLst>
          <pc:docMk/>
          <pc:sldMk cId="2346689506" sldId="291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346689506" sldId="291"/>
            <ac:spMk id="2" creationId="{00000000-0000-0000-0000-000000000000}"/>
          </ac:spMkLst>
        </pc:spChg>
      </pc:sldChg>
      <pc:sldChg chg="addSp delSp modSp mod setBg delDesignElem">
        <pc:chgData name="Divya Chidambaram" userId="a5f655d4-7c16-4009-87eb-8eca468fdbaa" providerId="ADAL" clId="{F2E97B9F-D5B1-4B75-8A3A-7CFD489A7E46}" dt="2022-10-24T01:17:48.900" v="45" actId="27636"/>
        <pc:sldMkLst>
          <pc:docMk/>
          <pc:sldMk cId="2787483291" sldId="292"/>
        </pc:sldMkLst>
        <pc:spChg chg="mod">
          <ac:chgData name="Divya Chidambaram" userId="a5f655d4-7c16-4009-87eb-8eca468fdbaa" providerId="ADAL" clId="{F2E97B9F-D5B1-4B75-8A3A-7CFD489A7E46}" dt="2022-10-24T01:17:48.900" v="44" actId="27636"/>
          <ac:spMkLst>
            <pc:docMk/>
            <pc:sldMk cId="2787483291" sldId="292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900" v="45" actId="27636"/>
          <ac:spMkLst>
            <pc:docMk/>
            <pc:sldMk cId="2787483291" sldId="292"/>
            <ac:spMk id="3" creationId="{00000000-0000-0000-0000-000000000000}"/>
          </ac:spMkLst>
        </pc:spChg>
        <pc:spChg chg="add del">
          <ac:chgData name="Divya Chidambaram" userId="a5f655d4-7c16-4009-87eb-8eca468fdbaa" providerId="ADAL" clId="{F2E97B9F-D5B1-4B75-8A3A-7CFD489A7E46}" dt="2022-10-24T01:17:36.597" v="28"/>
          <ac:spMkLst>
            <pc:docMk/>
            <pc:sldMk cId="2787483291" sldId="292"/>
            <ac:spMk id="8" creationId="{6314D791-4D8A-4854-B8FC-6959656D09AD}"/>
          </ac:spMkLst>
        </pc:spChg>
        <pc:spChg chg="add del">
          <ac:chgData name="Divya Chidambaram" userId="a5f655d4-7c16-4009-87eb-8eca468fdbaa" providerId="ADAL" clId="{F2E97B9F-D5B1-4B75-8A3A-7CFD489A7E46}" dt="2022-10-24T01:17:36.597" v="28"/>
          <ac:spMkLst>
            <pc:docMk/>
            <pc:sldMk cId="2787483291" sldId="292"/>
            <ac:spMk id="10" creationId="{15076E76-3EB3-4269-8135-07CAB20E59A5}"/>
          </ac:spMkLst>
        </pc:spChg>
        <pc:grpChg chg="add del">
          <ac:chgData name="Divya Chidambaram" userId="a5f655d4-7c16-4009-87eb-8eca468fdbaa" providerId="ADAL" clId="{F2E97B9F-D5B1-4B75-8A3A-7CFD489A7E46}" dt="2022-10-24T01:17:36.597" v="28"/>
          <ac:grpSpMkLst>
            <pc:docMk/>
            <pc:sldMk cId="2787483291" sldId="292"/>
            <ac:grpSpMk id="12" creationId="{5EB3C7E5-50E1-4F9E-AEA3-A6D2190394F1}"/>
          </ac:grpSpMkLst>
        </pc:grpChg>
        <pc:grpChg chg="add del">
          <ac:chgData name="Divya Chidambaram" userId="a5f655d4-7c16-4009-87eb-8eca468fdbaa" providerId="ADAL" clId="{F2E97B9F-D5B1-4B75-8A3A-7CFD489A7E46}" dt="2022-10-24T01:17:36.597" v="28"/>
          <ac:grpSpMkLst>
            <pc:docMk/>
            <pc:sldMk cId="2787483291" sldId="292"/>
            <ac:grpSpMk id="18" creationId="{B988F9A4-0578-4C59-8B4A-346E02CF3A3F}"/>
          </ac:grpSpMkLst>
        </pc:grpChg>
      </pc:sldChg>
      <pc:sldChg chg="modSp setBg">
        <pc:chgData name="Divya Chidambaram" userId="a5f655d4-7c16-4009-87eb-8eca468fdbaa" providerId="ADAL" clId="{F2E97B9F-D5B1-4B75-8A3A-7CFD489A7E46}" dt="2022-10-24T01:17:48.691" v="31"/>
        <pc:sldMkLst>
          <pc:docMk/>
          <pc:sldMk cId="1804104988" sldId="307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1804104988" sldId="307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1804104988" sldId="307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17:48.742" v="32" actId="27636"/>
        <pc:sldMkLst>
          <pc:docMk/>
          <pc:sldMk cId="2643676227" sldId="308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643676227" sldId="308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742" v="32" actId="27636"/>
          <ac:spMkLst>
            <pc:docMk/>
            <pc:sldMk cId="2643676227" sldId="308"/>
            <ac:spMk id="3" creationId="{00000000-0000-0000-0000-000000000000}"/>
          </ac:spMkLst>
        </pc:spChg>
      </pc:sldChg>
      <pc:sldChg chg="modSp">
        <pc:chgData name="Divya Chidambaram" userId="a5f655d4-7c16-4009-87eb-8eca468fdbaa" providerId="ADAL" clId="{F2E97B9F-D5B1-4B75-8A3A-7CFD489A7E46}" dt="2022-10-24T01:17:48.691" v="31"/>
        <pc:sldMkLst>
          <pc:docMk/>
          <pc:sldMk cId="2542091561" sldId="309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542091561" sldId="309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542091561" sldId="309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17:48.757" v="33" actId="27636"/>
        <pc:sldMkLst>
          <pc:docMk/>
          <pc:sldMk cId="1354986782" sldId="310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1354986782" sldId="310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757" v="33" actId="27636"/>
          <ac:spMkLst>
            <pc:docMk/>
            <pc:sldMk cId="1354986782" sldId="310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48:45.456" v="49" actId="20577"/>
        <pc:sldMkLst>
          <pc:docMk/>
          <pc:sldMk cId="2038626864" sldId="311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038626864" sldId="311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48:45.456" v="49" actId="20577"/>
          <ac:spMkLst>
            <pc:docMk/>
            <pc:sldMk cId="2038626864" sldId="311"/>
            <ac:spMk id="3" creationId="{00000000-0000-0000-0000-000000000000}"/>
          </ac:spMkLst>
        </pc:spChg>
      </pc:sldChg>
      <pc:sldChg chg="modSp">
        <pc:chgData name="Divya Chidambaram" userId="a5f655d4-7c16-4009-87eb-8eca468fdbaa" providerId="ADAL" clId="{F2E97B9F-D5B1-4B75-8A3A-7CFD489A7E46}" dt="2022-10-24T01:17:48.691" v="31"/>
        <pc:sldMkLst>
          <pc:docMk/>
          <pc:sldMk cId="3618564531" sldId="312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3618564531" sldId="312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3618564531" sldId="312"/>
            <ac:spMk id="3" creationId="{00000000-0000-0000-0000-000000000000}"/>
          </ac:spMkLst>
        </pc:spChg>
      </pc:sldChg>
      <pc:sldChg chg="modSp">
        <pc:chgData name="Divya Chidambaram" userId="a5f655d4-7c16-4009-87eb-8eca468fdbaa" providerId="ADAL" clId="{F2E97B9F-D5B1-4B75-8A3A-7CFD489A7E46}" dt="2022-10-24T01:17:48.691" v="31"/>
        <pc:sldMkLst>
          <pc:docMk/>
          <pc:sldMk cId="2400424731" sldId="313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400424731" sldId="313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400424731" sldId="313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17:48.776" v="34" actId="27636"/>
        <pc:sldMkLst>
          <pc:docMk/>
          <pc:sldMk cId="1426547895" sldId="314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1426547895" sldId="314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776" v="34" actId="27636"/>
          <ac:spMkLst>
            <pc:docMk/>
            <pc:sldMk cId="1426547895" sldId="314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51:55.884" v="50" actId="14100"/>
        <pc:sldMkLst>
          <pc:docMk/>
          <pc:sldMk cId="420086612" sldId="315"/>
        </pc:sldMkLst>
        <pc:spChg chg="mod">
          <ac:chgData name="Divya Chidambaram" userId="a5f655d4-7c16-4009-87eb-8eca468fdbaa" providerId="ADAL" clId="{F2E97B9F-D5B1-4B75-8A3A-7CFD489A7E46}" dt="2022-10-24T01:51:55.884" v="50" actId="14100"/>
          <ac:spMkLst>
            <pc:docMk/>
            <pc:sldMk cId="420086612" sldId="315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776" v="35" actId="27636"/>
          <ac:spMkLst>
            <pc:docMk/>
            <pc:sldMk cId="420086612" sldId="315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17:48.776" v="36" actId="27636"/>
        <pc:sldMkLst>
          <pc:docMk/>
          <pc:sldMk cId="327512744" sldId="316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327512744" sldId="316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776" v="36" actId="27636"/>
          <ac:spMkLst>
            <pc:docMk/>
            <pc:sldMk cId="327512744" sldId="316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52:55.088" v="52" actId="14100"/>
        <pc:sldMkLst>
          <pc:docMk/>
          <pc:sldMk cId="4007426659" sldId="317"/>
        </pc:sldMkLst>
        <pc:spChg chg="mod">
          <ac:chgData name="Divya Chidambaram" userId="a5f655d4-7c16-4009-87eb-8eca468fdbaa" providerId="ADAL" clId="{F2E97B9F-D5B1-4B75-8A3A-7CFD489A7E46}" dt="2022-10-24T01:52:55.088" v="52" actId="14100"/>
          <ac:spMkLst>
            <pc:docMk/>
            <pc:sldMk cId="4007426659" sldId="317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791" v="37" actId="27636"/>
          <ac:spMkLst>
            <pc:docMk/>
            <pc:sldMk cId="4007426659" sldId="317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2:41:34.310" v="94" actId="20577"/>
        <pc:sldMkLst>
          <pc:docMk/>
          <pc:sldMk cId="249305722" sldId="318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49305722" sldId="318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2:41:34.310" v="94" actId="20577"/>
          <ac:spMkLst>
            <pc:docMk/>
            <pc:sldMk cId="249305722" sldId="318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53:13.522" v="53" actId="14100"/>
        <pc:sldMkLst>
          <pc:docMk/>
          <pc:sldMk cId="3308160873" sldId="319"/>
        </pc:sldMkLst>
        <pc:spChg chg="mod">
          <ac:chgData name="Divya Chidambaram" userId="a5f655d4-7c16-4009-87eb-8eca468fdbaa" providerId="ADAL" clId="{F2E97B9F-D5B1-4B75-8A3A-7CFD489A7E46}" dt="2022-10-24T01:53:13.522" v="53" actId="14100"/>
          <ac:spMkLst>
            <pc:docMk/>
            <pc:sldMk cId="3308160873" sldId="319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791" v="38" actId="27636"/>
          <ac:spMkLst>
            <pc:docMk/>
            <pc:sldMk cId="3308160873" sldId="319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53:20.233" v="54" actId="14100"/>
        <pc:sldMkLst>
          <pc:docMk/>
          <pc:sldMk cId="1056671089" sldId="320"/>
        </pc:sldMkLst>
        <pc:spChg chg="mod">
          <ac:chgData name="Divya Chidambaram" userId="a5f655d4-7c16-4009-87eb-8eca468fdbaa" providerId="ADAL" clId="{F2E97B9F-D5B1-4B75-8A3A-7CFD489A7E46}" dt="2022-10-24T01:53:20.233" v="54" actId="14100"/>
          <ac:spMkLst>
            <pc:docMk/>
            <pc:sldMk cId="1056671089" sldId="320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861" v="39" actId="27636"/>
          <ac:spMkLst>
            <pc:docMk/>
            <pc:sldMk cId="1056671089" sldId="320"/>
            <ac:spMk id="3" creationId="{00000000-0000-0000-0000-000000000000}"/>
          </ac:spMkLst>
        </pc:spChg>
      </pc:sldChg>
      <pc:sldChg chg="modSp">
        <pc:chgData name="Divya Chidambaram" userId="a5f655d4-7c16-4009-87eb-8eca468fdbaa" providerId="ADAL" clId="{F2E97B9F-D5B1-4B75-8A3A-7CFD489A7E46}" dt="2022-10-24T01:17:48.691" v="31"/>
        <pc:sldMkLst>
          <pc:docMk/>
          <pc:sldMk cId="2647067472" sldId="321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647067472" sldId="321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647067472" sldId="321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2:17:46.360" v="56" actId="20577"/>
        <pc:sldMkLst>
          <pc:docMk/>
          <pc:sldMk cId="1835288744" sldId="322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1835288744" sldId="322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2:17:46.360" v="56" actId="20577"/>
          <ac:spMkLst>
            <pc:docMk/>
            <pc:sldMk cId="1835288744" sldId="322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2:17:59.391" v="57" actId="14100"/>
        <pc:sldMkLst>
          <pc:docMk/>
          <pc:sldMk cId="1472780630" sldId="323"/>
        </pc:sldMkLst>
        <pc:spChg chg="mod">
          <ac:chgData name="Divya Chidambaram" userId="a5f655d4-7c16-4009-87eb-8eca468fdbaa" providerId="ADAL" clId="{F2E97B9F-D5B1-4B75-8A3A-7CFD489A7E46}" dt="2022-10-24T02:17:59.391" v="57" actId="14100"/>
          <ac:spMkLst>
            <pc:docMk/>
            <pc:sldMk cId="1472780630" sldId="323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885" v="41" actId="27636"/>
          <ac:spMkLst>
            <pc:docMk/>
            <pc:sldMk cId="1472780630" sldId="323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17:48.885" v="42" actId="27636"/>
        <pc:sldMkLst>
          <pc:docMk/>
          <pc:sldMk cId="2913742189" sldId="324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2913742189" sldId="324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885" v="42" actId="27636"/>
          <ac:spMkLst>
            <pc:docMk/>
            <pc:sldMk cId="2913742189" sldId="324"/>
            <ac:spMk id="3" creationId="{00000000-0000-0000-0000-000000000000}"/>
          </ac:spMkLst>
        </pc:spChg>
      </pc:sldChg>
      <pc:sldChg chg="modSp mod">
        <pc:chgData name="Divya Chidambaram" userId="a5f655d4-7c16-4009-87eb-8eca468fdbaa" providerId="ADAL" clId="{F2E97B9F-D5B1-4B75-8A3A-7CFD489A7E46}" dt="2022-10-24T01:17:48.885" v="43" actId="27636"/>
        <pc:sldMkLst>
          <pc:docMk/>
          <pc:sldMk cId="3344069481" sldId="325"/>
        </pc:sldMkLst>
        <pc:spChg chg="mod">
          <ac:chgData name="Divya Chidambaram" userId="a5f655d4-7c16-4009-87eb-8eca468fdbaa" providerId="ADAL" clId="{F2E97B9F-D5B1-4B75-8A3A-7CFD489A7E46}" dt="2022-10-24T01:17:48.691" v="31"/>
          <ac:spMkLst>
            <pc:docMk/>
            <pc:sldMk cId="3344069481" sldId="325"/>
            <ac:spMk id="2" creationId="{00000000-0000-0000-0000-000000000000}"/>
          </ac:spMkLst>
        </pc:spChg>
        <pc:spChg chg="mod">
          <ac:chgData name="Divya Chidambaram" userId="a5f655d4-7c16-4009-87eb-8eca468fdbaa" providerId="ADAL" clId="{F2E97B9F-D5B1-4B75-8A3A-7CFD489A7E46}" dt="2022-10-24T01:17:48.885" v="43" actId="27636"/>
          <ac:spMkLst>
            <pc:docMk/>
            <pc:sldMk cId="3344069481" sldId="325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80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91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806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24/10/2022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89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02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250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328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27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24/10/2022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994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443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890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24/10/2022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50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44709" y="1741337"/>
            <a:ext cx="5054352" cy="2387918"/>
          </a:xfrm>
        </p:spPr>
        <p:txBody>
          <a:bodyPr anchor="b"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Data Analysis </a:t>
            </a:r>
            <a:br>
              <a:rPr lang="en-GB">
                <a:solidFill>
                  <a:schemeClr val="tx2"/>
                </a:solidFill>
              </a:rPr>
            </a:br>
            <a:r>
              <a:rPr lang="en-GB">
                <a:solidFill>
                  <a:schemeClr val="tx2"/>
                </a:solidFill>
              </a:rPr>
              <a:t>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44128" y="4200522"/>
            <a:ext cx="5055514" cy="682079"/>
          </a:xfrm>
        </p:spPr>
        <p:txBody>
          <a:bodyPr>
            <a:normAutofit lnSpcReduction="10000"/>
          </a:bodyPr>
          <a:lstStyle/>
          <a:p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Introduction to Inferential Statistics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7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r>
              <a:rPr lang="en-GB" dirty="0"/>
              <a:t>Inferential statistics allow us to make predictions based upon the sampling of a large population</a:t>
            </a:r>
          </a:p>
        </p:txBody>
      </p:sp>
    </p:spTree>
    <p:extLst>
      <p:ext uri="{BB962C8B-B14F-4D97-AF65-F5344CB8AC3E}">
        <p14:creationId xmlns:p14="http://schemas.microsoft.com/office/powerpoint/2010/main" val="1804104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Consider a weather forecast of ’80% chance of showers tomorrow’</a:t>
            </a:r>
          </a:p>
          <a:p>
            <a:r>
              <a:rPr lang="en-GB" dirty="0"/>
              <a:t>Which of the following is true?</a:t>
            </a:r>
          </a:p>
          <a:p>
            <a:pPr lvl="1"/>
            <a:r>
              <a:rPr lang="en-GB" dirty="0"/>
              <a:t>It will rain for 80% of the day?</a:t>
            </a:r>
          </a:p>
          <a:p>
            <a:pPr lvl="1"/>
            <a:r>
              <a:rPr lang="en-GB" dirty="0"/>
              <a:t>80% of the country will be wet?</a:t>
            </a:r>
          </a:p>
          <a:p>
            <a:pPr lvl="1"/>
            <a:r>
              <a:rPr lang="en-GB" dirty="0"/>
              <a:t>There is an 80% chance that locally some rain will fall?</a:t>
            </a:r>
          </a:p>
          <a:p>
            <a:endParaRPr lang="en-GB" dirty="0"/>
          </a:p>
          <a:p>
            <a:r>
              <a:rPr lang="en-GB" dirty="0"/>
              <a:t>This is a statement of probability, which is a statistical statement</a:t>
            </a:r>
          </a:p>
          <a:p>
            <a:r>
              <a:rPr lang="en-GB" dirty="0"/>
              <a:t>In order to understand statistical probabilities and statistical significance we need to start by understanding basic probability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676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we take a fair coin and toss it into the air there is a 50% chance (1 in 2) that it will come down heads</a:t>
            </a:r>
          </a:p>
          <a:p>
            <a:pPr lvl="1"/>
            <a:r>
              <a:rPr lang="en-GB" dirty="0"/>
              <a:t>If I toss a fair coin 100 times, how often will it come down heads?</a:t>
            </a:r>
          </a:p>
          <a:p>
            <a:pPr lvl="1"/>
            <a:r>
              <a:rPr lang="en-GB" dirty="0"/>
              <a:t>The statistics says 50 times, but there will always be some randomness</a:t>
            </a:r>
          </a:p>
          <a:p>
            <a:pPr lvl="1"/>
            <a:endParaRPr lang="en-GB" dirty="0"/>
          </a:p>
          <a:p>
            <a:r>
              <a:rPr lang="en-GB" dirty="0"/>
              <a:t>Take a coin and toss </a:t>
            </a:r>
            <a:r>
              <a:rPr lang="en-GB"/>
              <a:t>it 24 </a:t>
            </a:r>
            <a:r>
              <a:rPr lang="en-GB" dirty="0"/>
              <a:t>times</a:t>
            </a:r>
          </a:p>
          <a:p>
            <a:r>
              <a:rPr lang="en-GB" dirty="0"/>
              <a:t>Note how many times it comes up heads</a:t>
            </a:r>
          </a:p>
        </p:txBody>
      </p:sp>
    </p:spTree>
    <p:extLst>
      <p:ext uri="{BB962C8B-B14F-4D97-AF65-F5344CB8AC3E}">
        <p14:creationId xmlns:p14="http://schemas.microsoft.com/office/powerpoint/2010/main" val="254209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38550"/>
            <a:ext cx="7886700" cy="560515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If we repeat the coin tossing multiple times we will get many different results, but overall the more we repeat the experiment, the closer we get to a 50:50 </a:t>
            </a:r>
            <a:r>
              <a:rPr lang="en-GB" dirty="0" err="1"/>
              <a:t>heads:tails</a:t>
            </a:r>
            <a:r>
              <a:rPr lang="en-GB" dirty="0"/>
              <a:t> split</a:t>
            </a:r>
          </a:p>
          <a:p>
            <a:r>
              <a:rPr lang="en-GB" dirty="0"/>
              <a:t>Over an infinite number of experiments would be as predicted</a:t>
            </a:r>
          </a:p>
          <a:p>
            <a:r>
              <a:rPr lang="en-GB" dirty="0"/>
              <a:t>A similar situation occurs with dice</a:t>
            </a:r>
          </a:p>
          <a:p>
            <a:pPr lvl="1"/>
            <a:r>
              <a:rPr lang="en-GB" dirty="0"/>
              <a:t>A fair six-sided die, rolled an infinite number of times, would be expected to come up with the same numbers of ones, twos, threes, fours, fives and sixes</a:t>
            </a:r>
          </a:p>
          <a:p>
            <a:r>
              <a:rPr lang="en-GB" dirty="0"/>
              <a:t>Probability statements don’t tell us exactly what will happen, but they are our best guess at what will happen</a:t>
            </a:r>
          </a:p>
          <a:p>
            <a:r>
              <a:rPr lang="en-GB" dirty="0"/>
              <a:t>Making predictions based on probability will, in the long term, be more accurate than any other way of forecasting</a:t>
            </a:r>
          </a:p>
        </p:txBody>
      </p:sp>
    </p:spTree>
    <p:extLst>
      <p:ext uri="{BB962C8B-B14F-4D97-AF65-F5344CB8AC3E}">
        <p14:creationId xmlns:p14="http://schemas.microsoft.com/office/powerpoint/2010/main" val="1354986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490851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So if </a:t>
                </a:r>
              </a:p>
              <a:p>
                <a:pPr lvl="1"/>
                <a:r>
                  <a:rPr lang="en-GB" dirty="0"/>
                  <a:t>the probability of getting a head is 0.5 (50%)</a:t>
                </a:r>
              </a:p>
              <a:p>
                <a:pPr lvl="1"/>
                <a:r>
                  <a:rPr lang="en-GB" dirty="0"/>
                  <a:t>The probability of getting a tail is 0.5 (50%)</a:t>
                </a:r>
              </a:p>
              <a:p>
                <a:pPr lvl="1"/>
                <a:r>
                  <a:rPr lang="en-GB" dirty="0"/>
                  <a:t>What is the probability of getting a head or a tail?</a:t>
                </a:r>
              </a:p>
              <a:p>
                <a:r>
                  <a:rPr lang="en-GB" dirty="0"/>
                  <a:t>These are mutually exclusive, so the probabilities are added</a:t>
                </a:r>
              </a:p>
              <a:p>
                <a:pPr lvl="1"/>
                <a:r>
                  <a:rPr lang="en-GB" dirty="0"/>
                  <a:t>0.5+0.5=1.0 or 100% (assuming that the coin will not land on its edge </a:t>
                </a:r>
                <a:r>
                  <a:rPr lang="en-GB" dirty="0">
                    <a:sym typeface="Wingdings" panose="05000000000000000000" pitchFamily="2" charset="2"/>
                  </a:rPr>
                  <a:t>)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Similarly the probability of a die rolling a one OR a two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=0.33=33%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490851"/>
              </a:xfrm>
              <a:blipFill>
                <a:blip r:embed="rId2"/>
                <a:stretch>
                  <a:fillRect l="-1391" t="-17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8626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Suppose we toss two coins</a:t>
            </a:r>
          </a:p>
          <a:p>
            <a:r>
              <a:rPr lang="en-GB" dirty="0"/>
              <a:t>What is the probability of getting a head and a tail?</a:t>
            </a:r>
          </a:p>
          <a:p>
            <a:r>
              <a:rPr lang="en-GB" dirty="0"/>
              <a:t>The obvious (but wrong) answer is 0.33</a:t>
            </a:r>
          </a:p>
          <a:p>
            <a:pPr lvl="1"/>
            <a:r>
              <a:rPr lang="en-GB" dirty="0"/>
              <a:t>Three possible outcomes – two heads, two tails, a head and a tail</a:t>
            </a:r>
          </a:p>
          <a:p>
            <a:r>
              <a:rPr lang="en-GB" dirty="0"/>
              <a:t>There are actually four possible outcomes: HH, TT, HT, TH</a:t>
            </a:r>
          </a:p>
          <a:p>
            <a:pPr lvl="1"/>
            <a:r>
              <a:rPr lang="en-GB" dirty="0"/>
              <a:t>Two of these are a head and a tail, so the probability is 2/4 = 0.5</a:t>
            </a:r>
          </a:p>
        </p:txBody>
      </p:sp>
    </p:spTree>
    <p:extLst>
      <p:ext uri="{BB962C8B-B14F-4D97-AF65-F5344CB8AC3E}">
        <p14:creationId xmlns:p14="http://schemas.microsoft.com/office/powerpoint/2010/main" val="3618564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Suppose we roll two six-sided dice</a:t>
            </a:r>
          </a:p>
          <a:p>
            <a:r>
              <a:rPr lang="en-GB" dirty="0"/>
              <a:t>What are the probabilities of getting the following scores:</a:t>
            </a:r>
          </a:p>
          <a:p>
            <a:pPr lvl="1"/>
            <a:r>
              <a:rPr lang="en-GB" dirty="0"/>
              <a:t>2, 3, 4, 5, 6, 7, 8, 9, 10, 11, 12</a:t>
            </a:r>
          </a:p>
          <a:p>
            <a:pPr lvl="1"/>
            <a:r>
              <a:rPr lang="en-GB" dirty="0"/>
              <a:t>Once you have the probabilities confirm that they add up to 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424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When we do statistical research we can rarely look at the total </a:t>
            </a:r>
            <a:r>
              <a:rPr lang="en-GB" i="1" dirty="0"/>
              <a:t>population</a:t>
            </a:r>
            <a:r>
              <a:rPr lang="en-GB" dirty="0"/>
              <a:t> we’re interested in</a:t>
            </a:r>
          </a:p>
          <a:p>
            <a:pPr lvl="1"/>
            <a:r>
              <a:rPr lang="en-GB" dirty="0"/>
              <a:t>All students in the UK</a:t>
            </a:r>
          </a:p>
          <a:p>
            <a:pPr lvl="1"/>
            <a:r>
              <a:rPr lang="en-GB" dirty="0"/>
              <a:t>All asthma sufferers</a:t>
            </a:r>
          </a:p>
          <a:p>
            <a:pPr lvl="1"/>
            <a:r>
              <a:rPr lang="en-GB" dirty="0"/>
              <a:t>Network operation 24/7/52</a:t>
            </a:r>
          </a:p>
          <a:p>
            <a:pPr lvl="1"/>
            <a:r>
              <a:rPr lang="en-GB" dirty="0"/>
              <a:t>Every business in Wales</a:t>
            </a:r>
          </a:p>
          <a:p>
            <a:r>
              <a:rPr lang="en-GB" b="1" dirty="0"/>
              <a:t>Population</a:t>
            </a:r>
            <a:r>
              <a:rPr lang="en-GB" dirty="0"/>
              <a:t>: A large group about which some information is desired</a:t>
            </a:r>
          </a:p>
          <a:p>
            <a:r>
              <a:rPr lang="en-GB" dirty="0"/>
              <a:t>Trying to get information on every member of the population would be impractical or possible</a:t>
            </a:r>
          </a:p>
          <a:p>
            <a:r>
              <a:rPr lang="en-GB" dirty="0"/>
              <a:t>We therefore make statistical predictions based upon a </a:t>
            </a:r>
            <a:r>
              <a:rPr lang="en-GB" i="1" dirty="0"/>
              <a:t>sample</a:t>
            </a:r>
            <a:r>
              <a:rPr lang="en-GB" dirty="0"/>
              <a:t> of that population</a:t>
            </a:r>
          </a:p>
        </p:txBody>
      </p:sp>
    </p:spTree>
    <p:extLst>
      <p:ext uri="{BB962C8B-B14F-4D97-AF65-F5344CB8AC3E}">
        <p14:creationId xmlns:p14="http://schemas.microsoft.com/office/powerpoint/2010/main" val="1426547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48212"/>
          </a:xfrm>
        </p:spPr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84593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Sample</a:t>
            </a:r>
            <a:r>
              <a:rPr lang="en-GB" dirty="0"/>
              <a:t>: A subset of a population; a smaller group selected from the population</a:t>
            </a:r>
          </a:p>
          <a:p>
            <a:pPr lvl="1"/>
            <a:r>
              <a:rPr lang="en-GB" dirty="0"/>
              <a:t>All students at UWTSD</a:t>
            </a:r>
          </a:p>
          <a:p>
            <a:pPr lvl="1"/>
            <a:r>
              <a:rPr lang="en-GB" dirty="0"/>
              <a:t>All asthma sufferers registered with a particular health centre</a:t>
            </a:r>
          </a:p>
          <a:p>
            <a:pPr lvl="1"/>
            <a:r>
              <a:rPr lang="en-GB" dirty="0"/>
              <a:t>Network operation during 5 consecutive weekdays</a:t>
            </a:r>
          </a:p>
          <a:p>
            <a:pPr lvl="1"/>
            <a:r>
              <a:rPr lang="en-GB" dirty="0"/>
              <a:t>Every business in Swansea</a:t>
            </a:r>
          </a:p>
          <a:p>
            <a:r>
              <a:rPr lang="en-GB" dirty="0"/>
              <a:t>Even with this restricted sample it can be difficult to access all members of the sample</a:t>
            </a:r>
          </a:p>
          <a:p>
            <a:r>
              <a:rPr lang="en-GB" dirty="0"/>
              <a:t>Instead we take a </a:t>
            </a:r>
            <a:r>
              <a:rPr lang="en-GB" i="1" dirty="0"/>
              <a:t>random sample</a:t>
            </a:r>
            <a:r>
              <a:rPr lang="en-GB" dirty="0"/>
              <a:t> of the population</a:t>
            </a:r>
          </a:p>
          <a:p>
            <a:r>
              <a:rPr lang="en-GB" b="1" dirty="0"/>
              <a:t>Random sample</a:t>
            </a:r>
            <a:r>
              <a:rPr lang="en-GB" dirty="0"/>
              <a:t>: A sample selected in such a way that </a:t>
            </a:r>
          </a:p>
          <a:p>
            <a:pPr lvl="1"/>
            <a:r>
              <a:rPr lang="en-GB" dirty="0"/>
              <a:t>Every member of the population from which it is drawn has an equal chance of being selected</a:t>
            </a:r>
          </a:p>
          <a:p>
            <a:pPr lvl="1"/>
            <a:r>
              <a:rPr lang="en-GB" dirty="0"/>
              <a:t>Selection of one member has no effect on the selection of any other member</a:t>
            </a:r>
          </a:p>
        </p:txBody>
      </p:sp>
    </p:spTree>
    <p:extLst>
      <p:ext uri="{BB962C8B-B14F-4D97-AF65-F5344CB8AC3E}">
        <p14:creationId xmlns:p14="http://schemas.microsoft.com/office/powerpoint/2010/main" val="420086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Random 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randomness of a sample is very important</a:t>
            </a:r>
          </a:p>
          <a:p>
            <a:pPr lvl="1"/>
            <a:r>
              <a:rPr lang="en-GB" dirty="0"/>
              <a:t>Everything else we say about samples assumes that they are random samples</a:t>
            </a:r>
          </a:p>
          <a:p>
            <a:r>
              <a:rPr lang="en-GB" dirty="0"/>
              <a:t>Suppose we have a 2-litre container of 6-sided dice</a:t>
            </a:r>
          </a:p>
          <a:p>
            <a:pPr lvl="1"/>
            <a:r>
              <a:rPr lang="en-GB" dirty="0"/>
              <a:t>20% of the dice are white</a:t>
            </a:r>
          </a:p>
          <a:p>
            <a:pPr lvl="1"/>
            <a:r>
              <a:rPr lang="en-GB" dirty="0"/>
              <a:t>80% of the dice are red</a:t>
            </a:r>
          </a:p>
          <a:p>
            <a:r>
              <a:rPr lang="en-GB" dirty="0"/>
              <a:t>If we draw one die at random, what colour is it likely to be?</a:t>
            </a:r>
          </a:p>
          <a:p>
            <a:r>
              <a:rPr lang="en-GB" dirty="0"/>
              <a:t>If we draw ten dice at random, what colour are they likely to be?</a:t>
            </a:r>
          </a:p>
          <a:p>
            <a:r>
              <a:rPr lang="en-GB" dirty="0"/>
              <a:t>If we draw a hundred dice at random, what colour are they likely to be?</a:t>
            </a:r>
          </a:p>
          <a:p>
            <a:r>
              <a:rPr lang="en-GB" dirty="0"/>
              <a:t>With a random sample, the larger the sample the more closely it resembles the parent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12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43312"/>
          </a:xfrm>
        </p:spPr>
        <p:txBody>
          <a:bodyPr>
            <a:normAutofit/>
          </a:bodyPr>
          <a:lstStyle/>
          <a:p>
            <a:r>
              <a:rPr lang="en-GB" sz="4000" dirty="0"/>
              <a:t>Sample Values and Population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27502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can’t measure something for the full population then we take a sample to represent it</a:t>
            </a:r>
          </a:p>
          <a:p>
            <a:r>
              <a:rPr lang="en-GB" dirty="0"/>
              <a:t>Unfortunately it can be very difficult to get a random sample</a:t>
            </a:r>
          </a:p>
          <a:p>
            <a:pPr lvl="1"/>
            <a:r>
              <a:rPr lang="en-GB" dirty="0"/>
              <a:t>Accidental bias can creep in – are computing students the same as education students, for example?</a:t>
            </a:r>
          </a:p>
          <a:p>
            <a:r>
              <a:rPr lang="en-GB" dirty="0"/>
              <a:t>The smaller the sample taken from a population, the more likely it is that the mean and standard deviation of that sample will be different to the mean and standard deviation of the population as a whole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61867300"/>
                  </p:ext>
                </p:extLst>
              </p:nvPr>
            </p:nvGraphicFramePr>
            <p:xfrm>
              <a:off x="1410878" y="4520941"/>
              <a:ext cx="6096000" cy="1371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214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43406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Sample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Population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400" dirty="0"/>
                            <a:t>Mean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400" dirty="0"/>
                            <a:t>Standard Deviation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𝜎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61867300"/>
                  </p:ext>
                </p:extLst>
              </p:nvPr>
            </p:nvGraphicFramePr>
            <p:xfrm>
              <a:off x="1410878" y="4520941"/>
              <a:ext cx="6096000" cy="1371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214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43406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457200"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Sample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Population</a:t>
                          </a:r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Mean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74812" t="-107895" r="-101504" b="-12894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70741" t="-107895" b="-12894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en-GB" sz="2400" dirty="0" smtClean="0"/>
                            <a:t>Standard Deviation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74812" t="-210667" r="-101504" b="-3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70741" t="-210667" b="-30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007426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File-Inferential </a:t>
            </a:r>
            <a:r>
              <a:rPr lang="en-GB" dirty="0"/>
              <a:t>statistics week4 Exercise 15.xls has ten different sets of numbers, each of which represents the scores gained when rolling a six-sided die multiple times</a:t>
            </a:r>
          </a:p>
          <a:p>
            <a:r>
              <a:rPr lang="en-GB" dirty="0"/>
              <a:t>For each column, calculate the mean and the variance</a:t>
            </a:r>
          </a:p>
          <a:p>
            <a:r>
              <a:rPr lang="en-GB" dirty="0"/>
              <a:t>Draw two scatterplots, one of mean against sample size, the other of variance against sample size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05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06474"/>
          </a:xfrm>
        </p:spPr>
        <p:txBody>
          <a:bodyPr/>
          <a:lstStyle/>
          <a:p>
            <a:r>
              <a:rPr lang="en-GB" dirty="0"/>
              <a:t>The Null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4903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Normally researchers are interested in demonstrating the truth of a hypothesis of interest</a:t>
            </a:r>
          </a:p>
          <a:p>
            <a:pPr lvl="1"/>
            <a:r>
              <a:rPr lang="en-GB" dirty="0"/>
              <a:t>This group is healthier</a:t>
            </a:r>
          </a:p>
          <a:p>
            <a:pPr lvl="1"/>
            <a:r>
              <a:rPr lang="en-GB" dirty="0"/>
              <a:t>These shops sell more</a:t>
            </a:r>
          </a:p>
          <a:p>
            <a:pPr lvl="1"/>
            <a:r>
              <a:rPr lang="en-GB" dirty="0"/>
              <a:t>This routing algorithm is faster</a:t>
            </a:r>
          </a:p>
          <a:p>
            <a:r>
              <a:rPr lang="en-GB" dirty="0"/>
              <a:t>This means that Population A must differ from Population B in some way</a:t>
            </a:r>
          </a:p>
          <a:p>
            <a:r>
              <a:rPr lang="en-GB" dirty="0"/>
              <a:t>Unfortunately it is very difficult to prove something true, so instead we try to prove that something is false</a:t>
            </a:r>
          </a:p>
          <a:p>
            <a:r>
              <a:rPr lang="en-GB" dirty="0"/>
              <a:t>We therefore state the exact opposite of what we want to demonstrate to be true and then prove it false</a:t>
            </a:r>
          </a:p>
          <a:p>
            <a:pPr lvl="1"/>
            <a:r>
              <a:rPr lang="en-GB" dirty="0"/>
              <a:t>What remains (the thing we’re interested is) must be true</a:t>
            </a:r>
          </a:p>
          <a:p>
            <a:r>
              <a:rPr lang="en-GB" dirty="0"/>
              <a:t>This ‘opposite’ hypothesis is known as the </a:t>
            </a:r>
            <a:r>
              <a:rPr lang="en-GB" i="1" dirty="0"/>
              <a:t>null hypothesis H</a:t>
            </a:r>
            <a:r>
              <a:rPr lang="en-GB" i="1" baseline="-25000" dirty="0"/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608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18551"/>
          </a:xfrm>
        </p:spPr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r>
                  <a:rPr lang="en-GB" dirty="0"/>
                  <a:t>We can’t prove that without measuring the feet of every man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Instead we take a random sample of men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Similarly we need to measure a sample of women’s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Our null hypothesis is the opposite of this: Men’s feet are the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1170" t="-2738" r="-8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6710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</a:t>
            </a:r>
            <a:r>
              <a:rPr lang="en-GB" i="1" baseline="-25000" dirty="0"/>
              <a:t>0</a:t>
            </a:r>
            <a:r>
              <a:rPr lang="en-GB" dirty="0"/>
              <a:t>: Men’s feet are as small as or smaller than women’s feet.</a:t>
            </a:r>
          </a:p>
          <a:p>
            <a:r>
              <a:rPr lang="en-GB" i="1" dirty="0"/>
              <a:t>H</a:t>
            </a:r>
            <a:r>
              <a:rPr lang="en-GB" i="1" baseline="-25000" dirty="0"/>
              <a:t>1</a:t>
            </a:r>
            <a:r>
              <a:rPr lang="en-GB" dirty="0"/>
              <a:t>: Men’s feet are larger than women’s feet.</a:t>
            </a:r>
          </a:p>
          <a:p>
            <a:endParaRPr lang="en-GB" dirty="0"/>
          </a:p>
          <a:p>
            <a:r>
              <a:rPr lang="en-GB" dirty="0"/>
              <a:t>How can we reject </a:t>
            </a:r>
            <a:r>
              <a:rPr lang="en-GB" i="1" dirty="0"/>
              <a:t>H</a:t>
            </a:r>
            <a:r>
              <a:rPr lang="en-GB" i="1" baseline="-25000" dirty="0"/>
              <a:t>0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470674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r>
                  <a:rPr lang="en-GB" dirty="0"/>
                  <a:t>There are other test that we’ll look at in later lectures will help to decide if the difference is due to chance or not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3081" r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5288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74589"/>
          </a:xfrm>
        </p:spPr>
        <p:txBody>
          <a:bodyPr/>
          <a:lstStyle/>
          <a:p>
            <a:r>
              <a:rPr lang="en-GB" dirty="0"/>
              <a:t>Type I and Type II Errors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</a:t>
                </a:r>
              </a:p>
              <a:p>
                <a:pPr lvl="1"/>
                <a:r>
                  <a:rPr lang="en-GB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true – a Type I error</a:t>
                </a:r>
              </a:p>
              <a:p>
                <a:pPr lvl="1"/>
                <a:r>
                  <a:rPr lang="en-GB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  <a:blipFill>
                <a:blip r:embed="rId2"/>
                <a:stretch>
                  <a:fillRect l="-1170" t="-2181" r="-20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The Real</a:t>
                          </a:r>
                          <a:r>
                            <a:rPr lang="en-GB" sz="2000" baseline="0" dirty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Investigator’s decision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True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False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Reject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</a:t>
                          </a:r>
                          <a:r>
                            <a:rPr lang="en-GB" sz="2000" baseline="0" dirty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Accept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 decision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7010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The Real</a:t>
                          </a:r>
                          <a:r>
                            <a:rPr lang="en-GB" sz="2000" baseline="0" dirty="0" smtClean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 smtClean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Investigator’s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43452" t="-181818" r="-100893" b="-22272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42012" t="-181818" r="-296" b="-22272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286154" r="-140041" b="-1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</a:t>
                          </a:r>
                          <a:r>
                            <a:rPr lang="en-GB" sz="2000" baseline="0" dirty="0" smtClean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386154" r="-140041" b="-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 decision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727806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Statistical Significance and Type I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Statistical decisions are normally made so as to minimise the likelihood of Type I errors</a:t>
            </a:r>
          </a:p>
          <a:p>
            <a:pPr lvl="1"/>
            <a:r>
              <a:rPr lang="en-GB" dirty="0"/>
              <a:t>Which might mean that lots of Type II errors occur</a:t>
            </a:r>
          </a:p>
          <a:p>
            <a:r>
              <a:rPr lang="en-GB" dirty="0"/>
              <a:t>Statistical results are often reported as “statistically significant at the 0.05 level”</a:t>
            </a:r>
          </a:p>
          <a:p>
            <a:pPr lvl="1"/>
            <a:r>
              <a:rPr lang="en-GB" dirty="0"/>
              <a:t>This means that there is a 5% chance of a Type I error</a:t>
            </a:r>
          </a:p>
          <a:p>
            <a:pPr lvl="1"/>
            <a:r>
              <a:rPr lang="en-GB" dirty="0"/>
              <a:t>5 times in 100 that error will still occur</a:t>
            </a:r>
          </a:p>
          <a:p>
            <a:r>
              <a:rPr lang="en-GB" dirty="0"/>
              <a:t>If you increase the level to 1% you increase the chance of making a Type II error</a:t>
            </a:r>
          </a:p>
          <a:p>
            <a:pPr lvl="1"/>
            <a:r>
              <a:rPr lang="en-GB" dirty="0"/>
              <a:t>You are refusing to reject a hypothesis when the evidence that it should be rejected is pretty solid</a:t>
            </a:r>
          </a:p>
        </p:txBody>
      </p:sp>
    </p:spTree>
    <p:extLst>
      <p:ext uri="{BB962C8B-B14F-4D97-AF65-F5344CB8AC3E}">
        <p14:creationId xmlns:p14="http://schemas.microsoft.com/office/powerpoint/2010/main" val="2913742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6000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Assume that each of the following numbered statements is in error. Each describes a researcher’s conclusions but the researcher is mistaken. Indicate whether the error is Type I or Type II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data indicate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rejecting the 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true then this is a Type I error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accepting the 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false then this is a Type II error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The researcher is rejecting the null hypothesis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endParaRPr lang="en-GB" i="1" dirty="0">
              <a:solidFill>
                <a:srgbClr val="7030A0"/>
              </a:solidFill>
            </a:endParaRPr>
          </a:p>
          <a:p>
            <a:pPr marL="457200" lvl="1" indent="0">
              <a:buNone/>
            </a:pPr>
            <a:r>
              <a:rPr lang="en-GB" i="1" dirty="0">
                <a:solidFill>
                  <a:srgbClr val="7030A0"/>
                </a:solidFill>
              </a:rPr>
              <a:t>If H</a:t>
            </a:r>
            <a:r>
              <a:rPr lang="en-GB" i="1" baseline="-25000" dirty="0">
                <a:solidFill>
                  <a:srgbClr val="7030A0"/>
                </a:solidFill>
              </a:rPr>
              <a:t>0</a:t>
            </a:r>
            <a:r>
              <a:rPr lang="en-GB" i="1" dirty="0">
                <a:solidFill>
                  <a:srgbClr val="7030A0"/>
                </a:solidFill>
              </a:rPr>
              <a:t> is actually true then this is a Type I error</a:t>
            </a:r>
          </a:p>
        </p:txBody>
      </p:sp>
    </p:spTree>
    <p:extLst>
      <p:ext uri="{BB962C8B-B14F-4D97-AF65-F5344CB8AC3E}">
        <p14:creationId xmlns:p14="http://schemas.microsoft.com/office/powerpoint/2010/main" val="334406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r>
              <a:rPr lang="en-GB" dirty="0">
                <a:sym typeface="Wingdings" panose="05000000000000000000" pitchFamily="2" charset="2"/>
              </a:rPr>
              <a:t>Next week we will cover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</a:t>
            </a:r>
          </a:p>
          <a:p>
            <a:pPr marL="0" indent="0">
              <a:buNone/>
            </a:pPr>
            <a:r>
              <a:rPr lang="en-GB" dirty="0"/>
              <a:t>Before you can apply inferential statistics you need to know what data you’re going to collect. In other words, you need to get your experimental </a:t>
            </a:r>
            <a:r>
              <a:rPr lang="en-GB"/>
              <a:t>design right.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The t-test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10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1817</Words>
  <Application>Microsoft Office PowerPoint</Application>
  <PresentationFormat>On-screen Show (4:3)</PresentationFormat>
  <Paragraphs>184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 Light</vt:lpstr>
      <vt:lpstr>Calibri</vt:lpstr>
      <vt:lpstr>Cambria Math</vt:lpstr>
      <vt:lpstr>Office Theme</vt:lpstr>
      <vt:lpstr>Data Analysis  and Visualisation</vt:lpstr>
      <vt:lpstr>Introduction</vt:lpstr>
      <vt:lpstr>Introduction</vt:lpstr>
      <vt:lpstr>Probability</vt:lpstr>
      <vt:lpstr>Probability</vt:lpstr>
      <vt:lpstr>Probability</vt:lpstr>
      <vt:lpstr>Probability</vt:lpstr>
      <vt:lpstr>Problem</vt:lpstr>
      <vt:lpstr>Sampling</vt:lpstr>
      <vt:lpstr>Sampling</vt:lpstr>
      <vt:lpstr>Random Sampling</vt:lpstr>
      <vt:lpstr>Sample Values and Population values</vt:lpstr>
      <vt:lpstr>Problem</vt:lpstr>
      <vt:lpstr>The Null Hypothesis</vt:lpstr>
      <vt:lpstr>The Null Hypothesis</vt:lpstr>
      <vt:lpstr>Exercise</vt:lpstr>
      <vt:lpstr>The Null Hypothesis</vt:lpstr>
      <vt:lpstr>Type I and Type II Errors</vt:lpstr>
      <vt:lpstr>Statistical Significance and Type I Errors</vt:lpstr>
      <vt:lpstr>Problem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Divya Chidambaram</cp:lastModifiedBy>
  <cp:revision>152</cp:revision>
  <dcterms:created xsi:type="dcterms:W3CDTF">2017-06-08T10:43:23Z</dcterms:created>
  <dcterms:modified xsi:type="dcterms:W3CDTF">2022-10-24T02:41:40Z</dcterms:modified>
</cp:coreProperties>
</file>