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047C57-ED4F-4B57-88A3-D61857D7D0EE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009FA503-8056-46D3-9D44-6F54DE535BE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1"/>
            <a:t>Metanarratives:</a:t>
          </a:r>
          <a:r>
            <a:rPr lang="en-GB"/>
            <a:t> The belief in overarching stories that explain human history (e.g., the march toward liberty or the triumph of reason).</a:t>
          </a:r>
          <a:endParaRPr lang="en-US"/>
        </a:p>
      </dgm:t>
    </dgm:pt>
    <dgm:pt modelId="{AAF58F5F-E45B-4DA8-9BFD-39D738AD79EA}" type="parTrans" cxnId="{1833D520-1E7E-40C5-BFDE-C37F31D40CE2}">
      <dgm:prSet/>
      <dgm:spPr/>
      <dgm:t>
        <a:bodyPr/>
        <a:lstStyle/>
        <a:p>
          <a:endParaRPr lang="en-US"/>
        </a:p>
      </dgm:t>
    </dgm:pt>
    <dgm:pt modelId="{4DD89B7C-4512-4C8A-87E0-6E52E0FA1E73}" type="sibTrans" cxnId="{1833D520-1E7E-40C5-BFDE-C37F31D40CE2}">
      <dgm:prSet/>
      <dgm:spPr/>
      <dgm:t>
        <a:bodyPr/>
        <a:lstStyle/>
        <a:p>
          <a:endParaRPr lang="en-US"/>
        </a:p>
      </dgm:t>
    </dgm:pt>
    <dgm:pt modelId="{53EE5241-F9FF-474F-9C3A-3D9A0FA3A0F5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1"/>
            <a:t>Progress:</a:t>
          </a:r>
          <a:r>
            <a:rPr lang="en-GB"/>
            <a:t> A view of time as linear and teleological (moving toward a specific end).</a:t>
          </a:r>
          <a:endParaRPr lang="en-US"/>
        </a:p>
      </dgm:t>
    </dgm:pt>
    <dgm:pt modelId="{1284C9E0-7954-48E5-9354-0A67F5D73592}" type="parTrans" cxnId="{0963E114-527A-4FC5-BBC8-21F5E66E2405}">
      <dgm:prSet/>
      <dgm:spPr/>
      <dgm:t>
        <a:bodyPr/>
        <a:lstStyle/>
        <a:p>
          <a:endParaRPr lang="en-US"/>
        </a:p>
      </dgm:t>
    </dgm:pt>
    <dgm:pt modelId="{5E251979-A640-4799-951B-4CAA2D180C49}" type="sibTrans" cxnId="{0963E114-527A-4FC5-BBC8-21F5E66E2405}">
      <dgm:prSet/>
      <dgm:spPr/>
      <dgm:t>
        <a:bodyPr/>
        <a:lstStyle/>
        <a:p>
          <a:endParaRPr lang="en-US"/>
        </a:p>
      </dgm:t>
    </dgm:pt>
    <dgm:pt modelId="{B2B090C6-BD47-4078-87C3-903BB7DD293E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1"/>
            <a:t>Scholarly Example:</a:t>
          </a:r>
          <a:r>
            <a:rPr lang="en-GB"/>
            <a:t> </a:t>
          </a:r>
          <a:r>
            <a:rPr lang="en-GB" b="1"/>
            <a:t>G.R. Elton</a:t>
          </a:r>
          <a:r>
            <a:rPr lang="en-GB"/>
            <a:t>, who defended the idea that the past is a solid reality that can be objectively captured through the "autonomy of history."</a:t>
          </a:r>
          <a:endParaRPr lang="en-US"/>
        </a:p>
      </dgm:t>
    </dgm:pt>
    <dgm:pt modelId="{551063DF-ACAB-4C64-ADCC-CAF32B4B8F3D}" type="parTrans" cxnId="{CE2C7EED-6A04-4E9B-B3FD-253D3F079611}">
      <dgm:prSet/>
      <dgm:spPr/>
      <dgm:t>
        <a:bodyPr/>
        <a:lstStyle/>
        <a:p>
          <a:endParaRPr lang="en-US"/>
        </a:p>
      </dgm:t>
    </dgm:pt>
    <dgm:pt modelId="{DA90D266-A501-441F-9158-216FD95604C6}" type="sibTrans" cxnId="{CE2C7EED-6A04-4E9B-B3FD-253D3F079611}">
      <dgm:prSet/>
      <dgm:spPr/>
      <dgm:t>
        <a:bodyPr/>
        <a:lstStyle/>
        <a:p>
          <a:endParaRPr lang="en-US"/>
        </a:p>
      </dgm:t>
    </dgm:pt>
    <dgm:pt modelId="{1CD4ED50-121A-40FC-8906-49B4308C17F2}" type="pres">
      <dgm:prSet presAssocID="{1A047C57-ED4F-4B57-88A3-D61857D7D0EE}" presName="root" presStyleCnt="0">
        <dgm:presLayoutVars>
          <dgm:dir/>
          <dgm:resizeHandles val="exact"/>
        </dgm:presLayoutVars>
      </dgm:prSet>
      <dgm:spPr/>
    </dgm:pt>
    <dgm:pt modelId="{1AC5E195-8AEF-464C-B21E-8BDBCB267BC8}" type="pres">
      <dgm:prSet presAssocID="{009FA503-8056-46D3-9D44-6F54DE535BE7}" presName="compNode" presStyleCnt="0"/>
      <dgm:spPr/>
    </dgm:pt>
    <dgm:pt modelId="{BD396DE9-9243-4657-AF16-C089BBCC1C73}" type="pres">
      <dgm:prSet presAssocID="{009FA503-8056-46D3-9D44-6F54DE535BE7}" presName="iconBgRect" presStyleLbl="bgShp" presStyleIdx="0" presStyleCnt="3"/>
      <dgm:spPr/>
    </dgm:pt>
    <dgm:pt modelId="{90903B76-7D01-40E4-A4C4-CC0D99C51C7B}" type="pres">
      <dgm:prSet presAssocID="{009FA503-8056-46D3-9D44-6F54DE535BE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9D2D610D-D5CB-4435-B6ED-E99C2A854383}" type="pres">
      <dgm:prSet presAssocID="{009FA503-8056-46D3-9D44-6F54DE535BE7}" presName="spaceRect" presStyleCnt="0"/>
      <dgm:spPr/>
    </dgm:pt>
    <dgm:pt modelId="{A04E3536-AFF5-488C-817E-E028D1230666}" type="pres">
      <dgm:prSet presAssocID="{009FA503-8056-46D3-9D44-6F54DE535BE7}" presName="textRect" presStyleLbl="revTx" presStyleIdx="0" presStyleCnt="3">
        <dgm:presLayoutVars>
          <dgm:chMax val="1"/>
          <dgm:chPref val="1"/>
        </dgm:presLayoutVars>
      </dgm:prSet>
      <dgm:spPr/>
    </dgm:pt>
    <dgm:pt modelId="{D9DCC8E6-8451-4B37-9150-6540B7E490E2}" type="pres">
      <dgm:prSet presAssocID="{4DD89B7C-4512-4C8A-87E0-6E52E0FA1E73}" presName="sibTrans" presStyleCnt="0"/>
      <dgm:spPr/>
    </dgm:pt>
    <dgm:pt modelId="{27C90BE7-65C4-4E19-B0D3-127856A7E168}" type="pres">
      <dgm:prSet presAssocID="{53EE5241-F9FF-474F-9C3A-3D9A0FA3A0F5}" presName="compNode" presStyleCnt="0"/>
      <dgm:spPr/>
    </dgm:pt>
    <dgm:pt modelId="{88E16497-BB21-4EB3-91C4-E8E5C469B14B}" type="pres">
      <dgm:prSet presAssocID="{53EE5241-F9FF-474F-9C3A-3D9A0FA3A0F5}" presName="iconBgRect" presStyleLbl="bgShp" presStyleIdx="1" presStyleCnt="3"/>
      <dgm:spPr/>
    </dgm:pt>
    <dgm:pt modelId="{5F0E41ED-9754-4C3C-AC17-7AF311C15647}" type="pres">
      <dgm:prSet presAssocID="{53EE5241-F9FF-474F-9C3A-3D9A0FA3A0F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orkflow"/>
        </a:ext>
      </dgm:extLst>
    </dgm:pt>
    <dgm:pt modelId="{D6819D13-8A04-4B35-988D-1D6EDF798DCD}" type="pres">
      <dgm:prSet presAssocID="{53EE5241-F9FF-474F-9C3A-3D9A0FA3A0F5}" presName="spaceRect" presStyleCnt="0"/>
      <dgm:spPr/>
    </dgm:pt>
    <dgm:pt modelId="{6D903ABA-958A-4D7E-A5CD-1327437A527C}" type="pres">
      <dgm:prSet presAssocID="{53EE5241-F9FF-474F-9C3A-3D9A0FA3A0F5}" presName="textRect" presStyleLbl="revTx" presStyleIdx="1" presStyleCnt="3">
        <dgm:presLayoutVars>
          <dgm:chMax val="1"/>
          <dgm:chPref val="1"/>
        </dgm:presLayoutVars>
      </dgm:prSet>
      <dgm:spPr/>
    </dgm:pt>
    <dgm:pt modelId="{D9F30046-B5AA-4346-AE87-EBC2304C3F48}" type="pres">
      <dgm:prSet presAssocID="{5E251979-A640-4799-951B-4CAA2D180C49}" presName="sibTrans" presStyleCnt="0"/>
      <dgm:spPr/>
    </dgm:pt>
    <dgm:pt modelId="{8235675C-C380-4422-B3DC-406FFB18F58E}" type="pres">
      <dgm:prSet presAssocID="{B2B090C6-BD47-4078-87C3-903BB7DD293E}" presName="compNode" presStyleCnt="0"/>
      <dgm:spPr/>
    </dgm:pt>
    <dgm:pt modelId="{AB5AFFC8-4F1A-4256-9C35-8E1E9DAA73BA}" type="pres">
      <dgm:prSet presAssocID="{B2B090C6-BD47-4078-87C3-903BB7DD293E}" presName="iconBgRect" presStyleLbl="bgShp" presStyleIdx="2" presStyleCnt="3"/>
      <dgm:spPr/>
    </dgm:pt>
    <dgm:pt modelId="{510A8C87-7506-4D1D-8675-34D4B30E89C1}" type="pres">
      <dgm:prSet presAssocID="{B2B090C6-BD47-4078-87C3-903BB7DD293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otes"/>
        </a:ext>
      </dgm:extLst>
    </dgm:pt>
    <dgm:pt modelId="{B932A93B-73A3-44A5-9523-50408AA2F540}" type="pres">
      <dgm:prSet presAssocID="{B2B090C6-BD47-4078-87C3-903BB7DD293E}" presName="spaceRect" presStyleCnt="0"/>
      <dgm:spPr/>
    </dgm:pt>
    <dgm:pt modelId="{66CBFA53-7948-4B7C-9F36-339AEDF5287E}" type="pres">
      <dgm:prSet presAssocID="{B2B090C6-BD47-4078-87C3-903BB7DD293E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2F5BB70F-F774-43D7-9EA8-F524B553C8D0}" type="presOf" srcId="{53EE5241-F9FF-474F-9C3A-3D9A0FA3A0F5}" destId="{6D903ABA-958A-4D7E-A5CD-1327437A527C}" srcOrd="0" destOrd="0" presId="urn:microsoft.com/office/officeart/2018/5/layout/IconCircleLabelList"/>
    <dgm:cxn modelId="{0963E114-527A-4FC5-BBC8-21F5E66E2405}" srcId="{1A047C57-ED4F-4B57-88A3-D61857D7D0EE}" destId="{53EE5241-F9FF-474F-9C3A-3D9A0FA3A0F5}" srcOrd="1" destOrd="0" parTransId="{1284C9E0-7954-48E5-9354-0A67F5D73592}" sibTransId="{5E251979-A640-4799-951B-4CAA2D180C49}"/>
    <dgm:cxn modelId="{97AFC617-45AE-42C0-BABC-A5C26E61076B}" type="presOf" srcId="{1A047C57-ED4F-4B57-88A3-D61857D7D0EE}" destId="{1CD4ED50-121A-40FC-8906-49B4308C17F2}" srcOrd="0" destOrd="0" presId="urn:microsoft.com/office/officeart/2018/5/layout/IconCircleLabelList"/>
    <dgm:cxn modelId="{1833D520-1E7E-40C5-BFDE-C37F31D40CE2}" srcId="{1A047C57-ED4F-4B57-88A3-D61857D7D0EE}" destId="{009FA503-8056-46D3-9D44-6F54DE535BE7}" srcOrd="0" destOrd="0" parTransId="{AAF58F5F-E45B-4DA8-9BFD-39D738AD79EA}" sibTransId="{4DD89B7C-4512-4C8A-87E0-6E52E0FA1E73}"/>
    <dgm:cxn modelId="{56A6F17F-CA76-4F98-B017-2792A1DDD53A}" type="presOf" srcId="{B2B090C6-BD47-4078-87C3-903BB7DD293E}" destId="{66CBFA53-7948-4B7C-9F36-339AEDF5287E}" srcOrd="0" destOrd="0" presId="urn:microsoft.com/office/officeart/2018/5/layout/IconCircleLabelList"/>
    <dgm:cxn modelId="{A6AC54DD-7D6C-4B0E-B874-73037C163BE5}" type="presOf" srcId="{009FA503-8056-46D3-9D44-6F54DE535BE7}" destId="{A04E3536-AFF5-488C-817E-E028D1230666}" srcOrd="0" destOrd="0" presId="urn:microsoft.com/office/officeart/2018/5/layout/IconCircleLabelList"/>
    <dgm:cxn modelId="{CE2C7EED-6A04-4E9B-B3FD-253D3F079611}" srcId="{1A047C57-ED4F-4B57-88A3-D61857D7D0EE}" destId="{B2B090C6-BD47-4078-87C3-903BB7DD293E}" srcOrd="2" destOrd="0" parTransId="{551063DF-ACAB-4C64-ADCC-CAF32B4B8F3D}" sibTransId="{DA90D266-A501-441F-9158-216FD95604C6}"/>
    <dgm:cxn modelId="{050BD4E5-52DF-4DBB-A9D3-AE73E1D34069}" type="presParOf" srcId="{1CD4ED50-121A-40FC-8906-49B4308C17F2}" destId="{1AC5E195-8AEF-464C-B21E-8BDBCB267BC8}" srcOrd="0" destOrd="0" presId="urn:microsoft.com/office/officeart/2018/5/layout/IconCircleLabelList"/>
    <dgm:cxn modelId="{465AE7B8-C36B-4F3E-B26E-F8CF63859E19}" type="presParOf" srcId="{1AC5E195-8AEF-464C-B21E-8BDBCB267BC8}" destId="{BD396DE9-9243-4657-AF16-C089BBCC1C73}" srcOrd="0" destOrd="0" presId="urn:microsoft.com/office/officeart/2018/5/layout/IconCircleLabelList"/>
    <dgm:cxn modelId="{4B93B8FB-9150-41D7-8B19-C2E7D67B508A}" type="presParOf" srcId="{1AC5E195-8AEF-464C-B21E-8BDBCB267BC8}" destId="{90903B76-7D01-40E4-A4C4-CC0D99C51C7B}" srcOrd="1" destOrd="0" presId="urn:microsoft.com/office/officeart/2018/5/layout/IconCircleLabelList"/>
    <dgm:cxn modelId="{B68619A0-07CE-4856-AAE4-88049ADA21C1}" type="presParOf" srcId="{1AC5E195-8AEF-464C-B21E-8BDBCB267BC8}" destId="{9D2D610D-D5CB-4435-B6ED-E99C2A854383}" srcOrd="2" destOrd="0" presId="urn:microsoft.com/office/officeart/2018/5/layout/IconCircleLabelList"/>
    <dgm:cxn modelId="{D7DE3C32-29D0-45FF-8AF3-30FAE7B2F05E}" type="presParOf" srcId="{1AC5E195-8AEF-464C-B21E-8BDBCB267BC8}" destId="{A04E3536-AFF5-488C-817E-E028D1230666}" srcOrd="3" destOrd="0" presId="urn:microsoft.com/office/officeart/2018/5/layout/IconCircleLabelList"/>
    <dgm:cxn modelId="{04813519-A793-4AE3-8304-732D73A588C7}" type="presParOf" srcId="{1CD4ED50-121A-40FC-8906-49B4308C17F2}" destId="{D9DCC8E6-8451-4B37-9150-6540B7E490E2}" srcOrd="1" destOrd="0" presId="urn:microsoft.com/office/officeart/2018/5/layout/IconCircleLabelList"/>
    <dgm:cxn modelId="{46A51586-D2D6-4612-939F-A3DF29FEEF6C}" type="presParOf" srcId="{1CD4ED50-121A-40FC-8906-49B4308C17F2}" destId="{27C90BE7-65C4-4E19-B0D3-127856A7E168}" srcOrd="2" destOrd="0" presId="urn:microsoft.com/office/officeart/2018/5/layout/IconCircleLabelList"/>
    <dgm:cxn modelId="{3A879F8E-823B-4F01-AB0F-B1AC2400C41D}" type="presParOf" srcId="{27C90BE7-65C4-4E19-B0D3-127856A7E168}" destId="{88E16497-BB21-4EB3-91C4-E8E5C469B14B}" srcOrd="0" destOrd="0" presId="urn:microsoft.com/office/officeart/2018/5/layout/IconCircleLabelList"/>
    <dgm:cxn modelId="{874417A5-52B0-4450-B03C-D360BBADEE19}" type="presParOf" srcId="{27C90BE7-65C4-4E19-B0D3-127856A7E168}" destId="{5F0E41ED-9754-4C3C-AC17-7AF311C15647}" srcOrd="1" destOrd="0" presId="urn:microsoft.com/office/officeart/2018/5/layout/IconCircleLabelList"/>
    <dgm:cxn modelId="{F87E86DE-DDE9-4F76-AB64-9155C8F0C345}" type="presParOf" srcId="{27C90BE7-65C4-4E19-B0D3-127856A7E168}" destId="{D6819D13-8A04-4B35-988D-1D6EDF798DCD}" srcOrd="2" destOrd="0" presId="urn:microsoft.com/office/officeart/2018/5/layout/IconCircleLabelList"/>
    <dgm:cxn modelId="{ED1CDC90-A7A1-4BAD-BE84-69EE29F31420}" type="presParOf" srcId="{27C90BE7-65C4-4E19-B0D3-127856A7E168}" destId="{6D903ABA-958A-4D7E-A5CD-1327437A527C}" srcOrd="3" destOrd="0" presId="urn:microsoft.com/office/officeart/2018/5/layout/IconCircleLabelList"/>
    <dgm:cxn modelId="{1BD2E4AC-8EE4-4EC6-AC4C-F92B173959E0}" type="presParOf" srcId="{1CD4ED50-121A-40FC-8906-49B4308C17F2}" destId="{D9F30046-B5AA-4346-AE87-EBC2304C3F48}" srcOrd="3" destOrd="0" presId="urn:microsoft.com/office/officeart/2018/5/layout/IconCircleLabelList"/>
    <dgm:cxn modelId="{5A6C2ABC-FE47-4EB1-84B6-02954FEFDADD}" type="presParOf" srcId="{1CD4ED50-121A-40FC-8906-49B4308C17F2}" destId="{8235675C-C380-4422-B3DC-406FFB18F58E}" srcOrd="4" destOrd="0" presId="urn:microsoft.com/office/officeart/2018/5/layout/IconCircleLabelList"/>
    <dgm:cxn modelId="{D1D34140-BC99-4579-B365-A9D4B349B560}" type="presParOf" srcId="{8235675C-C380-4422-B3DC-406FFB18F58E}" destId="{AB5AFFC8-4F1A-4256-9C35-8E1E9DAA73BA}" srcOrd="0" destOrd="0" presId="urn:microsoft.com/office/officeart/2018/5/layout/IconCircleLabelList"/>
    <dgm:cxn modelId="{CB5A6B6C-166F-490C-8C26-A779347A4BEE}" type="presParOf" srcId="{8235675C-C380-4422-B3DC-406FFB18F58E}" destId="{510A8C87-7506-4D1D-8675-34D4B30E89C1}" srcOrd="1" destOrd="0" presId="urn:microsoft.com/office/officeart/2018/5/layout/IconCircleLabelList"/>
    <dgm:cxn modelId="{C726BAC7-C41C-478C-B109-38469FAD85A0}" type="presParOf" srcId="{8235675C-C380-4422-B3DC-406FFB18F58E}" destId="{B932A93B-73A3-44A5-9523-50408AA2F540}" srcOrd="2" destOrd="0" presId="urn:microsoft.com/office/officeart/2018/5/layout/IconCircleLabelList"/>
    <dgm:cxn modelId="{BC01FA7C-BA19-4D47-AEF3-2BE717E968CB}" type="presParOf" srcId="{8235675C-C380-4422-B3DC-406FFB18F58E}" destId="{66CBFA53-7948-4B7C-9F36-339AEDF5287E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B2D297-697F-4202-9D12-D83895E6FEA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FB2302F-A891-46D6-8425-FEC2A174C71C}">
      <dgm:prSet/>
      <dgm:spPr/>
      <dgm:t>
        <a:bodyPr/>
        <a:lstStyle/>
        <a:p>
          <a:r>
            <a:rPr lang="en-GB" b="1"/>
            <a:t>Context:</a:t>
          </a:r>
          <a:r>
            <a:rPr lang="en-GB"/>
            <a:t> Post-WWII disillusionment with "progress" and the Enlightenment.</a:t>
          </a:r>
          <a:endParaRPr lang="en-US"/>
        </a:p>
      </dgm:t>
    </dgm:pt>
    <dgm:pt modelId="{4D9F4CBE-2631-441B-AA5C-B530CA4B5981}" type="parTrans" cxnId="{78BD713C-30D7-4235-ABF0-4742BB9161E7}">
      <dgm:prSet/>
      <dgm:spPr/>
      <dgm:t>
        <a:bodyPr/>
        <a:lstStyle/>
        <a:p>
          <a:endParaRPr lang="en-US"/>
        </a:p>
      </dgm:t>
    </dgm:pt>
    <dgm:pt modelId="{843ECC2C-91FA-498A-8CC2-007F000ED9FD}" type="sibTrans" cxnId="{78BD713C-30D7-4235-ABF0-4742BB9161E7}">
      <dgm:prSet/>
      <dgm:spPr/>
      <dgm:t>
        <a:bodyPr/>
        <a:lstStyle/>
        <a:p>
          <a:endParaRPr lang="en-US"/>
        </a:p>
      </dgm:t>
    </dgm:pt>
    <dgm:pt modelId="{F013C397-4543-4E14-AF0E-44887EACF21F}">
      <dgm:prSet/>
      <dgm:spPr/>
      <dgm:t>
        <a:bodyPr/>
        <a:lstStyle/>
        <a:p>
          <a:r>
            <a:rPr lang="en-GB" b="1"/>
            <a:t>The Critique:</a:t>
          </a:r>
          <a:r>
            <a:rPr lang="en-GB"/>
            <a:t> If human reason led to the Holocaust and the atomic bomb, can we trust "objective" rationalism?</a:t>
          </a:r>
          <a:endParaRPr lang="en-US"/>
        </a:p>
      </dgm:t>
    </dgm:pt>
    <dgm:pt modelId="{1336C4BD-BD6A-4F34-99C6-AEC89139999A}" type="parTrans" cxnId="{082D81DA-6903-4CF2-9A65-61C7403AD5A8}">
      <dgm:prSet/>
      <dgm:spPr/>
      <dgm:t>
        <a:bodyPr/>
        <a:lstStyle/>
        <a:p>
          <a:endParaRPr lang="en-US"/>
        </a:p>
      </dgm:t>
    </dgm:pt>
    <dgm:pt modelId="{B2703250-ABB0-489F-8643-3D43CA1CC6C4}" type="sibTrans" cxnId="{082D81DA-6903-4CF2-9A65-61C7403AD5A8}">
      <dgm:prSet/>
      <dgm:spPr/>
      <dgm:t>
        <a:bodyPr/>
        <a:lstStyle/>
        <a:p>
          <a:endParaRPr lang="en-US"/>
        </a:p>
      </dgm:t>
    </dgm:pt>
    <dgm:pt modelId="{1EB56457-3222-47A6-9C64-10E8EED467D4}">
      <dgm:prSet/>
      <dgm:spPr/>
      <dgm:t>
        <a:bodyPr/>
        <a:lstStyle/>
        <a:p>
          <a:r>
            <a:rPr lang="en-GB" b="1"/>
            <a:t>The Shift:</a:t>
          </a:r>
          <a:r>
            <a:rPr lang="en-GB"/>
            <a:t> Focus moves from "what happened" to "how do we talk about what happened?"</a:t>
          </a:r>
          <a:endParaRPr lang="en-US"/>
        </a:p>
      </dgm:t>
    </dgm:pt>
    <dgm:pt modelId="{7048CEC1-9BDF-4D9C-9350-086BA0D58842}" type="parTrans" cxnId="{FEC7D104-E5AF-4EE0-95B7-CED7D9F17C48}">
      <dgm:prSet/>
      <dgm:spPr/>
      <dgm:t>
        <a:bodyPr/>
        <a:lstStyle/>
        <a:p>
          <a:endParaRPr lang="en-US"/>
        </a:p>
      </dgm:t>
    </dgm:pt>
    <dgm:pt modelId="{2977DE23-6323-4AF3-8843-0C9D41FCCDB0}" type="sibTrans" cxnId="{FEC7D104-E5AF-4EE0-95B7-CED7D9F17C48}">
      <dgm:prSet/>
      <dgm:spPr/>
      <dgm:t>
        <a:bodyPr/>
        <a:lstStyle/>
        <a:p>
          <a:endParaRPr lang="en-US"/>
        </a:p>
      </dgm:t>
    </dgm:pt>
    <dgm:pt modelId="{1B8BF764-4BDD-42FB-9C1C-BDFFC07AB0A5}" type="pres">
      <dgm:prSet presAssocID="{57B2D297-697F-4202-9D12-D83895E6FEA1}" presName="linear" presStyleCnt="0">
        <dgm:presLayoutVars>
          <dgm:animLvl val="lvl"/>
          <dgm:resizeHandles val="exact"/>
        </dgm:presLayoutVars>
      </dgm:prSet>
      <dgm:spPr/>
    </dgm:pt>
    <dgm:pt modelId="{754AAB21-C995-4C96-87F4-8D74A6C03C65}" type="pres">
      <dgm:prSet presAssocID="{0FB2302F-A891-46D6-8425-FEC2A174C71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D3FF774F-9849-4C9B-970E-00ABC5C110B4}" type="pres">
      <dgm:prSet presAssocID="{843ECC2C-91FA-498A-8CC2-007F000ED9FD}" presName="spacer" presStyleCnt="0"/>
      <dgm:spPr/>
    </dgm:pt>
    <dgm:pt modelId="{6E8BC5A7-E8C5-4A25-B111-E329FB410249}" type="pres">
      <dgm:prSet presAssocID="{F013C397-4543-4E14-AF0E-44887EACF21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F03ACD2-FB21-46F0-9CB5-553A80730477}" type="pres">
      <dgm:prSet presAssocID="{B2703250-ABB0-489F-8643-3D43CA1CC6C4}" presName="spacer" presStyleCnt="0"/>
      <dgm:spPr/>
    </dgm:pt>
    <dgm:pt modelId="{E99A582A-F155-4100-A835-C6ACB3873510}" type="pres">
      <dgm:prSet presAssocID="{1EB56457-3222-47A6-9C64-10E8EED467D4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4434B501-F113-4D0D-B10B-B13EB0C1BD1A}" type="presOf" srcId="{1EB56457-3222-47A6-9C64-10E8EED467D4}" destId="{E99A582A-F155-4100-A835-C6ACB3873510}" srcOrd="0" destOrd="0" presId="urn:microsoft.com/office/officeart/2005/8/layout/vList2"/>
    <dgm:cxn modelId="{FEC7D104-E5AF-4EE0-95B7-CED7D9F17C48}" srcId="{57B2D297-697F-4202-9D12-D83895E6FEA1}" destId="{1EB56457-3222-47A6-9C64-10E8EED467D4}" srcOrd="2" destOrd="0" parTransId="{7048CEC1-9BDF-4D9C-9350-086BA0D58842}" sibTransId="{2977DE23-6323-4AF3-8843-0C9D41FCCDB0}"/>
    <dgm:cxn modelId="{D3F3DA15-7CF3-47AF-A428-7C59324CDC1B}" type="presOf" srcId="{F013C397-4543-4E14-AF0E-44887EACF21F}" destId="{6E8BC5A7-E8C5-4A25-B111-E329FB410249}" srcOrd="0" destOrd="0" presId="urn:microsoft.com/office/officeart/2005/8/layout/vList2"/>
    <dgm:cxn modelId="{78BD713C-30D7-4235-ABF0-4742BB9161E7}" srcId="{57B2D297-697F-4202-9D12-D83895E6FEA1}" destId="{0FB2302F-A891-46D6-8425-FEC2A174C71C}" srcOrd="0" destOrd="0" parTransId="{4D9F4CBE-2631-441B-AA5C-B530CA4B5981}" sibTransId="{843ECC2C-91FA-498A-8CC2-007F000ED9FD}"/>
    <dgm:cxn modelId="{F8BAFA55-8111-4176-96A7-4E09A26E1AEB}" type="presOf" srcId="{0FB2302F-A891-46D6-8425-FEC2A174C71C}" destId="{754AAB21-C995-4C96-87F4-8D74A6C03C65}" srcOrd="0" destOrd="0" presId="urn:microsoft.com/office/officeart/2005/8/layout/vList2"/>
    <dgm:cxn modelId="{B9B763C4-84C3-44DE-898A-375B1D4AD653}" type="presOf" srcId="{57B2D297-697F-4202-9D12-D83895E6FEA1}" destId="{1B8BF764-4BDD-42FB-9C1C-BDFFC07AB0A5}" srcOrd="0" destOrd="0" presId="urn:microsoft.com/office/officeart/2005/8/layout/vList2"/>
    <dgm:cxn modelId="{082D81DA-6903-4CF2-9A65-61C7403AD5A8}" srcId="{57B2D297-697F-4202-9D12-D83895E6FEA1}" destId="{F013C397-4543-4E14-AF0E-44887EACF21F}" srcOrd="1" destOrd="0" parTransId="{1336C4BD-BD6A-4F34-99C6-AEC89139999A}" sibTransId="{B2703250-ABB0-489F-8643-3D43CA1CC6C4}"/>
    <dgm:cxn modelId="{CB127F15-ABEE-4637-83C7-2B142DD71949}" type="presParOf" srcId="{1B8BF764-4BDD-42FB-9C1C-BDFFC07AB0A5}" destId="{754AAB21-C995-4C96-87F4-8D74A6C03C65}" srcOrd="0" destOrd="0" presId="urn:microsoft.com/office/officeart/2005/8/layout/vList2"/>
    <dgm:cxn modelId="{0E081679-11DA-4B5B-A2C7-B4EDBFC2D3E6}" type="presParOf" srcId="{1B8BF764-4BDD-42FB-9C1C-BDFFC07AB0A5}" destId="{D3FF774F-9849-4C9B-970E-00ABC5C110B4}" srcOrd="1" destOrd="0" presId="urn:microsoft.com/office/officeart/2005/8/layout/vList2"/>
    <dgm:cxn modelId="{412F6C38-AC4B-4DE6-A6A5-CDDCF1B0243A}" type="presParOf" srcId="{1B8BF764-4BDD-42FB-9C1C-BDFFC07AB0A5}" destId="{6E8BC5A7-E8C5-4A25-B111-E329FB410249}" srcOrd="2" destOrd="0" presId="urn:microsoft.com/office/officeart/2005/8/layout/vList2"/>
    <dgm:cxn modelId="{CF5ED834-F37C-47E7-A137-A12E2A7E2F04}" type="presParOf" srcId="{1B8BF764-4BDD-42FB-9C1C-BDFFC07AB0A5}" destId="{9F03ACD2-FB21-46F0-9CB5-553A80730477}" srcOrd="3" destOrd="0" presId="urn:microsoft.com/office/officeart/2005/8/layout/vList2"/>
    <dgm:cxn modelId="{1F6B29D7-3662-4054-A2C3-E05C8DE8B61C}" type="presParOf" srcId="{1B8BF764-4BDD-42FB-9C1C-BDFFC07AB0A5}" destId="{E99A582A-F155-4100-A835-C6ACB387351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5E83CD7-2FA0-4C7B-BB33-A98C77402282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A9EEE5D7-1165-43FB-A2C9-45026AA0970A}">
      <dgm:prSet/>
      <dgm:spPr/>
      <dgm:t>
        <a:bodyPr/>
        <a:lstStyle/>
        <a:p>
          <a:r>
            <a:rPr lang="en-GB" b="1"/>
            <a:t>Core Idea:</a:t>
          </a:r>
          <a:r>
            <a:rPr lang="en-GB"/>
            <a:t> We cannot access the past directly; we only access </a:t>
          </a:r>
          <a:r>
            <a:rPr lang="en-GB" i="1"/>
            <a:t>texts</a:t>
          </a:r>
          <a:r>
            <a:rPr lang="en-GB"/>
            <a:t> about the past.</a:t>
          </a:r>
          <a:endParaRPr lang="en-US"/>
        </a:p>
      </dgm:t>
    </dgm:pt>
    <dgm:pt modelId="{848401D2-D8F4-470D-AE4F-1E2B7AF28A97}" type="parTrans" cxnId="{1E748495-B6F2-4C32-81FF-B69BF8A64DE9}">
      <dgm:prSet/>
      <dgm:spPr/>
      <dgm:t>
        <a:bodyPr/>
        <a:lstStyle/>
        <a:p>
          <a:endParaRPr lang="en-US"/>
        </a:p>
      </dgm:t>
    </dgm:pt>
    <dgm:pt modelId="{F055F478-6F9D-4265-A969-EA3FDB320CD9}" type="sibTrans" cxnId="{1E748495-B6F2-4C32-81FF-B69BF8A64DE9}">
      <dgm:prSet/>
      <dgm:spPr/>
      <dgm:t>
        <a:bodyPr/>
        <a:lstStyle/>
        <a:p>
          <a:endParaRPr lang="en-US"/>
        </a:p>
      </dgm:t>
    </dgm:pt>
    <dgm:pt modelId="{F9C99FE4-C045-4962-9409-55654F6A1731}">
      <dgm:prSet/>
      <dgm:spPr/>
      <dgm:t>
        <a:bodyPr/>
        <a:lstStyle/>
        <a:p>
          <a:r>
            <a:rPr lang="en-GB" b="1"/>
            <a:t>Language as a Filter:</a:t>
          </a:r>
          <a:r>
            <a:rPr lang="en-GB"/>
            <a:t> Language does not reflect reality; it constructs it.</a:t>
          </a:r>
          <a:endParaRPr lang="en-US"/>
        </a:p>
      </dgm:t>
    </dgm:pt>
    <dgm:pt modelId="{4084D026-4723-4322-A085-BCF3E97AABCF}" type="parTrans" cxnId="{11862F6E-3E32-48E1-91F4-BFAC14B4ECC5}">
      <dgm:prSet/>
      <dgm:spPr/>
      <dgm:t>
        <a:bodyPr/>
        <a:lstStyle/>
        <a:p>
          <a:endParaRPr lang="en-US"/>
        </a:p>
      </dgm:t>
    </dgm:pt>
    <dgm:pt modelId="{89438769-10CB-4BFE-90D7-7E1CCE49410C}" type="sibTrans" cxnId="{11862F6E-3E32-48E1-91F4-BFAC14B4ECC5}">
      <dgm:prSet/>
      <dgm:spPr/>
      <dgm:t>
        <a:bodyPr/>
        <a:lstStyle/>
        <a:p>
          <a:endParaRPr lang="en-US"/>
        </a:p>
      </dgm:t>
    </dgm:pt>
    <dgm:pt modelId="{F5FD14AA-0B62-4907-9CBB-8EC212D516F6}">
      <dgm:prSet/>
      <dgm:spPr/>
      <dgm:t>
        <a:bodyPr/>
        <a:lstStyle/>
        <a:p>
          <a:r>
            <a:rPr lang="en-GB" b="1"/>
            <a:t>Key Scholar:</a:t>
          </a:r>
          <a:r>
            <a:rPr lang="en-GB"/>
            <a:t> </a:t>
          </a:r>
          <a:r>
            <a:rPr lang="en-GB" b="1"/>
            <a:t>Hayden White</a:t>
          </a:r>
          <a:r>
            <a:rPr lang="en-GB"/>
            <a:t> (</a:t>
          </a:r>
          <a:r>
            <a:rPr lang="en-GB" i="1"/>
            <a:t>Metahistory</a:t>
          </a:r>
          <a:r>
            <a:rPr lang="en-GB"/>
            <a:t>, 1973). White argued that historical works are essentially "literary artifacts" and that historians "emplot" facts into stories (Tragedy, Comedy, Satire).</a:t>
          </a:r>
          <a:endParaRPr lang="en-US"/>
        </a:p>
      </dgm:t>
    </dgm:pt>
    <dgm:pt modelId="{C4D00699-B132-4922-9084-5B2C866E4DDE}" type="parTrans" cxnId="{CCA230C1-C684-4A2B-8AAB-CDC0301D3037}">
      <dgm:prSet/>
      <dgm:spPr/>
      <dgm:t>
        <a:bodyPr/>
        <a:lstStyle/>
        <a:p>
          <a:endParaRPr lang="en-US"/>
        </a:p>
      </dgm:t>
    </dgm:pt>
    <dgm:pt modelId="{3E210C79-A531-4EB2-BC7C-5B73A68CCBFB}" type="sibTrans" cxnId="{CCA230C1-C684-4A2B-8AAB-CDC0301D3037}">
      <dgm:prSet/>
      <dgm:spPr/>
      <dgm:t>
        <a:bodyPr/>
        <a:lstStyle/>
        <a:p>
          <a:endParaRPr lang="en-US"/>
        </a:p>
      </dgm:t>
    </dgm:pt>
    <dgm:pt modelId="{E69FF916-6B43-4C59-80DF-8563DB74B678}" type="pres">
      <dgm:prSet presAssocID="{25E83CD7-2FA0-4C7B-BB33-A98C77402282}" presName="outerComposite" presStyleCnt="0">
        <dgm:presLayoutVars>
          <dgm:chMax val="5"/>
          <dgm:dir/>
          <dgm:resizeHandles val="exact"/>
        </dgm:presLayoutVars>
      </dgm:prSet>
      <dgm:spPr/>
    </dgm:pt>
    <dgm:pt modelId="{8E777933-A0BD-4C36-98EE-F1222F1A3C2B}" type="pres">
      <dgm:prSet presAssocID="{25E83CD7-2FA0-4C7B-BB33-A98C77402282}" presName="dummyMaxCanvas" presStyleCnt="0">
        <dgm:presLayoutVars/>
      </dgm:prSet>
      <dgm:spPr/>
    </dgm:pt>
    <dgm:pt modelId="{5F03963B-6711-4A35-8A69-6EB7987B36CD}" type="pres">
      <dgm:prSet presAssocID="{25E83CD7-2FA0-4C7B-BB33-A98C77402282}" presName="ThreeNodes_1" presStyleLbl="node1" presStyleIdx="0" presStyleCnt="3">
        <dgm:presLayoutVars>
          <dgm:bulletEnabled val="1"/>
        </dgm:presLayoutVars>
      </dgm:prSet>
      <dgm:spPr/>
    </dgm:pt>
    <dgm:pt modelId="{73AC660E-874C-40BF-8D9B-573B35DDF413}" type="pres">
      <dgm:prSet presAssocID="{25E83CD7-2FA0-4C7B-BB33-A98C77402282}" presName="ThreeNodes_2" presStyleLbl="node1" presStyleIdx="1" presStyleCnt="3">
        <dgm:presLayoutVars>
          <dgm:bulletEnabled val="1"/>
        </dgm:presLayoutVars>
      </dgm:prSet>
      <dgm:spPr/>
    </dgm:pt>
    <dgm:pt modelId="{8E5D6A3B-B58B-4EBB-AC58-7FB8B9120F9E}" type="pres">
      <dgm:prSet presAssocID="{25E83CD7-2FA0-4C7B-BB33-A98C77402282}" presName="ThreeNodes_3" presStyleLbl="node1" presStyleIdx="2" presStyleCnt="3">
        <dgm:presLayoutVars>
          <dgm:bulletEnabled val="1"/>
        </dgm:presLayoutVars>
      </dgm:prSet>
      <dgm:spPr/>
    </dgm:pt>
    <dgm:pt modelId="{0C948868-06D4-4608-8AF3-EDC5D75B27FA}" type="pres">
      <dgm:prSet presAssocID="{25E83CD7-2FA0-4C7B-BB33-A98C77402282}" presName="ThreeConn_1-2" presStyleLbl="fgAccFollowNode1" presStyleIdx="0" presStyleCnt="2">
        <dgm:presLayoutVars>
          <dgm:bulletEnabled val="1"/>
        </dgm:presLayoutVars>
      </dgm:prSet>
      <dgm:spPr/>
    </dgm:pt>
    <dgm:pt modelId="{8163F4A9-6C87-4A1A-867D-8F5B6879DA33}" type="pres">
      <dgm:prSet presAssocID="{25E83CD7-2FA0-4C7B-BB33-A98C77402282}" presName="ThreeConn_2-3" presStyleLbl="fgAccFollowNode1" presStyleIdx="1" presStyleCnt="2">
        <dgm:presLayoutVars>
          <dgm:bulletEnabled val="1"/>
        </dgm:presLayoutVars>
      </dgm:prSet>
      <dgm:spPr/>
    </dgm:pt>
    <dgm:pt modelId="{62833BE7-FDBF-4CF5-B631-FC3D254050B0}" type="pres">
      <dgm:prSet presAssocID="{25E83CD7-2FA0-4C7B-BB33-A98C77402282}" presName="ThreeNodes_1_text" presStyleLbl="node1" presStyleIdx="2" presStyleCnt="3">
        <dgm:presLayoutVars>
          <dgm:bulletEnabled val="1"/>
        </dgm:presLayoutVars>
      </dgm:prSet>
      <dgm:spPr/>
    </dgm:pt>
    <dgm:pt modelId="{725FB8FA-29D3-4ED9-98AC-A0C738BC0998}" type="pres">
      <dgm:prSet presAssocID="{25E83CD7-2FA0-4C7B-BB33-A98C77402282}" presName="ThreeNodes_2_text" presStyleLbl="node1" presStyleIdx="2" presStyleCnt="3">
        <dgm:presLayoutVars>
          <dgm:bulletEnabled val="1"/>
        </dgm:presLayoutVars>
      </dgm:prSet>
      <dgm:spPr/>
    </dgm:pt>
    <dgm:pt modelId="{467E6F2A-8508-4628-AF11-61D7A66D8EFE}" type="pres">
      <dgm:prSet presAssocID="{25E83CD7-2FA0-4C7B-BB33-A98C77402282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86A72D12-B9C2-47F9-B49A-39390F0D91DA}" type="presOf" srcId="{25E83CD7-2FA0-4C7B-BB33-A98C77402282}" destId="{E69FF916-6B43-4C59-80DF-8563DB74B678}" srcOrd="0" destOrd="0" presId="urn:microsoft.com/office/officeart/2005/8/layout/vProcess5"/>
    <dgm:cxn modelId="{35E40E2F-659A-4D89-9EBF-304FAEC643BA}" type="presOf" srcId="{A9EEE5D7-1165-43FB-A2C9-45026AA0970A}" destId="{62833BE7-FDBF-4CF5-B631-FC3D254050B0}" srcOrd="1" destOrd="0" presId="urn:microsoft.com/office/officeart/2005/8/layout/vProcess5"/>
    <dgm:cxn modelId="{11862F6E-3E32-48E1-91F4-BFAC14B4ECC5}" srcId="{25E83CD7-2FA0-4C7B-BB33-A98C77402282}" destId="{F9C99FE4-C045-4962-9409-55654F6A1731}" srcOrd="1" destOrd="0" parTransId="{4084D026-4723-4322-A085-BCF3E97AABCF}" sibTransId="{89438769-10CB-4BFE-90D7-7E1CCE49410C}"/>
    <dgm:cxn modelId="{F544C279-69FB-4F40-9176-8A4329B811DB}" type="presOf" srcId="{F9C99FE4-C045-4962-9409-55654F6A1731}" destId="{73AC660E-874C-40BF-8D9B-573B35DDF413}" srcOrd="0" destOrd="0" presId="urn:microsoft.com/office/officeart/2005/8/layout/vProcess5"/>
    <dgm:cxn modelId="{65224580-E992-46F9-B3CD-3C4ACA5FEC7E}" type="presOf" srcId="{F9C99FE4-C045-4962-9409-55654F6A1731}" destId="{725FB8FA-29D3-4ED9-98AC-A0C738BC0998}" srcOrd="1" destOrd="0" presId="urn:microsoft.com/office/officeart/2005/8/layout/vProcess5"/>
    <dgm:cxn modelId="{8DE28883-76AB-4B3E-8149-7DBEDB34BB31}" type="presOf" srcId="{F055F478-6F9D-4265-A969-EA3FDB320CD9}" destId="{0C948868-06D4-4608-8AF3-EDC5D75B27FA}" srcOrd="0" destOrd="0" presId="urn:microsoft.com/office/officeart/2005/8/layout/vProcess5"/>
    <dgm:cxn modelId="{1E748495-B6F2-4C32-81FF-B69BF8A64DE9}" srcId="{25E83CD7-2FA0-4C7B-BB33-A98C77402282}" destId="{A9EEE5D7-1165-43FB-A2C9-45026AA0970A}" srcOrd="0" destOrd="0" parTransId="{848401D2-D8F4-470D-AE4F-1E2B7AF28A97}" sibTransId="{F055F478-6F9D-4265-A969-EA3FDB320CD9}"/>
    <dgm:cxn modelId="{B046B89D-1807-45E8-8336-6B45EA6B4390}" type="presOf" srcId="{F5FD14AA-0B62-4907-9CBB-8EC212D516F6}" destId="{8E5D6A3B-B58B-4EBB-AC58-7FB8B9120F9E}" srcOrd="0" destOrd="0" presId="urn:microsoft.com/office/officeart/2005/8/layout/vProcess5"/>
    <dgm:cxn modelId="{0F0EE3BF-BEBA-450E-A727-3FAF1E0AB2D8}" type="presOf" srcId="{A9EEE5D7-1165-43FB-A2C9-45026AA0970A}" destId="{5F03963B-6711-4A35-8A69-6EB7987B36CD}" srcOrd="0" destOrd="0" presId="urn:microsoft.com/office/officeart/2005/8/layout/vProcess5"/>
    <dgm:cxn modelId="{CCA230C1-C684-4A2B-8AAB-CDC0301D3037}" srcId="{25E83CD7-2FA0-4C7B-BB33-A98C77402282}" destId="{F5FD14AA-0B62-4907-9CBB-8EC212D516F6}" srcOrd="2" destOrd="0" parTransId="{C4D00699-B132-4922-9084-5B2C866E4DDE}" sibTransId="{3E210C79-A531-4EB2-BC7C-5B73A68CCBFB}"/>
    <dgm:cxn modelId="{F145D6CA-E6B3-481F-AC4E-F120790F14CC}" type="presOf" srcId="{F5FD14AA-0B62-4907-9CBB-8EC212D516F6}" destId="{467E6F2A-8508-4628-AF11-61D7A66D8EFE}" srcOrd="1" destOrd="0" presId="urn:microsoft.com/office/officeart/2005/8/layout/vProcess5"/>
    <dgm:cxn modelId="{E032DBE4-1983-4A24-B070-65DA4A47CAFF}" type="presOf" srcId="{89438769-10CB-4BFE-90D7-7E1CCE49410C}" destId="{8163F4A9-6C87-4A1A-867D-8F5B6879DA33}" srcOrd="0" destOrd="0" presId="urn:microsoft.com/office/officeart/2005/8/layout/vProcess5"/>
    <dgm:cxn modelId="{C86146C9-1DFF-4B8C-AA96-07679DCED217}" type="presParOf" srcId="{E69FF916-6B43-4C59-80DF-8563DB74B678}" destId="{8E777933-A0BD-4C36-98EE-F1222F1A3C2B}" srcOrd="0" destOrd="0" presId="urn:microsoft.com/office/officeart/2005/8/layout/vProcess5"/>
    <dgm:cxn modelId="{2FAFE863-53C3-4C73-ACF5-B4519D35D606}" type="presParOf" srcId="{E69FF916-6B43-4C59-80DF-8563DB74B678}" destId="{5F03963B-6711-4A35-8A69-6EB7987B36CD}" srcOrd="1" destOrd="0" presId="urn:microsoft.com/office/officeart/2005/8/layout/vProcess5"/>
    <dgm:cxn modelId="{BF885030-B4AB-45F2-B0CC-9820E50E4C17}" type="presParOf" srcId="{E69FF916-6B43-4C59-80DF-8563DB74B678}" destId="{73AC660E-874C-40BF-8D9B-573B35DDF413}" srcOrd="2" destOrd="0" presId="urn:microsoft.com/office/officeart/2005/8/layout/vProcess5"/>
    <dgm:cxn modelId="{9DACBFD3-051F-40D9-B7A1-154CE898E8B5}" type="presParOf" srcId="{E69FF916-6B43-4C59-80DF-8563DB74B678}" destId="{8E5D6A3B-B58B-4EBB-AC58-7FB8B9120F9E}" srcOrd="3" destOrd="0" presId="urn:microsoft.com/office/officeart/2005/8/layout/vProcess5"/>
    <dgm:cxn modelId="{03BCA8CB-3DBA-41B5-B078-3E583E275A2F}" type="presParOf" srcId="{E69FF916-6B43-4C59-80DF-8563DB74B678}" destId="{0C948868-06D4-4608-8AF3-EDC5D75B27FA}" srcOrd="4" destOrd="0" presId="urn:microsoft.com/office/officeart/2005/8/layout/vProcess5"/>
    <dgm:cxn modelId="{DEF36A6F-382A-4033-866D-3F162131CE9F}" type="presParOf" srcId="{E69FF916-6B43-4C59-80DF-8563DB74B678}" destId="{8163F4A9-6C87-4A1A-867D-8F5B6879DA33}" srcOrd="5" destOrd="0" presId="urn:microsoft.com/office/officeart/2005/8/layout/vProcess5"/>
    <dgm:cxn modelId="{C7E76AEA-2B36-477F-9D15-4402A1B6C2B3}" type="presParOf" srcId="{E69FF916-6B43-4C59-80DF-8563DB74B678}" destId="{62833BE7-FDBF-4CF5-B631-FC3D254050B0}" srcOrd="6" destOrd="0" presId="urn:microsoft.com/office/officeart/2005/8/layout/vProcess5"/>
    <dgm:cxn modelId="{34DB6AB5-506B-40A3-AA3F-ED374649AC08}" type="presParOf" srcId="{E69FF916-6B43-4C59-80DF-8563DB74B678}" destId="{725FB8FA-29D3-4ED9-98AC-A0C738BC0998}" srcOrd="7" destOrd="0" presId="urn:microsoft.com/office/officeart/2005/8/layout/vProcess5"/>
    <dgm:cxn modelId="{AF4EA89A-F46D-45CE-9603-F6FC9620D128}" type="presParOf" srcId="{E69FF916-6B43-4C59-80DF-8563DB74B678}" destId="{467E6F2A-8508-4628-AF11-61D7A66D8EFE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FE91E59-ECD2-4D8C-8F74-BB17184DB9F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EE18144-A532-4F8D-B378-D31D93FF399C}">
      <dgm:prSet/>
      <dgm:spPr/>
      <dgm:t>
        <a:bodyPr/>
        <a:lstStyle/>
        <a:p>
          <a:r>
            <a:rPr lang="en-GB" b="1"/>
            <a:t>Archaeology &amp; Genealogy:</a:t>
          </a:r>
          <a:r>
            <a:rPr lang="en-GB"/>
            <a:t> Foucault rejected linear history in favour of uncovering the "ruptures" and "discontinuities" in past thought.</a:t>
          </a:r>
          <a:endParaRPr lang="en-US"/>
        </a:p>
      </dgm:t>
    </dgm:pt>
    <dgm:pt modelId="{10839492-CCD1-4989-BDF1-619584B31EA4}" type="parTrans" cxnId="{6F1B6605-E231-48FB-84AC-97466D0100DD}">
      <dgm:prSet/>
      <dgm:spPr/>
      <dgm:t>
        <a:bodyPr/>
        <a:lstStyle/>
        <a:p>
          <a:endParaRPr lang="en-US"/>
        </a:p>
      </dgm:t>
    </dgm:pt>
    <dgm:pt modelId="{570240E8-6C2E-4563-B60B-5A9A3195CB9E}" type="sibTrans" cxnId="{6F1B6605-E231-48FB-84AC-97466D0100DD}">
      <dgm:prSet/>
      <dgm:spPr/>
      <dgm:t>
        <a:bodyPr/>
        <a:lstStyle/>
        <a:p>
          <a:endParaRPr lang="en-US"/>
        </a:p>
      </dgm:t>
    </dgm:pt>
    <dgm:pt modelId="{8793F310-922D-401B-A9DA-47BBE62EC14F}">
      <dgm:prSet/>
      <dgm:spPr/>
      <dgm:t>
        <a:bodyPr/>
        <a:lstStyle/>
        <a:p>
          <a:r>
            <a:rPr lang="en-GB" b="1"/>
            <a:t>Knowledge/Power:</a:t>
          </a:r>
          <a:r>
            <a:rPr lang="en-GB"/>
            <a:t> He argued that what we accept as "truth" is actually an expression of power structures.</a:t>
          </a:r>
          <a:endParaRPr lang="en-US"/>
        </a:p>
      </dgm:t>
    </dgm:pt>
    <dgm:pt modelId="{A657F97D-5CC2-451F-956F-CEC16AD9EF57}" type="parTrans" cxnId="{3A533B37-0D73-4DD5-9564-39E91230DFB2}">
      <dgm:prSet/>
      <dgm:spPr/>
      <dgm:t>
        <a:bodyPr/>
        <a:lstStyle/>
        <a:p>
          <a:endParaRPr lang="en-US"/>
        </a:p>
      </dgm:t>
    </dgm:pt>
    <dgm:pt modelId="{5BA4D71A-D798-4AAF-AFCB-E0B3F17E9942}" type="sibTrans" cxnId="{3A533B37-0D73-4DD5-9564-39E91230DFB2}">
      <dgm:prSet/>
      <dgm:spPr/>
      <dgm:t>
        <a:bodyPr/>
        <a:lstStyle/>
        <a:p>
          <a:endParaRPr lang="en-US"/>
        </a:p>
      </dgm:t>
    </dgm:pt>
    <dgm:pt modelId="{3849D605-C29B-4C8F-B25E-C13F89A8A270}">
      <dgm:prSet/>
      <dgm:spPr/>
      <dgm:t>
        <a:bodyPr/>
        <a:lstStyle/>
        <a:p>
          <a:r>
            <a:rPr lang="en-GB" b="1"/>
            <a:t>Key Insight:</a:t>
          </a:r>
          <a:r>
            <a:rPr lang="en-GB"/>
            <a:t> History is not a search for truth, but a study of how "regimes of truth" are established to control society.</a:t>
          </a:r>
          <a:endParaRPr lang="en-US"/>
        </a:p>
      </dgm:t>
    </dgm:pt>
    <dgm:pt modelId="{8D97DDB5-33DA-4CA7-8F5F-463B1787DAE9}" type="parTrans" cxnId="{E2EF35EF-EB29-4E0D-BAF5-5671142C2680}">
      <dgm:prSet/>
      <dgm:spPr/>
      <dgm:t>
        <a:bodyPr/>
        <a:lstStyle/>
        <a:p>
          <a:endParaRPr lang="en-US"/>
        </a:p>
      </dgm:t>
    </dgm:pt>
    <dgm:pt modelId="{BFBF8AB5-3DC0-428D-BED5-E0B8FD44D17A}" type="sibTrans" cxnId="{E2EF35EF-EB29-4E0D-BAF5-5671142C2680}">
      <dgm:prSet/>
      <dgm:spPr/>
      <dgm:t>
        <a:bodyPr/>
        <a:lstStyle/>
        <a:p>
          <a:endParaRPr lang="en-US"/>
        </a:p>
      </dgm:t>
    </dgm:pt>
    <dgm:pt modelId="{9BE2AD36-A43D-4888-B45A-538F023AFF77}" type="pres">
      <dgm:prSet presAssocID="{1FE91E59-ECD2-4D8C-8F74-BB17184DB9F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214F7B2-15F9-4D10-A6D5-76EE41173D37}" type="pres">
      <dgm:prSet presAssocID="{8EE18144-A532-4F8D-B378-D31D93FF399C}" presName="hierRoot1" presStyleCnt="0"/>
      <dgm:spPr/>
    </dgm:pt>
    <dgm:pt modelId="{4512E9C8-879F-4209-AB71-5334D5C177A5}" type="pres">
      <dgm:prSet presAssocID="{8EE18144-A532-4F8D-B378-D31D93FF399C}" presName="composite" presStyleCnt="0"/>
      <dgm:spPr/>
    </dgm:pt>
    <dgm:pt modelId="{F414ED8C-0B1B-4D99-B7CA-5D84CD204FC1}" type="pres">
      <dgm:prSet presAssocID="{8EE18144-A532-4F8D-B378-D31D93FF399C}" presName="background" presStyleLbl="node0" presStyleIdx="0" presStyleCnt="3"/>
      <dgm:spPr/>
    </dgm:pt>
    <dgm:pt modelId="{8A640CE8-74E1-42B9-BE47-7741159FCDE5}" type="pres">
      <dgm:prSet presAssocID="{8EE18144-A532-4F8D-B378-D31D93FF399C}" presName="text" presStyleLbl="fgAcc0" presStyleIdx="0" presStyleCnt="3">
        <dgm:presLayoutVars>
          <dgm:chPref val="3"/>
        </dgm:presLayoutVars>
      </dgm:prSet>
      <dgm:spPr/>
    </dgm:pt>
    <dgm:pt modelId="{5C6B2664-5718-43EA-828B-6F573AC8664E}" type="pres">
      <dgm:prSet presAssocID="{8EE18144-A532-4F8D-B378-D31D93FF399C}" presName="hierChild2" presStyleCnt="0"/>
      <dgm:spPr/>
    </dgm:pt>
    <dgm:pt modelId="{2AD3F139-4423-474B-8A1E-DA6D6DF47448}" type="pres">
      <dgm:prSet presAssocID="{8793F310-922D-401B-A9DA-47BBE62EC14F}" presName="hierRoot1" presStyleCnt="0"/>
      <dgm:spPr/>
    </dgm:pt>
    <dgm:pt modelId="{8F543E7D-CB38-4808-B623-5810AD85D645}" type="pres">
      <dgm:prSet presAssocID="{8793F310-922D-401B-A9DA-47BBE62EC14F}" presName="composite" presStyleCnt="0"/>
      <dgm:spPr/>
    </dgm:pt>
    <dgm:pt modelId="{57E57006-0694-4851-8494-4EED6211497D}" type="pres">
      <dgm:prSet presAssocID="{8793F310-922D-401B-A9DA-47BBE62EC14F}" presName="background" presStyleLbl="node0" presStyleIdx="1" presStyleCnt="3"/>
      <dgm:spPr/>
    </dgm:pt>
    <dgm:pt modelId="{793F42C6-5332-4286-B6CC-F9AB8A7DBBC3}" type="pres">
      <dgm:prSet presAssocID="{8793F310-922D-401B-A9DA-47BBE62EC14F}" presName="text" presStyleLbl="fgAcc0" presStyleIdx="1" presStyleCnt="3">
        <dgm:presLayoutVars>
          <dgm:chPref val="3"/>
        </dgm:presLayoutVars>
      </dgm:prSet>
      <dgm:spPr/>
    </dgm:pt>
    <dgm:pt modelId="{F86278F6-111C-4371-A582-9F387F2D28E1}" type="pres">
      <dgm:prSet presAssocID="{8793F310-922D-401B-A9DA-47BBE62EC14F}" presName="hierChild2" presStyleCnt="0"/>
      <dgm:spPr/>
    </dgm:pt>
    <dgm:pt modelId="{A5327E97-FFA6-46A0-836F-7944E75B1A8B}" type="pres">
      <dgm:prSet presAssocID="{3849D605-C29B-4C8F-B25E-C13F89A8A270}" presName="hierRoot1" presStyleCnt="0"/>
      <dgm:spPr/>
    </dgm:pt>
    <dgm:pt modelId="{9B86CBE7-BED1-495D-A37E-D457D5EF1F25}" type="pres">
      <dgm:prSet presAssocID="{3849D605-C29B-4C8F-B25E-C13F89A8A270}" presName="composite" presStyleCnt="0"/>
      <dgm:spPr/>
    </dgm:pt>
    <dgm:pt modelId="{1EE24BAF-A2CC-4BC2-86EC-105A34437D58}" type="pres">
      <dgm:prSet presAssocID="{3849D605-C29B-4C8F-B25E-C13F89A8A270}" presName="background" presStyleLbl="node0" presStyleIdx="2" presStyleCnt="3"/>
      <dgm:spPr/>
    </dgm:pt>
    <dgm:pt modelId="{6971EAFC-8B19-4E9C-895B-86CAA73B5347}" type="pres">
      <dgm:prSet presAssocID="{3849D605-C29B-4C8F-B25E-C13F89A8A270}" presName="text" presStyleLbl="fgAcc0" presStyleIdx="2" presStyleCnt="3">
        <dgm:presLayoutVars>
          <dgm:chPref val="3"/>
        </dgm:presLayoutVars>
      </dgm:prSet>
      <dgm:spPr/>
    </dgm:pt>
    <dgm:pt modelId="{686D964F-ABAA-4134-9680-82862B4D27A1}" type="pres">
      <dgm:prSet presAssocID="{3849D605-C29B-4C8F-B25E-C13F89A8A270}" presName="hierChild2" presStyleCnt="0"/>
      <dgm:spPr/>
    </dgm:pt>
  </dgm:ptLst>
  <dgm:cxnLst>
    <dgm:cxn modelId="{6F1B6605-E231-48FB-84AC-97466D0100DD}" srcId="{1FE91E59-ECD2-4D8C-8F74-BB17184DB9FF}" destId="{8EE18144-A532-4F8D-B378-D31D93FF399C}" srcOrd="0" destOrd="0" parTransId="{10839492-CCD1-4989-BDF1-619584B31EA4}" sibTransId="{570240E8-6C2E-4563-B60B-5A9A3195CB9E}"/>
    <dgm:cxn modelId="{3A533B37-0D73-4DD5-9564-39E91230DFB2}" srcId="{1FE91E59-ECD2-4D8C-8F74-BB17184DB9FF}" destId="{8793F310-922D-401B-A9DA-47BBE62EC14F}" srcOrd="1" destOrd="0" parTransId="{A657F97D-5CC2-451F-956F-CEC16AD9EF57}" sibTransId="{5BA4D71A-D798-4AAF-AFCB-E0B3F17E9942}"/>
    <dgm:cxn modelId="{0751685E-CAEF-4C0A-BFDC-EF38BD87696A}" type="presOf" srcId="{8EE18144-A532-4F8D-B378-D31D93FF399C}" destId="{8A640CE8-74E1-42B9-BE47-7741159FCDE5}" srcOrd="0" destOrd="0" presId="urn:microsoft.com/office/officeart/2005/8/layout/hierarchy1"/>
    <dgm:cxn modelId="{767B3267-1526-46E0-A176-19AFC613E89A}" type="presOf" srcId="{8793F310-922D-401B-A9DA-47BBE62EC14F}" destId="{793F42C6-5332-4286-B6CC-F9AB8A7DBBC3}" srcOrd="0" destOrd="0" presId="urn:microsoft.com/office/officeart/2005/8/layout/hierarchy1"/>
    <dgm:cxn modelId="{1E209380-6094-409A-BC0E-AEE488D0360E}" type="presOf" srcId="{1FE91E59-ECD2-4D8C-8F74-BB17184DB9FF}" destId="{9BE2AD36-A43D-4888-B45A-538F023AFF77}" srcOrd="0" destOrd="0" presId="urn:microsoft.com/office/officeart/2005/8/layout/hierarchy1"/>
    <dgm:cxn modelId="{D162AAEE-42DC-4A6F-B40B-12DB1AE73919}" type="presOf" srcId="{3849D605-C29B-4C8F-B25E-C13F89A8A270}" destId="{6971EAFC-8B19-4E9C-895B-86CAA73B5347}" srcOrd="0" destOrd="0" presId="urn:microsoft.com/office/officeart/2005/8/layout/hierarchy1"/>
    <dgm:cxn modelId="{E2EF35EF-EB29-4E0D-BAF5-5671142C2680}" srcId="{1FE91E59-ECD2-4D8C-8F74-BB17184DB9FF}" destId="{3849D605-C29B-4C8F-B25E-C13F89A8A270}" srcOrd="2" destOrd="0" parTransId="{8D97DDB5-33DA-4CA7-8F5F-463B1787DAE9}" sibTransId="{BFBF8AB5-3DC0-428D-BED5-E0B8FD44D17A}"/>
    <dgm:cxn modelId="{FBDD9760-73CC-418B-BBAA-DE8178F568D2}" type="presParOf" srcId="{9BE2AD36-A43D-4888-B45A-538F023AFF77}" destId="{6214F7B2-15F9-4D10-A6D5-76EE41173D37}" srcOrd="0" destOrd="0" presId="urn:microsoft.com/office/officeart/2005/8/layout/hierarchy1"/>
    <dgm:cxn modelId="{C682349A-8820-48E0-B53E-9EA29F5B7857}" type="presParOf" srcId="{6214F7B2-15F9-4D10-A6D5-76EE41173D37}" destId="{4512E9C8-879F-4209-AB71-5334D5C177A5}" srcOrd="0" destOrd="0" presId="urn:microsoft.com/office/officeart/2005/8/layout/hierarchy1"/>
    <dgm:cxn modelId="{404E53BD-CA7B-4D65-9F1F-A63A1A0B8D34}" type="presParOf" srcId="{4512E9C8-879F-4209-AB71-5334D5C177A5}" destId="{F414ED8C-0B1B-4D99-B7CA-5D84CD204FC1}" srcOrd="0" destOrd="0" presId="urn:microsoft.com/office/officeart/2005/8/layout/hierarchy1"/>
    <dgm:cxn modelId="{B8C89A1D-D67D-441B-B62E-6BB2D9277919}" type="presParOf" srcId="{4512E9C8-879F-4209-AB71-5334D5C177A5}" destId="{8A640CE8-74E1-42B9-BE47-7741159FCDE5}" srcOrd="1" destOrd="0" presId="urn:microsoft.com/office/officeart/2005/8/layout/hierarchy1"/>
    <dgm:cxn modelId="{6F4A016D-BF25-425E-BC4D-F3140F1C872C}" type="presParOf" srcId="{6214F7B2-15F9-4D10-A6D5-76EE41173D37}" destId="{5C6B2664-5718-43EA-828B-6F573AC8664E}" srcOrd="1" destOrd="0" presId="urn:microsoft.com/office/officeart/2005/8/layout/hierarchy1"/>
    <dgm:cxn modelId="{2C4651FD-EF97-45E9-AF8E-86335604DE8A}" type="presParOf" srcId="{9BE2AD36-A43D-4888-B45A-538F023AFF77}" destId="{2AD3F139-4423-474B-8A1E-DA6D6DF47448}" srcOrd="1" destOrd="0" presId="urn:microsoft.com/office/officeart/2005/8/layout/hierarchy1"/>
    <dgm:cxn modelId="{F5CAC818-81BD-47AE-8459-CC123C155E94}" type="presParOf" srcId="{2AD3F139-4423-474B-8A1E-DA6D6DF47448}" destId="{8F543E7D-CB38-4808-B623-5810AD85D645}" srcOrd="0" destOrd="0" presId="urn:microsoft.com/office/officeart/2005/8/layout/hierarchy1"/>
    <dgm:cxn modelId="{6D4A3EFC-0339-45B4-85EA-79377E06524E}" type="presParOf" srcId="{8F543E7D-CB38-4808-B623-5810AD85D645}" destId="{57E57006-0694-4851-8494-4EED6211497D}" srcOrd="0" destOrd="0" presId="urn:microsoft.com/office/officeart/2005/8/layout/hierarchy1"/>
    <dgm:cxn modelId="{923253E3-BA4E-4E18-A79D-89BC57C7E8F2}" type="presParOf" srcId="{8F543E7D-CB38-4808-B623-5810AD85D645}" destId="{793F42C6-5332-4286-B6CC-F9AB8A7DBBC3}" srcOrd="1" destOrd="0" presId="urn:microsoft.com/office/officeart/2005/8/layout/hierarchy1"/>
    <dgm:cxn modelId="{1239B01E-8AE3-4366-A4B6-90068B88BF8F}" type="presParOf" srcId="{2AD3F139-4423-474B-8A1E-DA6D6DF47448}" destId="{F86278F6-111C-4371-A582-9F387F2D28E1}" srcOrd="1" destOrd="0" presId="urn:microsoft.com/office/officeart/2005/8/layout/hierarchy1"/>
    <dgm:cxn modelId="{23DD84C7-BADD-4F65-A380-57444804C2A8}" type="presParOf" srcId="{9BE2AD36-A43D-4888-B45A-538F023AFF77}" destId="{A5327E97-FFA6-46A0-836F-7944E75B1A8B}" srcOrd="2" destOrd="0" presId="urn:microsoft.com/office/officeart/2005/8/layout/hierarchy1"/>
    <dgm:cxn modelId="{E6041D00-9AEB-4AD8-8C2A-703B96401C1C}" type="presParOf" srcId="{A5327E97-FFA6-46A0-836F-7944E75B1A8B}" destId="{9B86CBE7-BED1-495D-A37E-D457D5EF1F25}" srcOrd="0" destOrd="0" presId="urn:microsoft.com/office/officeart/2005/8/layout/hierarchy1"/>
    <dgm:cxn modelId="{7D5163AE-A6E4-4252-A91D-461B3816C7FA}" type="presParOf" srcId="{9B86CBE7-BED1-495D-A37E-D457D5EF1F25}" destId="{1EE24BAF-A2CC-4BC2-86EC-105A34437D58}" srcOrd="0" destOrd="0" presId="urn:microsoft.com/office/officeart/2005/8/layout/hierarchy1"/>
    <dgm:cxn modelId="{9BF58588-5B7F-499A-9F9F-EEF077E617B4}" type="presParOf" srcId="{9B86CBE7-BED1-495D-A37E-D457D5EF1F25}" destId="{6971EAFC-8B19-4E9C-895B-86CAA73B5347}" srcOrd="1" destOrd="0" presId="urn:microsoft.com/office/officeart/2005/8/layout/hierarchy1"/>
    <dgm:cxn modelId="{396567C6-A8D5-4D08-A5AD-1B59A67DBE7C}" type="presParOf" srcId="{A5327E97-FFA6-46A0-836F-7944E75B1A8B}" destId="{686D964F-ABAA-4134-9680-82862B4D27A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396DE9-9243-4657-AF16-C089BBCC1C73}">
      <dsp:nvSpPr>
        <dsp:cNvPr id="0" name=""/>
        <dsp:cNvSpPr/>
      </dsp:nvSpPr>
      <dsp:spPr>
        <a:xfrm>
          <a:off x="616949" y="200172"/>
          <a:ext cx="1818562" cy="181856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903B76-7D01-40E4-A4C4-CC0D99C51C7B}">
      <dsp:nvSpPr>
        <dsp:cNvPr id="0" name=""/>
        <dsp:cNvSpPr/>
      </dsp:nvSpPr>
      <dsp:spPr>
        <a:xfrm>
          <a:off x="1004512" y="587734"/>
          <a:ext cx="1043437" cy="10434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4E3536-AFF5-488C-817E-E028D1230666}">
      <dsp:nvSpPr>
        <dsp:cNvPr id="0" name=""/>
        <dsp:cNvSpPr/>
      </dsp:nvSpPr>
      <dsp:spPr>
        <a:xfrm>
          <a:off x="35606" y="2585172"/>
          <a:ext cx="2981250" cy="83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/>
            <a:t>Metanarratives:</a:t>
          </a:r>
          <a:r>
            <a:rPr lang="en-GB" sz="1100" kern="1200"/>
            <a:t> The belief in overarching stories that explain human history (e.g., the march toward liberty or the triumph of reason).</a:t>
          </a:r>
          <a:endParaRPr lang="en-US" sz="1100" kern="1200"/>
        </a:p>
      </dsp:txBody>
      <dsp:txXfrm>
        <a:off x="35606" y="2585172"/>
        <a:ext cx="2981250" cy="832500"/>
      </dsp:txXfrm>
    </dsp:sp>
    <dsp:sp modelId="{88E16497-BB21-4EB3-91C4-E8E5C469B14B}">
      <dsp:nvSpPr>
        <dsp:cNvPr id="0" name=""/>
        <dsp:cNvSpPr/>
      </dsp:nvSpPr>
      <dsp:spPr>
        <a:xfrm>
          <a:off x="4119918" y="200172"/>
          <a:ext cx="1818562" cy="181856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0E41ED-9754-4C3C-AC17-7AF311C15647}">
      <dsp:nvSpPr>
        <dsp:cNvPr id="0" name=""/>
        <dsp:cNvSpPr/>
      </dsp:nvSpPr>
      <dsp:spPr>
        <a:xfrm>
          <a:off x="4507481" y="587734"/>
          <a:ext cx="1043437" cy="104343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903ABA-958A-4D7E-A5CD-1327437A527C}">
      <dsp:nvSpPr>
        <dsp:cNvPr id="0" name=""/>
        <dsp:cNvSpPr/>
      </dsp:nvSpPr>
      <dsp:spPr>
        <a:xfrm>
          <a:off x="3538574" y="2585172"/>
          <a:ext cx="2981250" cy="83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/>
            <a:t>Progress:</a:t>
          </a:r>
          <a:r>
            <a:rPr lang="en-GB" sz="1100" kern="1200"/>
            <a:t> A view of time as linear and teleological (moving toward a specific end).</a:t>
          </a:r>
          <a:endParaRPr lang="en-US" sz="1100" kern="1200"/>
        </a:p>
      </dsp:txBody>
      <dsp:txXfrm>
        <a:off x="3538574" y="2585172"/>
        <a:ext cx="2981250" cy="832500"/>
      </dsp:txXfrm>
    </dsp:sp>
    <dsp:sp modelId="{AB5AFFC8-4F1A-4256-9C35-8E1E9DAA73BA}">
      <dsp:nvSpPr>
        <dsp:cNvPr id="0" name=""/>
        <dsp:cNvSpPr/>
      </dsp:nvSpPr>
      <dsp:spPr>
        <a:xfrm>
          <a:off x="7622887" y="200172"/>
          <a:ext cx="1818562" cy="181856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0A8C87-7506-4D1D-8675-34D4B30E89C1}">
      <dsp:nvSpPr>
        <dsp:cNvPr id="0" name=""/>
        <dsp:cNvSpPr/>
      </dsp:nvSpPr>
      <dsp:spPr>
        <a:xfrm>
          <a:off x="8010450" y="587734"/>
          <a:ext cx="1043437" cy="104343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CBFA53-7948-4B7C-9F36-339AEDF5287E}">
      <dsp:nvSpPr>
        <dsp:cNvPr id="0" name=""/>
        <dsp:cNvSpPr/>
      </dsp:nvSpPr>
      <dsp:spPr>
        <a:xfrm>
          <a:off x="7041543" y="2585172"/>
          <a:ext cx="2981250" cy="83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/>
            <a:t>Scholarly Example:</a:t>
          </a:r>
          <a:r>
            <a:rPr lang="en-GB" sz="1100" kern="1200"/>
            <a:t> </a:t>
          </a:r>
          <a:r>
            <a:rPr lang="en-GB" sz="1100" b="1" kern="1200"/>
            <a:t>G.R. Elton</a:t>
          </a:r>
          <a:r>
            <a:rPr lang="en-GB" sz="1100" kern="1200"/>
            <a:t>, who defended the idea that the past is a solid reality that can be objectively captured through the "autonomy of history."</a:t>
          </a:r>
          <a:endParaRPr lang="en-US" sz="1100" kern="1200"/>
        </a:p>
      </dsp:txBody>
      <dsp:txXfrm>
        <a:off x="7041543" y="2585172"/>
        <a:ext cx="2981250" cy="8325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4AAB21-C995-4C96-87F4-8D74A6C03C65}">
      <dsp:nvSpPr>
        <dsp:cNvPr id="0" name=""/>
        <dsp:cNvSpPr/>
      </dsp:nvSpPr>
      <dsp:spPr>
        <a:xfrm>
          <a:off x="0" y="45629"/>
          <a:ext cx="5141912" cy="172392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/>
            <a:t>Context:</a:t>
          </a:r>
          <a:r>
            <a:rPr lang="en-GB" sz="2500" kern="1200"/>
            <a:t> Post-WWII disillusionment with "progress" and the Enlightenment.</a:t>
          </a:r>
          <a:endParaRPr lang="en-US" sz="2500" kern="1200"/>
        </a:p>
      </dsp:txBody>
      <dsp:txXfrm>
        <a:off x="84155" y="129784"/>
        <a:ext cx="4973602" cy="1555611"/>
      </dsp:txXfrm>
    </dsp:sp>
    <dsp:sp modelId="{6E8BC5A7-E8C5-4A25-B111-E329FB410249}">
      <dsp:nvSpPr>
        <dsp:cNvPr id="0" name=""/>
        <dsp:cNvSpPr/>
      </dsp:nvSpPr>
      <dsp:spPr>
        <a:xfrm>
          <a:off x="0" y="1841551"/>
          <a:ext cx="5141912" cy="1723921"/>
        </a:xfrm>
        <a:prstGeom prst="roundRect">
          <a:avLst/>
        </a:prstGeom>
        <a:solidFill>
          <a:schemeClr val="accent2">
            <a:hueOff val="953895"/>
            <a:satOff val="-21764"/>
            <a:lumOff val="8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/>
            <a:t>The Critique:</a:t>
          </a:r>
          <a:r>
            <a:rPr lang="en-GB" sz="2500" kern="1200"/>
            <a:t> If human reason led to the Holocaust and the atomic bomb, can we trust "objective" rationalism?</a:t>
          </a:r>
          <a:endParaRPr lang="en-US" sz="2500" kern="1200"/>
        </a:p>
      </dsp:txBody>
      <dsp:txXfrm>
        <a:off x="84155" y="1925706"/>
        <a:ext cx="4973602" cy="1555611"/>
      </dsp:txXfrm>
    </dsp:sp>
    <dsp:sp modelId="{E99A582A-F155-4100-A835-C6ACB3873510}">
      <dsp:nvSpPr>
        <dsp:cNvPr id="0" name=""/>
        <dsp:cNvSpPr/>
      </dsp:nvSpPr>
      <dsp:spPr>
        <a:xfrm>
          <a:off x="0" y="3637473"/>
          <a:ext cx="5141912" cy="1723921"/>
        </a:xfrm>
        <a:prstGeom prst="roundRect">
          <a:avLst/>
        </a:prstGeom>
        <a:solidFill>
          <a:schemeClr val="accent2">
            <a:hueOff val="1907789"/>
            <a:satOff val="-43528"/>
            <a:lumOff val="160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/>
            <a:t>The Shift:</a:t>
          </a:r>
          <a:r>
            <a:rPr lang="en-GB" sz="2500" kern="1200"/>
            <a:t> Focus moves from "what happened" to "how do we talk about what happened?"</a:t>
          </a:r>
          <a:endParaRPr lang="en-US" sz="2500" kern="1200"/>
        </a:p>
      </dsp:txBody>
      <dsp:txXfrm>
        <a:off x="84155" y="3721628"/>
        <a:ext cx="4973602" cy="15556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03963B-6711-4A35-8A69-6EB7987B36CD}">
      <dsp:nvSpPr>
        <dsp:cNvPr id="0" name=""/>
        <dsp:cNvSpPr/>
      </dsp:nvSpPr>
      <dsp:spPr>
        <a:xfrm>
          <a:off x="0" y="0"/>
          <a:ext cx="4370625" cy="162210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Core Idea:</a:t>
          </a:r>
          <a:r>
            <a:rPr lang="en-GB" sz="1500" kern="1200"/>
            <a:t> We cannot access the past directly; we only access </a:t>
          </a:r>
          <a:r>
            <a:rPr lang="en-GB" sz="1500" i="1" kern="1200"/>
            <a:t>texts</a:t>
          </a:r>
          <a:r>
            <a:rPr lang="en-GB" sz="1500" kern="1200"/>
            <a:t> about the past.</a:t>
          </a:r>
          <a:endParaRPr lang="en-US" sz="1500" kern="1200"/>
        </a:p>
      </dsp:txBody>
      <dsp:txXfrm>
        <a:off x="47510" y="47510"/>
        <a:ext cx="2620244" cy="1527087"/>
      </dsp:txXfrm>
    </dsp:sp>
    <dsp:sp modelId="{73AC660E-874C-40BF-8D9B-573B35DDF413}">
      <dsp:nvSpPr>
        <dsp:cNvPr id="0" name=""/>
        <dsp:cNvSpPr/>
      </dsp:nvSpPr>
      <dsp:spPr>
        <a:xfrm>
          <a:off x="385643" y="1892458"/>
          <a:ext cx="4370625" cy="162210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Language as a Filter:</a:t>
          </a:r>
          <a:r>
            <a:rPr lang="en-GB" sz="1500" kern="1200"/>
            <a:t> Language does not reflect reality; it constructs it.</a:t>
          </a:r>
          <a:endParaRPr lang="en-US" sz="1500" kern="1200"/>
        </a:p>
      </dsp:txBody>
      <dsp:txXfrm>
        <a:off x="433153" y="1939968"/>
        <a:ext cx="2835591" cy="1527087"/>
      </dsp:txXfrm>
    </dsp:sp>
    <dsp:sp modelId="{8E5D6A3B-B58B-4EBB-AC58-7FB8B9120F9E}">
      <dsp:nvSpPr>
        <dsp:cNvPr id="0" name=""/>
        <dsp:cNvSpPr/>
      </dsp:nvSpPr>
      <dsp:spPr>
        <a:xfrm>
          <a:off x="771286" y="3784917"/>
          <a:ext cx="4370625" cy="162210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Key Scholar:</a:t>
          </a:r>
          <a:r>
            <a:rPr lang="en-GB" sz="1500" kern="1200"/>
            <a:t> </a:t>
          </a:r>
          <a:r>
            <a:rPr lang="en-GB" sz="1500" b="1" kern="1200"/>
            <a:t>Hayden White</a:t>
          </a:r>
          <a:r>
            <a:rPr lang="en-GB" sz="1500" kern="1200"/>
            <a:t> (</a:t>
          </a:r>
          <a:r>
            <a:rPr lang="en-GB" sz="1500" i="1" kern="1200"/>
            <a:t>Metahistory</a:t>
          </a:r>
          <a:r>
            <a:rPr lang="en-GB" sz="1500" kern="1200"/>
            <a:t>, 1973). White argued that historical works are essentially "literary artifacts" and that historians "emplot" facts into stories (Tragedy, Comedy, Satire).</a:t>
          </a:r>
          <a:endParaRPr lang="en-US" sz="1500" kern="1200"/>
        </a:p>
      </dsp:txBody>
      <dsp:txXfrm>
        <a:off x="818796" y="3832427"/>
        <a:ext cx="2835591" cy="1527087"/>
      </dsp:txXfrm>
    </dsp:sp>
    <dsp:sp modelId="{0C948868-06D4-4608-8AF3-EDC5D75B27FA}">
      <dsp:nvSpPr>
        <dsp:cNvPr id="0" name=""/>
        <dsp:cNvSpPr/>
      </dsp:nvSpPr>
      <dsp:spPr>
        <a:xfrm>
          <a:off x="3316255" y="1230098"/>
          <a:ext cx="1054369" cy="105436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3553488" y="1230098"/>
        <a:ext cx="579903" cy="793413"/>
      </dsp:txXfrm>
    </dsp:sp>
    <dsp:sp modelId="{8163F4A9-6C87-4A1A-867D-8F5B6879DA33}">
      <dsp:nvSpPr>
        <dsp:cNvPr id="0" name=""/>
        <dsp:cNvSpPr/>
      </dsp:nvSpPr>
      <dsp:spPr>
        <a:xfrm>
          <a:off x="3701898" y="3111742"/>
          <a:ext cx="1054369" cy="1054369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3939131" y="3111742"/>
        <a:ext cx="579903" cy="79341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14ED8C-0B1B-4D99-B7CA-5D84CD204FC1}">
      <dsp:nvSpPr>
        <dsp:cNvPr id="0" name=""/>
        <dsp:cNvSpPr/>
      </dsp:nvSpPr>
      <dsp:spPr>
        <a:xfrm>
          <a:off x="0" y="761434"/>
          <a:ext cx="2828924" cy="17963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640CE8-74E1-42B9-BE47-7741159FCDE5}">
      <dsp:nvSpPr>
        <dsp:cNvPr id="0" name=""/>
        <dsp:cNvSpPr/>
      </dsp:nvSpPr>
      <dsp:spPr>
        <a:xfrm>
          <a:off x="314325" y="1060043"/>
          <a:ext cx="2828924" cy="179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/>
            <a:t>Archaeology &amp; Genealogy:</a:t>
          </a:r>
          <a:r>
            <a:rPr lang="en-GB" sz="1600" kern="1200"/>
            <a:t> Foucault rejected linear history in favour of uncovering the "ruptures" and "discontinuities" in past thought.</a:t>
          </a:r>
          <a:endParaRPr lang="en-US" sz="1600" kern="1200"/>
        </a:p>
      </dsp:txBody>
      <dsp:txXfrm>
        <a:off x="366939" y="1112657"/>
        <a:ext cx="2723696" cy="1691139"/>
      </dsp:txXfrm>
    </dsp:sp>
    <dsp:sp modelId="{57E57006-0694-4851-8494-4EED6211497D}">
      <dsp:nvSpPr>
        <dsp:cNvPr id="0" name=""/>
        <dsp:cNvSpPr/>
      </dsp:nvSpPr>
      <dsp:spPr>
        <a:xfrm>
          <a:off x="3457574" y="761434"/>
          <a:ext cx="2828924" cy="17963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3F42C6-5332-4286-B6CC-F9AB8A7DBBC3}">
      <dsp:nvSpPr>
        <dsp:cNvPr id="0" name=""/>
        <dsp:cNvSpPr/>
      </dsp:nvSpPr>
      <dsp:spPr>
        <a:xfrm>
          <a:off x="3771899" y="1060043"/>
          <a:ext cx="2828924" cy="179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/>
            <a:t>Knowledge/Power:</a:t>
          </a:r>
          <a:r>
            <a:rPr lang="en-GB" sz="1600" kern="1200"/>
            <a:t> He argued that what we accept as "truth" is actually an expression of power structures.</a:t>
          </a:r>
          <a:endParaRPr lang="en-US" sz="1600" kern="1200"/>
        </a:p>
      </dsp:txBody>
      <dsp:txXfrm>
        <a:off x="3824513" y="1112657"/>
        <a:ext cx="2723696" cy="1691139"/>
      </dsp:txXfrm>
    </dsp:sp>
    <dsp:sp modelId="{1EE24BAF-A2CC-4BC2-86EC-105A34437D58}">
      <dsp:nvSpPr>
        <dsp:cNvPr id="0" name=""/>
        <dsp:cNvSpPr/>
      </dsp:nvSpPr>
      <dsp:spPr>
        <a:xfrm>
          <a:off x="6915149" y="761434"/>
          <a:ext cx="2828924" cy="17963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71EAFC-8B19-4E9C-895B-86CAA73B5347}">
      <dsp:nvSpPr>
        <dsp:cNvPr id="0" name=""/>
        <dsp:cNvSpPr/>
      </dsp:nvSpPr>
      <dsp:spPr>
        <a:xfrm>
          <a:off x="7229475" y="1060043"/>
          <a:ext cx="2828924" cy="179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/>
            <a:t>Key Insight:</a:t>
          </a:r>
          <a:r>
            <a:rPr lang="en-GB" sz="1600" kern="1200"/>
            <a:t> History is not a search for truth, but a study of how "regimes of truth" are established to control society.</a:t>
          </a:r>
          <a:endParaRPr lang="en-US" sz="1600" kern="1200"/>
        </a:p>
      </dsp:txBody>
      <dsp:txXfrm>
        <a:off x="7282089" y="1112657"/>
        <a:ext cx="2723696" cy="16911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B6E3-4FC5-45DE-9C86-39DBF54F6FE3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D79C1345-7844-4782-86B3-7DDAAECA30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782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B6E3-4FC5-45DE-9C86-39DBF54F6FE3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C1345-7844-4782-86B3-7DDAAECA30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452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9D58B6E3-4FC5-45DE-9C86-39DBF54F6FE3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D79C1345-7844-4782-86B3-7DDAAECA30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954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B6E3-4FC5-45DE-9C86-39DBF54F6FE3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C1345-7844-4782-86B3-7DDAAECA30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126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B6E3-4FC5-45DE-9C86-39DBF54F6FE3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C1345-7844-4782-86B3-7DDAAECA30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426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B6E3-4FC5-45DE-9C86-39DBF54F6FE3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C1345-7844-4782-86B3-7DDAAECA30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324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B6E3-4FC5-45DE-9C86-39DBF54F6FE3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C1345-7844-4782-86B3-7DDAAECA30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862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B6E3-4FC5-45DE-9C86-39DBF54F6FE3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C1345-7844-4782-86B3-7DDAAECA30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365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B6E3-4FC5-45DE-9C86-39DBF54F6FE3}" type="datetimeFigureOut">
              <a:rPr lang="en-GB" smtClean="0"/>
              <a:t>16/02/2026</a:t>
            </a:fld>
            <a:endParaRPr lang="en-GB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C1345-7844-4782-86B3-7DDAAECA30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8326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B6E3-4FC5-45DE-9C86-39DBF54F6FE3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C1345-7844-4782-86B3-7DDAAECA30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629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B6E3-4FC5-45DE-9C86-39DBF54F6FE3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C1345-7844-4782-86B3-7DDAAECA30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852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9D58B6E3-4FC5-45DE-9C86-39DBF54F6FE3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D79C1345-7844-4782-86B3-7DDAAECA30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549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microsoft.com/office/2007/relationships/hdphoto" Target="../media/hdphoto2.wdp"/><Relationship Id="rId7" Type="http://schemas.openxmlformats.org/officeDocument/2006/relationships/diagramColors" Target="../diagrams/colors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microsoft.com/office/2007/relationships/hdphoto" Target="../media/hdphoto3.wdp"/><Relationship Id="rId7" Type="http://schemas.openxmlformats.org/officeDocument/2006/relationships/diagramLayout" Target="../diagrams/layout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5" Type="http://schemas.microsoft.com/office/2007/relationships/hdphoto" Target="../media/hdphoto2.wdp"/><Relationship Id="rId10" Type="http://schemas.microsoft.com/office/2007/relationships/diagramDrawing" Target="../diagrams/drawing2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microsoft.com/office/2007/relationships/hdphoto" Target="../media/hdphoto3.wdp"/><Relationship Id="rId7" Type="http://schemas.openxmlformats.org/officeDocument/2006/relationships/diagramLayout" Target="../diagrams/layout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5" Type="http://schemas.microsoft.com/office/2007/relationships/hdphoto" Target="../media/hdphoto2.wdp"/><Relationship Id="rId10" Type="http://schemas.microsoft.com/office/2007/relationships/diagramDrawing" Target="../diagrams/drawing3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3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microsoft.com/office/2007/relationships/hdphoto" Target="../media/hdphoto2.wdp"/><Relationship Id="rId7" Type="http://schemas.openxmlformats.org/officeDocument/2006/relationships/diagramColors" Target="../diagrams/colors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C3D25154-9EF7-4C33-9AAC-7B3BE089FE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51303E-4CAF-7D62-E023-6E31404DBF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1560" y="643468"/>
            <a:ext cx="9966960" cy="3592432"/>
          </a:xfrm>
        </p:spPr>
        <p:txBody>
          <a:bodyPr>
            <a:normAutofit/>
          </a:bodyPr>
          <a:lstStyle/>
          <a:p>
            <a:r>
              <a:rPr lang="en-GB" sz="8900"/>
              <a:t>The Postmodern Turn in Historiography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04E8C0-C927-4C06-A96A-BF3323BA76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72000"/>
            <a:ext cx="12192000" cy="2295831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14E459-538A-338A-D21D-9D3D63AA12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9848" y="4913336"/>
            <a:ext cx="7891272" cy="106984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000000"/>
                </a:solidFill>
              </a:rPr>
              <a:t>From Objective Truth to Narrative Construction</a:t>
            </a:r>
          </a:p>
          <a:p>
            <a:r>
              <a:rPr lang="en-GB">
                <a:solidFill>
                  <a:srgbClr val="000000"/>
                </a:solidFill>
              </a:rPr>
              <a:t>(or history as a "science" to history as a "discourse“)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DCECFD5-4C30-4892-9FF0-540E17955A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5590" y="5111496"/>
            <a:ext cx="1080904" cy="1080902"/>
            <a:chOff x="10245590" y="5111496"/>
            <a:chExt cx="1080904" cy="1080902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95C67F70-EAFE-425C-8422-591620A96D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5590" y="5111496"/>
              <a:ext cx="1080904" cy="1080902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D47FA16B-C217-4D91-84EA-5B0846BDDA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53681" y="5219586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5715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C06EAFD-0C69-4B3B-BEA7-E7E11DDF9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4066C89-42FB-4624-9AFE-3A31B36491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4" y="0"/>
            <a:ext cx="4648169" cy="6858000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algn="ctr" defTabSz="914400"/>
            <a:endParaRPr lang="en-US" sz="2000" kern="0">
              <a:solidFill>
                <a:prstClr val="white"/>
              </a:solidFill>
              <a:latin typeface="Rockwell Extra Bold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DF3375-FCC2-5DF4-4C88-BFEC64C5F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6"/>
            <a:ext cx="3686312" cy="5528734"/>
          </a:xfrm>
        </p:spPr>
        <p:txBody>
          <a:bodyPr>
            <a:normAutofit/>
          </a:bodyPr>
          <a:lstStyle/>
          <a:p>
            <a:pPr algn="r"/>
            <a:r>
              <a:rPr lang="en-GB" sz="3700" b="1">
                <a:solidFill>
                  <a:srgbClr val="FFFFFF"/>
                </a:solidFill>
              </a:rPr>
              <a:t>Defining Modernist Historiography</a:t>
            </a:r>
            <a:endParaRPr lang="en-GB" sz="37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9B60D0-AA4A-393E-F674-684A004D42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3780" y="599768"/>
            <a:ext cx="6074467" cy="5572432"/>
          </a:xfrm>
        </p:spPr>
        <p:txBody>
          <a:bodyPr anchor="ctr">
            <a:normAutofit/>
          </a:bodyPr>
          <a:lstStyle/>
          <a:p>
            <a:r>
              <a:rPr lang="en-GB" b="1" dirty="0"/>
              <a:t>The Goal:</a:t>
            </a:r>
            <a:r>
              <a:rPr lang="en-GB" dirty="0"/>
              <a:t> To reconstruct the past "as it actually was" (Leopold von Ranke).</a:t>
            </a:r>
          </a:p>
          <a:p>
            <a:r>
              <a:rPr lang="en-GB" b="1" dirty="0"/>
              <a:t>Methodology:</a:t>
            </a:r>
            <a:r>
              <a:rPr lang="en-GB" dirty="0"/>
              <a:t> Strict empiricism, archival "discovery," and the separation of fact from value.</a:t>
            </a:r>
          </a:p>
          <a:p>
            <a:r>
              <a:rPr lang="en-GB" b="1" dirty="0"/>
              <a:t>Foundational Belief:</a:t>
            </a:r>
            <a:r>
              <a:rPr lang="en-GB" dirty="0"/>
              <a:t> The historian is a neutral observer capable of uncovering a singular, objective reality.</a:t>
            </a:r>
          </a:p>
          <a:p>
            <a:r>
              <a:rPr lang="en-GB" b="1" dirty="0"/>
              <a:t>Key Figure:</a:t>
            </a:r>
            <a:r>
              <a:rPr lang="en-GB" dirty="0"/>
              <a:t> </a:t>
            </a:r>
            <a:r>
              <a:rPr lang="en-GB" b="1" dirty="0"/>
              <a:t>Leopold von Ranke</a:t>
            </a:r>
            <a:r>
              <a:rPr lang="en-GB" dirty="0"/>
              <a:t>, the father of modern source-based history.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A218FBC-B2D6-48CA-9289-C4110162E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2DED9084-49DA-4911-ACB7-5F9E4DEFA0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1655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7ABFA-D47A-CD70-C2C6-FFEFE1C30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r>
              <a:rPr lang="en-GB" b="1" dirty="0"/>
              <a:t>Modernism and the </a:t>
            </a:r>
            <a:br>
              <a:rPr lang="en-GB" b="1" dirty="0"/>
            </a:br>
            <a:r>
              <a:rPr lang="en-GB" b="1" dirty="0"/>
              <a:t>"Grand Narrative"</a:t>
            </a:r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FD711E9-7F79-40A9-8D9E-4AE293C154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6800" y="2013293"/>
            <a:ext cx="10058400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84EAE0B1-E91D-7324-C7FE-44A5B7178F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9461472"/>
              </p:ext>
            </p:extLst>
          </p:nvPr>
        </p:nvGraphicFramePr>
        <p:xfrm>
          <a:off x="1069975" y="2385390"/>
          <a:ext cx="10058400" cy="36178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25475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118BA95-03E7-41B7-B442-0AF8C0A7FF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048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59D8741-EAD6-41B1-A882-70D70FC358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1035" y="1679569"/>
            <a:ext cx="3498864" cy="3498858"/>
          </a:xfrm>
          <a:prstGeom prst="ellipse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5444F36-3103-4D11-A25F-C054D4606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6134" y="1864667"/>
            <a:ext cx="3128666" cy="3128662"/>
          </a:xfrm>
          <a:prstGeom prst="ellipse">
            <a:avLst/>
          </a:prstGeom>
          <a:noFill/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E6D97B-82F0-4654-2097-15737C73B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0145" y="2376862"/>
            <a:ext cx="2640646" cy="2104273"/>
          </a:xfrm>
          <a:noFill/>
        </p:spPr>
        <p:txBody>
          <a:bodyPr>
            <a:normAutofit/>
          </a:bodyPr>
          <a:lstStyle/>
          <a:p>
            <a:pPr algn="ctr"/>
            <a:r>
              <a:rPr lang="en-GB" sz="2600" b="1">
                <a:solidFill>
                  <a:srgbClr val="FFFFFF"/>
                </a:solidFill>
              </a:rPr>
              <a:t>The Seeds of Postmodernism</a:t>
            </a:r>
            <a:endParaRPr lang="en-GB" sz="2600">
              <a:solidFill>
                <a:srgbClr val="FFFF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D9B3EAD-A2B3-42C4-927C-3455E3E69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02277" y="3388659"/>
            <a:ext cx="3657600" cy="8068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188FE83-339E-A57F-87E2-73FF09FA3B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2108920"/>
              </p:ext>
            </p:extLst>
          </p:nvPr>
        </p:nvGraphicFramePr>
        <p:xfrm>
          <a:off x="6081713" y="725488"/>
          <a:ext cx="5141912" cy="5407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718105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118BA95-03E7-41B7-B442-0AF8C0A7FF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048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59D8741-EAD6-41B1-A882-70D70FC358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1035" y="1679569"/>
            <a:ext cx="3498864" cy="3498858"/>
          </a:xfrm>
          <a:prstGeom prst="ellipse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5444F36-3103-4D11-A25F-C054D4606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6134" y="1864667"/>
            <a:ext cx="3128666" cy="3128662"/>
          </a:xfrm>
          <a:prstGeom prst="ellipse">
            <a:avLst/>
          </a:prstGeom>
          <a:noFill/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F76462-1073-D175-E70C-3B1B42919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0145" y="2376862"/>
            <a:ext cx="2640646" cy="2104273"/>
          </a:xfrm>
          <a:noFill/>
        </p:spPr>
        <p:txBody>
          <a:bodyPr>
            <a:normAutofit/>
          </a:bodyPr>
          <a:lstStyle/>
          <a:p>
            <a:pPr algn="ctr"/>
            <a:r>
              <a:rPr lang="en-GB" sz="3000" b="1">
                <a:solidFill>
                  <a:srgbClr val="FFFFFF"/>
                </a:solidFill>
              </a:rPr>
              <a:t>The Linguistic Turn</a:t>
            </a:r>
            <a:endParaRPr lang="en-GB" sz="3000">
              <a:solidFill>
                <a:srgbClr val="FFFF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D9B3EAD-A2B3-42C4-927C-3455E3E69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02277" y="3388659"/>
            <a:ext cx="3657600" cy="8068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5227DF2-6653-6851-CB60-CCDF5C89F6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9253615"/>
              </p:ext>
            </p:extLst>
          </p:nvPr>
        </p:nvGraphicFramePr>
        <p:xfrm>
          <a:off x="6081713" y="725488"/>
          <a:ext cx="5141912" cy="5407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410331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AAB65-C1A8-D48E-797D-B6C4119B8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r>
              <a:rPr lang="en-GB" b="1" dirty="0"/>
              <a:t>Michel Foucault – Power and Knowledge</a:t>
            </a: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FD711E9-7F79-40A9-8D9E-4AE293C154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6800" y="2013293"/>
            <a:ext cx="10058400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4621B54-4945-0636-8779-57F97C78531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0162445"/>
              </p:ext>
            </p:extLst>
          </p:nvPr>
        </p:nvGraphicFramePr>
        <p:xfrm>
          <a:off x="1069975" y="2385390"/>
          <a:ext cx="10058400" cy="36178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04726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118BA95-03E7-41B7-B442-0AF8C0A7FF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048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799C3D5-7D55-4046-808C-F290F456D6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61035" y="1679569"/>
            <a:ext cx="3498864" cy="3498858"/>
            <a:chOff x="1061035" y="1679569"/>
            <a:chExt cx="3498864" cy="3498858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59D8741-EAD6-41B1-A882-70D70FC358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61035" y="1679569"/>
              <a:ext cx="3498864" cy="3498858"/>
            </a:xfrm>
            <a:prstGeom prst="ellipse">
              <a:avLst/>
            </a:prstGeom>
            <a:blipFill dpi="0" rotWithShape="1"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aturation sat="400000"/>
                        </a14:imgEffect>
                        <a14:imgEffect>
                          <a14:brightnessContrast bright="-40000" contrast="40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45444F36-3103-4D11-A25F-C054D4606D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46134" y="1864667"/>
              <a:ext cx="3128666" cy="312866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9A769E2-8573-CB89-BAC9-23C35273A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0145" y="2376862"/>
            <a:ext cx="2640646" cy="2104273"/>
          </a:xfrm>
          <a:noFill/>
        </p:spPr>
        <p:txBody>
          <a:bodyPr>
            <a:normAutofit/>
          </a:bodyPr>
          <a:lstStyle/>
          <a:p>
            <a:pPr algn="ctr"/>
            <a:r>
              <a:rPr lang="en-GB" sz="2600" b="1">
                <a:solidFill>
                  <a:srgbClr val="FFFFFF"/>
                </a:solidFill>
              </a:rPr>
              <a:t>Deconstructing the Archive</a:t>
            </a:r>
            <a:endParaRPr lang="en-GB" sz="2600">
              <a:solidFill>
                <a:srgbClr val="FFFFFF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D9B3EAD-A2B3-42C4-927C-3455E3E69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02277" y="3388659"/>
            <a:ext cx="3657600" cy="8068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32964-23D9-C2B7-9D47-ED5CD079F0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1089" y="725394"/>
            <a:ext cx="5142658" cy="5407212"/>
          </a:xfrm>
        </p:spPr>
        <p:txBody>
          <a:bodyPr anchor="ctr">
            <a:normAutofit/>
          </a:bodyPr>
          <a:lstStyle/>
          <a:p>
            <a:r>
              <a:rPr lang="en-GB" b="1" dirty="0"/>
              <a:t>Modernist View:</a:t>
            </a:r>
            <a:r>
              <a:rPr lang="en-GB" dirty="0"/>
              <a:t> The archive is a treasure trove of facts.</a:t>
            </a:r>
          </a:p>
          <a:p>
            <a:r>
              <a:rPr lang="en-GB" b="1" dirty="0"/>
              <a:t>Postmodernist View:</a:t>
            </a:r>
            <a:r>
              <a:rPr lang="en-GB" dirty="0"/>
              <a:t> The archive is a site of exclusion and power.</a:t>
            </a:r>
          </a:p>
          <a:p>
            <a:r>
              <a:rPr lang="en-GB" b="1" dirty="0"/>
              <a:t>Key Scholar:</a:t>
            </a:r>
            <a:r>
              <a:rPr lang="en-GB" dirty="0"/>
              <a:t> </a:t>
            </a:r>
            <a:r>
              <a:rPr lang="en-GB" b="1" dirty="0"/>
              <a:t>Jacques Derrida</a:t>
            </a:r>
            <a:r>
              <a:rPr lang="en-GB" dirty="0"/>
              <a:t>. His concept of "Archive Fever" suggests that the way information is gathered and saved determines what can even be "known" as history.</a:t>
            </a:r>
          </a:p>
          <a:p>
            <a:r>
              <a:rPr lang="en-GB" b="1" dirty="0"/>
              <a:t>Focus:</a:t>
            </a:r>
            <a:r>
              <a:rPr lang="en-GB" dirty="0"/>
              <a:t> Who was silenced? Whose records were destroyed?</a:t>
            </a:r>
          </a:p>
        </p:txBody>
      </p:sp>
    </p:spTree>
    <p:extLst>
      <p:ext uri="{BB962C8B-B14F-4D97-AF65-F5344CB8AC3E}">
        <p14:creationId xmlns:p14="http://schemas.microsoft.com/office/powerpoint/2010/main" val="36573984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FCA88C2-C73C-4062-A097-8FBCE3090B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3981C21-E132-4402-B31B-D725C1CE77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604" y="653241"/>
            <a:ext cx="109087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A685C77-4E84-486A-9AE5-F3635BE98E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602" y="822324"/>
            <a:ext cx="5149596" cy="5228279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5B36D3-098E-A541-3116-41B1D36213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4" y="1465790"/>
            <a:ext cx="3860798" cy="3941345"/>
          </a:xfrm>
        </p:spPr>
        <p:txBody>
          <a:bodyPr>
            <a:normAutofit/>
          </a:bodyPr>
          <a:lstStyle/>
          <a:p>
            <a:r>
              <a:rPr lang="en-GB" sz="5600" b="1" dirty="0"/>
              <a:t>The Death of the </a:t>
            </a:r>
            <a:br>
              <a:rPr lang="en-GB" sz="5600" b="1" dirty="0"/>
            </a:br>
            <a:r>
              <a:rPr lang="en-GB" sz="5600" b="1" dirty="0"/>
              <a:t>"Grand Narrative"</a:t>
            </a:r>
            <a:endParaRPr lang="en-GB" sz="5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3EB11A-B348-F6D2-5A01-17A07FD01B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7733" y="1359090"/>
            <a:ext cx="5132665" cy="4048046"/>
          </a:xfrm>
        </p:spPr>
        <p:txBody>
          <a:bodyPr anchor="ctr">
            <a:normAutofit/>
          </a:bodyPr>
          <a:lstStyle/>
          <a:p>
            <a:r>
              <a:rPr lang="en-GB" b="1" dirty="0"/>
              <a:t>The End of Universals:</a:t>
            </a:r>
            <a:r>
              <a:rPr lang="en-GB" dirty="0"/>
              <a:t> Postmodernists reject the idea that one story can explain everyone’s experience.</a:t>
            </a:r>
          </a:p>
          <a:p>
            <a:r>
              <a:rPr lang="en-GB" b="1" dirty="0"/>
              <a:t>Key Scholar:</a:t>
            </a:r>
            <a:r>
              <a:rPr lang="en-GB" dirty="0"/>
              <a:t> </a:t>
            </a:r>
            <a:r>
              <a:rPr lang="en-GB" b="1" dirty="0"/>
              <a:t>Jean-François Lyotard</a:t>
            </a:r>
            <a:r>
              <a:rPr lang="en-GB" dirty="0"/>
              <a:t>. He famously defined postmodernism as "incredulity toward metanarratives."</a:t>
            </a:r>
          </a:p>
          <a:p>
            <a:r>
              <a:rPr lang="en-GB" b="1" dirty="0"/>
              <a:t>Result:</a:t>
            </a:r>
            <a:r>
              <a:rPr lang="en-GB" dirty="0"/>
              <a:t> The rise of </a:t>
            </a:r>
            <a:r>
              <a:rPr lang="en-GB" b="1" dirty="0"/>
              <a:t>Micro-history</a:t>
            </a:r>
            <a:r>
              <a:rPr lang="en-GB" dirty="0"/>
              <a:t> (focusing on small, local, or marginalised events) rather than "World History."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55C1C3E-5158-47F3-8FD9-14B22C3E6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604" y="6121662"/>
            <a:ext cx="109087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7048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0</TotalTime>
  <Words>527</Words>
  <Application>Microsoft Office PowerPoint</Application>
  <PresentationFormat>Widescreen</PresentationFormat>
  <Paragraphs>33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</vt:lpstr>
      <vt:lpstr>Rockwell</vt:lpstr>
      <vt:lpstr>Rockwell Condensed</vt:lpstr>
      <vt:lpstr>Rockwell Extra Bold</vt:lpstr>
      <vt:lpstr>Wingdings</vt:lpstr>
      <vt:lpstr>Wood Type</vt:lpstr>
      <vt:lpstr>The Postmodern Turn in Historiography</vt:lpstr>
      <vt:lpstr>Defining Modernist Historiography</vt:lpstr>
      <vt:lpstr>Modernism and the  "Grand Narrative"</vt:lpstr>
      <vt:lpstr>The Seeds of Postmodernism</vt:lpstr>
      <vt:lpstr>The Linguistic Turn</vt:lpstr>
      <vt:lpstr>Michel Foucault – Power and Knowledge</vt:lpstr>
      <vt:lpstr>Deconstructing the Archive</vt:lpstr>
      <vt:lpstr>The Death of the  "Grand Narrative"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Harriett Webster</dc:creator>
  <cp:lastModifiedBy>Harriett Webster</cp:lastModifiedBy>
  <cp:revision>1</cp:revision>
  <dcterms:created xsi:type="dcterms:W3CDTF">2026-02-16T13:22:34Z</dcterms:created>
  <dcterms:modified xsi:type="dcterms:W3CDTF">2026-02-16T13:35:19Z</dcterms:modified>
</cp:coreProperties>
</file>