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handoutMasterIdLst>
    <p:handoutMasterId r:id="rId28"/>
  </p:handoutMasterIdLst>
  <p:sldIdLst>
    <p:sldId id="257" r:id="rId2"/>
    <p:sldId id="258" r:id="rId3"/>
    <p:sldId id="283" r:id="rId4"/>
    <p:sldId id="259" r:id="rId5"/>
    <p:sldId id="260" r:id="rId6"/>
    <p:sldId id="261" r:id="rId7"/>
    <p:sldId id="262" r:id="rId8"/>
    <p:sldId id="263" r:id="rId9"/>
    <p:sldId id="264" r:id="rId10"/>
    <p:sldId id="267" r:id="rId11"/>
    <p:sldId id="265" r:id="rId12"/>
    <p:sldId id="272" r:id="rId13"/>
    <p:sldId id="274" r:id="rId14"/>
    <p:sldId id="273" r:id="rId15"/>
    <p:sldId id="271" r:id="rId16"/>
    <p:sldId id="270" r:id="rId17"/>
    <p:sldId id="269" r:id="rId18"/>
    <p:sldId id="268" r:id="rId19"/>
    <p:sldId id="275" r:id="rId20"/>
    <p:sldId id="277" r:id="rId21"/>
    <p:sldId id="276" r:id="rId22"/>
    <p:sldId id="279" r:id="rId23"/>
    <p:sldId id="280" r:id="rId24"/>
    <p:sldId id="282" r:id="rId25"/>
    <p:sldId id="28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Z6LeI3Jd5TO4dEJWJQX4xg==" hashData="wrNlOp1pEOOxDGae50R9aWpem37j3yedEasICdlC32lalc5Agv42WErOUARloAyOZ79BRXB3M2Nj/zpR2fZZc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a:srgbClr val="660066"/>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146" autoAdjust="0"/>
  </p:normalViewPr>
  <p:slideViewPr>
    <p:cSldViewPr snapToGrid="0">
      <p:cViewPr varScale="1">
        <p:scale>
          <a:sx n="45" d="100"/>
          <a:sy n="45" d="100"/>
        </p:scale>
        <p:origin x="149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D55CF8-8580-4ABD-97E7-F1A319D36F9A}"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US"/>
        </a:p>
      </dgm:t>
    </dgm:pt>
    <dgm:pt modelId="{B59B7B90-76B1-46D4-AB2F-29AC91EEECDF}">
      <dgm:prSet phldrT="[Text]"/>
      <dgm:spPr/>
      <dgm:t>
        <a:bodyPr/>
        <a:lstStyle/>
        <a:p>
          <a:r>
            <a:rPr lang="en-US" b="1" dirty="0" smtClean="0"/>
            <a:t>Estimated 40.3million</a:t>
          </a:r>
          <a:endParaRPr lang="en-US" b="1" dirty="0"/>
        </a:p>
      </dgm:t>
    </dgm:pt>
    <dgm:pt modelId="{41A61369-07F7-47F0-AC29-2BC750A85214}" type="parTrans" cxnId="{F07A8CB4-440E-42DE-AEE4-7D56F20C9BFC}">
      <dgm:prSet/>
      <dgm:spPr/>
      <dgm:t>
        <a:bodyPr/>
        <a:lstStyle/>
        <a:p>
          <a:endParaRPr lang="en-US"/>
        </a:p>
      </dgm:t>
    </dgm:pt>
    <dgm:pt modelId="{C60DA4C1-2809-4D19-932E-864983967CF3}" type="sibTrans" cxnId="{F07A8CB4-440E-42DE-AEE4-7D56F20C9BFC}">
      <dgm:prSet/>
      <dgm:spPr/>
      <dgm:t>
        <a:bodyPr/>
        <a:lstStyle/>
        <a:p>
          <a:endParaRPr lang="en-US"/>
        </a:p>
      </dgm:t>
    </dgm:pt>
    <dgm:pt modelId="{7B3CC22C-5FF9-45F1-80C8-1E2D3031B618}">
      <dgm:prSet phldrT="[Text]"/>
      <dgm:spPr>
        <a:solidFill>
          <a:srgbClr val="002060"/>
        </a:solidFill>
      </dgm:spPr>
      <dgm:t>
        <a:bodyPr/>
        <a:lstStyle/>
        <a:p>
          <a:r>
            <a:rPr lang="en-US" dirty="0" smtClean="0"/>
            <a:t>24.9 million in forced labour</a:t>
          </a:r>
          <a:endParaRPr lang="en-US" dirty="0"/>
        </a:p>
      </dgm:t>
    </dgm:pt>
    <dgm:pt modelId="{F27EE184-7F9B-4213-BE22-C905FA22A30C}" type="parTrans" cxnId="{76590BEC-96C0-41AB-BC55-77A473578929}">
      <dgm:prSet/>
      <dgm:spPr/>
      <dgm:t>
        <a:bodyPr/>
        <a:lstStyle/>
        <a:p>
          <a:endParaRPr lang="en-US"/>
        </a:p>
      </dgm:t>
    </dgm:pt>
    <dgm:pt modelId="{3D895B73-37BD-4328-B66A-F6CB10C88BB8}" type="sibTrans" cxnId="{76590BEC-96C0-41AB-BC55-77A473578929}">
      <dgm:prSet/>
      <dgm:spPr/>
      <dgm:t>
        <a:bodyPr/>
        <a:lstStyle/>
        <a:p>
          <a:endParaRPr lang="en-US"/>
        </a:p>
      </dgm:t>
    </dgm:pt>
    <dgm:pt modelId="{8A9A05CA-37E1-4354-944D-03142D453D62}">
      <dgm:prSet phldrT="[Text]"/>
      <dgm:spPr>
        <a:solidFill>
          <a:srgbClr val="002060"/>
        </a:solidFill>
      </dgm:spPr>
      <dgm:t>
        <a:bodyPr/>
        <a:lstStyle/>
        <a:p>
          <a:r>
            <a:rPr lang="en-US" dirty="0" smtClean="0"/>
            <a:t>15.4 million in forced marriages</a:t>
          </a:r>
          <a:endParaRPr lang="en-US" dirty="0"/>
        </a:p>
      </dgm:t>
    </dgm:pt>
    <dgm:pt modelId="{E3A16477-6FA6-4C8A-A2F8-A0BA58CE0F18}" type="parTrans" cxnId="{4738C09D-C70B-4DF1-A43E-5A04EE4C8346}">
      <dgm:prSet/>
      <dgm:spPr/>
      <dgm:t>
        <a:bodyPr/>
        <a:lstStyle/>
        <a:p>
          <a:endParaRPr lang="en-US"/>
        </a:p>
      </dgm:t>
    </dgm:pt>
    <dgm:pt modelId="{9D12D28D-A193-4FE9-BB7E-446B2BC8E89A}" type="sibTrans" cxnId="{4738C09D-C70B-4DF1-A43E-5A04EE4C8346}">
      <dgm:prSet/>
      <dgm:spPr/>
      <dgm:t>
        <a:bodyPr/>
        <a:lstStyle/>
        <a:p>
          <a:endParaRPr lang="en-US"/>
        </a:p>
      </dgm:t>
    </dgm:pt>
    <dgm:pt modelId="{422300EB-CB50-4028-9CFF-7EA015382A86}">
      <dgm:prSet phldrT="[Text]"/>
      <dgm:spPr>
        <a:solidFill>
          <a:schemeClr val="accent6">
            <a:lumMod val="60000"/>
            <a:lumOff val="40000"/>
          </a:schemeClr>
        </a:solidFill>
      </dgm:spPr>
      <dgm:t>
        <a:bodyPr/>
        <a:lstStyle/>
        <a:p>
          <a:r>
            <a:rPr lang="en-US" b="1" dirty="0" smtClean="0"/>
            <a:t>Out of 24.9million trapped in forced labour</a:t>
          </a:r>
          <a:endParaRPr lang="en-US" b="1" dirty="0"/>
        </a:p>
      </dgm:t>
    </dgm:pt>
    <dgm:pt modelId="{CBA06A9C-B690-4851-ADF7-CC80772F0CAE}" type="parTrans" cxnId="{58399149-AAD2-4271-BB90-191C14BE28DE}">
      <dgm:prSet/>
      <dgm:spPr/>
      <dgm:t>
        <a:bodyPr/>
        <a:lstStyle/>
        <a:p>
          <a:endParaRPr lang="en-US"/>
        </a:p>
      </dgm:t>
    </dgm:pt>
    <dgm:pt modelId="{B7C0B799-A7E8-4F01-AA56-DA123B4A9787}" type="sibTrans" cxnId="{58399149-AAD2-4271-BB90-191C14BE28DE}">
      <dgm:prSet/>
      <dgm:spPr/>
      <dgm:t>
        <a:bodyPr/>
        <a:lstStyle/>
        <a:p>
          <a:endParaRPr lang="en-US"/>
        </a:p>
      </dgm:t>
    </dgm:pt>
    <dgm:pt modelId="{6253B2AA-9A27-44D7-8900-53A3ACC00C5C}">
      <dgm:prSet phldrT="[Text]"/>
      <dgm:spPr>
        <a:solidFill>
          <a:srgbClr val="00B050"/>
        </a:solidFill>
      </dgm:spPr>
      <dgm:t>
        <a:bodyPr/>
        <a:lstStyle/>
        <a:p>
          <a:r>
            <a:rPr lang="en-US" dirty="0" smtClean="0"/>
            <a:t>16 million are exploited in private sector</a:t>
          </a:r>
          <a:endParaRPr lang="en-US" dirty="0"/>
        </a:p>
      </dgm:t>
    </dgm:pt>
    <dgm:pt modelId="{CFC5AD21-9F2E-4F5D-A372-434AF5AF702A}" type="parTrans" cxnId="{AB9A3A9D-7DF4-4AD8-979E-005C42F41F6C}">
      <dgm:prSet/>
      <dgm:spPr/>
      <dgm:t>
        <a:bodyPr/>
        <a:lstStyle/>
        <a:p>
          <a:endParaRPr lang="en-US"/>
        </a:p>
      </dgm:t>
    </dgm:pt>
    <dgm:pt modelId="{EA785FB9-1943-424E-A4D8-39C4D3A67AD0}" type="sibTrans" cxnId="{AB9A3A9D-7DF4-4AD8-979E-005C42F41F6C}">
      <dgm:prSet/>
      <dgm:spPr/>
      <dgm:t>
        <a:bodyPr/>
        <a:lstStyle/>
        <a:p>
          <a:endParaRPr lang="en-US"/>
        </a:p>
      </dgm:t>
    </dgm:pt>
    <dgm:pt modelId="{440ABC7F-DDCB-42A5-BEBB-019A9954E0BC}">
      <dgm:prSet phldrT="[Text]"/>
      <dgm:spPr>
        <a:solidFill>
          <a:srgbClr val="00B050"/>
        </a:solidFill>
      </dgm:spPr>
      <dgm:t>
        <a:bodyPr/>
        <a:lstStyle/>
        <a:p>
          <a:r>
            <a:rPr lang="en-US" dirty="0" smtClean="0"/>
            <a:t>4.8 million in forced sexual exploitation</a:t>
          </a:r>
          <a:endParaRPr lang="en-US" dirty="0"/>
        </a:p>
      </dgm:t>
    </dgm:pt>
    <dgm:pt modelId="{7B73DF16-46FD-4AE8-A255-AA5507B82C19}" type="parTrans" cxnId="{67D3F6C6-E7A3-4DFD-95EA-73FD575DF6BE}">
      <dgm:prSet/>
      <dgm:spPr/>
      <dgm:t>
        <a:bodyPr/>
        <a:lstStyle/>
        <a:p>
          <a:endParaRPr lang="en-US"/>
        </a:p>
      </dgm:t>
    </dgm:pt>
    <dgm:pt modelId="{5C6BFD97-57EF-45E0-ACB4-FB74D5AE5E4C}" type="sibTrans" cxnId="{67D3F6C6-E7A3-4DFD-95EA-73FD575DF6BE}">
      <dgm:prSet/>
      <dgm:spPr/>
      <dgm:t>
        <a:bodyPr/>
        <a:lstStyle/>
        <a:p>
          <a:endParaRPr lang="en-US"/>
        </a:p>
      </dgm:t>
    </dgm:pt>
    <dgm:pt modelId="{AF8846E4-CA19-4966-801A-19951B5399FE}">
      <dgm:prSet phldrT="[Text]"/>
      <dgm:spPr>
        <a:solidFill>
          <a:schemeClr val="accent2">
            <a:lumMod val="40000"/>
            <a:lumOff val="60000"/>
          </a:schemeClr>
        </a:solidFill>
      </dgm:spPr>
      <dgm:t>
        <a:bodyPr/>
        <a:lstStyle/>
        <a:p>
          <a:r>
            <a:rPr lang="en-US" b="1" dirty="0" smtClean="0"/>
            <a:t>1 in 4 victims of modern slavery are children</a:t>
          </a:r>
          <a:endParaRPr lang="en-US" b="1" dirty="0"/>
        </a:p>
      </dgm:t>
    </dgm:pt>
    <dgm:pt modelId="{7A79F3C8-C404-4D74-BDDF-E964F0F82A4E}" type="parTrans" cxnId="{CF84390F-A549-4768-AF6A-9D1FBB9144B5}">
      <dgm:prSet/>
      <dgm:spPr/>
      <dgm:t>
        <a:bodyPr/>
        <a:lstStyle/>
        <a:p>
          <a:endParaRPr lang="en-US"/>
        </a:p>
      </dgm:t>
    </dgm:pt>
    <dgm:pt modelId="{78525AB2-52D4-40D0-8664-6DFCB299DFB7}" type="sibTrans" cxnId="{CF84390F-A549-4768-AF6A-9D1FBB9144B5}">
      <dgm:prSet/>
      <dgm:spPr/>
      <dgm:t>
        <a:bodyPr/>
        <a:lstStyle/>
        <a:p>
          <a:endParaRPr lang="en-US"/>
        </a:p>
      </dgm:t>
    </dgm:pt>
    <dgm:pt modelId="{AA6194DA-8DA8-449C-88CC-C1BBE1CC8FC6}">
      <dgm:prSet phldrT="[Text]"/>
      <dgm:spPr>
        <a:solidFill>
          <a:srgbClr val="FF0000"/>
        </a:solidFill>
      </dgm:spPr>
      <dgm:t>
        <a:bodyPr/>
        <a:lstStyle/>
        <a:p>
          <a:r>
            <a:rPr lang="en-US" dirty="0" smtClean="0"/>
            <a:t>Women and girls are disproportionately affected by forced labour</a:t>
          </a:r>
          <a:endParaRPr lang="en-US" dirty="0"/>
        </a:p>
      </dgm:t>
    </dgm:pt>
    <dgm:pt modelId="{294CEDD5-B3A2-4977-AE63-9B6C6EFDF0A3}" type="parTrans" cxnId="{21D89498-8AE5-48C7-8D30-8D81B7714191}">
      <dgm:prSet/>
      <dgm:spPr/>
      <dgm:t>
        <a:bodyPr/>
        <a:lstStyle/>
        <a:p>
          <a:endParaRPr lang="en-US"/>
        </a:p>
      </dgm:t>
    </dgm:pt>
    <dgm:pt modelId="{1E525E01-A0C8-443F-ACC1-FA17D344FF8D}" type="sibTrans" cxnId="{21D89498-8AE5-48C7-8D30-8D81B7714191}">
      <dgm:prSet/>
      <dgm:spPr/>
      <dgm:t>
        <a:bodyPr/>
        <a:lstStyle/>
        <a:p>
          <a:endParaRPr lang="en-US"/>
        </a:p>
      </dgm:t>
    </dgm:pt>
    <dgm:pt modelId="{335A8398-AFF9-4510-8F58-1581DCAB88C1}">
      <dgm:prSet/>
      <dgm:spPr>
        <a:solidFill>
          <a:srgbClr val="002060"/>
        </a:solidFill>
      </dgm:spPr>
      <dgm:t>
        <a:bodyPr/>
        <a:lstStyle/>
        <a:p>
          <a:r>
            <a:rPr lang="en-US" dirty="0" smtClean="0"/>
            <a:t>This means 5.4 million victims for every 1000 people in the world</a:t>
          </a:r>
          <a:endParaRPr lang="en-US" dirty="0"/>
        </a:p>
      </dgm:t>
    </dgm:pt>
    <dgm:pt modelId="{BE78AFBE-5A6F-4D96-ABFE-6921FE2A46AF}" type="parTrans" cxnId="{06048663-2E8A-4969-9BB0-1229AE9BCCDA}">
      <dgm:prSet/>
      <dgm:spPr/>
      <dgm:t>
        <a:bodyPr/>
        <a:lstStyle/>
        <a:p>
          <a:endParaRPr lang="en-US"/>
        </a:p>
      </dgm:t>
    </dgm:pt>
    <dgm:pt modelId="{6053F0DE-66AF-48B5-AEF1-EE651E5ECF56}" type="sibTrans" cxnId="{06048663-2E8A-4969-9BB0-1229AE9BCCDA}">
      <dgm:prSet/>
      <dgm:spPr/>
      <dgm:t>
        <a:bodyPr/>
        <a:lstStyle/>
        <a:p>
          <a:endParaRPr lang="en-US"/>
        </a:p>
      </dgm:t>
    </dgm:pt>
    <dgm:pt modelId="{24FF70F6-08EB-4FDB-AA46-BC0D7EC2ACDE}">
      <dgm:prSet/>
      <dgm:spPr>
        <a:solidFill>
          <a:srgbClr val="00B050"/>
        </a:solidFill>
      </dgm:spPr>
      <dgm:t>
        <a:bodyPr/>
        <a:lstStyle/>
        <a:p>
          <a:r>
            <a:rPr lang="en-US" dirty="0" smtClean="0"/>
            <a:t>4 million in forced labour imposed by state authorities</a:t>
          </a:r>
          <a:endParaRPr lang="en-US" dirty="0"/>
        </a:p>
      </dgm:t>
    </dgm:pt>
    <dgm:pt modelId="{933C1FF1-6A45-4BAE-8E52-F8612753A037}" type="parTrans" cxnId="{01485880-A3D0-4826-9ECD-9EDC7C4C92FE}">
      <dgm:prSet/>
      <dgm:spPr/>
      <dgm:t>
        <a:bodyPr/>
        <a:lstStyle/>
        <a:p>
          <a:endParaRPr lang="en-US"/>
        </a:p>
      </dgm:t>
    </dgm:pt>
    <dgm:pt modelId="{5225913D-7122-4670-AD1C-DD7F4A3E2DEF}" type="sibTrans" cxnId="{01485880-A3D0-4826-9ECD-9EDC7C4C92FE}">
      <dgm:prSet/>
      <dgm:spPr/>
      <dgm:t>
        <a:bodyPr/>
        <a:lstStyle/>
        <a:p>
          <a:endParaRPr lang="en-US"/>
        </a:p>
      </dgm:t>
    </dgm:pt>
    <dgm:pt modelId="{7A49E3F9-5ACF-47C9-80FC-82B2651C8539}" type="pres">
      <dgm:prSet presAssocID="{A4D55CF8-8580-4ABD-97E7-F1A319D36F9A}" presName="theList" presStyleCnt="0">
        <dgm:presLayoutVars>
          <dgm:dir/>
          <dgm:animLvl val="lvl"/>
          <dgm:resizeHandles val="exact"/>
        </dgm:presLayoutVars>
      </dgm:prSet>
      <dgm:spPr/>
      <dgm:t>
        <a:bodyPr/>
        <a:lstStyle/>
        <a:p>
          <a:endParaRPr lang="en-US"/>
        </a:p>
      </dgm:t>
    </dgm:pt>
    <dgm:pt modelId="{147A3615-2A2D-421E-B229-0F1EDD926E79}" type="pres">
      <dgm:prSet presAssocID="{B59B7B90-76B1-46D4-AB2F-29AC91EEECDF}" presName="compNode" presStyleCnt="0"/>
      <dgm:spPr/>
    </dgm:pt>
    <dgm:pt modelId="{FBF89DDC-64B0-42CA-B760-02AB101E3E98}" type="pres">
      <dgm:prSet presAssocID="{B59B7B90-76B1-46D4-AB2F-29AC91EEECDF}" presName="aNode" presStyleLbl="bgShp" presStyleIdx="0" presStyleCnt="3"/>
      <dgm:spPr/>
      <dgm:t>
        <a:bodyPr/>
        <a:lstStyle/>
        <a:p>
          <a:endParaRPr lang="en-US"/>
        </a:p>
      </dgm:t>
    </dgm:pt>
    <dgm:pt modelId="{BEC475BC-F621-465B-B851-CD7414EBB390}" type="pres">
      <dgm:prSet presAssocID="{B59B7B90-76B1-46D4-AB2F-29AC91EEECDF}" presName="textNode" presStyleLbl="bgShp" presStyleIdx="0" presStyleCnt="3"/>
      <dgm:spPr/>
      <dgm:t>
        <a:bodyPr/>
        <a:lstStyle/>
        <a:p>
          <a:endParaRPr lang="en-US"/>
        </a:p>
      </dgm:t>
    </dgm:pt>
    <dgm:pt modelId="{FEA774EA-C4EE-49CF-AA82-46FCC8D64459}" type="pres">
      <dgm:prSet presAssocID="{B59B7B90-76B1-46D4-AB2F-29AC91EEECDF}" presName="compChildNode" presStyleCnt="0"/>
      <dgm:spPr/>
    </dgm:pt>
    <dgm:pt modelId="{F45C95B2-98E1-4A2D-99F9-58E630DF4E29}" type="pres">
      <dgm:prSet presAssocID="{B59B7B90-76B1-46D4-AB2F-29AC91EEECDF}" presName="theInnerList" presStyleCnt="0"/>
      <dgm:spPr/>
    </dgm:pt>
    <dgm:pt modelId="{67000D6E-CF51-4B3B-A652-6D045A52A53D}" type="pres">
      <dgm:prSet presAssocID="{7B3CC22C-5FF9-45F1-80C8-1E2D3031B618}" presName="childNode" presStyleLbl="node1" presStyleIdx="0" presStyleCnt="7">
        <dgm:presLayoutVars>
          <dgm:bulletEnabled val="1"/>
        </dgm:presLayoutVars>
      </dgm:prSet>
      <dgm:spPr/>
      <dgm:t>
        <a:bodyPr/>
        <a:lstStyle/>
        <a:p>
          <a:endParaRPr lang="en-US"/>
        </a:p>
      </dgm:t>
    </dgm:pt>
    <dgm:pt modelId="{80F7BEE8-E743-4A8C-8C95-9A5F65F9E6A6}" type="pres">
      <dgm:prSet presAssocID="{7B3CC22C-5FF9-45F1-80C8-1E2D3031B618}" presName="aSpace2" presStyleCnt="0"/>
      <dgm:spPr/>
    </dgm:pt>
    <dgm:pt modelId="{90A7F53B-7E56-47A5-92F4-C8D0469104B7}" type="pres">
      <dgm:prSet presAssocID="{8A9A05CA-37E1-4354-944D-03142D453D62}" presName="childNode" presStyleLbl="node1" presStyleIdx="1" presStyleCnt="7">
        <dgm:presLayoutVars>
          <dgm:bulletEnabled val="1"/>
        </dgm:presLayoutVars>
      </dgm:prSet>
      <dgm:spPr/>
      <dgm:t>
        <a:bodyPr/>
        <a:lstStyle/>
        <a:p>
          <a:endParaRPr lang="en-US"/>
        </a:p>
      </dgm:t>
    </dgm:pt>
    <dgm:pt modelId="{3AE7FFDF-3BF2-4A24-BB0A-C531496533CD}" type="pres">
      <dgm:prSet presAssocID="{8A9A05CA-37E1-4354-944D-03142D453D62}" presName="aSpace2" presStyleCnt="0"/>
      <dgm:spPr/>
    </dgm:pt>
    <dgm:pt modelId="{D7BAAB20-6BB8-4A10-B64E-CF8A75D55928}" type="pres">
      <dgm:prSet presAssocID="{335A8398-AFF9-4510-8F58-1581DCAB88C1}" presName="childNode" presStyleLbl="node1" presStyleIdx="2" presStyleCnt="7">
        <dgm:presLayoutVars>
          <dgm:bulletEnabled val="1"/>
        </dgm:presLayoutVars>
      </dgm:prSet>
      <dgm:spPr/>
      <dgm:t>
        <a:bodyPr/>
        <a:lstStyle/>
        <a:p>
          <a:endParaRPr lang="en-US"/>
        </a:p>
      </dgm:t>
    </dgm:pt>
    <dgm:pt modelId="{B5963328-9159-4512-99DC-D219B8AF094A}" type="pres">
      <dgm:prSet presAssocID="{B59B7B90-76B1-46D4-AB2F-29AC91EEECDF}" presName="aSpace" presStyleCnt="0"/>
      <dgm:spPr/>
    </dgm:pt>
    <dgm:pt modelId="{425DA3E6-1862-407E-9630-297720B2A344}" type="pres">
      <dgm:prSet presAssocID="{422300EB-CB50-4028-9CFF-7EA015382A86}" presName="compNode" presStyleCnt="0"/>
      <dgm:spPr/>
    </dgm:pt>
    <dgm:pt modelId="{89B549E2-DF08-4531-ACFF-67C34834302C}" type="pres">
      <dgm:prSet presAssocID="{422300EB-CB50-4028-9CFF-7EA015382A86}" presName="aNode" presStyleLbl="bgShp" presStyleIdx="1" presStyleCnt="3" custLinFactNeighborY="18421"/>
      <dgm:spPr/>
      <dgm:t>
        <a:bodyPr/>
        <a:lstStyle/>
        <a:p>
          <a:endParaRPr lang="en-US"/>
        </a:p>
      </dgm:t>
    </dgm:pt>
    <dgm:pt modelId="{BE881D65-2A70-4A32-95F9-87E8C173D2FA}" type="pres">
      <dgm:prSet presAssocID="{422300EB-CB50-4028-9CFF-7EA015382A86}" presName="textNode" presStyleLbl="bgShp" presStyleIdx="1" presStyleCnt="3"/>
      <dgm:spPr/>
      <dgm:t>
        <a:bodyPr/>
        <a:lstStyle/>
        <a:p>
          <a:endParaRPr lang="en-US"/>
        </a:p>
      </dgm:t>
    </dgm:pt>
    <dgm:pt modelId="{BF6B898A-3D3F-4195-A81A-433DA45FC6E9}" type="pres">
      <dgm:prSet presAssocID="{422300EB-CB50-4028-9CFF-7EA015382A86}" presName="compChildNode" presStyleCnt="0"/>
      <dgm:spPr/>
    </dgm:pt>
    <dgm:pt modelId="{919C7818-B148-43D7-8E7E-4C54AEB41D8B}" type="pres">
      <dgm:prSet presAssocID="{422300EB-CB50-4028-9CFF-7EA015382A86}" presName="theInnerList" presStyleCnt="0"/>
      <dgm:spPr/>
    </dgm:pt>
    <dgm:pt modelId="{6DBAA3C6-3FB6-4582-A9D2-07B7D57425E0}" type="pres">
      <dgm:prSet presAssocID="{6253B2AA-9A27-44D7-8900-53A3ACC00C5C}" presName="childNode" presStyleLbl="node1" presStyleIdx="3" presStyleCnt="7">
        <dgm:presLayoutVars>
          <dgm:bulletEnabled val="1"/>
        </dgm:presLayoutVars>
      </dgm:prSet>
      <dgm:spPr/>
      <dgm:t>
        <a:bodyPr/>
        <a:lstStyle/>
        <a:p>
          <a:endParaRPr lang="en-US"/>
        </a:p>
      </dgm:t>
    </dgm:pt>
    <dgm:pt modelId="{4E48B4EE-2ECB-49D9-9342-80A16B431AB1}" type="pres">
      <dgm:prSet presAssocID="{6253B2AA-9A27-44D7-8900-53A3ACC00C5C}" presName="aSpace2" presStyleCnt="0"/>
      <dgm:spPr/>
    </dgm:pt>
    <dgm:pt modelId="{C90316BA-FB7D-439A-88D5-2485CDC8D2E5}" type="pres">
      <dgm:prSet presAssocID="{440ABC7F-DDCB-42A5-BEBB-019A9954E0BC}" presName="childNode" presStyleLbl="node1" presStyleIdx="4" presStyleCnt="7">
        <dgm:presLayoutVars>
          <dgm:bulletEnabled val="1"/>
        </dgm:presLayoutVars>
      </dgm:prSet>
      <dgm:spPr/>
      <dgm:t>
        <a:bodyPr/>
        <a:lstStyle/>
        <a:p>
          <a:endParaRPr lang="en-US"/>
        </a:p>
      </dgm:t>
    </dgm:pt>
    <dgm:pt modelId="{067A1AAC-C8FC-4F93-B410-486293BA4D6B}" type="pres">
      <dgm:prSet presAssocID="{440ABC7F-DDCB-42A5-BEBB-019A9954E0BC}" presName="aSpace2" presStyleCnt="0"/>
      <dgm:spPr/>
    </dgm:pt>
    <dgm:pt modelId="{6B2D88CA-5CF9-4719-97FF-10CA919FD245}" type="pres">
      <dgm:prSet presAssocID="{24FF70F6-08EB-4FDB-AA46-BC0D7EC2ACDE}" presName="childNode" presStyleLbl="node1" presStyleIdx="5" presStyleCnt="7">
        <dgm:presLayoutVars>
          <dgm:bulletEnabled val="1"/>
        </dgm:presLayoutVars>
      </dgm:prSet>
      <dgm:spPr/>
      <dgm:t>
        <a:bodyPr/>
        <a:lstStyle/>
        <a:p>
          <a:endParaRPr lang="en-US"/>
        </a:p>
      </dgm:t>
    </dgm:pt>
    <dgm:pt modelId="{D8D9E5C0-4DF4-4450-B3CD-CFCA9169FA4D}" type="pres">
      <dgm:prSet presAssocID="{422300EB-CB50-4028-9CFF-7EA015382A86}" presName="aSpace" presStyleCnt="0"/>
      <dgm:spPr/>
    </dgm:pt>
    <dgm:pt modelId="{5F50D522-B18C-4D70-A5C2-66CB244CD080}" type="pres">
      <dgm:prSet presAssocID="{AF8846E4-CA19-4966-801A-19951B5399FE}" presName="compNode" presStyleCnt="0"/>
      <dgm:spPr/>
    </dgm:pt>
    <dgm:pt modelId="{BCA618F5-8C59-44C1-8EFF-D301ABEA89AD}" type="pres">
      <dgm:prSet presAssocID="{AF8846E4-CA19-4966-801A-19951B5399FE}" presName="aNode" presStyleLbl="bgShp" presStyleIdx="2" presStyleCnt="3"/>
      <dgm:spPr/>
      <dgm:t>
        <a:bodyPr/>
        <a:lstStyle/>
        <a:p>
          <a:endParaRPr lang="en-US"/>
        </a:p>
      </dgm:t>
    </dgm:pt>
    <dgm:pt modelId="{AA7F4453-86D3-4E42-9044-C9D816799245}" type="pres">
      <dgm:prSet presAssocID="{AF8846E4-CA19-4966-801A-19951B5399FE}" presName="textNode" presStyleLbl="bgShp" presStyleIdx="2" presStyleCnt="3"/>
      <dgm:spPr/>
      <dgm:t>
        <a:bodyPr/>
        <a:lstStyle/>
        <a:p>
          <a:endParaRPr lang="en-US"/>
        </a:p>
      </dgm:t>
    </dgm:pt>
    <dgm:pt modelId="{6AAC4D8C-D7F1-442A-B88C-EC9C411EC05F}" type="pres">
      <dgm:prSet presAssocID="{AF8846E4-CA19-4966-801A-19951B5399FE}" presName="compChildNode" presStyleCnt="0"/>
      <dgm:spPr/>
    </dgm:pt>
    <dgm:pt modelId="{8DCFC68B-D90B-4D1B-B5DE-2F59BBB1D9B3}" type="pres">
      <dgm:prSet presAssocID="{AF8846E4-CA19-4966-801A-19951B5399FE}" presName="theInnerList" presStyleCnt="0"/>
      <dgm:spPr/>
    </dgm:pt>
    <dgm:pt modelId="{DFFC5DEB-5497-427D-B54C-3D6BD506958B}" type="pres">
      <dgm:prSet presAssocID="{AA6194DA-8DA8-449C-88CC-C1BBE1CC8FC6}" presName="childNode" presStyleLbl="node1" presStyleIdx="6" presStyleCnt="7">
        <dgm:presLayoutVars>
          <dgm:bulletEnabled val="1"/>
        </dgm:presLayoutVars>
      </dgm:prSet>
      <dgm:spPr/>
      <dgm:t>
        <a:bodyPr/>
        <a:lstStyle/>
        <a:p>
          <a:endParaRPr lang="en-US"/>
        </a:p>
      </dgm:t>
    </dgm:pt>
  </dgm:ptLst>
  <dgm:cxnLst>
    <dgm:cxn modelId="{05BB2F2C-4584-4CD0-BC1F-8B1A566F2BCB}" type="presOf" srcId="{7B3CC22C-5FF9-45F1-80C8-1E2D3031B618}" destId="{67000D6E-CF51-4B3B-A652-6D045A52A53D}" srcOrd="0" destOrd="0" presId="urn:microsoft.com/office/officeart/2005/8/layout/lProcess2"/>
    <dgm:cxn modelId="{AC346F9B-8EB8-4925-84DD-F47EC0B1DC91}" type="presOf" srcId="{B59B7B90-76B1-46D4-AB2F-29AC91EEECDF}" destId="{FBF89DDC-64B0-42CA-B760-02AB101E3E98}" srcOrd="0" destOrd="0" presId="urn:microsoft.com/office/officeart/2005/8/layout/lProcess2"/>
    <dgm:cxn modelId="{76590BEC-96C0-41AB-BC55-77A473578929}" srcId="{B59B7B90-76B1-46D4-AB2F-29AC91EEECDF}" destId="{7B3CC22C-5FF9-45F1-80C8-1E2D3031B618}" srcOrd="0" destOrd="0" parTransId="{F27EE184-7F9B-4213-BE22-C905FA22A30C}" sibTransId="{3D895B73-37BD-4328-B66A-F6CB10C88BB8}"/>
    <dgm:cxn modelId="{58399149-AAD2-4271-BB90-191C14BE28DE}" srcId="{A4D55CF8-8580-4ABD-97E7-F1A319D36F9A}" destId="{422300EB-CB50-4028-9CFF-7EA015382A86}" srcOrd="1" destOrd="0" parTransId="{CBA06A9C-B690-4851-ADF7-CC80772F0CAE}" sibTransId="{B7C0B799-A7E8-4F01-AA56-DA123B4A9787}"/>
    <dgm:cxn modelId="{C3DEA2B0-8778-4701-AFDE-9CE1D89A3F84}" type="presOf" srcId="{8A9A05CA-37E1-4354-944D-03142D453D62}" destId="{90A7F53B-7E56-47A5-92F4-C8D0469104B7}" srcOrd="0" destOrd="0" presId="urn:microsoft.com/office/officeart/2005/8/layout/lProcess2"/>
    <dgm:cxn modelId="{CF84390F-A549-4768-AF6A-9D1FBB9144B5}" srcId="{A4D55CF8-8580-4ABD-97E7-F1A319D36F9A}" destId="{AF8846E4-CA19-4966-801A-19951B5399FE}" srcOrd="2" destOrd="0" parTransId="{7A79F3C8-C404-4D74-BDDF-E964F0F82A4E}" sibTransId="{78525AB2-52D4-40D0-8664-6DFCB299DFB7}"/>
    <dgm:cxn modelId="{F07A8CB4-440E-42DE-AEE4-7D56F20C9BFC}" srcId="{A4D55CF8-8580-4ABD-97E7-F1A319D36F9A}" destId="{B59B7B90-76B1-46D4-AB2F-29AC91EEECDF}" srcOrd="0" destOrd="0" parTransId="{41A61369-07F7-47F0-AC29-2BC750A85214}" sibTransId="{C60DA4C1-2809-4D19-932E-864983967CF3}"/>
    <dgm:cxn modelId="{AB9A3A9D-7DF4-4AD8-979E-005C42F41F6C}" srcId="{422300EB-CB50-4028-9CFF-7EA015382A86}" destId="{6253B2AA-9A27-44D7-8900-53A3ACC00C5C}" srcOrd="0" destOrd="0" parTransId="{CFC5AD21-9F2E-4F5D-A372-434AF5AF702A}" sibTransId="{EA785FB9-1943-424E-A4D8-39C4D3A67AD0}"/>
    <dgm:cxn modelId="{E9CAF1C1-0A05-4A47-B3DF-4D3BC3EB077E}" type="presOf" srcId="{335A8398-AFF9-4510-8F58-1581DCAB88C1}" destId="{D7BAAB20-6BB8-4A10-B64E-CF8A75D55928}" srcOrd="0" destOrd="0" presId="urn:microsoft.com/office/officeart/2005/8/layout/lProcess2"/>
    <dgm:cxn modelId="{06048663-2E8A-4969-9BB0-1229AE9BCCDA}" srcId="{B59B7B90-76B1-46D4-AB2F-29AC91EEECDF}" destId="{335A8398-AFF9-4510-8F58-1581DCAB88C1}" srcOrd="2" destOrd="0" parTransId="{BE78AFBE-5A6F-4D96-ABFE-6921FE2A46AF}" sibTransId="{6053F0DE-66AF-48B5-AEF1-EE651E5ECF56}"/>
    <dgm:cxn modelId="{EB4BD2EB-9BE2-4484-B0CA-035992F8DC5D}" type="presOf" srcId="{422300EB-CB50-4028-9CFF-7EA015382A86}" destId="{89B549E2-DF08-4531-ACFF-67C34834302C}" srcOrd="0" destOrd="0" presId="urn:microsoft.com/office/officeart/2005/8/layout/lProcess2"/>
    <dgm:cxn modelId="{A6A56E67-B0FF-4B80-A6D5-354AA8F7D4B2}" type="presOf" srcId="{422300EB-CB50-4028-9CFF-7EA015382A86}" destId="{BE881D65-2A70-4A32-95F9-87E8C173D2FA}" srcOrd="1" destOrd="0" presId="urn:microsoft.com/office/officeart/2005/8/layout/lProcess2"/>
    <dgm:cxn modelId="{07358A0A-7EFD-4FE4-9F22-B82101640BAD}" type="presOf" srcId="{AF8846E4-CA19-4966-801A-19951B5399FE}" destId="{AA7F4453-86D3-4E42-9044-C9D816799245}" srcOrd="1" destOrd="0" presId="urn:microsoft.com/office/officeart/2005/8/layout/lProcess2"/>
    <dgm:cxn modelId="{57EC13E2-360B-4EDE-9D39-648B860E2559}" type="presOf" srcId="{AA6194DA-8DA8-449C-88CC-C1BBE1CC8FC6}" destId="{DFFC5DEB-5497-427D-B54C-3D6BD506958B}" srcOrd="0" destOrd="0" presId="urn:microsoft.com/office/officeart/2005/8/layout/lProcess2"/>
    <dgm:cxn modelId="{7A466471-9380-409A-8CAC-A3703E2F8DA9}" type="presOf" srcId="{6253B2AA-9A27-44D7-8900-53A3ACC00C5C}" destId="{6DBAA3C6-3FB6-4582-A9D2-07B7D57425E0}" srcOrd="0" destOrd="0" presId="urn:microsoft.com/office/officeart/2005/8/layout/lProcess2"/>
    <dgm:cxn modelId="{67D3F6C6-E7A3-4DFD-95EA-73FD575DF6BE}" srcId="{422300EB-CB50-4028-9CFF-7EA015382A86}" destId="{440ABC7F-DDCB-42A5-BEBB-019A9954E0BC}" srcOrd="1" destOrd="0" parTransId="{7B73DF16-46FD-4AE8-A255-AA5507B82C19}" sibTransId="{5C6BFD97-57EF-45E0-ACB4-FB74D5AE5E4C}"/>
    <dgm:cxn modelId="{90702506-DA2D-49EF-A0A0-DA8E44B6C5E0}" type="presOf" srcId="{AF8846E4-CA19-4966-801A-19951B5399FE}" destId="{BCA618F5-8C59-44C1-8EFF-D301ABEA89AD}" srcOrd="0" destOrd="0" presId="urn:microsoft.com/office/officeart/2005/8/layout/lProcess2"/>
    <dgm:cxn modelId="{A0CADA2A-0B45-4C96-A88E-A60C0BCF011D}" type="presOf" srcId="{440ABC7F-DDCB-42A5-BEBB-019A9954E0BC}" destId="{C90316BA-FB7D-439A-88D5-2485CDC8D2E5}" srcOrd="0" destOrd="0" presId="urn:microsoft.com/office/officeart/2005/8/layout/lProcess2"/>
    <dgm:cxn modelId="{4738C09D-C70B-4DF1-A43E-5A04EE4C8346}" srcId="{B59B7B90-76B1-46D4-AB2F-29AC91EEECDF}" destId="{8A9A05CA-37E1-4354-944D-03142D453D62}" srcOrd="1" destOrd="0" parTransId="{E3A16477-6FA6-4C8A-A2F8-A0BA58CE0F18}" sibTransId="{9D12D28D-A193-4FE9-BB7E-446B2BC8E89A}"/>
    <dgm:cxn modelId="{21D89498-8AE5-48C7-8D30-8D81B7714191}" srcId="{AF8846E4-CA19-4966-801A-19951B5399FE}" destId="{AA6194DA-8DA8-449C-88CC-C1BBE1CC8FC6}" srcOrd="0" destOrd="0" parTransId="{294CEDD5-B3A2-4977-AE63-9B6C6EFDF0A3}" sibTransId="{1E525E01-A0C8-443F-ACC1-FA17D344FF8D}"/>
    <dgm:cxn modelId="{CEF3FAD1-E8E5-41F0-B3BE-38616FF2285B}" type="presOf" srcId="{A4D55CF8-8580-4ABD-97E7-F1A319D36F9A}" destId="{7A49E3F9-5ACF-47C9-80FC-82B2651C8539}" srcOrd="0" destOrd="0" presId="urn:microsoft.com/office/officeart/2005/8/layout/lProcess2"/>
    <dgm:cxn modelId="{CB6B1BE4-9BE9-4F6A-B847-67979AA06D15}" type="presOf" srcId="{B59B7B90-76B1-46D4-AB2F-29AC91EEECDF}" destId="{BEC475BC-F621-465B-B851-CD7414EBB390}" srcOrd="1" destOrd="0" presId="urn:microsoft.com/office/officeart/2005/8/layout/lProcess2"/>
    <dgm:cxn modelId="{E7DFC25E-6DA2-4075-A16A-0C5F12B5F767}" type="presOf" srcId="{24FF70F6-08EB-4FDB-AA46-BC0D7EC2ACDE}" destId="{6B2D88CA-5CF9-4719-97FF-10CA919FD245}" srcOrd="0" destOrd="0" presId="urn:microsoft.com/office/officeart/2005/8/layout/lProcess2"/>
    <dgm:cxn modelId="{01485880-A3D0-4826-9ECD-9EDC7C4C92FE}" srcId="{422300EB-CB50-4028-9CFF-7EA015382A86}" destId="{24FF70F6-08EB-4FDB-AA46-BC0D7EC2ACDE}" srcOrd="2" destOrd="0" parTransId="{933C1FF1-6A45-4BAE-8E52-F8612753A037}" sibTransId="{5225913D-7122-4670-AD1C-DD7F4A3E2DEF}"/>
    <dgm:cxn modelId="{9BD42D59-DDAC-4C49-941D-856BC2408957}" type="presParOf" srcId="{7A49E3F9-5ACF-47C9-80FC-82B2651C8539}" destId="{147A3615-2A2D-421E-B229-0F1EDD926E79}" srcOrd="0" destOrd="0" presId="urn:microsoft.com/office/officeart/2005/8/layout/lProcess2"/>
    <dgm:cxn modelId="{B1F965C6-4119-40C2-98AD-88CFDF8750CF}" type="presParOf" srcId="{147A3615-2A2D-421E-B229-0F1EDD926E79}" destId="{FBF89DDC-64B0-42CA-B760-02AB101E3E98}" srcOrd="0" destOrd="0" presId="urn:microsoft.com/office/officeart/2005/8/layout/lProcess2"/>
    <dgm:cxn modelId="{9E9C49BE-DFF1-4FFE-B886-D129FFABC946}" type="presParOf" srcId="{147A3615-2A2D-421E-B229-0F1EDD926E79}" destId="{BEC475BC-F621-465B-B851-CD7414EBB390}" srcOrd="1" destOrd="0" presId="urn:microsoft.com/office/officeart/2005/8/layout/lProcess2"/>
    <dgm:cxn modelId="{F6C018AA-45DB-4583-B229-7AB729ABB6AD}" type="presParOf" srcId="{147A3615-2A2D-421E-B229-0F1EDD926E79}" destId="{FEA774EA-C4EE-49CF-AA82-46FCC8D64459}" srcOrd="2" destOrd="0" presId="urn:microsoft.com/office/officeart/2005/8/layout/lProcess2"/>
    <dgm:cxn modelId="{2312FFB1-4F0C-4365-8D27-23A1878BDE2D}" type="presParOf" srcId="{FEA774EA-C4EE-49CF-AA82-46FCC8D64459}" destId="{F45C95B2-98E1-4A2D-99F9-58E630DF4E29}" srcOrd="0" destOrd="0" presId="urn:microsoft.com/office/officeart/2005/8/layout/lProcess2"/>
    <dgm:cxn modelId="{DAEFCCF0-A7DC-475B-89F9-C3FD9B4BA18B}" type="presParOf" srcId="{F45C95B2-98E1-4A2D-99F9-58E630DF4E29}" destId="{67000D6E-CF51-4B3B-A652-6D045A52A53D}" srcOrd="0" destOrd="0" presId="urn:microsoft.com/office/officeart/2005/8/layout/lProcess2"/>
    <dgm:cxn modelId="{A3EAF129-7625-4565-8235-5D472F278744}" type="presParOf" srcId="{F45C95B2-98E1-4A2D-99F9-58E630DF4E29}" destId="{80F7BEE8-E743-4A8C-8C95-9A5F65F9E6A6}" srcOrd="1" destOrd="0" presId="urn:microsoft.com/office/officeart/2005/8/layout/lProcess2"/>
    <dgm:cxn modelId="{E23301EC-29C9-4CCD-814F-B5F6BD31ED7D}" type="presParOf" srcId="{F45C95B2-98E1-4A2D-99F9-58E630DF4E29}" destId="{90A7F53B-7E56-47A5-92F4-C8D0469104B7}" srcOrd="2" destOrd="0" presId="urn:microsoft.com/office/officeart/2005/8/layout/lProcess2"/>
    <dgm:cxn modelId="{6BF0F194-D899-4967-8806-481D94DBE44F}" type="presParOf" srcId="{F45C95B2-98E1-4A2D-99F9-58E630DF4E29}" destId="{3AE7FFDF-3BF2-4A24-BB0A-C531496533CD}" srcOrd="3" destOrd="0" presId="urn:microsoft.com/office/officeart/2005/8/layout/lProcess2"/>
    <dgm:cxn modelId="{2646D55B-4A19-4757-A091-CD886F13AB42}" type="presParOf" srcId="{F45C95B2-98E1-4A2D-99F9-58E630DF4E29}" destId="{D7BAAB20-6BB8-4A10-B64E-CF8A75D55928}" srcOrd="4" destOrd="0" presId="urn:microsoft.com/office/officeart/2005/8/layout/lProcess2"/>
    <dgm:cxn modelId="{E499B942-93A9-42C7-AF33-44096242C289}" type="presParOf" srcId="{7A49E3F9-5ACF-47C9-80FC-82B2651C8539}" destId="{B5963328-9159-4512-99DC-D219B8AF094A}" srcOrd="1" destOrd="0" presId="urn:microsoft.com/office/officeart/2005/8/layout/lProcess2"/>
    <dgm:cxn modelId="{2385B247-BB27-4DB7-B6E3-077E876558E8}" type="presParOf" srcId="{7A49E3F9-5ACF-47C9-80FC-82B2651C8539}" destId="{425DA3E6-1862-407E-9630-297720B2A344}" srcOrd="2" destOrd="0" presId="urn:microsoft.com/office/officeart/2005/8/layout/lProcess2"/>
    <dgm:cxn modelId="{49F41558-9FB3-479B-B0F3-801C78A250E0}" type="presParOf" srcId="{425DA3E6-1862-407E-9630-297720B2A344}" destId="{89B549E2-DF08-4531-ACFF-67C34834302C}" srcOrd="0" destOrd="0" presId="urn:microsoft.com/office/officeart/2005/8/layout/lProcess2"/>
    <dgm:cxn modelId="{5D2B39BE-F014-4773-9A97-011B52CAE369}" type="presParOf" srcId="{425DA3E6-1862-407E-9630-297720B2A344}" destId="{BE881D65-2A70-4A32-95F9-87E8C173D2FA}" srcOrd="1" destOrd="0" presId="urn:microsoft.com/office/officeart/2005/8/layout/lProcess2"/>
    <dgm:cxn modelId="{63696226-8C40-4759-90BB-2121B38B032A}" type="presParOf" srcId="{425DA3E6-1862-407E-9630-297720B2A344}" destId="{BF6B898A-3D3F-4195-A81A-433DA45FC6E9}" srcOrd="2" destOrd="0" presId="urn:microsoft.com/office/officeart/2005/8/layout/lProcess2"/>
    <dgm:cxn modelId="{3FEFDAF6-E740-4420-A813-604AB62B05B4}" type="presParOf" srcId="{BF6B898A-3D3F-4195-A81A-433DA45FC6E9}" destId="{919C7818-B148-43D7-8E7E-4C54AEB41D8B}" srcOrd="0" destOrd="0" presId="urn:microsoft.com/office/officeart/2005/8/layout/lProcess2"/>
    <dgm:cxn modelId="{0A37A366-3655-40A4-AD07-7F728E6D494E}" type="presParOf" srcId="{919C7818-B148-43D7-8E7E-4C54AEB41D8B}" destId="{6DBAA3C6-3FB6-4582-A9D2-07B7D57425E0}" srcOrd="0" destOrd="0" presId="urn:microsoft.com/office/officeart/2005/8/layout/lProcess2"/>
    <dgm:cxn modelId="{94B32FCA-0F0B-46FC-9426-7B126F88CC51}" type="presParOf" srcId="{919C7818-B148-43D7-8E7E-4C54AEB41D8B}" destId="{4E48B4EE-2ECB-49D9-9342-80A16B431AB1}" srcOrd="1" destOrd="0" presId="urn:microsoft.com/office/officeart/2005/8/layout/lProcess2"/>
    <dgm:cxn modelId="{A79A7D2C-5F36-49C6-84A0-2AFB6F463E8C}" type="presParOf" srcId="{919C7818-B148-43D7-8E7E-4C54AEB41D8B}" destId="{C90316BA-FB7D-439A-88D5-2485CDC8D2E5}" srcOrd="2" destOrd="0" presId="urn:microsoft.com/office/officeart/2005/8/layout/lProcess2"/>
    <dgm:cxn modelId="{A7FE589B-2BD4-432F-BE0A-DFA1B2E19307}" type="presParOf" srcId="{919C7818-B148-43D7-8E7E-4C54AEB41D8B}" destId="{067A1AAC-C8FC-4F93-B410-486293BA4D6B}" srcOrd="3" destOrd="0" presId="urn:microsoft.com/office/officeart/2005/8/layout/lProcess2"/>
    <dgm:cxn modelId="{83CC2C90-F07B-453C-A3A0-B9401C8280BA}" type="presParOf" srcId="{919C7818-B148-43D7-8E7E-4C54AEB41D8B}" destId="{6B2D88CA-5CF9-4719-97FF-10CA919FD245}" srcOrd="4" destOrd="0" presId="urn:microsoft.com/office/officeart/2005/8/layout/lProcess2"/>
    <dgm:cxn modelId="{59C07E74-D755-408C-BD75-F5FCF867C937}" type="presParOf" srcId="{7A49E3F9-5ACF-47C9-80FC-82B2651C8539}" destId="{D8D9E5C0-4DF4-4450-B3CD-CFCA9169FA4D}" srcOrd="3" destOrd="0" presId="urn:microsoft.com/office/officeart/2005/8/layout/lProcess2"/>
    <dgm:cxn modelId="{5271833D-440F-4EB5-AAC2-FF1782856D7E}" type="presParOf" srcId="{7A49E3F9-5ACF-47C9-80FC-82B2651C8539}" destId="{5F50D522-B18C-4D70-A5C2-66CB244CD080}" srcOrd="4" destOrd="0" presId="urn:microsoft.com/office/officeart/2005/8/layout/lProcess2"/>
    <dgm:cxn modelId="{64BE90A1-A87B-4AD2-8786-58838890B4B3}" type="presParOf" srcId="{5F50D522-B18C-4D70-A5C2-66CB244CD080}" destId="{BCA618F5-8C59-44C1-8EFF-D301ABEA89AD}" srcOrd="0" destOrd="0" presId="urn:microsoft.com/office/officeart/2005/8/layout/lProcess2"/>
    <dgm:cxn modelId="{71F6EEF8-3D16-4872-B03A-09D418445B79}" type="presParOf" srcId="{5F50D522-B18C-4D70-A5C2-66CB244CD080}" destId="{AA7F4453-86D3-4E42-9044-C9D816799245}" srcOrd="1" destOrd="0" presId="urn:microsoft.com/office/officeart/2005/8/layout/lProcess2"/>
    <dgm:cxn modelId="{68FCF51F-E990-4FCD-8399-D080CA9AF235}" type="presParOf" srcId="{5F50D522-B18C-4D70-A5C2-66CB244CD080}" destId="{6AAC4D8C-D7F1-442A-B88C-EC9C411EC05F}" srcOrd="2" destOrd="0" presId="urn:microsoft.com/office/officeart/2005/8/layout/lProcess2"/>
    <dgm:cxn modelId="{D70274B9-B298-490F-B0BC-030BB568CDB1}" type="presParOf" srcId="{6AAC4D8C-D7F1-442A-B88C-EC9C411EC05F}" destId="{8DCFC68B-D90B-4D1B-B5DE-2F59BBB1D9B3}" srcOrd="0" destOrd="0" presId="urn:microsoft.com/office/officeart/2005/8/layout/lProcess2"/>
    <dgm:cxn modelId="{5300C63B-1149-4093-819A-19134DF45FB1}" type="presParOf" srcId="{8DCFC68B-D90B-4D1B-B5DE-2F59BBB1D9B3}" destId="{DFFC5DEB-5497-427D-B54C-3D6BD506958B}" srcOrd="0" destOrd="0" presId="urn:microsoft.com/office/officeart/2005/8/layout/l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F89DDC-64B0-42CA-B760-02AB101E3E98}">
      <dsp:nvSpPr>
        <dsp:cNvPr id="0" name=""/>
        <dsp:cNvSpPr/>
      </dsp:nvSpPr>
      <dsp:spPr>
        <a:xfrm>
          <a:off x="1150" y="0"/>
          <a:ext cx="2992437" cy="38607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1" kern="1200" dirty="0" smtClean="0"/>
            <a:t>Estimated 40.3million</a:t>
          </a:r>
          <a:endParaRPr lang="en-US" sz="2300" b="1" kern="1200" dirty="0"/>
        </a:p>
      </dsp:txBody>
      <dsp:txXfrm>
        <a:off x="1150" y="0"/>
        <a:ext cx="2992437" cy="1158239"/>
      </dsp:txXfrm>
    </dsp:sp>
    <dsp:sp modelId="{67000D6E-CF51-4B3B-A652-6D045A52A53D}">
      <dsp:nvSpPr>
        <dsp:cNvPr id="0" name=""/>
        <dsp:cNvSpPr/>
      </dsp:nvSpPr>
      <dsp:spPr>
        <a:xfrm>
          <a:off x="300394" y="1158569"/>
          <a:ext cx="2393950" cy="758492"/>
        </a:xfrm>
        <a:prstGeom prst="roundRect">
          <a:avLst>
            <a:gd name="adj" fmla="val 10000"/>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lvl="0" algn="ctr" defTabSz="666750">
            <a:lnSpc>
              <a:spcPct val="90000"/>
            </a:lnSpc>
            <a:spcBef>
              <a:spcPct val="0"/>
            </a:spcBef>
            <a:spcAft>
              <a:spcPct val="35000"/>
            </a:spcAft>
          </a:pPr>
          <a:r>
            <a:rPr lang="en-US" sz="1500" kern="1200" dirty="0" smtClean="0"/>
            <a:t>24.9 million in forced labour</a:t>
          </a:r>
          <a:endParaRPr lang="en-US" sz="1500" kern="1200" dirty="0"/>
        </a:p>
      </dsp:txBody>
      <dsp:txXfrm>
        <a:off x="322609" y="1180784"/>
        <a:ext cx="2349520" cy="714062"/>
      </dsp:txXfrm>
    </dsp:sp>
    <dsp:sp modelId="{90A7F53B-7E56-47A5-92F4-C8D0469104B7}">
      <dsp:nvSpPr>
        <dsp:cNvPr id="0" name=""/>
        <dsp:cNvSpPr/>
      </dsp:nvSpPr>
      <dsp:spPr>
        <a:xfrm>
          <a:off x="300394" y="2033753"/>
          <a:ext cx="2393950" cy="758492"/>
        </a:xfrm>
        <a:prstGeom prst="roundRect">
          <a:avLst>
            <a:gd name="adj" fmla="val 10000"/>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lvl="0" algn="ctr" defTabSz="666750">
            <a:lnSpc>
              <a:spcPct val="90000"/>
            </a:lnSpc>
            <a:spcBef>
              <a:spcPct val="0"/>
            </a:spcBef>
            <a:spcAft>
              <a:spcPct val="35000"/>
            </a:spcAft>
          </a:pPr>
          <a:r>
            <a:rPr lang="en-US" sz="1500" kern="1200" dirty="0" smtClean="0"/>
            <a:t>15.4 million in forced marriages</a:t>
          </a:r>
          <a:endParaRPr lang="en-US" sz="1500" kern="1200" dirty="0"/>
        </a:p>
      </dsp:txBody>
      <dsp:txXfrm>
        <a:off x="322609" y="2055968"/>
        <a:ext cx="2349520" cy="714062"/>
      </dsp:txXfrm>
    </dsp:sp>
    <dsp:sp modelId="{D7BAAB20-6BB8-4A10-B64E-CF8A75D55928}">
      <dsp:nvSpPr>
        <dsp:cNvPr id="0" name=""/>
        <dsp:cNvSpPr/>
      </dsp:nvSpPr>
      <dsp:spPr>
        <a:xfrm>
          <a:off x="300394" y="2908936"/>
          <a:ext cx="2393950" cy="758492"/>
        </a:xfrm>
        <a:prstGeom prst="roundRect">
          <a:avLst>
            <a:gd name="adj" fmla="val 10000"/>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lvl="0" algn="ctr" defTabSz="666750">
            <a:lnSpc>
              <a:spcPct val="90000"/>
            </a:lnSpc>
            <a:spcBef>
              <a:spcPct val="0"/>
            </a:spcBef>
            <a:spcAft>
              <a:spcPct val="35000"/>
            </a:spcAft>
          </a:pPr>
          <a:r>
            <a:rPr lang="en-US" sz="1500" kern="1200" dirty="0" smtClean="0"/>
            <a:t>This means 5.4 million victims for every 1000 people in the world</a:t>
          </a:r>
          <a:endParaRPr lang="en-US" sz="1500" kern="1200" dirty="0"/>
        </a:p>
      </dsp:txBody>
      <dsp:txXfrm>
        <a:off x="322609" y="2931151"/>
        <a:ext cx="2349520" cy="714062"/>
      </dsp:txXfrm>
    </dsp:sp>
    <dsp:sp modelId="{89B549E2-DF08-4531-ACFF-67C34834302C}">
      <dsp:nvSpPr>
        <dsp:cNvPr id="0" name=""/>
        <dsp:cNvSpPr/>
      </dsp:nvSpPr>
      <dsp:spPr>
        <a:xfrm>
          <a:off x="3218021" y="0"/>
          <a:ext cx="2992437" cy="3860799"/>
        </a:xfrm>
        <a:prstGeom prst="roundRect">
          <a:avLst>
            <a:gd name="adj" fmla="val 10000"/>
          </a:avLst>
        </a:prstGeom>
        <a:solidFill>
          <a:schemeClr val="accent6">
            <a:lumMod val="60000"/>
            <a:lumOff val="4000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1" kern="1200" dirty="0" smtClean="0"/>
            <a:t>Out of 24.9million trapped in forced labour</a:t>
          </a:r>
          <a:endParaRPr lang="en-US" sz="2300" b="1" kern="1200" dirty="0"/>
        </a:p>
      </dsp:txBody>
      <dsp:txXfrm>
        <a:off x="3218021" y="0"/>
        <a:ext cx="2992437" cy="1158239"/>
      </dsp:txXfrm>
    </dsp:sp>
    <dsp:sp modelId="{6DBAA3C6-3FB6-4582-A9D2-07B7D57425E0}">
      <dsp:nvSpPr>
        <dsp:cNvPr id="0" name=""/>
        <dsp:cNvSpPr/>
      </dsp:nvSpPr>
      <dsp:spPr>
        <a:xfrm>
          <a:off x="3517265" y="1158569"/>
          <a:ext cx="2393950" cy="758492"/>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lvl="0" algn="ctr" defTabSz="666750">
            <a:lnSpc>
              <a:spcPct val="90000"/>
            </a:lnSpc>
            <a:spcBef>
              <a:spcPct val="0"/>
            </a:spcBef>
            <a:spcAft>
              <a:spcPct val="35000"/>
            </a:spcAft>
          </a:pPr>
          <a:r>
            <a:rPr lang="en-US" sz="1500" kern="1200" dirty="0" smtClean="0"/>
            <a:t>16 million are exploited in private sector</a:t>
          </a:r>
          <a:endParaRPr lang="en-US" sz="1500" kern="1200" dirty="0"/>
        </a:p>
      </dsp:txBody>
      <dsp:txXfrm>
        <a:off x="3539480" y="1180784"/>
        <a:ext cx="2349520" cy="714062"/>
      </dsp:txXfrm>
    </dsp:sp>
    <dsp:sp modelId="{C90316BA-FB7D-439A-88D5-2485CDC8D2E5}">
      <dsp:nvSpPr>
        <dsp:cNvPr id="0" name=""/>
        <dsp:cNvSpPr/>
      </dsp:nvSpPr>
      <dsp:spPr>
        <a:xfrm>
          <a:off x="3517265" y="2033753"/>
          <a:ext cx="2393950" cy="758492"/>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lvl="0" algn="ctr" defTabSz="666750">
            <a:lnSpc>
              <a:spcPct val="90000"/>
            </a:lnSpc>
            <a:spcBef>
              <a:spcPct val="0"/>
            </a:spcBef>
            <a:spcAft>
              <a:spcPct val="35000"/>
            </a:spcAft>
          </a:pPr>
          <a:r>
            <a:rPr lang="en-US" sz="1500" kern="1200" dirty="0" smtClean="0"/>
            <a:t>4.8 million in forced sexual exploitation</a:t>
          </a:r>
          <a:endParaRPr lang="en-US" sz="1500" kern="1200" dirty="0"/>
        </a:p>
      </dsp:txBody>
      <dsp:txXfrm>
        <a:off x="3539480" y="2055968"/>
        <a:ext cx="2349520" cy="714062"/>
      </dsp:txXfrm>
    </dsp:sp>
    <dsp:sp modelId="{6B2D88CA-5CF9-4719-97FF-10CA919FD245}">
      <dsp:nvSpPr>
        <dsp:cNvPr id="0" name=""/>
        <dsp:cNvSpPr/>
      </dsp:nvSpPr>
      <dsp:spPr>
        <a:xfrm>
          <a:off x="3517265" y="2908936"/>
          <a:ext cx="2393950" cy="758492"/>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lvl="0" algn="ctr" defTabSz="666750">
            <a:lnSpc>
              <a:spcPct val="90000"/>
            </a:lnSpc>
            <a:spcBef>
              <a:spcPct val="0"/>
            </a:spcBef>
            <a:spcAft>
              <a:spcPct val="35000"/>
            </a:spcAft>
          </a:pPr>
          <a:r>
            <a:rPr lang="en-US" sz="1500" kern="1200" dirty="0" smtClean="0"/>
            <a:t>4 million in forced labour imposed by state authorities</a:t>
          </a:r>
          <a:endParaRPr lang="en-US" sz="1500" kern="1200" dirty="0"/>
        </a:p>
      </dsp:txBody>
      <dsp:txXfrm>
        <a:off x="3539480" y="2931151"/>
        <a:ext cx="2349520" cy="714062"/>
      </dsp:txXfrm>
    </dsp:sp>
    <dsp:sp modelId="{BCA618F5-8C59-44C1-8EFF-D301ABEA89AD}">
      <dsp:nvSpPr>
        <dsp:cNvPr id="0" name=""/>
        <dsp:cNvSpPr/>
      </dsp:nvSpPr>
      <dsp:spPr>
        <a:xfrm>
          <a:off x="6434891" y="0"/>
          <a:ext cx="2992437" cy="3860799"/>
        </a:xfrm>
        <a:prstGeom prst="roundRect">
          <a:avLst>
            <a:gd name="adj" fmla="val 10000"/>
          </a:avLst>
        </a:prstGeom>
        <a:solidFill>
          <a:schemeClr val="accent2">
            <a:lumMod val="40000"/>
            <a:lumOff val="6000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1" kern="1200" dirty="0" smtClean="0"/>
            <a:t>1 in 4 victims of modern slavery are children</a:t>
          </a:r>
          <a:endParaRPr lang="en-US" sz="2300" b="1" kern="1200" dirty="0"/>
        </a:p>
      </dsp:txBody>
      <dsp:txXfrm>
        <a:off x="6434891" y="0"/>
        <a:ext cx="2992437" cy="1158239"/>
      </dsp:txXfrm>
    </dsp:sp>
    <dsp:sp modelId="{DFFC5DEB-5497-427D-B54C-3D6BD506958B}">
      <dsp:nvSpPr>
        <dsp:cNvPr id="0" name=""/>
        <dsp:cNvSpPr/>
      </dsp:nvSpPr>
      <dsp:spPr>
        <a:xfrm>
          <a:off x="6734135" y="1158239"/>
          <a:ext cx="2393950" cy="2509519"/>
        </a:xfrm>
        <a:prstGeom prst="roundRect">
          <a:avLst>
            <a:gd name="adj" fmla="val 1000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lvl="0" algn="ctr" defTabSz="666750">
            <a:lnSpc>
              <a:spcPct val="90000"/>
            </a:lnSpc>
            <a:spcBef>
              <a:spcPct val="0"/>
            </a:spcBef>
            <a:spcAft>
              <a:spcPct val="35000"/>
            </a:spcAft>
          </a:pPr>
          <a:r>
            <a:rPr lang="en-US" sz="1500" kern="1200" dirty="0" smtClean="0"/>
            <a:t>Women and girls are disproportionately affected by forced labour</a:t>
          </a:r>
          <a:endParaRPr lang="en-US" sz="1500" kern="1200" dirty="0"/>
        </a:p>
      </dsp:txBody>
      <dsp:txXfrm>
        <a:off x="6804251" y="1228355"/>
        <a:ext cx="2253718" cy="2369287"/>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96A854-ED60-4EFE-A588-2B416D7C50CB}" type="datetimeFigureOut">
              <a:rPr lang="en-GB" smtClean="0"/>
              <a:t>21/02/2019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3ED66A7-4ECB-41D7-9E1B-08D02E26E11C}" type="slidenum">
              <a:rPr lang="en-GB" smtClean="0"/>
              <a:t>‹#›</a:t>
            </a:fld>
            <a:endParaRPr lang="en-GB"/>
          </a:p>
        </p:txBody>
      </p:sp>
    </p:spTree>
    <p:extLst>
      <p:ext uri="{BB962C8B-B14F-4D97-AF65-F5344CB8AC3E}">
        <p14:creationId xmlns:p14="http://schemas.microsoft.com/office/powerpoint/2010/main" val="238381319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8A54AF-D851-4192-8DDB-A132F2A3C5A0}" type="datetimeFigureOut">
              <a:rPr lang="en-GB" smtClean="0"/>
              <a:t>21/02/2019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629931-C524-4D5A-8148-8027391DD018}" type="slidenum">
              <a:rPr lang="en-GB" smtClean="0"/>
              <a:t>‹#›</a:t>
            </a:fld>
            <a:endParaRPr lang="en-GB"/>
          </a:p>
        </p:txBody>
      </p:sp>
    </p:spTree>
    <p:extLst>
      <p:ext uri="{BB962C8B-B14F-4D97-AF65-F5344CB8AC3E}">
        <p14:creationId xmlns:p14="http://schemas.microsoft.com/office/powerpoint/2010/main" val="41492915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ilo.org/global/publications/books/WCMS_575479/lang--en/index.htm"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bbc.co.uk/news/uk-wales-29754284"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By the end of this lesson, you will be able to:</a:t>
            </a:r>
          </a:p>
          <a:p>
            <a:pPr marL="228600" indent="-228600">
              <a:buFont typeface="+mj-lt"/>
              <a:buAutoNum type="arabicPeriod"/>
            </a:pPr>
            <a:endParaRPr lang="en-GB" sz="1100" dirty="0" smtClean="0">
              <a:latin typeface="Arial" panose="020B0604020202020204" pitchFamily="34" charset="0"/>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a:t>
            </a:r>
            <a:r>
              <a:rPr lang="en-GB" sz="1100" kern="1200" dirty="0" smtClean="0">
                <a:solidFill>
                  <a:schemeClr val="tx1"/>
                </a:solidFill>
                <a:effectLst/>
                <a:latin typeface="Arial" panose="020B0604020202020204" pitchFamily="34" charset="0"/>
                <a:ea typeface="+mn-ea"/>
                <a:cs typeface="Arial" panose="020B0604020202020204" pitchFamily="34" charset="0"/>
              </a:rPr>
              <a:t> offences that are covered under modern slavery umbrella</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a:t>
            </a:r>
            <a:r>
              <a:rPr lang="en-GB" sz="1100" kern="1200" dirty="0" smtClean="0">
                <a:solidFill>
                  <a:schemeClr val="tx1"/>
                </a:solidFill>
                <a:effectLst/>
                <a:latin typeface="Arial" panose="020B0604020202020204" pitchFamily="34" charset="0"/>
                <a:ea typeface="+mn-ea"/>
                <a:cs typeface="Arial" panose="020B0604020202020204" pitchFamily="34" charset="0"/>
              </a:rPr>
              <a:t> the types of exploitation</a:t>
            </a:r>
          </a:p>
          <a:p>
            <a:pPr marL="22860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signs of human trafficking and modern days slavery</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14629931-C524-4D5A-8148-8027391DD018}" type="slidenum">
              <a:rPr lang="en-GB" smtClean="0"/>
              <a:t>1</a:t>
            </a:fld>
            <a:endParaRPr lang="en-GB"/>
          </a:p>
        </p:txBody>
      </p:sp>
    </p:spTree>
    <p:extLst>
      <p:ext uri="{BB962C8B-B14F-4D97-AF65-F5344CB8AC3E}">
        <p14:creationId xmlns:p14="http://schemas.microsoft.com/office/powerpoint/2010/main" val="3233807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a:t>
            </a:fld>
            <a:endParaRPr lang="en-GB"/>
          </a:p>
        </p:txBody>
      </p:sp>
    </p:spTree>
    <p:extLst>
      <p:ext uri="{BB962C8B-B14F-4D97-AF65-F5344CB8AC3E}">
        <p14:creationId xmlns:p14="http://schemas.microsoft.com/office/powerpoint/2010/main" val="1425799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At any given time in 2016, an estimated </a:t>
            </a: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40.3 million</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people are </a:t>
            </a: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in modern slavery</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including 24.9 in forced labour and </a:t>
            </a: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15.4 million in forced marriage</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It means there are </a:t>
            </a: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5.4 victims of modern slavery for every 1,000 people</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in the world.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1 in 4 victims of modern slavery are children.</a:t>
            </a: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Out of the </a:t>
            </a: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24.9 million</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people trapped </a:t>
            </a: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in forced labour</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16 million</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people are exploited </a:t>
            </a: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in the private sector</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such as domestic work, construction or agriculture; </a:t>
            </a: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4.8 million</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persons </a:t>
            </a: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in forced sexual exploitation</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and </a:t>
            </a: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4 million </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persons </a:t>
            </a: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in forced labour imposed by state</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authorities.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Women and girls are disproportionately affected</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by forced labour, accounting for 99% of victims in the commercial sex industry, and 58% in other sectors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http://www.ilo.org/global/topics/forced-labour/lang--en/index.htm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Source: </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hlinkClick r:id="rId3"/>
              </a:rPr>
              <a:t>Global Estimates of Modern Slavery: Forced Labour and Forced Marriage </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Geneva, September 2017.</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Modern slavery is a heinous and often hidden crime. It includes slavery, servitude, forced and compulsory labour and human trafficking. The impact can be devastating for the victims.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In 2016, 3,805 potential victims were identified and referred in the UK. In the year to March 2017 the police in England and Wales recorded 2,255 modern slavery crimes. However, many more crimes and victims go undetected.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https://www.gov.uk/government/publications/modern-slavery-training-resource-page/modern-slavery-training-resource-page – updated 4th May 2018 </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a:t>
            </a:fld>
            <a:endParaRPr lang="en-GB"/>
          </a:p>
        </p:txBody>
      </p:sp>
    </p:spTree>
    <p:extLst>
      <p:ext uri="{BB962C8B-B14F-4D97-AF65-F5344CB8AC3E}">
        <p14:creationId xmlns:p14="http://schemas.microsoft.com/office/powerpoint/2010/main" val="42119719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Modern Slavery Bill 2015 is the Umbrella offence, it includes definitions of Slavery, Forced Labour, Servitude, Human Trafficking and Exploitation. Which we will examine during the input.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The Modern Slavery Bill was imposed as until 2015 there had been gaps in the legislation regarding human trafficking offences.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This input is to raise your awareness and will concentrate on human trafficking.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SLAVERY/SERVITUDE/FORCED-COMPULSORY LABOUR…..a) Person holds another in slavery or servitude and the person knows OR ought to know that person is held in slavery or servitude. b) person requires another person to perform forced or compulsory labour and the circumstances are such that the person knows or ought to know that the other person is being required to perform forced or compulsory labour.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TRAFFICKING……arranges or facilitates the travel of another person with a view to them being exploited.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EXPLOITATION…if 1or more…..1) slavery/forced labour 2)sexual exploitation 3) removal of organs 4)securing services by force/threats or deception 5)securing services, </a:t>
            </a:r>
            <a:r>
              <a:rPr kumimoji="0" lang="en-GB"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anose="020B0600070205080204" pitchFamily="34" charset="-128"/>
                <a:cs typeface="+mn-cs"/>
              </a:rPr>
              <a:t>etc</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from children and vulnerable people.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a:t>
            </a:fld>
            <a:endParaRPr lang="en-GB"/>
          </a:p>
        </p:txBody>
      </p:sp>
    </p:spTree>
    <p:extLst>
      <p:ext uri="{BB962C8B-B14F-4D97-AF65-F5344CB8AC3E}">
        <p14:creationId xmlns:p14="http://schemas.microsoft.com/office/powerpoint/2010/main" val="1689635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Plays off HUMAN TRAFFICKING HTDVD…IFO FILE BETTER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https://www.youtube.com/watch?v=tE_lduB6bQc </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5</a:t>
            </a:fld>
            <a:endParaRPr lang="en-GB"/>
          </a:p>
        </p:txBody>
      </p:sp>
    </p:spTree>
    <p:extLst>
      <p:ext uri="{BB962C8B-B14F-4D97-AF65-F5344CB8AC3E}">
        <p14:creationId xmlns:p14="http://schemas.microsoft.com/office/powerpoint/2010/main" val="1372284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Activity 1 : </a:t>
            </a:r>
            <a:r>
              <a:rPr lang="en-GB" sz="1100" kern="1200" dirty="0" smtClean="0">
                <a:solidFill>
                  <a:schemeClr val="tx1"/>
                </a:solidFill>
                <a:effectLst/>
                <a:latin typeface="Arial" panose="020B0604020202020204" pitchFamily="34" charset="0"/>
                <a:ea typeface="+mn-ea"/>
                <a:cs typeface="Arial" panose="020B0604020202020204" pitchFamily="34" charset="0"/>
              </a:rPr>
              <a:t>Trainer to split class into 5 groups and give each group a piece of flip chart paper, coloured pens and 1 of the following words:</a:t>
            </a: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Smuggled</a:t>
            </a: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Trafficked</a:t>
            </a: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Asylum seeker</a:t>
            </a: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Refugee</a:t>
            </a: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Migrant worker</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Each group to discuss and record what they think their word means.  Each group to present to other groups.</a:t>
            </a: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Trainer to facilitate discussion around group answers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Smuggling</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the facilitation, transportation or illegal entry of a person or persons across an international border in violation of one or more countries laws either clandestinely or through deception such as the use of fraudulent documents.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Human Trafficking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is the trade in humans most commonly for the purpose of sexual slavery, forced labour, commercial exploitation for the trafficker or others, or for the extraction of organs or tissues including surrogacy &amp; ova removal.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Asylum Seeker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A person who leaves their own country for their safety, often for reasons of fear of persecution because of race, religion, social group or political opinion &amp; has crossed an international border into a country which he or she hopes will protect them &amp; allow them to live there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Refugee</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Is a person who was an asylum seeker, but whose application to remain in the country they have fled to has been successful &amp; they have therefore been granted leave to remain in that country.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Migrant Worker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Refers to a person who is engaged or has been engaged </a:t>
            </a:r>
            <a:r>
              <a:rPr kumimoji="0" lang="en-GB" altLang="en-US" sz="1100" b="0" i="0" u="none" strike="noStrike" kern="1200" cap="none" spc="0" normalizeH="0" baseline="0" noProof="0" dirty="0" smtClean="0">
                <a:ln>
                  <a:noFill/>
                </a:ln>
                <a:solidFill>
                  <a:srgbClr val="808080"/>
                </a:solidFill>
                <a:effectLst/>
                <a:uLnTx/>
                <a:uFillTx/>
                <a:latin typeface="Arial" panose="020B0604020202020204" pitchFamily="34" charset="0"/>
                <a:ea typeface="ＭＳ Ｐゴシック" panose="020B0600070205080204" pitchFamily="34" charset="-128"/>
                <a:cs typeface="Arial" panose="020B0604020202020204" pitchFamily="34" charset="0"/>
              </a:rPr>
              <a:t>in a paid activity in a country of which he or she isn’t a national.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Q. What is the difference between smuggled and trafficked….smuggled consent/believing…trafficking ultimate aim not that.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Q. What do we hear in our community about migrant workers.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6</a:t>
            </a:fld>
            <a:endParaRPr lang="en-GB"/>
          </a:p>
        </p:txBody>
      </p:sp>
    </p:spTree>
    <p:extLst>
      <p:ext uri="{BB962C8B-B14F-4D97-AF65-F5344CB8AC3E}">
        <p14:creationId xmlns:p14="http://schemas.microsoft.com/office/powerpoint/2010/main" val="3011761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Talk about whether we mean “into UK”, “out of UK” &amp; “around the UK” – from one area or city to another – known as Internal Trafficking. Human Trafficking could even be from one room or floor to another.</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Usually for those coming into the country, it is for a job they have applied for but turns out to be something completely different when they arrive.</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While many organisations have different work streams or departments, the traffickers have a person they regard as a commodity, who they use and abuse at will. They do not simply categorise any single facet, but will make use of the victim however they see fit.</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It is a fact that traffickers will ‘coach’ victims not to engage with ‘the Authorities’ – Police and Social Services. The fact that many victims come from under developed areas where corruption is rife, is often used by the traffickers to ensure that they are reluctant to engage with Police or SSD.</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There is no definition as to the length of the journey, Trafficking can be from ROOM TO ROOM and would constitute and offence under the Modern Slavery Act 2015. ***</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7</a:t>
            </a:fld>
            <a:endParaRPr lang="en-GB"/>
          </a:p>
        </p:txBody>
      </p:sp>
    </p:spTree>
    <p:extLst>
      <p:ext uri="{BB962C8B-B14F-4D97-AF65-F5344CB8AC3E}">
        <p14:creationId xmlns:p14="http://schemas.microsoft.com/office/powerpoint/2010/main" val="31237294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Give Definition of trafficking from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UN Trafficking in Persons Protocol.</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principal difference between people smuggling and human trafficking is the element of exploitation.  It is important to examine the end situation when the victim is recovered to determine whether they have been smuggled or trafficked.</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Victims of trafficking have not consented, or the consent they did give is rendered meaningless by the actions of the traffickers, e.g. deception.  However, for those who have been trafficked the very purpose of their journey is to put them into an exploitation situation from which the traffickers can profit.  Human trafficking can be categorised as sexual exploitation (rape and prostitution) and non-sexual exploitation (begging, forced labour, domestic servitude, cannabis cultivation, pick-pocketing, human organ transplant, slavery)</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People being smuggled as illegal migrants have usually consented to being smuggled.  The relationship between an illegal migrant and a people smuggler is a commercial transaction which ends on completion of the journey.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8</a:t>
            </a:fld>
            <a:endParaRPr lang="en-GB"/>
          </a:p>
        </p:txBody>
      </p:sp>
    </p:spTree>
    <p:extLst>
      <p:ext uri="{BB962C8B-B14F-4D97-AF65-F5344CB8AC3E}">
        <p14:creationId xmlns:p14="http://schemas.microsoft.com/office/powerpoint/2010/main" val="32470716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Board blast types of exploitation before showing this slide.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Sexual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frequently through prostitution where victims are placed into off-street brothels, forced to see many clients, and receive either little or no money.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Forced labour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where victims are forced to work very long hours and hand over all of their wages to their traffickers or controllers, e.g. </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domestic situations as nannies or maids, sweatshop factories, construction sites, farm work, paving/ tarmacking</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Criminal</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drugs, cannabis farming, organised crime, begging, benefit fraud, s</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shoplifting/Theft, Credit card/ATM fraud, Selling Stolen Goods, DVD Pirating and Sales( up until recently we treated as offender and did not consider exploitation.</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Domestic Servitude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victims who live and work in households where they are forced to work through threats of serious harm and physical and sexual assaults.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Enabling others to acquire benefit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this can include but is not restricted to money from state financial assistance such as child benefit or unemployment benefit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Organ harvesting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where victims are trafficked in order to sell their body parts and organs for transplant; eggs, kidneys, eyes (China)…Nothing reported to date in Wales.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Children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children are amongst the most vulnerable victims; sometimes they are sold into forced labour or domestic work through debt bondage by family members where they are vulnerable to sexual or physical abuse. </a:t>
            </a: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GB" altLang="en-US" sz="1200" b="0" i="0" u="none" strike="noStrike" kern="1200" cap="none" spc="0" normalizeH="0" baseline="0" noProof="0" dirty="0" smtClean="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GB" altLang="en-US" sz="1200" b="0" i="0" u="none" strike="noStrike" kern="1200" cap="none" spc="0" normalizeH="0" baseline="0" noProof="0" dirty="0" smtClean="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GB" altLang="en-US" sz="1200" b="0" i="0" u="none" strike="noStrike" kern="1200" cap="none" spc="0" normalizeH="0" baseline="0" noProof="0" dirty="0" smtClean="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9</a:t>
            </a:fld>
            <a:endParaRPr lang="en-GB"/>
          </a:p>
        </p:txBody>
      </p:sp>
    </p:spTree>
    <p:extLst>
      <p:ext uri="{BB962C8B-B14F-4D97-AF65-F5344CB8AC3E}">
        <p14:creationId xmlns:p14="http://schemas.microsoft.com/office/powerpoint/2010/main" val="3538055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Activity 2: </a:t>
            </a:r>
            <a:r>
              <a:rPr lang="en-GB" sz="1100" kern="1200" dirty="0" smtClean="0">
                <a:solidFill>
                  <a:schemeClr val="tx1"/>
                </a:solidFill>
                <a:effectLst/>
                <a:latin typeface="Arial" panose="020B0604020202020204" pitchFamily="34" charset="0"/>
                <a:ea typeface="+mn-ea"/>
                <a:cs typeface="Arial" panose="020B0604020202020204" pitchFamily="34" charset="0"/>
              </a:rPr>
              <a:t>Trainer to split class into 3 groups. Each group to discuss 1 of the following questions: </a:t>
            </a: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Q1. What might make children &amp; adults vulnerable to being trafficked?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Q2. How are they recruited?</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Q3. Where/ how might you find victims of trafficking being exploited in the UK?</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In their groups, students to discuss and record their answers to their given question. Students to record answers on flip chart paper and present to other groups.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 recent case: Op Imperial can be mentioned here. A Gwent job on </a:t>
            </a:r>
            <a:r>
              <a:rPr kumimoji="0" lang="en-GB"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Cariad</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Farm, victim being Darren </a:t>
            </a:r>
            <a:r>
              <a:rPr kumimoji="0" lang="en-GB"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Simester</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Darrell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Simester</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44, had been made to work for up to 16 hours a day at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Cariad</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Farm in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Peterstone</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near Newport, only ever having two days off.</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He </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hlinkClick r:id="rId3"/>
              </a:rPr>
              <a:t>lived in appalling conditions,</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first in a rat-infested shed then a cold, squalid caravan, with only a horse trough to wash in and no soap or toothbrush.</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David Daniel Doran, 42, who is from a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traveller</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family, was jailed for four-and-a-half years after pleading guilty to forcing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Mr</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Simester</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to perform forced or compulsory labour.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http://www.bbc.co.uk/news/uk-wales-29883114</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10</a:t>
            </a:fld>
            <a:endParaRPr lang="en-GB"/>
          </a:p>
        </p:txBody>
      </p:sp>
    </p:spTree>
    <p:extLst>
      <p:ext uri="{BB962C8B-B14F-4D97-AF65-F5344CB8AC3E}">
        <p14:creationId xmlns:p14="http://schemas.microsoft.com/office/powerpoint/2010/main" val="3788056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ACTIVITY 3: </a:t>
            </a:r>
            <a:r>
              <a:rPr lang="en-GB" sz="1100" kern="1200" dirty="0" smtClean="0">
                <a:solidFill>
                  <a:schemeClr val="tx1"/>
                </a:solidFill>
                <a:effectLst/>
                <a:latin typeface="Arial" panose="020B0604020202020204" pitchFamily="34" charset="0"/>
                <a:ea typeface="+mn-ea"/>
                <a:cs typeface="Arial" panose="020B0604020202020204" pitchFamily="34" charset="0"/>
              </a:rPr>
              <a:t>Trainer to split the class into 2 groups and give each group a piece of flip chart paper and coloured pens.  Trainer to tell the groups to split their flipchart paper into 2 columns and add the titles Child &amp; Adult (1 in each column).  Groups to</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discuss the questions and record answers on flip chart paper.</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kumimoji="0" lang="en-GB" altLang="en-US" sz="1100" b="0" i="0" u="none" strike="noStrike" kern="1200" cap="none" spc="0" normalizeH="0" baseline="0" noProof="0" dirty="0" smtClean="0">
                <a:ln>
                  <a:noFill/>
                </a:ln>
                <a:solidFill>
                  <a:schemeClr val="tx1"/>
                </a:solidFill>
                <a:effectLst/>
                <a:uLnTx/>
                <a:uFillTx/>
                <a:latin typeface="Arial" panose="020B0604020202020204" pitchFamily="34" charset="0"/>
                <a:ea typeface="+mn-ea"/>
                <a:cs typeface="Arial" panose="020B0604020202020204" pitchFamily="34" charset="0"/>
              </a:rPr>
              <a:t>Trainer to use next 2 slides to de-brief activity, to ensure that students have covered:</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Indicators both physical &amp; emotional</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Health – physical, emotional &amp; mental</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barriers that would stop a victim telling us what is happening to them.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OP LENTEN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ROCHDALE SEX TRAFFICKING GANG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11</a:t>
            </a:fld>
            <a:endParaRPr lang="en-GB"/>
          </a:p>
        </p:txBody>
      </p:sp>
    </p:spTree>
    <p:extLst>
      <p:ext uri="{BB962C8B-B14F-4D97-AF65-F5344CB8AC3E}">
        <p14:creationId xmlns:p14="http://schemas.microsoft.com/office/powerpoint/2010/main" val="21520610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No passports or papers – traffickers are wise to this now and making sure they have false documents.</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No days off or holiday time &amp; imposed work conditions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Being restricted from freely leaving work</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Appearing anxious/nervous around ‘Family Member’ or ‘Interpreter’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Employer providing transportation to/from work daily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Threats against family members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Signs of physical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Excessive response Perception of being debt bonded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For young people being internally trafficked remember: Expensive lifestyles, e.g. new mobile, clothes, money, food, etc. </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Older boyfriends (5 years plus)</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12</a:t>
            </a:fld>
            <a:endParaRPr lang="en-GB"/>
          </a:p>
        </p:txBody>
      </p:sp>
    </p:spTree>
    <p:extLst>
      <p:ext uri="{BB962C8B-B14F-4D97-AF65-F5344CB8AC3E}">
        <p14:creationId xmlns:p14="http://schemas.microsoft.com/office/powerpoint/2010/main" val="41694530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For young people being internally trafficked remember: Expensive lifestyles, e.g. new mobile, clothes, money, food, etc.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Older “boyfriends” (5 years plus)</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13</a:t>
            </a:fld>
            <a:endParaRPr lang="en-GB"/>
          </a:p>
        </p:txBody>
      </p:sp>
    </p:spTree>
    <p:extLst>
      <p:ext uri="{BB962C8B-B14F-4D97-AF65-F5344CB8AC3E}">
        <p14:creationId xmlns:p14="http://schemas.microsoft.com/office/powerpoint/2010/main" val="9434254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https://www.youtube.com/watch?v=E4xpL77ksr0&amp;feature=youtu.be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Caught in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anose="020B0600070205080204" pitchFamily="34" charset="-128"/>
                <a:cs typeface="+mn-cs"/>
              </a:rPr>
              <a:t>Traffick</a:t>
            </a: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14</a:t>
            </a:fld>
            <a:endParaRPr lang="en-GB"/>
          </a:p>
        </p:txBody>
      </p:sp>
    </p:spTree>
    <p:extLst>
      <p:ext uri="{BB962C8B-B14F-4D97-AF65-F5344CB8AC3E}">
        <p14:creationId xmlns:p14="http://schemas.microsoft.com/office/powerpoint/2010/main" val="36762683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physical abuse,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Threats, intimidation,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Sexual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Substance misuse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Social  restrictions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Deprivation: food and sleep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Ritual abuse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Exposure to infectious diseases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Affects of physical, sexual or psychological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Chronic deprivation – e.g. food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Hazards – poor ventilation, sanitation, exposure to chemicals…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Trauma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The most common physical health symptoms include: fatigue, headaches, sexual and reproductive health problems, back pain and significant weight loss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Mental health systems tend to persist for longer than most of the physical health problems.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Labour trafficking risks include: poor ventilation and sanitation; extended hours, repetitive-motion activities; poor training in use of lifting heavy equipment; chemical hazards; lack of protective equipment; heat or cold extremes; and airborne and bacterial contamination.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These can cause: exhaustion, dehydration, heat stroke, stress, hypothermia, frost-bite, respiratory problems and skin-inflections</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15</a:t>
            </a:fld>
            <a:endParaRPr lang="en-GB"/>
          </a:p>
        </p:txBody>
      </p:sp>
    </p:spTree>
    <p:extLst>
      <p:ext uri="{BB962C8B-B14F-4D97-AF65-F5344CB8AC3E}">
        <p14:creationId xmlns:p14="http://schemas.microsoft.com/office/powerpoint/2010/main" val="27608980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https://www.youtube.com/watch?v=1RBblPD60Wg&amp;feature=youtu.be</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16</a:t>
            </a:fld>
            <a:endParaRPr lang="en-GB"/>
          </a:p>
        </p:txBody>
      </p:sp>
    </p:spTree>
    <p:extLst>
      <p:ext uri="{BB962C8B-B14F-4D97-AF65-F5344CB8AC3E}">
        <p14:creationId xmlns:p14="http://schemas.microsoft.com/office/powerpoint/2010/main" val="17301185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Stockholm syndrome</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or </a:t>
            </a: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capture–bonding</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is a psychological phenomenon in which hostages express empathy and sympathy and have positive feelings toward their captors, sometimes to the point of defending them. These feelings are generally considered irrational in light of the danger or risk endured by the victims, who essentially mistake a lack of abuse from their captors for an act of kindness.</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Stockholm syndrome can be seen as a form of </a:t>
            </a: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traumatic bonding</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which describes “strong emotional ties that develop between two persons where one person intermittently harasses, beats, threatens, abuses, or intimidates the other</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It suggests that the bonding is the individual’s response to trauma in becoming a victim. Identifying with the aggressor is one way that the ego defends itself. When a victim believes the same values as the aggressor, they cease to be a threat.</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17</a:t>
            </a:fld>
            <a:endParaRPr lang="en-GB"/>
          </a:p>
        </p:txBody>
      </p:sp>
    </p:spTree>
    <p:extLst>
      <p:ext uri="{BB962C8B-B14F-4D97-AF65-F5344CB8AC3E}">
        <p14:creationId xmlns:p14="http://schemas.microsoft.com/office/powerpoint/2010/main" val="14361409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https://www.youtube.com/watch?v=k-I5EtcewdM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Horse Trading Video –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anose="020B0600070205080204" pitchFamily="34" charset="-128"/>
                <a:cs typeface="+mn-cs"/>
              </a:rPr>
              <a:t>Gangmasters</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 and Labour Abuse Authority</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18</a:t>
            </a:fld>
            <a:endParaRPr lang="en-GB"/>
          </a:p>
        </p:txBody>
      </p:sp>
    </p:spTree>
    <p:extLst>
      <p:ext uri="{BB962C8B-B14F-4D97-AF65-F5344CB8AC3E}">
        <p14:creationId xmlns:p14="http://schemas.microsoft.com/office/powerpoint/2010/main" val="17443667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So what do we do when we suspect that we have a victim of MS?</a:t>
            </a:r>
          </a:p>
          <a:p>
            <a:r>
              <a:rPr lang="en-GB" sz="1100" dirty="0" smtClean="0">
                <a:latin typeface="Arial" panose="020B0604020202020204" pitchFamily="34" charset="0"/>
                <a:cs typeface="Arial" panose="020B0604020202020204" pitchFamily="34" charset="0"/>
              </a:rPr>
              <a:t>So what do we do when we suspect that we have a victim of MS? Discuss Duty to Notify and Statutory Obligation. If a person discloses they are victims, they must be treated as such</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19</a:t>
            </a:fld>
            <a:endParaRPr lang="en-GB"/>
          </a:p>
        </p:txBody>
      </p:sp>
    </p:spTree>
    <p:extLst>
      <p:ext uri="{BB962C8B-B14F-4D97-AF65-F5344CB8AC3E}">
        <p14:creationId xmlns:p14="http://schemas.microsoft.com/office/powerpoint/2010/main" val="22018700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Provide Child Trafficking Handout. We will discuss Victim Pathway towards the end of the input, and provide a handout as an Aide Memoire.</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20</a:t>
            </a:fld>
            <a:endParaRPr lang="en-GB"/>
          </a:p>
        </p:txBody>
      </p:sp>
    </p:spTree>
    <p:extLst>
      <p:ext uri="{BB962C8B-B14F-4D97-AF65-F5344CB8AC3E}">
        <p14:creationId xmlns:p14="http://schemas.microsoft.com/office/powerpoint/2010/main" val="37216810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Again, make reference to Victim Pathway, and discuss BAWSO further. SPOC forms will be provided as a handout.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If they don’t want help to leave now:</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Refer to MARAC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Provide information about assistance and support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Be aware that any written material could be detected by traffickers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Try to arrange a follow-up appointment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kern="1200" dirty="0" smtClean="0">
                <a:solidFill>
                  <a:schemeClr val="tx1"/>
                </a:solidFill>
                <a:effectLst/>
                <a:latin typeface="Arial" panose="020B0604020202020204" pitchFamily="34" charset="0"/>
                <a:ea typeface="+mn-ea"/>
                <a:cs typeface="Arial" panose="020B0604020202020204" pitchFamily="34" charset="0"/>
              </a:rPr>
              <a:t>Note:</a:t>
            </a:r>
            <a:r>
              <a:rPr lang="en-GB" sz="1100" b="1" u="sng" kern="1200" dirty="0" smtClean="0">
                <a:solidFill>
                  <a:schemeClr val="tx1"/>
                </a:solidFill>
                <a:effectLst/>
                <a:latin typeface="Arial" panose="020B0604020202020204" pitchFamily="34" charset="0"/>
                <a:ea typeface="+mn-ea"/>
                <a:cs typeface="Arial" panose="020B0604020202020204" pitchFamily="34" charset="0"/>
              </a:rPr>
              <a:t> </a:t>
            </a:r>
            <a:r>
              <a:rPr lang="en-GB" sz="1100" b="1" kern="1200" dirty="0" smtClean="0">
                <a:solidFill>
                  <a:schemeClr val="tx1"/>
                </a:solidFill>
                <a:effectLst/>
                <a:latin typeface="Arial" panose="020B0604020202020204" pitchFamily="34" charset="0"/>
                <a:ea typeface="+mn-ea"/>
                <a:cs typeface="Arial" panose="020B0604020202020204" pitchFamily="34" charset="0"/>
              </a:rPr>
              <a:t>A trainer from each Force to discuss the ‘victim pathway’ that they follow.</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This is Force specific. Both SWP and Gwent to discuss about its own victim pathway and give localized handouts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21</a:t>
            </a:fld>
            <a:endParaRPr lang="en-GB"/>
          </a:p>
        </p:txBody>
      </p:sp>
    </p:spTree>
    <p:extLst>
      <p:ext uri="{BB962C8B-B14F-4D97-AF65-F5344CB8AC3E}">
        <p14:creationId xmlns:p14="http://schemas.microsoft.com/office/powerpoint/2010/main" val="40794021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Give a copy of the NRM flowchart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We are now legally obliged to complete an NRM, as a result of the MS Bill 2015. BAWSO are very good and may complete on our behalf. Previous to this, Victims have been dealt with, without the Police being informed. BAWSO and Red Cross have been provided with Training re Forensic, keeping written records for intel purposes as well as evidentially. Bearing that in mind, they are also trained to only obtain first accounts and NOT to “interview”.</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1631 potential victims were submitted to the National Referral Mechanism during the period January to March 2018; an 11% increase from the previous quarter October to December 2017.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In the report the 4 Welsh forces are shown as referring a total of 18 cases – broken down as the following: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Gwent 8 (6 adult, 2 minor)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North Wales 3 (2 adult, 1 minor)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South Wales 7 (4 adult, 3 minor)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No data recorded for Dyfed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anose="020B0600070205080204" pitchFamily="34" charset="-128"/>
                <a:cs typeface="+mn-cs"/>
              </a:rPr>
              <a:t>Powys</a:t>
            </a: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In Quarter 1 2018, the UK National Referral Mechanism (NRM) received 53 referrals of potential victims (PV) where the referral was subsequently sent to a police force for crime recording considerations in Wales; this represents &gt;3% of all UK referrals to the NRM.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The 53 referrals were comprised of 24 females (45%) and 29 males (55%). There were 33 (62%) individuals referred for adult exploitation categories and 20 (38%) referred for exploitation as a minor.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NCA report - National Referral Mechanism Statistics Quarter 1 2018 – January to March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Date published 04/05/18</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22</a:t>
            </a:fld>
            <a:endParaRPr lang="en-GB"/>
          </a:p>
        </p:txBody>
      </p:sp>
    </p:spTree>
    <p:extLst>
      <p:ext uri="{BB962C8B-B14F-4D97-AF65-F5344CB8AC3E}">
        <p14:creationId xmlns:p14="http://schemas.microsoft.com/office/powerpoint/2010/main" val="28001335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1631 potential victims were submitted to the National Referral Mechanism during the period January to March 2018; an 11% increase from the previous quarter October to December 2017.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In the report the 4 Welsh forces are shown as referring a total of 18 cases – broken down as the following: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Gwent 8 (6 adult, 2 minor)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North Wales 3 (2 adult, 1 minor)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South Wales 7 (4 adult, 3 minor)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No data recorded for Dyfed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anose="020B0600070205080204" pitchFamily="34" charset="-128"/>
                <a:cs typeface="+mn-cs"/>
              </a:rPr>
              <a:t>Powys</a:t>
            </a: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In Quarter 1 2018, the UK National Referral Mechanism (NRM) received 53 referrals of potential victims (PV) where the referral was subsequently sent to a police force for crime recording considerations in Wales; this represents &gt;3% of all UK referrals to the NRM.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The 53 referrals were comprised of 24 females (45%) and 29 males (55%). There were 33 (62%) individuals referred for adult exploitation categories and 20 (38%) referred for exploitation as a minor.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NCA report - National Referral Mechanism Statistics Quarter 1 2018 – January to March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Date published 04/05/18</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Competent Authorities are: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UK Border Agency now UK Visa &amp; Immigration – Non EU victims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UK Human Trafficking Centre – EU victims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Reflection delay – stress free time to think.</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Residence permit – within 45 days</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23</a:t>
            </a:fld>
            <a:endParaRPr lang="en-GB"/>
          </a:p>
        </p:txBody>
      </p:sp>
    </p:spTree>
    <p:extLst>
      <p:ext uri="{BB962C8B-B14F-4D97-AF65-F5344CB8AC3E}">
        <p14:creationId xmlns:p14="http://schemas.microsoft.com/office/powerpoint/2010/main" val="20717675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Form received by NRM</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Contacting key agencies – information gathering</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If Reasonable grounds decision given within 5 days</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Then 45 day reflection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rPr>
              <a:t>Info around their legal rights – to help through the process</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24</a:t>
            </a:fld>
            <a:endParaRPr lang="en-GB"/>
          </a:p>
        </p:txBody>
      </p:sp>
    </p:spTree>
    <p:extLst>
      <p:ext uri="{BB962C8B-B14F-4D97-AF65-F5344CB8AC3E}">
        <p14:creationId xmlns:p14="http://schemas.microsoft.com/office/powerpoint/2010/main" val="3847989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69803181"/>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50541265"/>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04197638"/>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96011257"/>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19810687"/>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90611208"/>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83111927"/>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17053026"/>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70823269"/>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25967658"/>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7921586"/>
      </p:ext>
    </p:extLst>
  </p:cSld>
  <p:clrMapOvr>
    <a:masterClrMapping/>
  </p:clrMapOvr>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19155636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hyperlink" Target="https://youtu.be/tE_lduB6bQc"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hyperlink" Target="https://youtu.be/E4xpL77ksr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hyperlink" Target="https://youtu.be/1RBblPD60Wg"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hyperlink" Target="https://youtu.be/k-I5EtcewdM"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58981" y="1536547"/>
            <a:ext cx="4551903" cy="187743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2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Human Trafficking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32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&amp; Modern Day Slavery</a:t>
            </a:r>
            <a:endParaRPr kumimoji="0" lang="en-GB" sz="32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30393" y="82777"/>
            <a:ext cx="792549" cy="957155"/>
          </a:xfrm>
          <a:prstGeom prst="rect">
            <a:avLst/>
          </a:prstGeom>
        </p:spPr>
      </p:pic>
    </p:spTree>
    <p:extLst>
      <p:ext uri="{BB962C8B-B14F-4D97-AF65-F5344CB8AC3E}">
        <p14:creationId xmlns:p14="http://schemas.microsoft.com/office/powerpoint/2010/main" val="40022637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43125" y="735085"/>
            <a:ext cx="8103235" cy="4555819"/>
          </a:xfrm>
          <a:prstGeom prst="rect">
            <a:avLst/>
          </a:prstGeom>
        </p:spPr>
      </p:pic>
    </p:spTree>
    <p:extLst>
      <p:ext uri="{BB962C8B-B14F-4D97-AF65-F5344CB8AC3E}">
        <p14:creationId xmlns:p14="http://schemas.microsoft.com/office/powerpoint/2010/main" val="14475010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1270924" y="1013466"/>
            <a:ext cx="9428480" cy="954107"/>
          </a:xfrm>
          <a:prstGeom prst="rect">
            <a:avLst/>
          </a:prstGeom>
        </p:spPr>
        <p:txBody>
          <a:bodyPr wrap="square">
            <a:spAutoFit/>
          </a:bodyPr>
          <a:lstStyle/>
          <a:p>
            <a:pPr algn="ctr"/>
            <a:r>
              <a:rPr lang="en-GB" sz="2800" b="1" dirty="0" smtClean="0"/>
              <a:t>Slavery was abolished over 150 years ago but today there are still an estimated 40.3 million slaves</a:t>
            </a:r>
            <a:endParaRPr lang="en-GB" sz="2800" b="1" dirty="0"/>
          </a:p>
        </p:txBody>
      </p:sp>
      <p:sp>
        <p:nvSpPr>
          <p:cNvPr id="3" name="TextBox 2"/>
          <p:cNvSpPr txBox="1"/>
          <p:nvPr/>
        </p:nvSpPr>
        <p:spPr>
          <a:xfrm>
            <a:off x="1844704" y="29440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Modern Day Slavery</a:t>
            </a:r>
            <a:endParaRPr lang="en-GB" sz="3200" b="1" dirty="0">
              <a:solidFill>
                <a:schemeClr val="bg1"/>
              </a:solidFill>
            </a:endParaRPr>
          </a:p>
        </p:txBody>
      </p:sp>
      <p:graphicFrame>
        <p:nvGraphicFramePr>
          <p:cNvPr id="5" name="Diagram 4"/>
          <p:cNvGraphicFramePr/>
          <p:nvPr>
            <p:extLst>
              <p:ext uri="{D42A27DB-BD31-4B8C-83A1-F6EECF244321}">
                <p14:modId xmlns:p14="http://schemas.microsoft.com/office/powerpoint/2010/main" val="2225824112"/>
              </p:ext>
            </p:extLst>
          </p:nvPr>
        </p:nvGraphicFramePr>
        <p:xfrm>
          <a:off x="1270924" y="1967573"/>
          <a:ext cx="9428480" cy="38607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182947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descr="Z:\Human Trafficking\umbrella-clipart-colorful_umbrella_tilted (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43137" y="655608"/>
            <a:ext cx="7894955" cy="474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461859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a:hlinkClick r:id="rId4"/>
          </p:cNvPr>
          <p:cNvPicPr>
            <a:picLocks noChangeAspect="1"/>
          </p:cNvPicPr>
          <p:nvPr/>
        </p:nvPicPr>
        <p:blipFill>
          <a:blip r:embed="rId5"/>
          <a:stretch>
            <a:fillRect/>
          </a:stretch>
        </p:blipFill>
        <p:spPr>
          <a:xfrm>
            <a:off x="2243137" y="862240"/>
            <a:ext cx="8029575" cy="4496563"/>
          </a:xfrm>
          <a:prstGeom prst="rect">
            <a:avLst/>
          </a:prstGeom>
        </p:spPr>
      </p:pic>
    </p:spTree>
    <p:extLst>
      <p:ext uri="{BB962C8B-B14F-4D97-AF65-F5344CB8AC3E}">
        <p14:creationId xmlns:p14="http://schemas.microsoft.com/office/powerpoint/2010/main" val="30241243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What is the Difference?</a:t>
            </a:r>
            <a:endParaRPr lang="en-GB" sz="3600" b="1" dirty="0">
              <a:solidFill>
                <a:schemeClr val="bg1"/>
              </a:solidFill>
            </a:endParaRPr>
          </a:p>
        </p:txBody>
      </p:sp>
      <p:sp>
        <p:nvSpPr>
          <p:cNvPr id="6" name="Cloud 5"/>
          <p:cNvSpPr/>
          <p:nvPr/>
        </p:nvSpPr>
        <p:spPr>
          <a:xfrm>
            <a:off x="1078807" y="4191552"/>
            <a:ext cx="3689004" cy="1463040"/>
          </a:xfrm>
          <a:prstGeom prst="cloud">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loud 6"/>
          <p:cNvSpPr/>
          <p:nvPr/>
        </p:nvSpPr>
        <p:spPr>
          <a:xfrm>
            <a:off x="451658" y="1532242"/>
            <a:ext cx="3689004" cy="1463040"/>
          </a:xfrm>
          <a:prstGeom prst="cloud">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loud 7"/>
          <p:cNvSpPr/>
          <p:nvPr/>
        </p:nvSpPr>
        <p:spPr>
          <a:xfrm>
            <a:off x="4767811" y="2728512"/>
            <a:ext cx="3689004" cy="1463040"/>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loud 8"/>
          <p:cNvSpPr/>
          <p:nvPr/>
        </p:nvSpPr>
        <p:spPr>
          <a:xfrm>
            <a:off x="8281122" y="1124537"/>
            <a:ext cx="3689004" cy="1463040"/>
          </a:xfrm>
          <a:prstGeom prst="cloud">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loud 9"/>
          <p:cNvSpPr/>
          <p:nvPr/>
        </p:nvSpPr>
        <p:spPr>
          <a:xfrm>
            <a:off x="7569200" y="4130592"/>
            <a:ext cx="3689004" cy="1463040"/>
          </a:xfrm>
          <a:prstGeom prst="cloud">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253837" y="1856057"/>
            <a:ext cx="2133600" cy="584775"/>
          </a:xfrm>
          <a:prstGeom prst="rect">
            <a:avLst/>
          </a:prstGeom>
          <a:noFill/>
        </p:spPr>
        <p:txBody>
          <a:bodyPr wrap="square" rtlCol="0">
            <a:spAutoFit/>
          </a:bodyPr>
          <a:lstStyle/>
          <a:p>
            <a:pPr algn="ctr"/>
            <a:r>
              <a:rPr lang="en-GB" sz="3200" b="1" dirty="0" smtClean="0">
                <a:solidFill>
                  <a:schemeClr val="bg1"/>
                </a:solidFill>
              </a:rPr>
              <a:t>Smuggled</a:t>
            </a:r>
            <a:endParaRPr lang="en-GB" sz="3200" b="1" dirty="0">
              <a:solidFill>
                <a:schemeClr val="bg1"/>
              </a:solidFill>
            </a:endParaRPr>
          </a:p>
        </p:txBody>
      </p:sp>
      <p:sp>
        <p:nvSpPr>
          <p:cNvPr id="12" name="TextBox 11"/>
          <p:cNvSpPr txBox="1"/>
          <p:nvPr/>
        </p:nvSpPr>
        <p:spPr>
          <a:xfrm>
            <a:off x="5545513" y="3136195"/>
            <a:ext cx="2133600" cy="584775"/>
          </a:xfrm>
          <a:prstGeom prst="rect">
            <a:avLst/>
          </a:prstGeom>
          <a:noFill/>
        </p:spPr>
        <p:txBody>
          <a:bodyPr wrap="square" rtlCol="0">
            <a:spAutoFit/>
          </a:bodyPr>
          <a:lstStyle/>
          <a:p>
            <a:pPr algn="ctr"/>
            <a:r>
              <a:rPr lang="en-GB" sz="3200" b="1" dirty="0" smtClean="0">
                <a:solidFill>
                  <a:schemeClr val="bg1"/>
                </a:solidFill>
              </a:rPr>
              <a:t>Trafficked</a:t>
            </a:r>
            <a:endParaRPr lang="en-GB" sz="3200" b="1" dirty="0">
              <a:solidFill>
                <a:schemeClr val="bg1"/>
              </a:solidFill>
            </a:endParaRPr>
          </a:p>
        </p:txBody>
      </p:sp>
      <p:sp>
        <p:nvSpPr>
          <p:cNvPr id="13" name="TextBox 12"/>
          <p:cNvSpPr txBox="1"/>
          <p:nvPr/>
        </p:nvSpPr>
        <p:spPr>
          <a:xfrm>
            <a:off x="8920379" y="1470964"/>
            <a:ext cx="2735609" cy="584775"/>
          </a:xfrm>
          <a:prstGeom prst="rect">
            <a:avLst/>
          </a:prstGeom>
          <a:noFill/>
        </p:spPr>
        <p:txBody>
          <a:bodyPr wrap="square" rtlCol="0">
            <a:spAutoFit/>
          </a:bodyPr>
          <a:lstStyle/>
          <a:p>
            <a:pPr algn="ctr"/>
            <a:r>
              <a:rPr lang="en-GB" sz="3200" b="1" dirty="0" smtClean="0">
                <a:solidFill>
                  <a:schemeClr val="bg1"/>
                </a:solidFill>
              </a:rPr>
              <a:t>Asylum seeker</a:t>
            </a:r>
            <a:endParaRPr lang="en-GB" sz="3200" b="1" dirty="0">
              <a:solidFill>
                <a:schemeClr val="bg1"/>
              </a:solidFill>
            </a:endParaRPr>
          </a:p>
        </p:txBody>
      </p:sp>
      <p:sp>
        <p:nvSpPr>
          <p:cNvPr id="14" name="TextBox 13"/>
          <p:cNvSpPr txBox="1"/>
          <p:nvPr/>
        </p:nvSpPr>
        <p:spPr>
          <a:xfrm>
            <a:off x="7990941" y="4569724"/>
            <a:ext cx="2845522" cy="584775"/>
          </a:xfrm>
          <a:prstGeom prst="rect">
            <a:avLst/>
          </a:prstGeom>
          <a:noFill/>
        </p:spPr>
        <p:txBody>
          <a:bodyPr wrap="square" rtlCol="0">
            <a:spAutoFit/>
          </a:bodyPr>
          <a:lstStyle/>
          <a:p>
            <a:pPr algn="ctr"/>
            <a:r>
              <a:rPr lang="en-GB" sz="3200" b="1" dirty="0" smtClean="0">
                <a:solidFill>
                  <a:schemeClr val="bg1"/>
                </a:solidFill>
              </a:rPr>
              <a:t>Migrant worker</a:t>
            </a:r>
            <a:endParaRPr lang="en-GB" sz="3200" b="1" dirty="0">
              <a:solidFill>
                <a:schemeClr val="bg1"/>
              </a:solidFill>
            </a:endParaRPr>
          </a:p>
        </p:txBody>
      </p:sp>
      <p:sp>
        <p:nvSpPr>
          <p:cNvPr id="15" name="TextBox 14"/>
          <p:cNvSpPr txBox="1"/>
          <p:nvPr/>
        </p:nvSpPr>
        <p:spPr>
          <a:xfrm>
            <a:off x="1844704" y="4553118"/>
            <a:ext cx="2133600" cy="584775"/>
          </a:xfrm>
          <a:prstGeom prst="rect">
            <a:avLst/>
          </a:prstGeom>
          <a:noFill/>
        </p:spPr>
        <p:txBody>
          <a:bodyPr wrap="square" rtlCol="0">
            <a:spAutoFit/>
          </a:bodyPr>
          <a:lstStyle/>
          <a:p>
            <a:pPr algn="ctr"/>
            <a:r>
              <a:rPr lang="en-GB" sz="3200" b="1" dirty="0" smtClean="0">
                <a:solidFill>
                  <a:schemeClr val="bg1"/>
                </a:solidFill>
              </a:rPr>
              <a:t>Refugee</a:t>
            </a:r>
            <a:endParaRPr lang="en-GB" sz="3200" b="1" dirty="0">
              <a:solidFill>
                <a:schemeClr val="bg1"/>
              </a:solidFill>
            </a:endParaRPr>
          </a:p>
        </p:txBody>
      </p:sp>
    </p:spTree>
    <p:extLst>
      <p:ext uri="{BB962C8B-B14F-4D97-AF65-F5344CB8AC3E}">
        <p14:creationId xmlns:p14="http://schemas.microsoft.com/office/powerpoint/2010/main" val="7573576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1844704" y="1597964"/>
            <a:ext cx="8280920" cy="3970318"/>
          </a:xfrm>
          <a:prstGeom prst="rect">
            <a:avLst/>
          </a:prstGeom>
        </p:spPr>
        <p:txBody>
          <a:bodyPr wrap="square">
            <a:spAutoFit/>
          </a:bodyPr>
          <a:lstStyle/>
          <a:p>
            <a:pPr algn="ctr"/>
            <a:r>
              <a:rPr lang="en-GB" sz="2800" dirty="0" smtClean="0"/>
              <a:t>Recruiting vulnerable children and adults </a:t>
            </a:r>
          </a:p>
          <a:p>
            <a:pPr algn="ctr"/>
            <a:endParaRPr lang="en-GB" sz="2800" dirty="0" smtClean="0"/>
          </a:p>
          <a:p>
            <a:pPr algn="ctr"/>
            <a:r>
              <a:rPr lang="en-GB" sz="2800" dirty="0" smtClean="0"/>
              <a:t>Moving them to another place, often another country </a:t>
            </a:r>
          </a:p>
          <a:p>
            <a:pPr algn="ctr"/>
            <a:endParaRPr lang="en-GB" sz="2800" dirty="0" smtClean="0"/>
          </a:p>
          <a:p>
            <a:pPr algn="ctr"/>
            <a:r>
              <a:rPr lang="en-GB" sz="2800" dirty="0" smtClean="0"/>
              <a:t>Using threats, force or deception to make them do something against their will </a:t>
            </a:r>
          </a:p>
          <a:p>
            <a:pPr algn="ctr"/>
            <a:endParaRPr lang="en-GB" sz="2800" dirty="0" smtClean="0"/>
          </a:p>
          <a:p>
            <a:pPr algn="ctr"/>
            <a:r>
              <a:rPr lang="en-GB" sz="2800" dirty="0" smtClean="0"/>
              <a:t>Exploiting them to make money or provide services for their traffickers. </a:t>
            </a:r>
            <a:endParaRPr lang="en-GB" sz="2800" dirty="0"/>
          </a:p>
        </p:txBody>
      </p:sp>
      <p:sp>
        <p:nvSpPr>
          <p:cNvPr id="6" name="TextBox 5"/>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Internal Trafficking</a:t>
            </a:r>
            <a:endParaRPr lang="en-GB" sz="3600" b="1" dirty="0">
              <a:solidFill>
                <a:schemeClr val="bg1"/>
              </a:solidFill>
            </a:endParaRPr>
          </a:p>
        </p:txBody>
      </p:sp>
    </p:spTree>
    <p:extLst>
      <p:ext uri="{BB962C8B-B14F-4D97-AF65-F5344CB8AC3E}">
        <p14:creationId xmlns:p14="http://schemas.microsoft.com/office/powerpoint/2010/main" val="18641845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6833" y="1073124"/>
            <a:ext cx="8856662" cy="4897437"/>
          </a:xfrm>
          <a:prstGeom prst="rect">
            <a:avLst/>
          </a:prstGeom>
          <a:solidFill>
            <a:schemeClr val="accent1">
              <a:lumMod val="60000"/>
              <a:lumOff val="40000"/>
            </a:schemeClr>
          </a:solidFill>
          <a:ln>
            <a:noFill/>
          </a:ln>
          <a:extLst/>
        </p:spPr>
      </p:pic>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Three Constituent Elements</a:t>
            </a:r>
            <a:endParaRPr lang="en-GB" sz="3600" b="1" dirty="0">
              <a:solidFill>
                <a:schemeClr val="bg1"/>
              </a:solidFill>
            </a:endParaRPr>
          </a:p>
        </p:txBody>
      </p:sp>
    </p:spTree>
    <p:extLst>
      <p:ext uri="{BB962C8B-B14F-4D97-AF65-F5344CB8AC3E}">
        <p14:creationId xmlns:p14="http://schemas.microsoft.com/office/powerpoint/2010/main" val="4151105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Types of Exploitation</a:t>
            </a:r>
            <a:endParaRPr lang="en-GB" sz="3600" b="1" dirty="0">
              <a:solidFill>
                <a:schemeClr val="bg1"/>
              </a:solidFill>
            </a:endParaRPr>
          </a:p>
        </p:txBody>
      </p:sp>
      <p:pic>
        <p:nvPicPr>
          <p:cNvPr id="2" name="Picture 1"/>
          <p:cNvPicPr>
            <a:picLocks noChangeAspect="1"/>
          </p:cNvPicPr>
          <p:nvPr/>
        </p:nvPicPr>
        <p:blipFill rotWithShape="1">
          <a:blip r:embed="rId4"/>
          <a:srcRect l="48924" t="24884" r="5413"/>
          <a:stretch/>
        </p:blipFill>
        <p:spPr>
          <a:xfrm>
            <a:off x="7118263" y="2458720"/>
            <a:ext cx="3895177" cy="3131575"/>
          </a:xfrm>
          <a:prstGeom prst="rect">
            <a:avLst/>
          </a:prstGeom>
        </p:spPr>
      </p:pic>
      <p:sp>
        <p:nvSpPr>
          <p:cNvPr id="3" name="Rectangle 2"/>
          <p:cNvSpPr/>
          <p:nvPr/>
        </p:nvSpPr>
        <p:spPr>
          <a:xfrm>
            <a:off x="1219200" y="2458720"/>
            <a:ext cx="5899063" cy="3754874"/>
          </a:xfrm>
          <a:prstGeom prst="rect">
            <a:avLst/>
          </a:prstGeom>
        </p:spPr>
        <p:txBody>
          <a:bodyPr wrap="square">
            <a:spAutoFit/>
          </a:bodyPr>
          <a:lstStyle/>
          <a:p>
            <a:pPr marL="457200" indent="-457200">
              <a:buFont typeface="Arial" panose="020B0604020202020204" pitchFamily="34" charset="0"/>
              <a:buChar char="•"/>
            </a:pPr>
            <a:r>
              <a:rPr lang="en-GB" sz="2800" b="1" dirty="0" smtClean="0"/>
              <a:t>Forced </a:t>
            </a:r>
            <a:r>
              <a:rPr lang="en-GB" sz="2800" b="1" dirty="0"/>
              <a:t>marriages</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Child slavery</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Enabling others to acquire benefit</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Organ harvesting</a:t>
            </a:r>
          </a:p>
          <a:p>
            <a:pPr algn="ctr"/>
            <a:endParaRPr lang="en-GB" sz="2400" b="1" dirty="0"/>
          </a:p>
          <a:p>
            <a:pPr algn="ctr"/>
            <a:endParaRPr lang="en-GB" dirty="0">
              <a:solidFill>
                <a:schemeClr val="accent5">
                  <a:lumMod val="50000"/>
                </a:schemeClr>
              </a:solidFill>
            </a:endParaRPr>
          </a:p>
        </p:txBody>
      </p:sp>
      <p:sp>
        <p:nvSpPr>
          <p:cNvPr id="8" name="Rectangle 7"/>
          <p:cNvSpPr/>
          <p:nvPr/>
        </p:nvSpPr>
        <p:spPr>
          <a:xfrm>
            <a:off x="2353208" y="1312201"/>
            <a:ext cx="7263912" cy="523220"/>
          </a:xfrm>
          <a:prstGeom prst="rect">
            <a:avLst/>
          </a:prstGeom>
        </p:spPr>
        <p:txBody>
          <a:bodyPr wrap="none">
            <a:spAutoFit/>
          </a:bodyPr>
          <a:lstStyle/>
          <a:p>
            <a:r>
              <a:rPr lang="en-GB" sz="2800" b="1" dirty="0"/>
              <a:t>These are fairly wide ranging </a:t>
            </a:r>
            <a:r>
              <a:rPr lang="en-GB" sz="2800" b="1" dirty="0" smtClean="0"/>
              <a:t>and </a:t>
            </a:r>
            <a:r>
              <a:rPr lang="en-GB" sz="2800" b="1" dirty="0"/>
              <a:t>often include:</a:t>
            </a:r>
          </a:p>
        </p:txBody>
      </p:sp>
    </p:spTree>
    <p:extLst>
      <p:ext uri="{BB962C8B-B14F-4D97-AF65-F5344CB8AC3E}">
        <p14:creationId xmlns:p14="http://schemas.microsoft.com/office/powerpoint/2010/main" val="9142612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2371726" y="851536"/>
            <a:ext cx="7888921" cy="4454856"/>
          </a:xfrm>
          <a:prstGeom prst="rect">
            <a:avLst/>
          </a:prstGeom>
        </p:spPr>
      </p:pic>
    </p:spTree>
    <p:extLst>
      <p:ext uri="{BB962C8B-B14F-4D97-AF65-F5344CB8AC3E}">
        <p14:creationId xmlns:p14="http://schemas.microsoft.com/office/powerpoint/2010/main" val="332676916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1"/>
          <p:cNvSpPr txBox="1">
            <a:spLocks noChangeArrowheads="1"/>
          </p:cNvSpPr>
          <p:nvPr/>
        </p:nvSpPr>
        <p:spPr bwMode="auto">
          <a:xfrm>
            <a:off x="1588936" y="2334425"/>
            <a:ext cx="9330574"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a:cs typeface="Osaka"/>
              </a:defRPr>
            </a:lvl1pPr>
            <a:lvl2pPr marL="742950" indent="-285750">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fontAlgn="base">
              <a:spcBef>
                <a:spcPct val="0"/>
              </a:spcBef>
              <a:spcAft>
                <a:spcPct val="0"/>
              </a:spcAft>
              <a:buFontTx/>
              <a:buNone/>
            </a:pPr>
            <a:r>
              <a:rPr lang="en-GB" altLang="en-US" sz="280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How do you as a professional recognise:</a:t>
            </a:r>
          </a:p>
          <a:p>
            <a:pPr fontAlgn="base">
              <a:spcBef>
                <a:spcPct val="0"/>
              </a:spcBef>
              <a:spcAft>
                <a:spcPct val="0"/>
              </a:spcAft>
              <a:buFontTx/>
              <a:buNone/>
            </a:pPr>
            <a:endParaRPr lang="en-GB" altLang="en-US" sz="280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1. The signs/indicators of a trafficked child or adult victim? </a:t>
            </a:r>
          </a:p>
          <a:p>
            <a:pPr fontAlgn="base">
              <a:spcBef>
                <a:spcPct val="0"/>
              </a:spcBef>
              <a:spcAft>
                <a:spcPct val="0"/>
              </a:spcAft>
              <a:buFontTx/>
              <a:buNone/>
            </a:pPr>
            <a:endPar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2. The health impacts on a victim?</a:t>
            </a:r>
          </a:p>
          <a:p>
            <a:pPr fontAlgn="base">
              <a:spcBef>
                <a:spcPct val="0"/>
              </a:spcBef>
              <a:spcAft>
                <a:spcPct val="0"/>
              </a:spcAft>
              <a:buFontTx/>
              <a:buNone/>
            </a:pPr>
            <a:endPar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3. What stops a victim from coming forward?</a:t>
            </a:r>
          </a:p>
          <a:p>
            <a:pPr fontAlgn="base">
              <a:spcBef>
                <a:spcPct val="0"/>
              </a:spcBef>
              <a:spcAft>
                <a:spcPct val="0"/>
              </a:spcAft>
              <a:buFontTx/>
              <a:buNone/>
            </a:pPr>
            <a:endParaRPr lang="en-GB" altLang="en-US" b="0" dirty="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Group Activity</a:t>
            </a:r>
            <a:endParaRPr lang="en-GB" sz="3600" b="1" dirty="0">
              <a:solidFill>
                <a:schemeClr val="bg1"/>
              </a:solidFill>
            </a:endParaRPr>
          </a:p>
        </p:txBody>
      </p:sp>
      <p:sp>
        <p:nvSpPr>
          <p:cNvPr id="2" name="Rectangle 1"/>
          <p:cNvSpPr/>
          <p:nvPr/>
        </p:nvSpPr>
        <p:spPr>
          <a:xfrm>
            <a:off x="1588936" y="1105313"/>
            <a:ext cx="8792455" cy="523220"/>
          </a:xfrm>
          <a:prstGeom prst="rect">
            <a:avLst/>
          </a:prstGeom>
        </p:spPr>
        <p:txBody>
          <a:bodyPr wrap="square">
            <a:spAutoFit/>
          </a:bodyPr>
          <a:lstStyle/>
          <a:p>
            <a:pPr fontAlgn="base">
              <a:spcBef>
                <a:spcPct val="0"/>
              </a:spcBef>
              <a:spcAft>
                <a:spcPct val="0"/>
              </a:spcAft>
              <a:buFontTx/>
              <a:buNone/>
            </a:pPr>
            <a:r>
              <a:rPr lang="en-GB" altLang="en-US" sz="2800" b="1" dirty="0">
                <a:latin typeface="Arial" panose="020B0604020202020204" pitchFamily="34" charset="0"/>
                <a:ea typeface="ＭＳ Ｐゴシック" panose="020B0600070205080204" pitchFamily="34" charset="-128"/>
                <a:cs typeface="Arial" panose="020B0604020202020204" pitchFamily="34" charset="0"/>
              </a:rPr>
              <a:t>D</a:t>
            </a:r>
            <a:r>
              <a:rPr lang="en-GB" altLang="en-US" sz="2800" b="1" dirty="0" smtClean="0">
                <a:latin typeface="Arial" panose="020B0604020202020204" pitchFamily="34" charset="0"/>
                <a:ea typeface="ＭＳ Ｐゴシック" panose="020B0600070205080204" pitchFamily="34" charset="-128"/>
                <a:cs typeface="Arial" panose="020B0604020202020204" pitchFamily="34" charset="0"/>
              </a:rPr>
              <a:t>iscuss and record your answers to the following:</a:t>
            </a:r>
            <a:r>
              <a:rPr lang="en-GB" altLang="en-US" b="1" dirty="0" smtClean="0">
                <a:latin typeface="Arial" panose="020B0604020202020204" pitchFamily="34" charset="0"/>
                <a:ea typeface="ＭＳ Ｐゴシック" panose="020B0600070205080204" pitchFamily="34" charset="-128"/>
                <a:cs typeface="Arial" panose="020B0604020202020204" pitchFamily="34" charset="0"/>
              </a:rPr>
              <a:t>.</a:t>
            </a:r>
            <a:endParaRPr lang="en-GB" altLang="en-US" b="1"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7115537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786582" y="0"/>
            <a:ext cx="10422193" cy="6186309"/>
          </a:xfrm>
          <a:prstGeom prst="rect">
            <a:avLst/>
          </a:prstGeom>
        </p:spPr>
        <p:txBody>
          <a:bodyPr wrap="square">
            <a:spAutoFit/>
          </a:bodyPr>
          <a:lstStyle/>
          <a:p>
            <a:pPr algn="ctr"/>
            <a:r>
              <a:rPr lang="en-GB" dirty="0" smtClean="0">
                <a:solidFill>
                  <a:schemeClr val="accent5">
                    <a:lumMod val="50000"/>
                  </a:schemeClr>
                </a:solidFill>
              </a:rPr>
              <a:t/>
            </a:r>
            <a:br>
              <a:rPr lang="en-GB" dirty="0" smtClean="0">
                <a:solidFill>
                  <a:schemeClr val="accent5">
                    <a:lumMod val="50000"/>
                  </a:schemeClr>
                </a:solidFill>
              </a:rPr>
            </a:br>
            <a:r>
              <a:rPr lang="en-GB" sz="2400" b="1" dirty="0" smtClean="0"/>
              <a:t>Having no personal identification or passport/documents held by someone else</a:t>
            </a:r>
            <a:br>
              <a:rPr lang="en-GB" sz="2400" b="1" dirty="0" smtClean="0"/>
            </a:br>
            <a:r>
              <a:rPr lang="en-GB" sz="2400" b="1" dirty="0" smtClean="0"/>
              <a:t/>
            </a:r>
            <a:br>
              <a:rPr lang="en-GB" sz="2400" b="1" dirty="0" smtClean="0"/>
            </a:br>
            <a:r>
              <a:rPr lang="en-GB" sz="2400" b="1" dirty="0" smtClean="0"/>
              <a:t>Lack of money/control over own finances or lack of access to  earnings</a:t>
            </a:r>
            <a:br>
              <a:rPr lang="en-GB" sz="2400" b="1" dirty="0" smtClean="0"/>
            </a:br>
            <a:r>
              <a:rPr lang="en-GB" sz="2400" b="1" dirty="0" smtClean="0"/>
              <a:t/>
            </a:r>
            <a:br>
              <a:rPr lang="en-GB" sz="2400" b="1" dirty="0" smtClean="0"/>
            </a:br>
            <a:r>
              <a:rPr lang="en-GB" sz="2400" b="1" dirty="0" smtClean="0"/>
              <a:t>Living/sleeping In the place of work</a:t>
            </a:r>
            <a:br>
              <a:rPr lang="en-GB" sz="2400" b="1" dirty="0" smtClean="0"/>
            </a:br>
            <a:r>
              <a:rPr lang="en-GB" sz="2400" b="1" dirty="0" smtClean="0"/>
              <a:t/>
            </a:r>
            <a:br>
              <a:rPr lang="en-GB" sz="2400" b="1" dirty="0" smtClean="0"/>
            </a:br>
            <a:r>
              <a:rPr lang="en-GB" sz="2400" b="1" dirty="0" smtClean="0"/>
              <a:t>Any evidence of control of movement either as an individual or group</a:t>
            </a:r>
            <a:br>
              <a:rPr lang="en-GB" sz="2400" b="1" dirty="0" smtClean="0"/>
            </a:br>
            <a:r>
              <a:rPr lang="en-GB" sz="2400" b="1" dirty="0" smtClean="0"/>
              <a:t/>
            </a:r>
            <a:br>
              <a:rPr lang="en-GB" sz="2400" b="1" dirty="0" smtClean="0"/>
            </a:br>
            <a:r>
              <a:rPr lang="en-GB" sz="2400" b="1" dirty="0" smtClean="0"/>
              <a:t>Limited contact with family&amp; limited social contact</a:t>
            </a:r>
            <a:br>
              <a:rPr lang="en-GB" sz="2400" b="1" dirty="0" smtClean="0"/>
            </a:br>
            <a:r>
              <a:rPr lang="en-GB" sz="2400" b="1" dirty="0" smtClean="0"/>
              <a:t/>
            </a:r>
            <a:br>
              <a:rPr lang="en-GB" sz="2400" b="1" dirty="0" smtClean="0"/>
            </a:br>
            <a:r>
              <a:rPr lang="en-GB" sz="2400" b="1" dirty="0" smtClean="0"/>
              <a:t>Others seeking to speak for the person you are trying to engage</a:t>
            </a:r>
            <a:br>
              <a:rPr lang="en-GB" sz="2400" b="1" dirty="0" smtClean="0"/>
            </a:br>
            <a:r>
              <a:rPr lang="en-GB" sz="2400" b="1" dirty="0" smtClean="0"/>
              <a:t/>
            </a:r>
            <a:br>
              <a:rPr lang="en-GB" sz="2400" b="1" dirty="0" smtClean="0"/>
            </a:br>
            <a:r>
              <a:rPr lang="en-GB" sz="2400" b="1" dirty="0" smtClean="0"/>
              <a:t>Living or found in ‘degrading’ conditions</a:t>
            </a:r>
            <a:br>
              <a:rPr lang="en-GB" sz="2400" b="1" dirty="0" smtClean="0"/>
            </a:br>
            <a:r>
              <a:rPr lang="en-GB" sz="2400" b="1" dirty="0" smtClean="0"/>
              <a:t/>
            </a:r>
            <a:br>
              <a:rPr lang="en-GB" sz="2400" b="1" dirty="0" smtClean="0"/>
            </a:br>
            <a:r>
              <a:rPr lang="en-GB" sz="2400" b="1" dirty="0" smtClean="0"/>
              <a:t>Children not in education.</a:t>
            </a:r>
            <a:r>
              <a:rPr lang="en-GB" dirty="0" smtClean="0"/>
              <a:t/>
            </a:r>
            <a:br>
              <a:rPr lang="en-GB" dirty="0" smtClean="0"/>
            </a:br>
            <a:endParaRPr lang="en-GB" dirty="0"/>
          </a:p>
        </p:txBody>
      </p:sp>
    </p:spTree>
    <p:extLst>
      <p:ext uri="{BB962C8B-B14F-4D97-AF65-F5344CB8AC3E}">
        <p14:creationId xmlns:p14="http://schemas.microsoft.com/office/powerpoint/2010/main" val="13324743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540773" y="0"/>
            <a:ext cx="11110452" cy="6186309"/>
          </a:xfrm>
          <a:prstGeom prst="rect">
            <a:avLst/>
          </a:prstGeom>
        </p:spPr>
        <p:txBody>
          <a:bodyPr wrap="square">
            <a:spAutoFit/>
          </a:bodyPr>
          <a:lstStyle/>
          <a:p>
            <a:pPr algn="ctr"/>
            <a:r>
              <a:rPr lang="en-GB" dirty="0" smtClean="0"/>
              <a:t/>
            </a:r>
            <a:br>
              <a:rPr lang="en-GB" dirty="0" smtClean="0"/>
            </a:br>
            <a:r>
              <a:rPr lang="en-GB" sz="2400" b="1" dirty="0" smtClean="0"/>
              <a:t>Children living with non relevant families</a:t>
            </a:r>
            <a:br>
              <a:rPr lang="en-GB" sz="2400" b="1" dirty="0" smtClean="0"/>
            </a:br>
            <a:r>
              <a:rPr lang="en-GB" sz="2400" b="1" dirty="0" smtClean="0"/>
              <a:t/>
            </a:r>
            <a:br>
              <a:rPr lang="en-GB" sz="2400" b="1" dirty="0" smtClean="0"/>
            </a:br>
            <a:r>
              <a:rPr lang="en-GB" sz="2400" b="1" dirty="0" smtClean="0"/>
              <a:t>Signs of branding/ownership</a:t>
            </a:r>
            <a:br>
              <a:rPr lang="en-GB" sz="2400" b="1" dirty="0" smtClean="0"/>
            </a:br>
            <a:r>
              <a:rPr lang="en-GB" sz="2400" b="1" dirty="0" smtClean="0"/>
              <a:t/>
            </a:r>
            <a:br>
              <a:rPr lang="en-GB" sz="2400" b="1" dirty="0" smtClean="0"/>
            </a:br>
            <a:r>
              <a:rPr lang="en-GB" sz="2400" b="1" dirty="0" smtClean="0"/>
              <a:t>Limited contact with family&amp; limited social contact</a:t>
            </a:r>
            <a:br>
              <a:rPr lang="en-GB" sz="2400" b="1" dirty="0" smtClean="0"/>
            </a:br>
            <a:r>
              <a:rPr lang="en-GB" sz="2400" b="1" dirty="0" smtClean="0"/>
              <a:t>Signs of physical abuse</a:t>
            </a:r>
            <a:br>
              <a:rPr lang="en-GB" sz="2400" b="1" dirty="0" smtClean="0"/>
            </a:br>
            <a:r>
              <a:rPr lang="en-GB" sz="2400" b="1" dirty="0" smtClean="0"/>
              <a:t/>
            </a:r>
            <a:br>
              <a:rPr lang="en-GB" sz="2400" b="1" dirty="0" smtClean="0"/>
            </a:br>
            <a:r>
              <a:rPr lang="en-GB" sz="2400" b="1" dirty="0" smtClean="0"/>
              <a:t>Injuries apparently as a result of assault or ill treatment, as a result of work, or from restrains such as shackles or rope</a:t>
            </a:r>
            <a:br>
              <a:rPr lang="en-GB" sz="2400" b="1" dirty="0" smtClean="0"/>
            </a:br>
            <a:r>
              <a:rPr lang="en-GB" sz="2400" b="1" dirty="0" smtClean="0"/>
              <a:t/>
            </a:r>
            <a:br>
              <a:rPr lang="en-GB" sz="2400" b="1" dirty="0" smtClean="0"/>
            </a:br>
            <a:r>
              <a:rPr lang="en-GB" sz="2400" b="1" dirty="0" smtClean="0"/>
              <a:t>Lack of access to medical care</a:t>
            </a:r>
            <a:br>
              <a:rPr lang="en-GB" sz="2400" b="1" dirty="0" smtClean="0"/>
            </a:br>
            <a:r>
              <a:rPr lang="en-GB" sz="2400" b="1" dirty="0" smtClean="0"/>
              <a:t/>
            </a:r>
            <a:br>
              <a:rPr lang="en-GB" sz="2400" b="1" dirty="0" smtClean="0"/>
            </a:br>
            <a:r>
              <a:rPr lang="en-GB" sz="2400" b="1" dirty="0" smtClean="0"/>
              <a:t>Extreme reaction to authority or a male (fear, shying away, overly suggestive)</a:t>
            </a:r>
            <a:br>
              <a:rPr lang="en-GB" sz="2400" b="1" dirty="0" smtClean="0"/>
            </a:br>
            <a:r>
              <a:rPr lang="en-GB" sz="2400" b="1" dirty="0" smtClean="0"/>
              <a:t/>
            </a:r>
            <a:br>
              <a:rPr lang="en-GB" sz="2400" b="1" dirty="0" smtClean="0"/>
            </a:br>
            <a:r>
              <a:rPr lang="en-GB" sz="2400" b="1" dirty="0" smtClean="0"/>
              <a:t>Lifestyles they can’t afford, e.g. new mobile, clothes, money, food, etc.</a:t>
            </a:r>
            <a:r>
              <a:rPr lang="en-GB" dirty="0" smtClean="0"/>
              <a:t/>
            </a:r>
            <a:br>
              <a:rPr lang="en-GB" dirty="0" smtClean="0"/>
            </a:br>
            <a:endParaRPr lang="en-GB" dirty="0"/>
          </a:p>
        </p:txBody>
      </p:sp>
    </p:spTree>
    <p:extLst>
      <p:ext uri="{BB962C8B-B14F-4D97-AF65-F5344CB8AC3E}">
        <p14:creationId xmlns:p14="http://schemas.microsoft.com/office/powerpoint/2010/main" val="34890172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a:hlinkClick r:id="rId4"/>
          </p:cNvPr>
          <p:cNvPicPr>
            <a:picLocks noChangeAspect="1"/>
          </p:cNvPicPr>
          <p:nvPr/>
        </p:nvPicPr>
        <p:blipFill>
          <a:blip r:embed="rId5"/>
          <a:stretch>
            <a:fillRect/>
          </a:stretch>
        </p:blipFill>
        <p:spPr>
          <a:xfrm>
            <a:off x="1178560" y="1564640"/>
            <a:ext cx="9773920" cy="4211876"/>
          </a:xfrm>
          <a:prstGeom prst="rect">
            <a:avLst/>
          </a:prstGeom>
        </p:spPr>
      </p:pic>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‘Caught in </a:t>
            </a:r>
            <a:r>
              <a:rPr lang="en-GB" sz="3600" b="1" dirty="0" err="1" smtClean="0">
                <a:solidFill>
                  <a:schemeClr val="bg1"/>
                </a:solidFill>
              </a:rPr>
              <a:t>Traffick</a:t>
            </a:r>
            <a:r>
              <a:rPr lang="en-GB" sz="3600" b="1" dirty="0" smtClean="0">
                <a:solidFill>
                  <a:schemeClr val="bg1"/>
                </a:solidFill>
              </a:rPr>
              <a:t>’</a:t>
            </a:r>
            <a:endParaRPr lang="en-GB" sz="3600" b="1" dirty="0">
              <a:solidFill>
                <a:schemeClr val="bg1"/>
              </a:solidFill>
            </a:endParaRPr>
          </a:p>
        </p:txBody>
      </p:sp>
    </p:spTree>
    <p:extLst>
      <p:ext uri="{BB962C8B-B14F-4D97-AF65-F5344CB8AC3E}">
        <p14:creationId xmlns:p14="http://schemas.microsoft.com/office/powerpoint/2010/main" val="42534210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1264993" y="1358079"/>
            <a:ext cx="4537075" cy="449969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2400" b="1">
                <a:solidFill>
                  <a:schemeClr val="folHlink"/>
                </a:solidFill>
                <a:latin typeface="Arial Black" panose="020B0A04020102020204" pitchFamily="34" charset="0"/>
                <a:ea typeface="Osaka"/>
                <a:cs typeface="Osaka"/>
              </a:defRPr>
            </a:lvl1pPr>
            <a:lvl2pPr>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lvl="1" indent="-457200" fontAlgn="base">
              <a:spcBef>
                <a:spcPct val="0"/>
              </a:spcBef>
              <a:spcAft>
                <a:spcPct val="0"/>
              </a:spcAft>
              <a:buClr>
                <a:srgbClr val="003366"/>
              </a:buClr>
              <a:buFont typeface="Wingdings" panose="05000000000000000000" pitchFamily="2" charset="2"/>
              <a:buChar char="Ø"/>
            </a:pPr>
            <a:r>
              <a:rPr lang="en-GB" altLang="en-US" sz="2800" dirty="0" smtClean="0">
                <a:ea typeface="ＭＳ Ｐゴシック" panose="020B0600070205080204" pitchFamily="34" charset="-128"/>
                <a:cs typeface="Arial" panose="020B0604020202020204" pitchFamily="34" charset="0"/>
              </a:rPr>
              <a:t>Fatigue</a:t>
            </a:r>
            <a:endParaRPr lang="en-GB" altLang="en-US" sz="2800" dirty="0">
              <a:ea typeface="ＭＳ Ｐゴシック" panose="020B0600070205080204" pitchFamily="34" charset="-128"/>
              <a:cs typeface="Arial" panose="020B0604020202020204" pitchFamily="34" charset="0"/>
            </a:endParaRPr>
          </a:p>
          <a:p>
            <a:pPr lvl="1" indent="-457200" fontAlgn="base">
              <a:spcBef>
                <a:spcPct val="0"/>
              </a:spcBef>
              <a:spcAft>
                <a:spcPct val="0"/>
              </a:spcAft>
              <a:buClr>
                <a:srgbClr val="003366"/>
              </a:buClr>
              <a:buFont typeface="Wingdings" panose="05000000000000000000" pitchFamily="2" charset="2"/>
              <a:buChar char="Ø"/>
            </a:pPr>
            <a:r>
              <a:rPr lang="en-GB" altLang="en-US" sz="2800" dirty="0" smtClean="0">
                <a:ea typeface="ＭＳ Ｐゴシック" panose="020B0600070205080204" pitchFamily="34" charset="-128"/>
                <a:cs typeface="Arial" panose="020B0604020202020204" pitchFamily="34" charset="0"/>
              </a:rPr>
              <a:t>Headaches</a:t>
            </a:r>
            <a:endParaRPr lang="en-GB" altLang="en-US" sz="2800" dirty="0">
              <a:ea typeface="ＭＳ Ｐゴシック" panose="020B0600070205080204" pitchFamily="34" charset="-128"/>
              <a:cs typeface="Arial" panose="020B0604020202020204" pitchFamily="34" charset="0"/>
            </a:endParaRPr>
          </a:p>
          <a:p>
            <a:pPr lvl="1" indent="-457200" fontAlgn="base">
              <a:spcBef>
                <a:spcPct val="0"/>
              </a:spcBef>
              <a:spcAft>
                <a:spcPct val="0"/>
              </a:spcAft>
              <a:buClr>
                <a:srgbClr val="003366"/>
              </a:buClr>
              <a:buFont typeface="Wingdings" panose="05000000000000000000" pitchFamily="2" charset="2"/>
              <a:buChar char="Ø"/>
            </a:pPr>
            <a:r>
              <a:rPr lang="en-GB" altLang="en-US" sz="2800" dirty="0" smtClean="0">
                <a:ea typeface="ＭＳ Ｐゴシック" panose="020B0600070205080204" pitchFamily="34" charset="-128"/>
                <a:cs typeface="Arial" panose="020B0604020202020204" pitchFamily="34" charset="0"/>
              </a:rPr>
              <a:t>Dizzy </a:t>
            </a:r>
            <a:r>
              <a:rPr lang="en-GB" altLang="en-US" sz="2800" dirty="0">
                <a:ea typeface="ＭＳ Ｐゴシック" panose="020B0600070205080204" pitchFamily="34" charset="-128"/>
                <a:cs typeface="Arial" panose="020B0604020202020204" pitchFamily="34" charset="0"/>
              </a:rPr>
              <a:t>spells </a:t>
            </a:r>
          </a:p>
          <a:p>
            <a:pPr lvl="1" indent="-457200" fontAlgn="base">
              <a:spcBef>
                <a:spcPct val="0"/>
              </a:spcBef>
              <a:spcAft>
                <a:spcPct val="0"/>
              </a:spcAft>
              <a:buClr>
                <a:srgbClr val="003366"/>
              </a:buClr>
              <a:buFont typeface="Wingdings" panose="05000000000000000000" pitchFamily="2" charset="2"/>
              <a:buChar char="Ø"/>
            </a:pPr>
            <a:r>
              <a:rPr lang="en-GB" altLang="en-US" sz="2800" dirty="0" smtClean="0">
                <a:ea typeface="ＭＳ Ｐゴシック" panose="020B0600070205080204" pitchFamily="34" charset="-128"/>
                <a:cs typeface="Arial" panose="020B0604020202020204" pitchFamily="34" charset="0"/>
              </a:rPr>
              <a:t>Back </a:t>
            </a:r>
            <a:r>
              <a:rPr lang="en-GB" altLang="en-US" sz="2800" dirty="0">
                <a:ea typeface="ＭＳ Ｐゴシック" panose="020B0600070205080204" pitchFamily="34" charset="-128"/>
                <a:cs typeface="Arial" panose="020B0604020202020204" pitchFamily="34" charset="0"/>
              </a:rPr>
              <a:t>pain </a:t>
            </a:r>
          </a:p>
          <a:p>
            <a:pPr lvl="1" indent="-457200" fontAlgn="base">
              <a:spcBef>
                <a:spcPct val="0"/>
              </a:spcBef>
              <a:spcAft>
                <a:spcPct val="0"/>
              </a:spcAft>
              <a:buClr>
                <a:srgbClr val="003366"/>
              </a:buClr>
              <a:buFont typeface="Wingdings" panose="05000000000000000000" pitchFamily="2" charset="2"/>
              <a:buChar char="Ø"/>
            </a:pPr>
            <a:r>
              <a:rPr lang="en-GB" altLang="en-US" sz="2800" dirty="0" smtClean="0">
                <a:ea typeface="ＭＳ Ｐゴシック" panose="020B0600070205080204" pitchFamily="34" charset="-128"/>
                <a:cs typeface="Arial" panose="020B0604020202020204" pitchFamily="34" charset="0"/>
              </a:rPr>
              <a:t>Memory </a:t>
            </a:r>
            <a:r>
              <a:rPr lang="en-GB" altLang="en-US" sz="2800" dirty="0">
                <a:ea typeface="ＭＳ Ｐゴシック" panose="020B0600070205080204" pitchFamily="34" charset="-128"/>
                <a:cs typeface="Arial" panose="020B0604020202020204" pitchFamily="34" charset="0"/>
              </a:rPr>
              <a:t>problems</a:t>
            </a:r>
          </a:p>
          <a:p>
            <a:pPr marL="457200" indent="-457200" fontAlgn="base">
              <a:lnSpc>
                <a:spcPct val="90000"/>
              </a:lnSpc>
              <a:spcBef>
                <a:spcPct val="0"/>
              </a:spcBef>
              <a:spcAft>
                <a:spcPct val="0"/>
              </a:spcAft>
              <a:buSzPct val="80000"/>
              <a:buFont typeface="Wingdings" panose="05000000000000000000" pitchFamily="2" charset="2"/>
              <a:buChar char="Ø"/>
            </a:pP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Forced </a:t>
            </a: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or coerced </a:t>
            </a: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use </a:t>
            </a: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of drugs and alcohol</a:t>
            </a:r>
          </a:p>
          <a:p>
            <a:pPr marL="457200" indent="-457200" fontAlgn="base">
              <a:lnSpc>
                <a:spcPct val="90000"/>
              </a:lnSpc>
              <a:spcBef>
                <a:spcPct val="0"/>
              </a:spcBef>
              <a:spcAft>
                <a:spcPct val="0"/>
              </a:spcAft>
              <a:buSzPct val="80000"/>
              <a:buFont typeface="Wingdings" panose="05000000000000000000" pitchFamily="2" charset="2"/>
              <a:buChar char="Ø"/>
            </a:pP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Emotional manipulation and </a:t>
            </a: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isolation</a:t>
            </a:r>
            <a:r>
              <a:rPr lang="en-GB" altLang="en-US"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a:t>
            </a:r>
          </a:p>
          <a:p>
            <a:pPr marL="457200" indent="-457200" fontAlgn="base">
              <a:lnSpc>
                <a:spcPct val="90000"/>
              </a:lnSpc>
              <a:spcBef>
                <a:spcPct val="0"/>
              </a:spcBef>
              <a:spcAft>
                <a:spcPct val="0"/>
              </a:spcAft>
              <a:buSzPct val="80000"/>
              <a:buFont typeface="Wingdings" panose="05000000000000000000" pitchFamily="2" charset="2"/>
              <a:buChar char="Ø"/>
            </a:pPr>
            <a:endParaRPr lang="en-GB" altLang="en-US"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eaLnBrk="0" fontAlgn="base" hangingPunct="0">
              <a:spcBef>
                <a:spcPct val="0"/>
              </a:spcBef>
              <a:spcAft>
                <a:spcPct val="0"/>
              </a:spcAft>
              <a:buFontTx/>
              <a:buNone/>
            </a:pPr>
            <a:endParaRPr lang="en-GB" altLang="en-US" b="0" dirty="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4" name="TextBox 5"/>
          <p:cNvSpPr txBox="1">
            <a:spLocks noChangeArrowheads="1"/>
          </p:cNvSpPr>
          <p:nvPr/>
        </p:nvSpPr>
        <p:spPr bwMode="auto">
          <a:xfrm>
            <a:off x="6197601" y="1358079"/>
            <a:ext cx="4693920" cy="44012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a:cs typeface="Osaka"/>
              </a:defRPr>
            </a:lvl1pPr>
            <a:lvl2pPr marL="742950" indent="-285750">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marL="457200" indent="-457200" fontAlgn="base">
              <a:spcBef>
                <a:spcPct val="0"/>
              </a:spcBef>
              <a:spcAft>
                <a:spcPct val="0"/>
              </a:spcAft>
              <a:buFont typeface="Wingdings" panose="05000000000000000000" pitchFamily="2" charset="2"/>
              <a:buChar char="Ø"/>
            </a:pP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Post-trauma stress</a:t>
            </a:r>
          </a:p>
          <a:p>
            <a:pPr fontAlgn="base">
              <a:spcBef>
                <a:spcPct val="0"/>
              </a:spcBef>
              <a:spcAft>
                <a:spcPct val="0"/>
              </a:spcAft>
              <a:buNone/>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    symptoms PTSD</a:t>
            </a:r>
          </a:p>
          <a:p>
            <a:pPr marL="457200" indent="-457200" fontAlgn="base">
              <a:spcBef>
                <a:spcPct val="0"/>
              </a:spcBef>
              <a:spcAft>
                <a:spcPct val="0"/>
              </a:spcAft>
              <a:buFont typeface="Wingdings" panose="05000000000000000000" pitchFamily="2" charset="2"/>
              <a:buChar char="Ø"/>
            </a:pP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Anxiety symptoms or </a:t>
            </a: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disorders</a:t>
            </a:r>
          </a:p>
          <a:p>
            <a:pPr marL="457200" indent="-457200" fontAlgn="base">
              <a:spcBef>
                <a:spcPct val="0"/>
              </a:spcBef>
              <a:spcAft>
                <a:spcPct val="0"/>
              </a:spcAft>
              <a:buFont typeface="Wingdings" panose="05000000000000000000" pitchFamily="2" charset="2"/>
              <a:buChar char="Ø"/>
            </a:pP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Depression</a:t>
            </a: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symptoms </a:t>
            </a: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or </a:t>
            </a: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disorders</a:t>
            </a:r>
            <a:endPar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marL="457200" indent="-457200" fontAlgn="base">
              <a:spcBef>
                <a:spcPct val="0"/>
              </a:spcBef>
              <a:spcAft>
                <a:spcPct val="0"/>
              </a:spcAft>
              <a:buFont typeface="Wingdings" panose="05000000000000000000" pitchFamily="2" charset="2"/>
              <a:buChar char="Ø"/>
            </a:pP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Suicidal </a:t>
            </a: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ideation </a:t>
            </a: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or attempts</a:t>
            </a:r>
            <a:endPar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Economic</a:t>
            </a: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exploitation</a:t>
            </a:r>
            <a:endParaRPr lang="en-GB" altLang="en-US" sz="2800" b="0" dirty="0">
              <a:solidFill>
                <a:schemeClr val="accent5">
                  <a:lumMod val="50000"/>
                </a:schemeClr>
              </a:solidFill>
              <a:latin typeface="Arial" panose="020B0604020202020204" pitchFamily="34" charset="0"/>
              <a:ea typeface="ＭＳ Ｐゴシック" panose="020B0600070205080204" pitchFamily="34" charset="-128"/>
              <a:cs typeface="Arial" panose="020B0604020202020204" pitchFamily="34" charset="0"/>
            </a:endParaRPr>
          </a:p>
          <a:p>
            <a:pPr marL="457200" indent="-457200" fontAlgn="base">
              <a:spcBef>
                <a:spcPct val="0"/>
              </a:spcBef>
              <a:spcAft>
                <a:spcPct val="0"/>
              </a:spcAft>
              <a:buFont typeface="Wingdings" panose="05000000000000000000" pitchFamily="2" charset="2"/>
              <a:buChar char="Ø"/>
            </a:pPr>
            <a:endParaRPr lang="en-GB" altLang="en-US" sz="2800" b="0" dirty="0">
              <a:solidFill>
                <a:schemeClr val="accent5">
                  <a:lumMod val="50000"/>
                </a:schemeClr>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Health Impacts</a:t>
            </a:r>
            <a:endParaRPr lang="en-GB" sz="3600" b="1" dirty="0">
              <a:solidFill>
                <a:schemeClr val="bg1"/>
              </a:solidFill>
            </a:endParaRPr>
          </a:p>
        </p:txBody>
      </p:sp>
    </p:spTree>
    <p:extLst>
      <p:ext uri="{BB962C8B-B14F-4D97-AF65-F5344CB8AC3E}">
        <p14:creationId xmlns:p14="http://schemas.microsoft.com/office/powerpoint/2010/main" val="3946862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a:hlinkClick r:id="rId4"/>
          </p:cNvPr>
          <p:cNvPicPr>
            <a:picLocks noChangeAspect="1"/>
          </p:cNvPicPr>
          <p:nvPr/>
        </p:nvPicPr>
        <p:blipFill>
          <a:blip r:embed="rId5"/>
          <a:stretch>
            <a:fillRect/>
          </a:stretch>
        </p:blipFill>
        <p:spPr>
          <a:xfrm>
            <a:off x="1959105" y="1736090"/>
            <a:ext cx="8052117" cy="3469899"/>
          </a:xfrm>
          <a:prstGeom prst="rect">
            <a:avLst/>
          </a:prstGeom>
        </p:spPr>
      </p:pic>
      <p:sp>
        <p:nvSpPr>
          <p:cNvPr id="6" name="TextBox 5"/>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‘Free the Unseen’</a:t>
            </a:r>
            <a:endParaRPr lang="en-GB" sz="3600" b="1" dirty="0">
              <a:solidFill>
                <a:schemeClr val="bg1"/>
              </a:solidFill>
            </a:endParaRPr>
          </a:p>
        </p:txBody>
      </p:sp>
    </p:spTree>
    <p:extLst>
      <p:ext uri="{BB962C8B-B14F-4D97-AF65-F5344CB8AC3E}">
        <p14:creationId xmlns:p14="http://schemas.microsoft.com/office/powerpoint/2010/main" val="205884469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117600" y="1427416"/>
            <a:ext cx="4693920" cy="4278094"/>
          </a:xfrm>
          <a:prstGeom prst="rect">
            <a:avLst/>
          </a:prstGeom>
          <a:noFill/>
        </p:spPr>
        <p:txBody>
          <a:bodyPr wrap="square">
            <a:spAutoFit/>
          </a:bodyPr>
          <a:lstStyle/>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solidFill>
                  <a:schemeClr val="accent5">
                    <a:lumMod val="50000"/>
                  </a:schemeClr>
                </a:solidFill>
                <a:latin typeface="Arial" charset="0"/>
                <a:ea typeface="ＭＳ Ｐゴシック" pitchFamily="1" charset="-128"/>
              </a:rPr>
              <a:t>Lack of awareness that they are the victim of a crime</a:t>
            </a: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solidFill>
                  <a:schemeClr val="accent5">
                    <a:lumMod val="50000"/>
                  </a:schemeClr>
                </a:solidFill>
                <a:latin typeface="Arial" charset="0"/>
                <a:ea typeface="ＭＳ Ｐゴシック" pitchFamily="1" charset="-128"/>
              </a:rPr>
              <a:t>Unaware that help is there </a:t>
            </a: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solidFill>
                  <a:schemeClr val="accent5">
                    <a:lumMod val="50000"/>
                  </a:schemeClr>
                </a:solidFill>
                <a:latin typeface="Arial" charset="0"/>
                <a:ea typeface="ＭＳ Ｐゴシック" pitchFamily="1" charset="-128"/>
              </a:rPr>
              <a:t>Language barrier </a:t>
            </a: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solidFill>
                  <a:schemeClr val="accent5">
                    <a:lumMod val="50000"/>
                  </a:schemeClr>
                </a:solidFill>
                <a:latin typeface="Arial" charset="0"/>
                <a:ea typeface="ＭＳ Ｐゴシック" pitchFamily="1" charset="-128"/>
              </a:rPr>
              <a:t>Controlled movements </a:t>
            </a: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solidFill>
                  <a:schemeClr val="accent5">
                    <a:lumMod val="50000"/>
                  </a:schemeClr>
                </a:solidFill>
                <a:latin typeface="Arial" charset="0"/>
                <a:ea typeface="ＭＳ Ｐゴシック" pitchFamily="1" charset="-128"/>
              </a:rPr>
              <a:t>Accompanied by trafficker </a:t>
            </a: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smtClean="0">
                <a:solidFill>
                  <a:schemeClr val="accent5">
                    <a:lumMod val="50000"/>
                  </a:schemeClr>
                </a:solidFill>
                <a:latin typeface="Arial" charset="0"/>
                <a:ea typeface="ＭＳ Ｐゴシック" pitchFamily="1" charset="-128"/>
              </a:rPr>
              <a:t>Isolation</a:t>
            </a:r>
            <a:endParaRPr lang="en-US" altLang="en-US" sz="2800" dirty="0">
              <a:solidFill>
                <a:schemeClr val="accent5">
                  <a:lumMod val="50000"/>
                </a:schemeClr>
              </a:solidFill>
              <a:latin typeface="Arial" charset="0"/>
              <a:ea typeface="ＭＳ Ｐゴシック" pitchFamily="1" charset="-128"/>
            </a:endParaRPr>
          </a:p>
          <a:p>
            <a:pPr eaLnBrk="0" fontAlgn="base" hangingPunct="0">
              <a:spcBef>
                <a:spcPct val="0"/>
              </a:spcBef>
              <a:spcAft>
                <a:spcPct val="0"/>
              </a:spcAft>
              <a:defRPr/>
            </a:pPr>
            <a:endParaRPr lang="en-GB" sz="2000" dirty="0">
              <a:solidFill>
                <a:srgbClr val="FFFFFF"/>
              </a:solidFill>
              <a:latin typeface="Arial" charset="0"/>
              <a:ea typeface="ＭＳ Ｐゴシック" pitchFamily="1" charset="-128"/>
            </a:endParaRPr>
          </a:p>
        </p:txBody>
      </p:sp>
      <p:sp>
        <p:nvSpPr>
          <p:cNvPr id="3" name="TextBox 2"/>
          <p:cNvSpPr txBox="1"/>
          <p:nvPr/>
        </p:nvSpPr>
        <p:spPr>
          <a:xfrm>
            <a:off x="6400800" y="1427416"/>
            <a:ext cx="4734560" cy="4339650"/>
          </a:xfrm>
          <a:prstGeom prst="rect">
            <a:avLst/>
          </a:prstGeom>
          <a:noFill/>
        </p:spPr>
        <p:txBody>
          <a:bodyPr wrap="square">
            <a:spAutoFit/>
          </a:bodyPr>
          <a:lstStyle/>
          <a:p>
            <a:pPr marL="457200" indent="-457200" fontAlgn="base">
              <a:spcBef>
                <a:spcPct val="0"/>
              </a:spcBef>
              <a:spcAft>
                <a:spcPct val="0"/>
              </a:spcAft>
              <a:buFont typeface="Wingdings" panose="05000000000000000000" pitchFamily="2" charset="2"/>
              <a:buChar char="Ø"/>
              <a:defRPr/>
            </a:pPr>
            <a:r>
              <a:rPr lang="en-US" altLang="en-US" sz="2800" dirty="0">
                <a:solidFill>
                  <a:schemeClr val="accent5">
                    <a:lumMod val="50000"/>
                  </a:schemeClr>
                </a:solidFill>
                <a:latin typeface="Arial" charset="0"/>
                <a:ea typeface="ＭＳ Ｐゴシック" pitchFamily="1" charset="-128"/>
              </a:rPr>
              <a:t>Comparison of situation to a worse one </a:t>
            </a:r>
          </a:p>
          <a:p>
            <a:pPr marL="457200" indent="-457200" fontAlgn="base">
              <a:spcBef>
                <a:spcPct val="0"/>
              </a:spcBef>
              <a:spcAft>
                <a:spcPct val="0"/>
              </a:spcAft>
              <a:buFont typeface="Wingdings" panose="05000000000000000000" pitchFamily="2" charset="2"/>
              <a:buChar char="Ø"/>
              <a:defRPr/>
            </a:pPr>
            <a:r>
              <a:rPr lang="en-US" altLang="en-US" sz="2800" dirty="0">
                <a:solidFill>
                  <a:schemeClr val="accent5">
                    <a:lumMod val="50000"/>
                  </a:schemeClr>
                </a:solidFill>
                <a:latin typeface="Arial" charset="0"/>
                <a:ea typeface="ＭＳ Ｐゴシック" pitchFamily="1" charset="-128"/>
              </a:rPr>
              <a:t>Immigration status </a:t>
            </a:r>
          </a:p>
          <a:p>
            <a:pPr marL="457200" indent="-457200" fontAlgn="base">
              <a:spcBef>
                <a:spcPct val="0"/>
              </a:spcBef>
              <a:spcAft>
                <a:spcPct val="0"/>
              </a:spcAft>
              <a:buFont typeface="Wingdings" panose="05000000000000000000" pitchFamily="2" charset="2"/>
              <a:buChar char="Ø"/>
              <a:defRPr/>
            </a:pPr>
            <a:r>
              <a:rPr lang="en-US" altLang="en-US" sz="2800" dirty="0">
                <a:solidFill>
                  <a:schemeClr val="accent5">
                    <a:lumMod val="50000"/>
                  </a:schemeClr>
                </a:solidFill>
                <a:latin typeface="Arial" charset="0"/>
                <a:ea typeface="ＭＳ Ｐゴシック" pitchFamily="1" charset="-128"/>
              </a:rPr>
              <a:t>Involvement in criminal activity </a:t>
            </a:r>
          </a:p>
          <a:p>
            <a:pPr marL="457200" indent="-457200" fontAlgn="base">
              <a:spcBef>
                <a:spcPct val="0"/>
              </a:spcBef>
              <a:spcAft>
                <a:spcPct val="0"/>
              </a:spcAft>
              <a:buFont typeface="Wingdings" panose="05000000000000000000" pitchFamily="2" charset="2"/>
              <a:buChar char="Ø"/>
              <a:defRPr/>
            </a:pPr>
            <a:r>
              <a:rPr lang="en-US" altLang="en-US" sz="2800" dirty="0">
                <a:solidFill>
                  <a:schemeClr val="accent5">
                    <a:lumMod val="50000"/>
                  </a:schemeClr>
                </a:solidFill>
                <a:latin typeface="Arial" charset="0"/>
                <a:ea typeface="ＭＳ Ｐゴシック" pitchFamily="1" charset="-128"/>
              </a:rPr>
              <a:t>Juju </a:t>
            </a:r>
            <a:endParaRPr lang="en-GB" altLang="en-US" sz="2800" dirty="0">
              <a:solidFill>
                <a:schemeClr val="accent5">
                  <a:lumMod val="50000"/>
                </a:schemeClr>
              </a:solidFill>
              <a:latin typeface="Arial" charset="0"/>
              <a:ea typeface="ＭＳ Ｐゴシック" pitchFamily="1" charset="-128"/>
            </a:endParaRPr>
          </a:p>
          <a:p>
            <a:pPr marL="457200" indent="-457200" fontAlgn="base">
              <a:spcBef>
                <a:spcPct val="0"/>
              </a:spcBef>
              <a:spcAft>
                <a:spcPct val="0"/>
              </a:spcAft>
              <a:buFont typeface="Wingdings" panose="05000000000000000000" pitchFamily="2" charset="2"/>
              <a:buChar char="Ø"/>
              <a:defRPr/>
            </a:pPr>
            <a:r>
              <a:rPr lang="en-US" altLang="en-US" sz="2800" dirty="0">
                <a:solidFill>
                  <a:schemeClr val="accent5">
                    <a:lumMod val="50000"/>
                  </a:schemeClr>
                </a:solidFill>
                <a:latin typeface="Arial" charset="0"/>
                <a:ea typeface="ＭＳ Ｐゴシック" pitchFamily="1" charset="-128"/>
              </a:rPr>
              <a:t>Self-blame </a:t>
            </a:r>
          </a:p>
          <a:p>
            <a:pPr marL="457200" indent="-457200" fontAlgn="base">
              <a:spcBef>
                <a:spcPct val="0"/>
              </a:spcBef>
              <a:spcAft>
                <a:spcPct val="0"/>
              </a:spcAft>
              <a:buFont typeface="Wingdings" panose="05000000000000000000" pitchFamily="2" charset="2"/>
              <a:buChar char="Ø"/>
              <a:defRPr/>
            </a:pPr>
            <a:r>
              <a:rPr lang="en-GB" altLang="en-US" sz="2800" dirty="0">
                <a:solidFill>
                  <a:schemeClr val="accent5">
                    <a:lumMod val="50000"/>
                  </a:schemeClr>
                </a:solidFill>
                <a:latin typeface="Arial" charset="0"/>
                <a:ea typeface="ＭＳ Ｐゴシック" pitchFamily="1" charset="-128"/>
              </a:rPr>
              <a:t>Stigma </a:t>
            </a:r>
          </a:p>
          <a:p>
            <a:pPr marL="457200" indent="-457200" fontAlgn="base">
              <a:spcBef>
                <a:spcPct val="0"/>
              </a:spcBef>
              <a:spcAft>
                <a:spcPct val="0"/>
              </a:spcAft>
              <a:buFont typeface="Wingdings" panose="05000000000000000000" pitchFamily="2" charset="2"/>
              <a:buChar char="Ø"/>
              <a:defRPr/>
            </a:pPr>
            <a:r>
              <a:rPr lang="en-US" altLang="en-US" sz="2800" dirty="0">
                <a:solidFill>
                  <a:schemeClr val="accent5">
                    <a:lumMod val="50000"/>
                  </a:schemeClr>
                </a:solidFill>
                <a:latin typeface="Arial" charset="0"/>
                <a:ea typeface="ＭＳ Ｐゴシック" pitchFamily="1" charset="-128"/>
              </a:rPr>
              <a:t>‘Stockholm Syndrome</a:t>
            </a:r>
            <a:r>
              <a:rPr lang="en-US" altLang="en-US" sz="2800" dirty="0" smtClean="0">
                <a:solidFill>
                  <a:schemeClr val="accent5">
                    <a:lumMod val="50000"/>
                  </a:schemeClr>
                </a:solidFill>
                <a:latin typeface="Arial" charset="0"/>
                <a:ea typeface="ＭＳ Ｐゴシック" pitchFamily="1" charset="-128"/>
              </a:rPr>
              <a:t>’</a:t>
            </a:r>
            <a:endParaRPr lang="en-GB" sz="2800" dirty="0">
              <a:solidFill>
                <a:schemeClr val="accent5">
                  <a:lumMod val="50000"/>
                </a:schemeClr>
              </a:solidFill>
              <a:latin typeface="Arial" charset="0"/>
              <a:ea typeface="ＭＳ Ｐゴシック" pitchFamily="1" charset="-128"/>
            </a:endParaRPr>
          </a:p>
          <a:p>
            <a:pPr eaLnBrk="0" fontAlgn="base" hangingPunct="0">
              <a:spcBef>
                <a:spcPct val="0"/>
              </a:spcBef>
              <a:spcAft>
                <a:spcPct val="0"/>
              </a:spcAft>
              <a:defRPr/>
            </a:pPr>
            <a:endParaRPr lang="en-GB" sz="2400" dirty="0">
              <a:solidFill>
                <a:srgbClr val="FFFFFF"/>
              </a:solidFill>
              <a:latin typeface="Arial" charset="0"/>
              <a:ea typeface="ＭＳ Ｐゴシック" pitchFamily="1" charset="-128"/>
            </a:endParaRPr>
          </a:p>
        </p:txBody>
      </p:sp>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Barriers to Reporting</a:t>
            </a:r>
            <a:endParaRPr lang="en-GB" sz="3600" b="1" dirty="0">
              <a:solidFill>
                <a:schemeClr val="bg1"/>
              </a:solidFill>
            </a:endParaRPr>
          </a:p>
        </p:txBody>
      </p:sp>
    </p:spTree>
    <p:extLst>
      <p:ext uri="{BB962C8B-B14F-4D97-AF65-F5344CB8AC3E}">
        <p14:creationId xmlns:p14="http://schemas.microsoft.com/office/powerpoint/2010/main" val="2792901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a:hlinkClick r:id="rId4"/>
          </p:cNvPr>
          <p:cNvPicPr>
            <a:picLocks noChangeAspect="1"/>
          </p:cNvPicPr>
          <p:nvPr/>
        </p:nvPicPr>
        <p:blipFill>
          <a:blip r:embed="rId5"/>
          <a:stretch>
            <a:fillRect/>
          </a:stretch>
        </p:blipFill>
        <p:spPr>
          <a:xfrm>
            <a:off x="1694786" y="1664654"/>
            <a:ext cx="8580755" cy="3835472"/>
          </a:xfrm>
          <a:prstGeom prst="rect">
            <a:avLst/>
          </a:prstGeom>
        </p:spPr>
      </p:pic>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Horse Trading Web</a:t>
            </a:r>
            <a:endParaRPr lang="en-GB" sz="3600" b="1" dirty="0">
              <a:solidFill>
                <a:schemeClr val="bg1"/>
              </a:solidFill>
            </a:endParaRPr>
          </a:p>
        </p:txBody>
      </p:sp>
    </p:spTree>
    <p:extLst>
      <p:ext uri="{BB962C8B-B14F-4D97-AF65-F5344CB8AC3E}">
        <p14:creationId xmlns:p14="http://schemas.microsoft.com/office/powerpoint/2010/main" val="265910976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2728912" y="809307"/>
            <a:ext cx="6918325" cy="4264017"/>
          </a:xfrm>
          <a:prstGeom prst="rect">
            <a:avLst/>
          </a:prstGeom>
        </p:spPr>
      </p:pic>
    </p:spTree>
    <p:extLst>
      <p:ext uri="{BB962C8B-B14F-4D97-AF65-F5344CB8AC3E}">
        <p14:creationId xmlns:p14="http://schemas.microsoft.com/office/powerpoint/2010/main" val="13803801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1564640" y="1197076"/>
            <a:ext cx="8560984" cy="3139321"/>
          </a:xfrm>
          <a:prstGeom prst="rect">
            <a:avLst/>
          </a:prstGeom>
        </p:spPr>
        <p:txBody>
          <a:bodyPr wrap="square">
            <a:spAutoFit/>
          </a:bodyPr>
          <a:lstStyle/>
          <a:p>
            <a:pPr algn="ctr"/>
            <a:r>
              <a:rPr lang="en-GB" dirty="0" smtClean="0"/>
              <a:t/>
            </a:r>
            <a:br>
              <a:rPr lang="en-GB" dirty="0" smtClean="0"/>
            </a:br>
            <a:r>
              <a:rPr lang="en-GB" sz="3600" dirty="0" smtClean="0"/>
              <a:t>Follow child protection guidelines </a:t>
            </a:r>
            <a:br>
              <a:rPr lang="en-GB" sz="3600" dirty="0" smtClean="0"/>
            </a:br>
            <a:r>
              <a:rPr lang="en-GB" sz="3600" dirty="0" smtClean="0"/>
              <a:t/>
            </a:r>
            <a:br>
              <a:rPr lang="en-GB" sz="3600" dirty="0" smtClean="0"/>
            </a:br>
            <a:r>
              <a:rPr lang="en-GB" sz="3600" dirty="0" smtClean="0"/>
              <a:t>Inform PVPU Staff.</a:t>
            </a:r>
            <a:br>
              <a:rPr lang="en-GB" sz="3600" dirty="0" smtClean="0"/>
            </a:br>
            <a:r>
              <a:rPr lang="en-GB" sz="3600" dirty="0" smtClean="0"/>
              <a:t/>
            </a:r>
            <a:br>
              <a:rPr lang="en-GB" sz="3600" dirty="0" smtClean="0"/>
            </a:br>
            <a:r>
              <a:rPr lang="en-GB" sz="3600" dirty="0" smtClean="0"/>
              <a:t>OOH then Social Services</a:t>
            </a:r>
            <a:endParaRPr lang="en-GB" sz="3600" dirty="0"/>
          </a:p>
        </p:txBody>
      </p:sp>
      <p:sp>
        <p:nvSpPr>
          <p:cNvPr id="4" name="TextBox 3"/>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Children</a:t>
            </a:r>
            <a:endParaRPr lang="en-GB" sz="3600" b="1" dirty="0">
              <a:solidFill>
                <a:schemeClr val="bg1"/>
              </a:solidFill>
            </a:endParaRPr>
          </a:p>
        </p:txBody>
      </p:sp>
      <p:sp>
        <p:nvSpPr>
          <p:cNvPr id="2" name="Rectangle 1"/>
          <p:cNvSpPr/>
          <p:nvPr/>
        </p:nvSpPr>
        <p:spPr>
          <a:xfrm>
            <a:off x="651164" y="4772075"/>
            <a:ext cx="10668000" cy="523220"/>
          </a:xfrm>
          <a:prstGeom prst="rect">
            <a:avLst/>
          </a:prstGeom>
          <a:solidFill>
            <a:schemeClr val="accent1">
              <a:lumMod val="20000"/>
              <a:lumOff val="80000"/>
            </a:schemeClr>
          </a:solidFill>
        </p:spPr>
        <p:txBody>
          <a:bodyPr wrap="square">
            <a:spAutoFit/>
          </a:bodyPr>
          <a:lstStyle/>
          <a:p>
            <a:pPr algn="ctr"/>
            <a:r>
              <a:rPr lang="en-GB" sz="2800" b="1" dirty="0"/>
              <a:t>REMEMBER to specifically highlight your concern for child trafficking</a:t>
            </a:r>
          </a:p>
        </p:txBody>
      </p:sp>
    </p:spTree>
    <p:extLst>
      <p:ext uri="{BB962C8B-B14F-4D97-AF65-F5344CB8AC3E}">
        <p14:creationId xmlns:p14="http://schemas.microsoft.com/office/powerpoint/2010/main" val="410445822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1024790" y="2730320"/>
            <a:ext cx="9920748" cy="2554545"/>
          </a:xfrm>
          <a:prstGeom prst="rect">
            <a:avLst/>
          </a:prstGeom>
        </p:spPr>
        <p:txBody>
          <a:bodyPr wrap="square">
            <a:spAutoFit/>
          </a:bodyPr>
          <a:lstStyle/>
          <a:p>
            <a:r>
              <a:rPr lang="en-GB" sz="3200" dirty="0" smtClean="0"/>
              <a:t>Remove from situation by providing a place of safety. (SSD, Red Cross but especially BAWSO)</a:t>
            </a:r>
          </a:p>
          <a:p>
            <a:endParaRPr lang="en-GB" sz="3200" dirty="0" smtClean="0"/>
          </a:p>
          <a:p>
            <a:r>
              <a:rPr lang="en-GB" sz="3200" dirty="0" smtClean="0"/>
              <a:t>REMEMBER: Only make referrals to the NRM if the person is able to give consent. </a:t>
            </a:r>
            <a:endParaRPr lang="en-GB" sz="3200" dirty="0"/>
          </a:p>
        </p:txBody>
      </p:sp>
      <p:sp>
        <p:nvSpPr>
          <p:cNvPr id="4" name="Title 2"/>
          <p:cNvSpPr txBox="1">
            <a:spLocks/>
          </p:cNvSpPr>
          <p:nvPr/>
        </p:nvSpPr>
        <p:spPr bwMode="auto">
          <a:xfrm>
            <a:off x="585788" y="1340790"/>
            <a:ext cx="11015662" cy="1016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a:solidFill>
                  <a:schemeClr val="folHlink"/>
                </a:solidFill>
                <a:latin typeface="+mj-lt"/>
                <a:ea typeface="+mj-ea"/>
                <a:cs typeface="Osaka"/>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cs typeface="Osaka"/>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cs typeface="Osaka"/>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cs typeface="Osaka"/>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cs typeface="Osaka"/>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0" cap="none" spc="0" normalizeH="0" baseline="0" noProof="0" dirty="0" smtClean="0">
                <a:ln>
                  <a:noFill/>
                </a:ln>
                <a:solidFill>
                  <a:schemeClr val="tx1"/>
                </a:solidFill>
                <a:effectLst/>
                <a:uLnTx/>
                <a:uFillTx/>
                <a:latin typeface="Arial Black"/>
              </a:rPr>
              <a:t>Consent for help to leave </a:t>
            </a:r>
            <a:r>
              <a:rPr kumimoji="0" lang="en-US" altLang="en-US" b="0" i="0" u="sng" strike="noStrike" kern="0" cap="none" spc="0" normalizeH="0" baseline="0" noProof="0" dirty="0" smtClean="0">
                <a:ln>
                  <a:noFill/>
                </a:ln>
                <a:solidFill>
                  <a:schemeClr val="tx1"/>
                </a:solidFill>
                <a:effectLst/>
                <a:uLnTx/>
                <a:uFillTx/>
                <a:latin typeface="Arial Black"/>
              </a:rPr>
              <a:t>MUST </a:t>
            </a:r>
            <a:r>
              <a:rPr kumimoji="0" lang="en-US" altLang="en-US" b="0" i="0" u="none" strike="noStrike" kern="0" cap="none" spc="0" normalizeH="0" baseline="0" noProof="0" dirty="0" smtClean="0">
                <a:ln>
                  <a:noFill/>
                </a:ln>
                <a:solidFill>
                  <a:schemeClr val="tx1"/>
                </a:solidFill>
                <a:effectLst/>
                <a:uLnTx/>
                <a:uFillTx/>
                <a:latin typeface="Arial Black"/>
              </a:rPr>
              <a:t>be given.  </a:t>
            </a:r>
            <a:r>
              <a:rPr kumimoji="0" lang="en-US" altLang="en-US" sz="1800" b="0" i="0" u="none" strike="noStrike" kern="0" cap="none" spc="0" normalizeH="0" baseline="0" noProof="0" dirty="0" smtClean="0">
                <a:ln>
                  <a:noFill/>
                </a:ln>
                <a:solidFill>
                  <a:srgbClr val="FFFF00"/>
                </a:solidFill>
                <a:effectLst/>
                <a:uLnTx/>
                <a:uFillTx/>
                <a:latin typeface="Arial Black"/>
              </a:rPr>
              <a:t/>
            </a:r>
            <a:br>
              <a:rPr kumimoji="0" lang="en-US" altLang="en-US" sz="1800" b="0" i="0" u="none" strike="noStrike" kern="0" cap="none" spc="0" normalizeH="0" baseline="0" noProof="0" dirty="0" smtClean="0">
                <a:ln>
                  <a:noFill/>
                </a:ln>
                <a:solidFill>
                  <a:srgbClr val="FFFF00"/>
                </a:solidFill>
                <a:effectLst/>
                <a:uLnTx/>
                <a:uFillTx/>
                <a:latin typeface="Arial Black"/>
              </a:rPr>
            </a:br>
            <a:endParaRPr kumimoji="0" lang="en-GB" altLang="en-US" sz="1800" b="0" i="0" u="none" strike="noStrike" kern="0" cap="none" spc="0" normalizeH="0" baseline="0" noProof="0" dirty="0" smtClean="0">
              <a:ln>
                <a:noFill/>
              </a:ln>
              <a:solidFill>
                <a:srgbClr val="FFFF00"/>
              </a:solidFill>
              <a:effectLst/>
              <a:uLnTx/>
              <a:uFillTx/>
              <a:latin typeface="Arial Black"/>
            </a:endParaRPr>
          </a:p>
        </p:txBody>
      </p:sp>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Consent for help </a:t>
            </a:r>
            <a:endParaRPr lang="en-GB" sz="3600" b="1" dirty="0">
              <a:solidFill>
                <a:schemeClr val="bg1"/>
              </a:solidFill>
            </a:endParaRPr>
          </a:p>
        </p:txBody>
      </p:sp>
    </p:spTree>
    <p:extLst>
      <p:ext uri="{BB962C8B-B14F-4D97-AF65-F5344CB8AC3E}">
        <p14:creationId xmlns:p14="http://schemas.microsoft.com/office/powerpoint/2010/main" val="164535809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564640" y="2125431"/>
            <a:ext cx="8845464" cy="1754326"/>
          </a:xfrm>
          <a:prstGeom prst="rect">
            <a:avLst/>
          </a:prstGeom>
          <a:solidFill>
            <a:srgbClr val="002060"/>
          </a:solidFill>
        </p:spPr>
        <p:txBody>
          <a:bodyPr wrap="square" rtlCol="0">
            <a:spAutoFit/>
          </a:bodyPr>
          <a:lstStyle/>
          <a:p>
            <a:pPr algn="ctr"/>
            <a:r>
              <a:rPr lang="en-GB" sz="5400" b="1" dirty="0" smtClean="0">
                <a:solidFill>
                  <a:schemeClr val="bg1"/>
                </a:solidFill>
              </a:rPr>
              <a:t>NRM</a:t>
            </a:r>
          </a:p>
          <a:p>
            <a:pPr algn="ctr"/>
            <a:r>
              <a:rPr lang="en-GB" sz="5400" b="1" dirty="0" smtClean="0">
                <a:solidFill>
                  <a:schemeClr val="bg1"/>
                </a:solidFill>
              </a:rPr>
              <a:t>National Referral Mechanism</a:t>
            </a:r>
            <a:endParaRPr lang="en-GB" sz="5400" b="1" dirty="0">
              <a:solidFill>
                <a:schemeClr val="bg1"/>
              </a:solidFill>
            </a:endParaRPr>
          </a:p>
        </p:txBody>
      </p:sp>
    </p:spTree>
    <p:extLst>
      <p:ext uri="{BB962C8B-B14F-4D97-AF65-F5344CB8AC3E}">
        <p14:creationId xmlns:p14="http://schemas.microsoft.com/office/powerpoint/2010/main" val="366863439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1623452" y="1219200"/>
            <a:ext cx="8845464" cy="4893647"/>
          </a:xfrm>
          <a:prstGeom prst="rect">
            <a:avLst/>
          </a:prstGeom>
        </p:spPr>
        <p:txBody>
          <a:bodyPr wrap="square">
            <a:spAutoFit/>
          </a:bodyPr>
          <a:lstStyle/>
          <a:p>
            <a:pPr algn="ctr"/>
            <a:r>
              <a:rPr lang="en-GB" sz="3200" dirty="0" smtClean="0"/>
              <a:t>The process whereby ‘competent Authorities’: - </a:t>
            </a:r>
            <a:br>
              <a:rPr lang="en-GB" sz="3200" dirty="0" smtClean="0"/>
            </a:br>
            <a:r>
              <a:rPr lang="en-GB" sz="3200" dirty="0" smtClean="0"/>
              <a:t/>
            </a:r>
            <a:br>
              <a:rPr lang="en-GB" sz="3200" dirty="0" smtClean="0"/>
            </a:br>
            <a:r>
              <a:rPr lang="en-GB" sz="3200" dirty="0" smtClean="0"/>
              <a:t>Identify a victim of trafficking</a:t>
            </a:r>
            <a:br>
              <a:rPr lang="en-GB" sz="3200" dirty="0" smtClean="0"/>
            </a:br>
            <a:r>
              <a:rPr lang="en-GB" sz="3200" dirty="0" smtClean="0"/>
              <a:t/>
            </a:r>
            <a:br>
              <a:rPr lang="en-GB" sz="3200" dirty="0" smtClean="0"/>
            </a:br>
            <a:r>
              <a:rPr lang="en-GB" sz="3200" dirty="0" smtClean="0"/>
              <a:t>Grant a ‘reflection delay’</a:t>
            </a:r>
            <a:br>
              <a:rPr lang="en-GB" sz="3200" dirty="0" smtClean="0"/>
            </a:br>
            <a:r>
              <a:rPr lang="en-GB" sz="3200" dirty="0" smtClean="0"/>
              <a:t/>
            </a:r>
            <a:br>
              <a:rPr lang="en-GB" sz="3200" dirty="0" smtClean="0"/>
            </a:br>
            <a:r>
              <a:rPr lang="en-GB" sz="3200" dirty="0" smtClean="0"/>
              <a:t>Refer a person to support services and </a:t>
            </a:r>
            <a:br>
              <a:rPr lang="en-GB" sz="3200" dirty="0" smtClean="0"/>
            </a:br>
            <a:r>
              <a:rPr lang="en-GB" sz="3200" dirty="0" smtClean="0"/>
              <a:t/>
            </a:r>
            <a:br>
              <a:rPr lang="en-GB" sz="3200" dirty="0" smtClean="0"/>
            </a:br>
            <a:r>
              <a:rPr lang="en-GB" sz="3200" dirty="0" smtClean="0"/>
              <a:t>Issue a residence permit</a:t>
            </a:r>
            <a:r>
              <a:rPr lang="en-GB" sz="2400" dirty="0" smtClean="0">
                <a:solidFill>
                  <a:schemeClr val="accent5">
                    <a:lumMod val="50000"/>
                  </a:schemeClr>
                </a:solidFill>
              </a:rPr>
              <a:t/>
            </a:r>
            <a:br>
              <a:rPr lang="en-GB" sz="2400" dirty="0" smtClean="0">
                <a:solidFill>
                  <a:schemeClr val="accent5">
                    <a:lumMod val="50000"/>
                  </a:schemeClr>
                </a:solidFill>
              </a:rPr>
            </a:br>
            <a:endParaRPr lang="en-GB" sz="2400" dirty="0">
              <a:solidFill>
                <a:schemeClr val="accent5">
                  <a:lumMod val="50000"/>
                </a:schemeClr>
              </a:solidFill>
            </a:endParaRPr>
          </a:p>
        </p:txBody>
      </p:sp>
      <p:sp>
        <p:nvSpPr>
          <p:cNvPr id="4" name="TextBox 3"/>
          <p:cNvSpPr txBox="1"/>
          <p:nvPr/>
        </p:nvSpPr>
        <p:spPr>
          <a:xfrm>
            <a:off x="1623452" y="296631"/>
            <a:ext cx="8845464" cy="646331"/>
          </a:xfrm>
          <a:prstGeom prst="rect">
            <a:avLst/>
          </a:prstGeom>
          <a:solidFill>
            <a:srgbClr val="002060"/>
          </a:solidFill>
        </p:spPr>
        <p:txBody>
          <a:bodyPr wrap="square" rtlCol="0">
            <a:spAutoFit/>
          </a:bodyPr>
          <a:lstStyle/>
          <a:p>
            <a:pPr algn="ctr"/>
            <a:r>
              <a:rPr lang="en-GB" sz="3600" b="1" dirty="0" smtClean="0">
                <a:solidFill>
                  <a:schemeClr val="bg1"/>
                </a:solidFill>
              </a:rPr>
              <a:t>NRM: National Referral Mechanism</a:t>
            </a:r>
            <a:endParaRPr lang="en-GB" sz="3600" b="1" dirty="0">
              <a:solidFill>
                <a:schemeClr val="bg1"/>
              </a:solidFill>
            </a:endParaRPr>
          </a:p>
        </p:txBody>
      </p:sp>
    </p:spTree>
    <p:extLst>
      <p:ext uri="{BB962C8B-B14F-4D97-AF65-F5344CB8AC3E}">
        <p14:creationId xmlns:p14="http://schemas.microsoft.com/office/powerpoint/2010/main" val="9314803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1135772" y="1092855"/>
            <a:ext cx="6362308" cy="4893647"/>
          </a:xfrm>
          <a:prstGeom prst="rect">
            <a:avLst/>
          </a:prstGeom>
        </p:spPr>
        <p:txBody>
          <a:bodyPr wrap="square">
            <a:spAutoFit/>
          </a:bodyPr>
          <a:lstStyle/>
          <a:p>
            <a:r>
              <a:rPr lang="en-GB" sz="2600" dirty="0" smtClean="0"/>
              <a:t>Appropriate and secure accommodation (either via Salvation Army or Local Authority) </a:t>
            </a:r>
            <a:br>
              <a:rPr lang="en-GB" sz="2600" dirty="0" smtClean="0"/>
            </a:br>
            <a:r>
              <a:rPr lang="en-GB" sz="2600" dirty="0" smtClean="0"/>
              <a:t/>
            </a:r>
            <a:br>
              <a:rPr lang="en-GB" sz="2600" dirty="0" smtClean="0"/>
            </a:br>
            <a:r>
              <a:rPr lang="en-GB" sz="2600" dirty="0" smtClean="0"/>
              <a:t>Subsistence</a:t>
            </a:r>
            <a:br>
              <a:rPr lang="en-GB" sz="2600" dirty="0" smtClean="0"/>
            </a:br>
            <a:r>
              <a:rPr lang="en-GB" sz="2600" dirty="0" smtClean="0"/>
              <a:t/>
            </a:r>
            <a:br>
              <a:rPr lang="en-GB" sz="2600" dirty="0" smtClean="0"/>
            </a:br>
            <a:r>
              <a:rPr lang="en-GB" sz="2600" dirty="0" smtClean="0"/>
              <a:t>Access to emergency medical treatment</a:t>
            </a:r>
            <a:br>
              <a:rPr lang="en-GB" sz="2600" dirty="0" smtClean="0"/>
            </a:br>
            <a:r>
              <a:rPr lang="en-GB" sz="2600" dirty="0" smtClean="0"/>
              <a:t/>
            </a:r>
            <a:br>
              <a:rPr lang="en-GB" sz="2600" dirty="0" smtClean="0"/>
            </a:br>
            <a:r>
              <a:rPr lang="en-GB" sz="2600" dirty="0" smtClean="0"/>
              <a:t>Translation and interpretation services, when appropriate</a:t>
            </a:r>
            <a:br>
              <a:rPr lang="en-GB" sz="2600" dirty="0" smtClean="0"/>
            </a:br>
            <a:r>
              <a:rPr lang="en-GB" sz="2600" dirty="0" smtClean="0"/>
              <a:t/>
            </a:r>
            <a:br>
              <a:rPr lang="en-GB" sz="2600" dirty="0" smtClean="0"/>
            </a:br>
            <a:r>
              <a:rPr lang="en-GB" sz="2600" dirty="0" smtClean="0"/>
              <a:t>Counselling and information around their legal rights.</a:t>
            </a:r>
            <a:endParaRPr lang="en-GB" sz="2600" dirty="0"/>
          </a:p>
        </p:txBody>
      </p:sp>
      <p:sp>
        <p:nvSpPr>
          <p:cNvPr id="4" name="TextBox 3"/>
          <p:cNvSpPr txBox="1"/>
          <p:nvPr/>
        </p:nvSpPr>
        <p:spPr>
          <a:xfrm>
            <a:off x="1623452" y="296631"/>
            <a:ext cx="8845464" cy="646331"/>
          </a:xfrm>
          <a:prstGeom prst="rect">
            <a:avLst/>
          </a:prstGeom>
          <a:solidFill>
            <a:srgbClr val="002060"/>
          </a:solidFill>
        </p:spPr>
        <p:txBody>
          <a:bodyPr wrap="square" rtlCol="0">
            <a:spAutoFit/>
          </a:bodyPr>
          <a:lstStyle/>
          <a:p>
            <a:pPr algn="ctr"/>
            <a:r>
              <a:rPr lang="en-GB" sz="3600" b="1" dirty="0" smtClean="0">
                <a:solidFill>
                  <a:schemeClr val="bg1"/>
                </a:solidFill>
              </a:rPr>
              <a:t>45 Day Recovery and Reflection Period</a:t>
            </a:r>
            <a:endParaRPr lang="en-GB" sz="3600" b="1" dirty="0">
              <a:solidFill>
                <a:schemeClr val="bg1"/>
              </a:solidFill>
            </a:endParaRPr>
          </a:p>
        </p:txBody>
      </p:sp>
      <p:pic>
        <p:nvPicPr>
          <p:cNvPr id="2" name="Picture 1"/>
          <p:cNvPicPr>
            <a:picLocks noChangeAspect="1"/>
          </p:cNvPicPr>
          <p:nvPr/>
        </p:nvPicPr>
        <p:blipFill rotWithShape="1">
          <a:blip r:embed="rId4"/>
          <a:srcRect l="39527" t="17085" r="40073" b="13590"/>
          <a:stretch/>
        </p:blipFill>
        <p:spPr>
          <a:xfrm>
            <a:off x="7741920" y="1092855"/>
            <a:ext cx="3108960" cy="4893647"/>
          </a:xfrm>
          <a:prstGeom prst="rect">
            <a:avLst/>
          </a:prstGeom>
        </p:spPr>
      </p:pic>
    </p:spTree>
    <p:extLst>
      <p:ext uri="{BB962C8B-B14F-4D97-AF65-F5344CB8AC3E}">
        <p14:creationId xmlns:p14="http://schemas.microsoft.com/office/powerpoint/2010/main" val="244892068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400425" y="952540"/>
            <a:ext cx="5555164" cy="4051797"/>
          </a:xfrm>
          <a:prstGeom prst="rect">
            <a:avLst/>
          </a:prstGeom>
        </p:spPr>
      </p:pic>
    </p:spTree>
    <p:extLst>
      <p:ext uri="{BB962C8B-B14F-4D97-AF65-F5344CB8AC3E}">
        <p14:creationId xmlns:p14="http://schemas.microsoft.com/office/powerpoint/2010/main" val="2962366854"/>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634</TotalTime>
  <Words>3189</Words>
  <Application>Microsoft Office PowerPoint</Application>
  <PresentationFormat>Widescreen</PresentationFormat>
  <Paragraphs>335</Paragraphs>
  <Slides>25</Slides>
  <Notes>24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ＭＳ Ｐゴシック</vt:lpstr>
      <vt:lpstr>Arial</vt:lpstr>
      <vt:lpstr>Arial Black</vt:lpstr>
      <vt:lpstr>Calibri</vt:lpstr>
      <vt:lpstr>Calibri Light</vt:lpstr>
      <vt:lpstr>Microsoft Sans Serif</vt:lpstr>
      <vt:lpstr>Osaka</vt:lpstr>
      <vt:lpstr>Tahoma</vt:lpstr>
      <vt:lpstr>Wingdings</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53</cp:revision>
  <dcterms:created xsi:type="dcterms:W3CDTF">2018-12-19T09:06:23Z</dcterms:created>
  <dcterms:modified xsi:type="dcterms:W3CDTF">2019-02-21T08:05:55Z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9f1ea990-c2a4-43e7-9d80-9be5469cf5d3</vt:lpwstr>
  </property>
  <property fmtid="{D5CDD505-2E9C-101B-9397-08002B2CF9AE}" pid="6" name="Classification">
    <vt:lpwstr>OFFICIAL</vt:lpwstr>
  </property>
  <property fmtid="{D5CDD505-2E9C-101B-9397-08002B2CF9AE}" pid="7" name="Visibility">
    <vt:lpwstr>NOT VISIBLE</vt:lpwstr>
  </property>
</Properties>
</file>