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sldIdLst>
    <p:sldId id="261" r:id="rId5"/>
    <p:sldId id="256" r:id="rId6"/>
    <p:sldId id="257" r:id="rId7"/>
    <p:sldId id="258" r:id="rId8"/>
    <p:sldId id="259" r:id="rId9"/>
    <p:sldId id="260"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88B8806-0E81-462C-923C-6E6085E55C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3304485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8B8806-0E81-462C-923C-6E6085E55C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286962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8B8806-0E81-462C-923C-6E6085E55C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3214235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88B8806-0E81-462C-923C-6E6085E55C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104622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88B8806-0E81-462C-923C-6E6085E55CD4}" type="datetimeFigureOut">
              <a:rPr lang="en-GB" smtClean="0"/>
              <a:t>07/06/2026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2773171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88B8806-0E81-462C-923C-6E6085E55CD4}" type="datetimeFigureOut">
              <a:rPr lang="en-GB" smtClean="0"/>
              <a:t>07/06/2026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1274078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8B8806-0E81-462C-923C-6E6085E55CD4}" type="datetimeFigureOut">
              <a:rPr lang="en-GB" smtClean="0"/>
              <a:t>07/06/2026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2728693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88B8806-0E81-462C-923C-6E6085E55C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544315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88B8806-0E81-462C-923C-6E6085E55C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693476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8B8806-0E81-462C-923C-6E6085E55C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2156739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8B8806-0E81-462C-923C-6E6085E55C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7712A96-9E80-4E90-974B-8C6B8F908FC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440139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88B8806-0E81-462C-923C-6E6085E55C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2362055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88B8806-0E81-462C-923C-6E6085E55C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7712A96-9E80-4E90-974B-8C6B8F908FC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16550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88B8806-0E81-462C-923C-6E6085E55C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10969067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8B8806-0E81-462C-923C-6E6085E55C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1788067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8B8806-0E81-462C-923C-6E6085E55C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7712A96-9E80-4E90-974B-8C6B8F908FC1}" type="slidenum">
              <a:rPr lang="en-GB" smtClean="0"/>
              <a:t>‹#›</a:t>
            </a:fld>
            <a:endParaRPr lang="en-GB"/>
          </a:p>
        </p:txBody>
      </p:sp>
    </p:spTree>
    <p:extLst>
      <p:ext uri="{BB962C8B-B14F-4D97-AF65-F5344CB8AC3E}">
        <p14:creationId xmlns:p14="http://schemas.microsoft.com/office/powerpoint/2010/main" val="315723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88B8806-0E81-462C-923C-6E6085E55CD4}" type="datetimeFigureOut">
              <a:rPr lang="en-GB" smtClean="0"/>
              <a:t>07/06/2026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7712A96-9E80-4E90-974B-8C6B8F908FC1}" type="slidenum">
              <a:rPr lang="en-GB" smtClean="0"/>
              <a:t>‹#›</a:t>
            </a:fld>
            <a:endParaRPr lang="en-GB"/>
          </a:p>
        </p:txBody>
      </p:sp>
    </p:spTree>
    <p:extLst>
      <p:ext uri="{BB962C8B-B14F-4D97-AF65-F5344CB8AC3E}">
        <p14:creationId xmlns:p14="http://schemas.microsoft.com/office/powerpoint/2010/main" val="212401897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csc.gov.uk/" TargetMode="External"/><Relationship Id="rId2" Type="http://schemas.openxmlformats.org/officeDocument/2006/relationships/hyperlink" Target="https://www.microsoft.com/en-gb/microsoft-365/onedrive/online-cloud-storage" TargetMode="External"/><Relationship Id="rId1" Type="http://schemas.openxmlformats.org/officeDocument/2006/relationships/slideLayout" Target="../slideLayouts/slideLayout2.xml"/><Relationship Id="rId5" Type="http://schemas.openxmlformats.org/officeDocument/2006/relationships/hyperlink" Target="https://www.theaccessgroup.com/en-gb/blog/hsc-confidentiality-in-health-and-social-care/" TargetMode="External"/><Relationship Id="rId4" Type="http://schemas.openxmlformats.org/officeDocument/2006/relationships/hyperlink" Target="https://www.nimble.com/blog/email-security-awareness-10-tips-to-keep-your-inbox-saf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7E72A-FBF1-92FD-5345-47612C105C17}"/>
              </a:ext>
            </a:extLst>
          </p:cNvPr>
          <p:cNvSpPr>
            <a:spLocks noGrp="1"/>
          </p:cNvSpPr>
          <p:nvPr>
            <p:ph type="title"/>
          </p:nvPr>
        </p:nvSpPr>
        <p:spPr>
          <a:xfrm>
            <a:off x="838199" y="1320126"/>
            <a:ext cx="3806729" cy="3072359"/>
          </a:xfrm>
        </p:spPr>
        <p:txBody>
          <a:bodyPr vert="horz" lIns="91440" tIns="45720" rIns="91440" bIns="45720" rtlCol="0" anchor="t">
            <a:normAutofit fontScale="90000"/>
          </a:bodyPr>
          <a:lstStyle/>
          <a:p>
            <a:pPr algn="ctr"/>
            <a:r>
              <a:rPr lang="en-US" sz="3100" kern="1200" dirty="0">
                <a:solidFill>
                  <a:schemeClr val="tx1"/>
                </a:solidFill>
                <a:latin typeface="+mj-lt"/>
                <a:ea typeface="+mj-ea"/>
                <a:cs typeface="+mj-cs"/>
              </a:rPr>
              <a:t>Karla Esmeralda Rodriguez de Romero</a:t>
            </a:r>
            <a:br>
              <a:rPr lang="en-US" sz="3100" kern="1200" dirty="0">
                <a:solidFill>
                  <a:schemeClr val="tx1"/>
                </a:solidFill>
                <a:latin typeface="+mj-lt"/>
                <a:ea typeface="+mj-ea"/>
                <a:cs typeface="+mj-cs"/>
              </a:rPr>
            </a:br>
            <a:r>
              <a:rPr lang="en-US" sz="3100" kern="1200" dirty="0">
                <a:solidFill>
                  <a:schemeClr val="tx1"/>
                </a:solidFill>
                <a:latin typeface="+mj-lt"/>
                <a:ea typeface="+mj-ea"/>
                <a:cs typeface="+mj-cs"/>
              </a:rPr>
              <a:t>Number of Student: 2435930</a:t>
            </a:r>
            <a:br>
              <a:rPr lang="en-US" sz="3100" kern="1200" dirty="0">
                <a:solidFill>
                  <a:schemeClr val="tx1"/>
                </a:solidFill>
                <a:latin typeface="+mj-lt"/>
                <a:ea typeface="+mj-ea"/>
                <a:cs typeface="+mj-cs"/>
              </a:rPr>
            </a:br>
            <a:r>
              <a:rPr lang="en-US" sz="3100" kern="1200" dirty="0">
                <a:solidFill>
                  <a:schemeClr val="tx1"/>
                </a:solidFill>
                <a:latin typeface="+mj-lt"/>
                <a:ea typeface="+mj-ea"/>
                <a:cs typeface="+mj-cs"/>
              </a:rPr>
              <a:t>Lecture’s Name: </a:t>
            </a:r>
            <a:r>
              <a:rPr lang="en-US" sz="3100" kern="1200" dirty="0" err="1">
                <a:solidFill>
                  <a:schemeClr val="tx1"/>
                </a:solidFill>
                <a:latin typeface="+mj-lt"/>
                <a:ea typeface="+mj-ea"/>
                <a:cs typeface="+mj-cs"/>
              </a:rPr>
              <a:t>Aliyuda</a:t>
            </a:r>
            <a:r>
              <a:rPr lang="en-US" sz="3100" kern="1200" dirty="0">
                <a:solidFill>
                  <a:schemeClr val="tx1"/>
                </a:solidFill>
                <a:latin typeface="+mj-lt"/>
                <a:ea typeface="+mj-ea"/>
                <a:cs typeface="+mj-cs"/>
              </a:rPr>
              <a:t> Ali</a:t>
            </a:r>
          </a:p>
        </p:txBody>
      </p:sp>
      <p:pic>
        <p:nvPicPr>
          <p:cNvPr id="5" name="Content Placeholder 4" descr="A finger pointing on a tablet with green neon lights">
            <a:extLst>
              <a:ext uri="{FF2B5EF4-FFF2-40B4-BE49-F238E27FC236}">
                <a16:creationId xmlns:a16="http://schemas.microsoft.com/office/drawing/2014/main" id="{90CE175B-5420-2F35-49FE-54B6F4B7740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63389" y="1375095"/>
            <a:ext cx="5941497" cy="3965949"/>
          </a:xfrm>
          <a:prstGeom prst="rect">
            <a:avLst/>
          </a:prstGeom>
        </p:spPr>
      </p:pic>
    </p:spTree>
    <p:extLst>
      <p:ext uri="{BB962C8B-B14F-4D97-AF65-F5344CB8AC3E}">
        <p14:creationId xmlns:p14="http://schemas.microsoft.com/office/powerpoint/2010/main" val="3723215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2A0C1-9C19-F0D7-B933-AEEB947F2253}"/>
              </a:ext>
            </a:extLst>
          </p:cNvPr>
          <p:cNvSpPr>
            <a:spLocks noGrp="1"/>
          </p:cNvSpPr>
          <p:nvPr>
            <p:ph type="ctrTitle"/>
          </p:nvPr>
        </p:nvSpPr>
        <p:spPr>
          <a:xfrm>
            <a:off x="1524000" y="610299"/>
            <a:ext cx="9144000" cy="2387600"/>
          </a:xfrm>
        </p:spPr>
        <p:txBody>
          <a:bodyPr>
            <a:normAutofit fontScale="90000"/>
          </a:bodyPr>
          <a:lstStyle/>
          <a:p>
            <a:r>
              <a:rPr lang="en-GB" b="1" dirty="0"/>
              <a:t>Introduction</a:t>
            </a:r>
            <a:br>
              <a:rPr lang="en-GB" dirty="0"/>
            </a:br>
            <a:r>
              <a:rPr lang="en-GB" b="1" dirty="0"/>
              <a:t>Riverdale Nursing Home</a:t>
            </a:r>
            <a:br>
              <a:rPr lang="en-GB" dirty="0"/>
            </a:br>
            <a:endParaRPr lang="en-GB" dirty="0"/>
          </a:p>
        </p:txBody>
      </p:sp>
      <p:sp>
        <p:nvSpPr>
          <p:cNvPr id="3" name="Subtitle 2">
            <a:extLst>
              <a:ext uri="{FF2B5EF4-FFF2-40B4-BE49-F238E27FC236}">
                <a16:creationId xmlns:a16="http://schemas.microsoft.com/office/drawing/2014/main" id="{0B5B8960-3E54-AC76-8CCD-DC086B30C6FE}"/>
              </a:ext>
            </a:extLst>
          </p:cNvPr>
          <p:cNvSpPr>
            <a:spLocks noGrp="1"/>
          </p:cNvSpPr>
          <p:nvPr>
            <p:ph type="subTitle" idx="1"/>
          </p:nvPr>
        </p:nvSpPr>
        <p:spPr>
          <a:xfrm>
            <a:off x="1300100" y="2456761"/>
            <a:ext cx="10891900" cy="3228517"/>
          </a:xfrm>
        </p:spPr>
        <p:txBody>
          <a:bodyPr>
            <a:normAutofit/>
          </a:bodyPr>
          <a:lstStyle/>
          <a:p>
            <a:pPr marL="342900" indent="-342900">
              <a:buFont typeface="Arial" panose="020B0604020202020204" pitchFamily="34" charset="0"/>
              <a:buChar char="•"/>
            </a:pPr>
            <a:r>
              <a:rPr lang="en-GB" sz="2600" b="1" dirty="0"/>
              <a:t>Older adults supported daily.</a:t>
            </a:r>
          </a:p>
          <a:p>
            <a:r>
              <a:rPr lang="en-GB" dirty="0"/>
              <a:t>  Riverdale Nursing Home provides care and support for older adults who require daily personal care, medication assistance and health monitoring. </a:t>
            </a:r>
          </a:p>
          <a:p>
            <a:r>
              <a:rPr lang="en-GB" sz="3200" b="1" dirty="0"/>
              <a:t>Staff work across two buildings</a:t>
            </a:r>
          </a:p>
          <a:p>
            <a:pPr marL="342900" lvl="0" indent="-342900">
              <a:buFont typeface="Arial" panose="020B0604020202020204" pitchFamily="34" charset="0"/>
              <a:buChar char="•"/>
            </a:pPr>
            <a:r>
              <a:rPr lang="en-GB" dirty="0"/>
              <a:t>Communication issues identified.</a:t>
            </a:r>
          </a:p>
          <a:p>
            <a:pPr marL="342900" lvl="0" indent="-342900">
              <a:buFont typeface="Arial" panose="020B0604020202020204" pitchFamily="34" charset="0"/>
              <a:buChar char="•"/>
            </a:pPr>
            <a:r>
              <a:rPr lang="en-GB" dirty="0"/>
              <a:t>Efficient digital working required.</a:t>
            </a:r>
          </a:p>
          <a:p>
            <a:endParaRPr lang="en-GB" dirty="0"/>
          </a:p>
        </p:txBody>
      </p:sp>
    </p:spTree>
    <p:extLst>
      <p:ext uri="{BB962C8B-B14F-4D97-AF65-F5344CB8AC3E}">
        <p14:creationId xmlns:p14="http://schemas.microsoft.com/office/powerpoint/2010/main" val="3709771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2B73E-6173-9797-CEE9-D727B87F80FF}"/>
              </a:ext>
            </a:extLst>
          </p:cNvPr>
          <p:cNvSpPr>
            <a:spLocks noGrp="1"/>
          </p:cNvSpPr>
          <p:nvPr>
            <p:ph type="title"/>
          </p:nvPr>
        </p:nvSpPr>
        <p:spPr/>
        <p:txBody>
          <a:bodyPr/>
          <a:lstStyle/>
          <a:p>
            <a:pPr algn="ctr"/>
            <a:r>
              <a:rPr lang="en-GB" b="1" dirty="0"/>
              <a:t>Secure File Storage and Sharing</a:t>
            </a:r>
            <a:endParaRPr lang="en-GB" dirty="0"/>
          </a:p>
        </p:txBody>
      </p:sp>
      <p:sp>
        <p:nvSpPr>
          <p:cNvPr id="3" name="Content Placeholder 2">
            <a:extLst>
              <a:ext uri="{FF2B5EF4-FFF2-40B4-BE49-F238E27FC236}">
                <a16:creationId xmlns:a16="http://schemas.microsoft.com/office/drawing/2014/main" id="{344BC545-A067-4B7B-FF30-7543FE6A0C10}"/>
              </a:ext>
            </a:extLst>
          </p:cNvPr>
          <p:cNvSpPr>
            <a:spLocks noGrp="1"/>
          </p:cNvSpPr>
          <p:nvPr>
            <p:ph idx="1"/>
          </p:nvPr>
        </p:nvSpPr>
        <p:spPr/>
        <p:txBody>
          <a:bodyPr/>
          <a:lstStyle/>
          <a:p>
            <a:pPr marL="0" indent="0" algn="ctr">
              <a:buNone/>
            </a:pPr>
            <a:r>
              <a:rPr lang="en-GB" dirty="0"/>
              <a:t> OneDrive is Microsoft's cloud-based storage platform that allows users to securely store, access and share files from any authorised device (Microsoft, 2025).</a:t>
            </a:r>
          </a:p>
          <a:p>
            <a:pPr lvl="0" algn="ctr"/>
            <a:endParaRPr lang="en-GB" b="1" dirty="0"/>
          </a:p>
          <a:p>
            <a:pPr lvl="0" algn="ctr"/>
            <a:r>
              <a:rPr lang="en-GB" b="1" dirty="0"/>
              <a:t>Care records stored securely</a:t>
            </a:r>
            <a:endParaRPr lang="en-GB" dirty="0"/>
          </a:p>
          <a:p>
            <a:pPr lvl="0" algn="ctr"/>
            <a:r>
              <a:rPr lang="en-GB" b="1" dirty="0"/>
              <a:t>Information shared safely</a:t>
            </a:r>
            <a:endParaRPr lang="en-GB" dirty="0"/>
          </a:p>
          <a:p>
            <a:pPr lvl="0" algn="ctr"/>
            <a:r>
              <a:rPr lang="en-GB" b="1" dirty="0"/>
              <a:t>Access limited to authorised staff</a:t>
            </a:r>
            <a:endParaRPr lang="en-GB" dirty="0"/>
          </a:p>
          <a:p>
            <a:pPr algn="ctr"/>
            <a:r>
              <a:rPr lang="en-GB" b="1" dirty="0"/>
              <a:t>Accurate records maintained</a:t>
            </a:r>
            <a:endParaRPr lang="en-GB" dirty="0"/>
          </a:p>
        </p:txBody>
      </p:sp>
    </p:spTree>
    <p:extLst>
      <p:ext uri="{BB962C8B-B14F-4D97-AF65-F5344CB8AC3E}">
        <p14:creationId xmlns:p14="http://schemas.microsoft.com/office/powerpoint/2010/main" val="4123170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95DA1-F2EA-1E50-44F9-A8C7EF818978}"/>
              </a:ext>
            </a:extLst>
          </p:cNvPr>
          <p:cNvSpPr>
            <a:spLocks noGrp="1"/>
          </p:cNvSpPr>
          <p:nvPr>
            <p:ph type="title"/>
          </p:nvPr>
        </p:nvSpPr>
        <p:spPr/>
        <p:txBody>
          <a:bodyPr>
            <a:normAutofit fontScale="90000"/>
          </a:bodyPr>
          <a:lstStyle/>
          <a:p>
            <a:pPr algn="ctr"/>
            <a:r>
              <a:rPr lang="en-GB" b="1" dirty="0"/>
              <a:t>Microsoft 365 Tool Selected</a:t>
            </a:r>
            <a:br>
              <a:rPr lang="en-GB" dirty="0"/>
            </a:br>
            <a:r>
              <a:rPr lang="en-GB" b="1" dirty="0"/>
              <a:t>OneDrive</a:t>
            </a:r>
            <a:br>
              <a:rPr lang="en-GB" dirty="0"/>
            </a:br>
            <a:endParaRPr lang="en-GB" dirty="0"/>
          </a:p>
        </p:txBody>
      </p:sp>
      <p:sp>
        <p:nvSpPr>
          <p:cNvPr id="3" name="Content Placeholder 2">
            <a:extLst>
              <a:ext uri="{FF2B5EF4-FFF2-40B4-BE49-F238E27FC236}">
                <a16:creationId xmlns:a16="http://schemas.microsoft.com/office/drawing/2014/main" id="{0BA25ADC-0250-E80C-BDBA-7C52CA907353}"/>
              </a:ext>
            </a:extLst>
          </p:cNvPr>
          <p:cNvSpPr>
            <a:spLocks noGrp="1"/>
          </p:cNvSpPr>
          <p:nvPr>
            <p:ph idx="1"/>
          </p:nvPr>
        </p:nvSpPr>
        <p:spPr/>
        <p:txBody>
          <a:bodyPr/>
          <a:lstStyle/>
          <a:p>
            <a:pPr marL="0" indent="0" algn="ctr">
              <a:buNone/>
            </a:pPr>
            <a:r>
              <a:rPr lang="en-GB" dirty="0"/>
              <a:t> Using OneDrive improves efficiency because all staff can access up-to-date information in a secure environment.</a:t>
            </a:r>
          </a:p>
          <a:p>
            <a:pPr lvl="0" algn="ctr"/>
            <a:endParaRPr lang="en-GB" b="1" dirty="0"/>
          </a:p>
          <a:p>
            <a:pPr lvl="0" algn="ctr"/>
            <a:r>
              <a:rPr lang="en-GB" b="1" dirty="0"/>
              <a:t>Cloud-based storage</a:t>
            </a:r>
            <a:endParaRPr lang="en-GB" dirty="0"/>
          </a:p>
          <a:p>
            <a:pPr lvl="0" algn="ctr"/>
            <a:r>
              <a:rPr lang="en-GB" b="1" dirty="0"/>
              <a:t>Secure file sharing</a:t>
            </a:r>
            <a:endParaRPr lang="en-GB" dirty="0"/>
          </a:p>
          <a:p>
            <a:pPr lvl="0" algn="ctr"/>
            <a:r>
              <a:rPr lang="en-GB" b="1" dirty="0"/>
              <a:t>Access from different locations</a:t>
            </a:r>
            <a:endParaRPr lang="en-GB" dirty="0"/>
          </a:p>
          <a:p>
            <a:pPr lvl="0" algn="ctr"/>
            <a:r>
              <a:rPr lang="en-GB" b="1" dirty="0"/>
              <a:t>Current document versions available</a:t>
            </a:r>
            <a:endParaRPr lang="en-GB" dirty="0"/>
          </a:p>
          <a:p>
            <a:pPr marL="0" indent="0" algn="ctr">
              <a:buNone/>
            </a:pPr>
            <a:r>
              <a:rPr lang="en-GB" b="1" dirty="0"/>
              <a:t>(Microsoft, 2025)</a:t>
            </a:r>
            <a:endParaRPr lang="en-GB" dirty="0"/>
          </a:p>
          <a:p>
            <a:endParaRPr lang="en-GB" dirty="0"/>
          </a:p>
        </p:txBody>
      </p:sp>
    </p:spTree>
    <p:extLst>
      <p:ext uri="{BB962C8B-B14F-4D97-AF65-F5344CB8AC3E}">
        <p14:creationId xmlns:p14="http://schemas.microsoft.com/office/powerpoint/2010/main" val="184984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6E03B-F664-D629-8E27-573531144114}"/>
              </a:ext>
            </a:extLst>
          </p:cNvPr>
          <p:cNvSpPr>
            <a:spLocks noGrp="1"/>
          </p:cNvSpPr>
          <p:nvPr>
            <p:ph type="title"/>
          </p:nvPr>
        </p:nvSpPr>
        <p:spPr/>
        <p:txBody>
          <a:bodyPr/>
          <a:lstStyle/>
          <a:p>
            <a:pPr algn="ctr"/>
            <a:r>
              <a:rPr lang="en-GB" b="1" dirty="0"/>
              <a:t>Why OneDrive is Suitable</a:t>
            </a:r>
            <a:endParaRPr lang="en-GB" dirty="0"/>
          </a:p>
        </p:txBody>
      </p:sp>
      <p:sp>
        <p:nvSpPr>
          <p:cNvPr id="3" name="Content Placeholder 2">
            <a:extLst>
              <a:ext uri="{FF2B5EF4-FFF2-40B4-BE49-F238E27FC236}">
                <a16:creationId xmlns:a16="http://schemas.microsoft.com/office/drawing/2014/main" id="{1A136C5E-8E5D-883A-6C36-7E2006F1F689}"/>
              </a:ext>
            </a:extLst>
          </p:cNvPr>
          <p:cNvSpPr>
            <a:spLocks noGrp="1"/>
          </p:cNvSpPr>
          <p:nvPr>
            <p:ph idx="1"/>
          </p:nvPr>
        </p:nvSpPr>
        <p:spPr/>
        <p:txBody>
          <a:bodyPr>
            <a:normAutofit/>
          </a:bodyPr>
          <a:lstStyle/>
          <a:p>
            <a:pPr marL="0" indent="0" algn="ctr">
              <a:buNone/>
            </a:pPr>
            <a:r>
              <a:rPr lang="en-GB" b="1" dirty="0"/>
              <a:t>   </a:t>
            </a:r>
            <a:r>
              <a:rPr lang="en-GB" dirty="0"/>
              <a:t>OneDrive supports secure collaboration and document     management through:</a:t>
            </a:r>
          </a:p>
          <a:p>
            <a:pPr lvl="0" algn="ctr"/>
            <a:endParaRPr lang="en-GB" b="1" dirty="0"/>
          </a:p>
          <a:p>
            <a:pPr lvl="0" algn="ctr"/>
            <a:r>
              <a:rPr lang="en-GB" b="1" dirty="0"/>
              <a:t>Automatic file backup</a:t>
            </a:r>
            <a:endParaRPr lang="en-GB" dirty="0"/>
          </a:p>
          <a:p>
            <a:pPr lvl="0" algn="ctr"/>
            <a:r>
              <a:rPr lang="en-GB" b="1" dirty="0"/>
              <a:t>Access permissions available</a:t>
            </a:r>
            <a:endParaRPr lang="en-GB" dirty="0"/>
          </a:p>
          <a:p>
            <a:pPr lvl="0" algn="ctr"/>
            <a:r>
              <a:rPr lang="en-GB" b="1" dirty="0"/>
              <a:t>Real-time document updates</a:t>
            </a:r>
            <a:endParaRPr lang="en-GB" dirty="0"/>
          </a:p>
          <a:p>
            <a:pPr lvl="0" algn="ctr"/>
            <a:r>
              <a:rPr lang="en-GB" b="1" dirty="0"/>
              <a:t>Version history maintained</a:t>
            </a:r>
            <a:endParaRPr lang="en-GB" dirty="0"/>
          </a:p>
          <a:p>
            <a:pPr lvl="0" algn="ctr"/>
            <a:r>
              <a:rPr lang="en-GB" b="1" dirty="0"/>
              <a:t>Supports secure working</a:t>
            </a:r>
            <a:endParaRPr lang="en-GB" dirty="0"/>
          </a:p>
          <a:p>
            <a:pPr marL="0" indent="0" algn="ctr">
              <a:buNone/>
            </a:pPr>
            <a:r>
              <a:rPr lang="en-GB" b="1" dirty="0"/>
              <a:t>(NCSC, 2025; The Access Group, 2024)</a:t>
            </a:r>
            <a:endParaRPr lang="en-GB" dirty="0"/>
          </a:p>
          <a:p>
            <a:endParaRPr lang="en-GB" dirty="0"/>
          </a:p>
        </p:txBody>
      </p:sp>
    </p:spTree>
    <p:extLst>
      <p:ext uri="{BB962C8B-B14F-4D97-AF65-F5344CB8AC3E}">
        <p14:creationId xmlns:p14="http://schemas.microsoft.com/office/powerpoint/2010/main" val="2701927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08375-AC46-8138-5631-F9A87FA9A6CD}"/>
              </a:ext>
            </a:extLst>
          </p:cNvPr>
          <p:cNvSpPr>
            <a:spLocks noGrp="1"/>
          </p:cNvSpPr>
          <p:nvPr>
            <p:ph type="title"/>
          </p:nvPr>
        </p:nvSpPr>
        <p:spPr/>
        <p:txBody>
          <a:bodyPr/>
          <a:lstStyle/>
          <a:p>
            <a:r>
              <a:rPr lang="en-GB" b="1" dirty="0"/>
              <a:t>Improving Efficiency and Communication</a:t>
            </a:r>
            <a:endParaRPr lang="en-GB" dirty="0"/>
          </a:p>
        </p:txBody>
      </p:sp>
      <p:sp>
        <p:nvSpPr>
          <p:cNvPr id="3" name="Content Placeholder 2">
            <a:extLst>
              <a:ext uri="{FF2B5EF4-FFF2-40B4-BE49-F238E27FC236}">
                <a16:creationId xmlns:a16="http://schemas.microsoft.com/office/drawing/2014/main" id="{AE5D4B55-89EE-2065-3575-DE1D8A8BDCB8}"/>
              </a:ext>
            </a:extLst>
          </p:cNvPr>
          <p:cNvSpPr>
            <a:spLocks noGrp="1"/>
          </p:cNvSpPr>
          <p:nvPr>
            <p:ph idx="1"/>
          </p:nvPr>
        </p:nvSpPr>
        <p:spPr>
          <a:xfrm>
            <a:off x="222504" y="1902124"/>
            <a:ext cx="5873496" cy="4172839"/>
          </a:xfrm>
        </p:spPr>
        <p:txBody>
          <a:bodyPr/>
          <a:lstStyle/>
          <a:p>
            <a:pPr lvl="0" algn="ctr"/>
            <a:r>
              <a:rPr lang="en-GB" b="1" dirty="0"/>
              <a:t>Documents accessed by different teams</a:t>
            </a:r>
            <a:endParaRPr lang="en-GB" dirty="0"/>
          </a:p>
          <a:p>
            <a:pPr lvl="0" algn="ctr"/>
            <a:r>
              <a:rPr lang="en-GB" b="1" dirty="0"/>
              <a:t>Duplicate work reduced</a:t>
            </a:r>
            <a:endParaRPr lang="en-GB" dirty="0"/>
          </a:p>
          <a:p>
            <a:pPr lvl="0" algn="ctr"/>
            <a:r>
              <a:rPr lang="en-GB" b="1" dirty="0"/>
              <a:t>Information shared more quickly</a:t>
            </a:r>
            <a:endParaRPr lang="en-GB" dirty="0"/>
          </a:p>
          <a:p>
            <a:pPr lvl="0" algn="ctr"/>
            <a:r>
              <a:rPr lang="en-GB" b="1" dirty="0"/>
              <a:t>Communication between buildings improved</a:t>
            </a:r>
            <a:endParaRPr lang="en-GB" dirty="0"/>
          </a:p>
          <a:p>
            <a:pPr marL="0" indent="0" algn="ctr">
              <a:buNone/>
            </a:pPr>
            <a:r>
              <a:rPr lang="en-GB" b="1" dirty="0"/>
              <a:t>(Nimble, 2024)</a:t>
            </a:r>
            <a:endParaRPr lang="en-GB" dirty="0"/>
          </a:p>
          <a:p>
            <a:endParaRPr lang="en-GB" dirty="0"/>
          </a:p>
        </p:txBody>
      </p:sp>
      <p:sp>
        <p:nvSpPr>
          <p:cNvPr id="5" name="TextBox 4">
            <a:extLst>
              <a:ext uri="{FF2B5EF4-FFF2-40B4-BE49-F238E27FC236}">
                <a16:creationId xmlns:a16="http://schemas.microsoft.com/office/drawing/2014/main" id="{BE58B6C6-C21B-EFF9-2059-3A55E93A0DA0}"/>
              </a:ext>
            </a:extLst>
          </p:cNvPr>
          <p:cNvSpPr txBox="1"/>
          <p:nvPr/>
        </p:nvSpPr>
        <p:spPr>
          <a:xfrm>
            <a:off x="6711696" y="1865462"/>
            <a:ext cx="5045202" cy="3127075"/>
          </a:xfrm>
          <a:prstGeom prst="rect">
            <a:avLst/>
          </a:prstGeom>
          <a:noFill/>
        </p:spPr>
        <p:txBody>
          <a:bodyPr wrap="square">
            <a:spAutoFit/>
          </a:bodyPr>
          <a:lstStyle/>
          <a:p>
            <a:pPr>
              <a:lnSpc>
                <a:spcPct val="110000"/>
              </a:lnSpc>
            </a:pPr>
            <a:r>
              <a:rPr lang="en-GB" sz="1800" b="1" dirty="0">
                <a:cs typeface="Arial" panose="020B0604020202020204" pitchFamily="34" charset="0"/>
              </a:rPr>
              <a:t>The most suitable Microsoft 365 tool for secure file storage and sharing at Riverdale Nursing Home is OneDrive.</a:t>
            </a:r>
          </a:p>
          <a:p>
            <a:pPr>
              <a:lnSpc>
                <a:spcPct val="110000"/>
              </a:lnSpc>
            </a:pPr>
            <a:r>
              <a:rPr lang="en-GB" sz="1800" b="1" dirty="0">
                <a:cs typeface="Arial" panose="020B0604020202020204" pitchFamily="34" charset="0"/>
              </a:rPr>
              <a:t>OneDrive enables staff across both buildings to securely store, access and share important documents while maintaining confidentiality and data security. By adopting OneDrive consistently, Riverdale Nursing Home can improve communication, reduce duplication of work and increase overall efficiency</a:t>
            </a:r>
          </a:p>
        </p:txBody>
      </p:sp>
    </p:spTree>
    <p:extLst>
      <p:ext uri="{BB962C8B-B14F-4D97-AF65-F5344CB8AC3E}">
        <p14:creationId xmlns:p14="http://schemas.microsoft.com/office/powerpoint/2010/main" val="4100910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573A0-0F65-4926-CAF8-2218AAF842ED}"/>
              </a:ext>
            </a:extLst>
          </p:cNvPr>
          <p:cNvSpPr>
            <a:spLocks noGrp="1"/>
          </p:cNvSpPr>
          <p:nvPr>
            <p:ph type="title"/>
          </p:nvPr>
        </p:nvSpPr>
        <p:spPr/>
        <p:txBody>
          <a:bodyPr>
            <a:normAutofit fontScale="90000"/>
          </a:bodyPr>
          <a:lstStyle/>
          <a:p>
            <a:pPr algn="ctr"/>
            <a:r>
              <a:rPr lang="en-GB" b="1" dirty="0"/>
              <a:t>Advantages and Limitations</a:t>
            </a:r>
            <a:br>
              <a:rPr lang="en-GB" dirty="0"/>
            </a:br>
            <a:r>
              <a:rPr lang="en-GB" b="1" dirty="0"/>
              <a:t>Advantages</a:t>
            </a:r>
            <a:br>
              <a:rPr lang="en-GB" dirty="0"/>
            </a:br>
            <a:endParaRPr lang="en-GB" dirty="0"/>
          </a:p>
        </p:txBody>
      </p:sp>
      <p:sp>
        <p:nvSpPr>
          <p:cNvPr id="3" name="Content Placeholder 2">
            <a:extLst>
              <a:ext uri="{FF2B5EF4-FFF2-40B4-BE49-F238E27FC236}">
                <a16:creationId xmlns:a16="http://schemas.microsoft.com/office/drawing/2014/main" id="{0C5DBAED-8B5B-2C25-C450-FFE8E7DFBA39}"/>
              </a:ext>
            </a:extLst>
          </p:cNvPr>
          <p:cNvSpPr>
            <a:spLocks noGrp="1"/>
          </p:cNvSpPr>
          <p:nvPr>
            <p:ph idx="1"/>
          </p:nvPr>
        </p:nvSpPr>
        <p:spPr>
          <a:xfrm>
            <a:off x="6321554" y="1209992"/>
            <a:ext cx="5105398" cy="4200272"/>
          </a:xfrm>
        </p:spPr>
        <p:txBody>
          <a:bodyPr>
            <a:normAutofit/>
          </a:bodyPr>
          <a:lstStyle/>
          <a:p>
            <a:pPr marL="0" indent="0">
              <a:buNone/>
            </a:pPr>
            <a:endParaRPr lang="en-GB" dirty="0"/>
          </a:p>
          <a:p>
            <a:pPr marL="0" indent="0">
              <a:buNone/>
            </a:pPr>
            <a:r>
              <a:rPr lang="en-GB" b="1" dirty="0"/>
              <a:t>              Limitations</a:t>
            </a:r>
            <a:endParaRPr lang="en-GB" dirty="0"/>
          </a:p>
          <a:p>
            <a:r>
              <a:rPr lang="en-GB" b="1" dirty="0"/>
              <a:t>Staff training required</a:t>
            </a:r>
            <a:endParaRPr lang="en-GB" dirty="0"/>
          </a:p>
          <a:p>
            <a:r>
              <a:rPr lang="en-GB" b="1" dirty="0"/>
              <a:t>Internet connection needed</a:t>
            </a:r>
            <a:endParaRPr lang="en-GB" dirty="0"/>
          </a:p>
          <a:p>
            <a:r>
              <a:rPr lang="en-GB" b="1" dirty="0"/>
              <a:t>Access settings must be managed</a:t>
            </a:r>
            <a:endParaRPr lang="en-GB" dirty="0"/>
          </a:p>
          <a:p>
            <a:endParaRPr lang="en-GB" dirty="0"/>
          </a:p>
        </p:txBody>
      </p:sp>
      <p:sp>
        <p:nvSpPr>
          <p:cNvPr id="4" name="Content Placeholder 2">
            <a:extLst>
              <a:ext uri="{FF2B5EF4-FFF2-40B4-BE49-F238E27FC236}">
                <a16:creationId xmlns:a16="http://schemas.microsoft.com/office/drawing/2014/main" id="{89798447-5853-F408-9E09-AEF32C0EA204}"/>
              </a:ext>
            </a:extLst>
          </p:cNvPr>
          <p:cNvSpPr txBox="1">
            <a:spLocks/>
          </p:cNvSpPr>
          <p:nvPr/>
        </p:nvSpPr>
        <p:spPr>
          <a:xfrm>
            <a:off x="478536" y="1819402"/>
            <a:ext cx="5391912" cy="440766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t>Advantages</a:t>
            </a:r>
          </a:p>
          <a:p>
            <a:r>
              <a:rPr lang="en-GB" b="1" dirty="0"/>
              <a:t>Secure storage</a:t>
            </a:r>
            <a:endParaRPr lang="en-GB" dirty="0"/>
          </a:p>
          <a:p>
            <a:r>
              <a:rPr lang="en-GB" b="1" dirty="0"/>
              <a:t>Easy collaboration</a:t>
            </a:r>
            <a:endParaRPr lang="en-GB" dirty="0"/>
          </a:p>
          <a:p>
            <a:r>
              <a:rPr lang="en-GB" b="1" dirty="0"/>
              <a:t>Supports confidentiality</a:t>
            </a:r>
            <a:endParaRPr lang="en-GB" dirty="0"/>
          </a:p>
          <a:p>
            <a:r>
              <a:rPr lang="en-GB" b="1" dirty="0"/>
              <a:t>Limitations</a:t>
            </a:r>
            <a:endParaRPr lang="en-GB" dirty="0"/>
          </a:p>
          <a:p>
            <a:r>
              <a:rPr lang="en-GB" b="1" dirty="0"/>
              <a:t>Staff training required</a:t>
            </a:r>
            <a:endParaRPr lang="en-GB" dirty="0"/>
          </a:p>
          <a:p>
            <a:r>
              <a:rPr lang="en-GB" b="1" dirty="0"/>
              <a:t>Internet connection needed</a:t>
            </a:r>
            <a:endParaRPr lang="en-GB" dirty="0"/>
          </a:p>
          <a:p>
            <a:r>
              <a:rPr lang="en-GB" b="1" dirty="0"/>
              <a:t>Access settings must be managed</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536293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8C2DB-8809-C7B4-CCC3-4037A4ABCF6C}"/>
              </a:ext>
            </a:extLst>
          </p:cNvPr>
          <p:cNvSpPr>
            <a:spLocks noGrp="1"/>
          </p:cNvSpPr>
          <p:nvPr>
            <p:ph type="title"/>
          </p:nvPr>
        </p:nvSpPr>
        <p:spPr/>
        <p:txBody>
          <a:bodyPr/>
          <a:lstStyle/>
          <a:p>
            <a:pPr algn="ctr"/>
            <a:r>
              <a:rPr lang="en-GB" b="1" dirty="0"/>
              <a:t>References</a:t>
            </a:r>
            <a:br>
              <a:rPr lang="en-GB" dirty="0"/>
            </a:br>
            <a:endParaRPr lang="en-GB" dirty="0"/>
          </a:p>
        </p:txBody>
      </p:sp>
      <p:sp>
        <p:nvSpPr>
          <p:cNvPr id="3" name="Content Placeholder 2">
            <a:extLst>
              <a:ext uri="{FF2B5EF4-FFF2-40B4-BE49-F238E27FC236}">
                <a16:creationId xmlns:a16="http://schemas.microsoft.com/office/drawing/2014/main" id="{1BABDD99-06B0-639E-E8F1-0575049E7E83}"/>
              </a:ext>
            </a:extLst>
          </p:cNvPr>
          <p:cNvSpPr>
            <a:spLocks noGrp="1"/>
          </p:cNvSpPr>
          <p:nvPr>
            <p:ph idx="1"/>
          </p:nvPr>
        </p:nvSpPr>
        <p:spPr/>
        <p:txBody>
          <a:bodyPr>
            <a:normAutofit lnSpcReduction="10000"/>
          </a:bodyPr>
          <a:lstStyle/>
          <a:p>
            <a:pPr marL="0" indent="0">
              <a:buNone/>
            </a:pPr>
            <a:endParaRPr lang="en-GB" dirty="0"/>
          </a:p>
          <a:p>
            <a:r>
              <a:rPr lang="en-GB" dirty="0"/>
              <a:t>Microsoft (2025) </a:t>
            </a:r>
            <a:r>
              <a:rPr lang="en-GB" i="1" dirty="0"/>
              <a:t>OneDrive cloud storage</a:t>
            </a:r>
            <a:r>
              <a:rPr lang="en-GB" dirty="0"/>
              <a:t>. Available at: </a:t>
            </a:r>
            <a:r>
              <a:rPr lang="en-GB" u="sng" dirty="0">
                <a:hlinkClick r:id="rId2"/>
              </a:rPr>
              <a:t>https://www.microsoft.com/en-gb/microsoft-365/onedrive/online-cloud-storage</a:t>
            </a:r>
            <a:r>
              <a:rPr lang="en-GB" dirty="0"/>
              <a:t> (Accessed: 7 June 2026).</a:t>
            </a:r>
          </a:p>
          <a:p>
            <a:r>
              <a:rPr lang="en-GB" dirty="0"/>
              <a:t>National Cyber Security Centre (2025) </a:t>
            </a:r>
            <a:r>
              <a:rPr lang="en-GB" i="1" dirty="0"/>
              <a:t>National Cyber Security Centre</a:t>
            </a:r>
            <a:r>
              <a:rPr lang="en-GB" dirty="0"/>
              <a:t>. Available at: </a:t>
            </a:r>
            <a:r>
              <a:rPr lang="en-GB" u="sng" dirty="0">
                <a:hlinkClick r:id="rId3"/>
              </a:rPr>
              <a:t>https://www.ncsc.gov.uk/</a:t>
            </a:r>
            <a:r>
              <a:rPr lang="en-GB" dirty="0"/>
              <a:t> (Accessed: 7 June 2026).</a:t>
            </a:r>
          </a:p>
          <a:p>
            <a:r>
              <a:rPr lang="en-GB" dirty="0"/>
              <a:t>Nimble (2024) </a:t>
            </a:r>
            <a:r>
              <a:rPr lang="en-GB" i="1" dirty="0"/>
              <a:t>Email security awareness: 10 tips to keep your inbox safe</a:t>
            </a:r>
            <a:r>
              <a:rPr lang="en-GB" dirty="0"/>
              <a:t>. Available at: </a:t>
            </a:r>
            <a:r>
              <a:rPr lang="en-GB" u="sng" dirty="0">
                <a:hlinkClick r:id="rId4"/>
              </a:rPr>
              <a:t>https://www.nimble.com/blog/email-security-awareness-10-tips-to-keep-your-inbox-safe/</a:t>
            </a:r>
            <a:r>
              <a:rPr lang="en-GB" dirty="0"/>
              <a:t> (Accessed: 7 June 202</a:t>
            </a:r>
          </a:p>
          <a:p>
            <a:r>
              <a:rPr lang="en-GB" dirty="0"/>
              <a:t>The Access Group (2024) </a:t>
            </a:r>
            <a:r>
              <a:rPr lang="en-GB" i="1" dirty="0"/>
              <a:t>Confidentiality in health and social care</a:t>
            </a:r>
            <a:r>
              <a:rPr lang="en-GB" dirty="0"/>
              <a:t>. Available at: </a:t>
            </a:r>
            <a:r>
              <a:rPr lang="en-GB" u="sng" dirty="0">
                <a:hlinkClick r:id="rId5"/>
              </a:rPr>
              <a:t>https://www.theaccessgroup.com/en-gb/blog/hsc-confidentiality-in-health-and-social-care/</a:t>
            </a:r>
            <a:r>
              <a:rPr lang="en-GB" dirty="0"/>
              <a:t> (Accessed: 7 June 2026).6).</a:t>
            </a:r>
          </a:p>
          <a:p>
            <a:endParaRPr lang="en-GB" dirty="0"/>
          </a:p>
        </p:txBody>
      </p:sp>
    </p:spTree>
    <p:extLst>
      <p:ext uri="{BB962C8B-B14F-4D97-AF65-F5344CB8AC3E}">
        <p14:creationId xmlns:p14="http://schemas.microsoft.com/office/powerpoint/2010/main" val="302490745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5" ma:contentTypeDescription="Create a new document." ma:contentTypeScope="" ma:versionID="5a8e1686b6bc1710e13fb97dc274de5c">
  <xsd:schema xmlns:xsd="http://www.w3.org/2001/XMLSchema" xmlns:xs="http://www.w3.org/2001/XMLSchema" xmlns:p="http://schemas.microsoft.com/office/2006/metadata/properties" xmlns:ns3="936e02c4-a484-4998-a51a-c24e6dc61f3e" targetNamespace="http://schemas.microsoft.com/office/2006/metadata/properties" ma:root="true" ma:fieldsID="91460265461bb745528e0df251af7074" ns3:_="">
    <xsd:import namespace="936e02c4-a484-4998-a51a-c24e6dc61f3e"/>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7EA63E-59E1-4131-999C-B5BA41F04F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6e02c4-a484-4998-a51a-c24e6dc61f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9CE3C82-7CDF-49D0-995C-A9EFEEF0FACE}">
  <ds:schemaRefs>
    <ds:schemaRef ds:uri="http://purl.org/dc/elements/1.1/"/>
    <ds:schemaRef ds:uri="http://www.w3.org/XML/1998/namespace"/>
    <ds:schemaRef ds:uri="936e02c4-a484-4998-a51a-c24e6dc61f3e"/>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B6D43F1D-2FE0-4F94-BCF3-5E8D415B877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70</TotalTime>
  <Words>461</Words>
  <Application>Microsoft Office PowerPoint</Application>
  <PresentationFormat>Widescreen</PresentationFormat>
  <Paragraphs>60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Wisp</vt:lpstr>
      <vt:lpstr>Karla Esmeralda Rodriguez de Romero Number of Student: 2435930 Lecture’s Name: Aliyuda Ali</vt:lpstr>
      <vt:lpstr>Introduction Riverdale Nursing Home </vt:lpstr>
      <vt:lpstr>Secure File Storage and Sharing</vt:lpstr>
      <vt:lpstr>Microsoft 365 Tool Selected OneDrive </vt:lpstr>
      <vt:lpstr>Why OneDrive is Suitable</vt:lpstr>
      <vt:lpstr>Improving Efficiency and Communication</vt:lpstr>
      <vt:lpstr>Advantages and Limitations Advantages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Karla Esmeralda Rodriguez De Romero (2435930)</dc:creator>
  <cp:lastModifiedBy>Karla Esmeralda Rodriguez De Romero (2435930)</cp:lastModifiedBy>
  <cp:revision>3</cp:revision>
  <dcterms:created xsi:type="dcterms:W3CDTF">2026-06-07T20:02:47Z</dcterms:created>
  <dcterms:modified xsi:type="dcterms:W3CDTF">2026-06-07T21:28:26Z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