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28"/>
  </p:normalViewPr>
  <p:slideViewPr>
    <p:cSldViewPr snapToGrid="0">
      <p:cViewPr varScale="1">
        <p:scale>
          <a:sx n="98" d="100"/>
          <a:sy n="98" d="100"/>
        </p:scale>
        <p:origin x="10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452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655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260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856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010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457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957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22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888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69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34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081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8" name="Freeform: Shape 1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orful city with a bright light&#10;&#10;AI-generated content may be incorrect.">
            <a:extLst>
              <a:ext uri="{FF2B5EF4-FFF2-40B4-BE49-F238E27FC236}">
                <a16:creationId xmlns:a16="http://schemas.microsoft.com/office/drawing/2014/main" id="{FB12EAC9-703F-B9F5-3F18-8761018124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38" r="1320" b="3"/>
          <a:stretch>
            <a:fillRect/>
          </a:stretch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67B457-A030-30D7-D97A-749C02035C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2286000"/>
            <a:ext cx="5334000" cy="38100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Name: Justin Wella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number: 2412967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code: LCLM5002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Lecturer name: Doreen Nyaa </a:t>
            </a:r>
            <a:r>
              <a:rPr lang="en-US" dirty="0" err="1"/>
              <a:t>Amundam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51B88-B18F-4E4E-1BEF-2C56318099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762000"/>
            <a:ext cx="5334000" cy="152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dirty="0"/>
              <a:t>Recruitment &amp; Selection for Business Transformation Project</a:t>
            </a:r>
          </a:p>
        </p:txBody>
      </p:sp>
    </p:spTree>
    <p:extLst>
      <p:ext uri="{BB962C8B-B14F-4D97-AF65-F5344CB8AC3E}">
        <p14:creationId xmlns:p14="http://schemas.microsoft.com/office/powerpoint/2010/main" val="156274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B1405-3D57-817D-84C2-786F3E92C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6E64E-D017-151B-9960-9785B82DC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1. Introduction to the Company</a:t>
            </a:r>
          </a:p>
          <a:p>
            <a:r>
              <a:rPr lang="en-GB" dirty="0"/>
              <a:t>2. Recruitment Process</a:t>
            </a:r>
          </a:p>
          <a:p>
            <a:r>
              <a:rPr lang="en-GB" dirty="0"/>
              <a:t>3. Job Analysis, Job Description &amp; Person Specification</a:t>
            </a:r>
          </a:p>
          <a:p>
            <a:r>
              <a:rPr lang="en-GB" dirty="0"/>
              <a:t>4. Interview Types</a:t>
            </a:r>
          </a:p>
          <a:p>
            <a:r>
              <a:rPr lang="en-GB" dirty="0"/>
              <a:t>5. Questioning Techniques in Interviews</a:t>
            </a:r>
          </a:p>
          <a:p>
            <a:r>
              <a:rPr lang="en-GB" dirty="0"/>
              <a:t>6. Face to Face vs Online Interviews</a:t>
            </a:r>
          </a:p>
          <a:p>
            <a:r>
              <a:rPr lang="en-GB" dirty="0"/>
              <a:t>7. Conclusion</a:t>
            </a:r>
          </a:p>
          <a:p>
            <a:r>
              <a:rPr lang="en-GB" dirty="0"/>
              <a:t>8.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846457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1DD3B-110A-CBF1-A729-84C27A324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34676-A35E-8A20-DBA7-532973923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have chosen the company Jaguar Land Rover, a Birmingham-based company that designs, develops and manufactures the sale of vehicles and is the largest automotive employer in the UK.</a:t>
            </a:r>
          </a:p>
          <a:p>
            <a:r>
              <a:rPr lang="en-GB" dirty="0"/>
              <a:t>That is why it is important to ensure interview candidates align with the company’s vision, values skills and needs.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105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A6B5C-F447-5A36-94E8-782373B5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93AAF-6E9E-9FE9-74EA-DE8BDBBEAC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There are many steps to ensure that the right candidate is recruited at the right time:</a:t>
            </a:r>
          </a:p>
          <a:p>
            <a:r>
              <a:rPr lang="en-GB" dirty="0"/>
              <a:t>Workforce planning = Identify the company’s staffing needs etc if someone skilled in sales is needed due to lower sales.</a:t>
            </a:r>
          </a:p>
          <a:p>
            <a:r>
              <a:rPr lang="en-GB" dirty="0"/>
              <a:t>Job analysis = Understand duties, responsibilities, and skills required for the job.</a:t>
            </a:r>
          </a:p>
          <a:p>
            <a:r>
              <a:rPr lang="en-GB" dirty="0"/>
              <a:t>Job description = Outline of role and the tasks done within it.</a:t>
            </a:r>
          </a:p>
          <a:p>
            <a:r>
              <a:rPr lang="en-GB" dirty="0"/>
              <a:t>Attracting clients = This can be done by advertising on websites such as indeed</a:t>
            </a:r>
          </a:p>
          <a:p>
            <a:r>
              <a:rPr lang="en-GB" dirty="0"/>
              <a:t>Shortlisting = Grabbing a handful of people who meet the role criteria</a:t>
            </a:r>
          </a:p>
          <a:p>
            <a:r>
              <a:rPr lang="en-GB" dirty="0"/>
              <a:t>Interview = Selecting the best-fit candidate</a:t>
            </a:r>
          </a:p>
          <a:p>
            <a:r>
              <a:rPr lang="en-GB" dirty="0"/>
              <a:t>Onboarding = Offer, contract and induction possibly training too if necessary</a:t>
            </a:r>
          </a:p>
        </p:txBody>
      </p:sp>
    </p:spTree>
    <p:extLst>
      <p:ext uri="{BB962C8B-B14F-4D97-AF65-F5344CB8AC3E}">
        <p14:creationId xmlns:p14="http://schemas.microsoft.com/office/powerpoint/2010/main" val="565262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57C79-F6C0-6F30-2D8B-336F81A49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Analysis, Job Description &amp; 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694BE-E20F-64F7-7BCC-2B16F87B0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Job analysis - May include overseeing project delivery, managing stakeholders and driving digital change.</a:t>
            </a:r>
          </a:p>
          <a:p>
            <a:r>
              <a:rPr lang="en-GB" dirty="0"/>
              <a:t>Job description – Outlines responsibilities, reporting lines and performance indicators</a:t>
            </a:r>
          </a:p>
          <a:p>
            <a:r>
              <a:rPr lang="en-GB" dirty="0"/>
              <a:t>Person specification – Qualifications such as a degree, experience in the field, skills like data analysis etc.</a:t>
            </a:r>
          </a:p>
        </p:txBody>
      </p:sp>
    </p:spTree>
    <p:extLst>
      <p:ext uri="{BB962C8B-B14F-4D97-AF65-F5344CB8AC3E}">
        <p14:creationId xmlns:p14="http://schemas.microsoft.com/office/powerpoint/2010/main" val="1374521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783CF-95BD-8270-C21A-29B1B942F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 1: 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E88CA-9DCB-7EE1-CAB0-B67C0090C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structured interview is an interview type with pre-determined questions asked consistently to all candidates.</a:t>
            </a:r>
          </a:p>
          <a:p>
            <a:r>
              <a:rPr lang="en-GB" dirty="0"/>
              <a:t>Strengths: Makes sure the interview process is fair and reduces bias.</a:t>
            </a:r>
          </a:p>
          <a:p>
            <a:r>
              <a:rPr lang="en-GB" dirty="0"/>
              <a:t>Ensures evaluation of all candidates against project needs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66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DAF19-720B-2640-9012-0BFA387B2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 2: Competency-Based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668BA-D432-8DAC-65B3-DF3356DAE5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competency based interview focuses on past experiences to predict a candidate’s future performance.</a:t>
            </a:r>
          </a:p>
          <a:p>
            <a:r>
              <a:rPr lang="en-GB" dirty="0"/>
              <a:t>Can use STAR technique (Situation, Task, Action, Result)</a:t>
            </a:r>
          </a:p>
          <a:p>
            <a:r>
              <a:rPr lang="en-GB" dirty="0"/>
              <a:t>Assesses leadership, problem-solving and candidate adaptability.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286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82B5E-7741-7910-81F9-5B0509ED3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 3: Panel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23053-6516-E689-E31C-34E34CCB1B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panel interview is a candidate being interviewed by multiple interviewers at once.</a:t>
            </a:r>
          </a:p>
          <a:p>
            <a:pPr marL="0" indent="0">
              <a:buNone/>
            </a:pPr>
            <a:r>
              <a:rPr lang="en-GB" dirty="0"/>
              <a:t>Strengths: Multiple perspectives, reduces individual bias, efficient for senior roles.</a:t>
            </a:r>
          </a:p>
        </p:txBody>
      </p:sp>
    </p:spTree>
    <p:extLst>
      <p:ext uri="{BB962C8B-B14F-4D97-AF65-F5344CB8AC3E}">
        <p14:creationId xmlns:p14="http://schemas.microsoft.com/office/powerpoint/2010/main" val="478727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4CBD1-CF8B-3B0F-9C31-6702FA5B3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33180-DFD0-B61D-A200-B3B07ADF74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Probing questions – Dig deeper into candidate’s experiences by asking them to expand, etc.</a:t>
            </a:r>
          </a:p>
          <a:p>
            <a:r>
              <a:rPr lang="en-GB" dirty="0"/>
              <a:t>Socratic questions – Encouraging critical thinking by asking them what they would do alternatively etc.</a:t>
            </a:r>
          </a:p>
          <a:p>
            <a:r>
              <a:rPr lang="en-GB" dirty="0"/>
              <a:t>These questioning techniques reveal analytical thinking and leadership which is key for transformation roles.</a:t>
            </a:r>
          </a:p>
        </p:txBody>
      </p:sp>
    </p:spTree>
    <p:extLst>
      <p:ext uri="{BB962C8B-B14F-4D97-AF65-F5344CB8AC3E}">
        <p14:creationId xmlns:p14="http://schemas.microsoft.com/office/powerpoint/2010/main" val="204019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162C09-CEFB-B9CD-9394-29A60C013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 to Face Interview vs Online Interview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448738A-B8CD-7B92-83BC-8BFE7E3018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u="sng" dirty="0"/>
              <a:t>Online</a:t>
            </a:r>
            <a:r>
              <a:rPr lang="en-GB" dirty="0"/>
              <a:t>:</a:t>
            </a:r>
          </a:p>
          <a:p>
            <a:r>
              <a:rPr lang="en-GB" b="1" u="sng" dirty="0"/>
              <a:t>Strengths</a:t>
            </a:r>
            <a:r>
              <a:rPr lang="en-GB" dirty="0"/>
              <a:t> –</a:t>
            </a:r>
          </a:p>
          <a:p>
            <a:r>
              <a:rPr lang="en-GB" dirty="0"/>
              <a:t>Flexible, wider candidate pool</a:t>
            </a:r>
          </a:p>
          <a:p>
            <a:r>
              <a:rPr lang="en-GB" dirty="0"/>
              <a:t>Cost </a:t>
            </a:r>
            <a:r>
              <a:rPr lang="en-GB" dirty="0" err="1"/>
              <a:t>effiecient</a:t>
            </a:r>
            <a:endParaRPr lang="en-GB" dirty="0"/>
          </a:p>
          <a:p>
            <a:r>
              <a:rPr lang="en-GB" dirty="0"/>
              <a:t>Useful for international projects</a:t>
            </a:r>
          </a:p>
          <a:p>
            <a:r>
              <a:rPr lang="en-GB" b="1" u="sng" dirty="0"/>
              <a:t>Weaknesses</a:t>
            </a:r>
            <a:r>
              <a:rPr lang="en-GB" dirty="0"/>
              <a:t> –</a:t>
            </a:r>
          </a:p>
          <a:p>
            <a:r>
              <a:rPr lang="en-GB" dirty="0"/>
              <a:t>Technical difficulties </a:t>
            </a:r>
          </a:p>
          <a:p>
            <a:r>
              <a:rPr lang="en-GB" dirty="0"/>
              <a:t>Harder to assess non-verbal cues</a:t>
            </a:r>
          </a:p>
          <a:p>
            <a:r>
              <a:rPr lang="en-GB" dirty="0"/>
              <a:t>May reduce candidate engagement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BED6F3-51E2-974B-06B6-496780437D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u="sng" dirty="0"/>
              <a:t>Face-to-interview</a:t>
            </a:r>
          </a:p>
          <a:p>
            <a:r>
              <a:rPr lang="en-GB" b="1" u="sng" dirty="0"/>
              <a:t>Strengths –</a:t>
            </a:r>
          </a:p>
          <a:p>
            <a:r>
              <a:rPr lang="en-GB" dirty="0"/>
              <a:t>Build rapport &amp; trust</a:t>
            </a:r>
          </a:p>
          <a:p>
            <a:r>
              <a:rPr lang="en-GB" dirty="0"/>
              <a:t>Allows observation of body language</a:t>
            </a:r>
          </a:p>
          <a:p>
            <a:r>
              <a:rPr lang="en-GB" dirty="0"/>
              <a:t>Useful for high-stakes roles</a:t>
            </a:r>
          </a:p>
          <a:p>
            <a:r>
              <a:rPr lang="en-GB" b="1" u="sng" dirty="0"/>
              <a:t>Weaknesses –</a:t>
            </a:r>
          </a:p>
          <a:p>
            <a:r>
              <a:rPr lang="en-GB" dirty="0"/>
              <a:t>Costly &amp; time consuming</a:t>
            </a:r>
          </a:p>
          <a:p>
            <a:r>
              <a:rPr lang="en-GB" dirty="0"/>
              <a:t>Limited candidate pool due to geographical restrictions</a:t>
            </a:r>
          </a:p>
        </p:txBody>
      </p:sp>
    </p:spTree>
    <p:extLst>
      <p:ext uri="{BB962C8B-B14F-4D97-AF65-F5344CB8AC3E}">
        <p14:creationId xmlns:p14="http://schemas.microsoft.com/office/powerpoint/2010/main" val="486309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ACC33C0-2278-1C99-A16D-2B366FA07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DD2158-2518-9181-D98F-E85DB9A3E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Hiring should align with beliefs, values and the vision for the company. Therefore recruitment should be strategic, structured, and competency-based. Probing and </a:t>
            </a:r>
            <a:r>
              <a:rPr lang="en-GB" dirty="0" err="1"/>
              <a:t>socratic</a:t>
            </a:r>
            <a:r>
              <a:rPr lang="en-GB" dirty="0"/>
              <a:t> questioning best reveal project role suitability.</a:t>
            </a:r>
          </a:p>
        </p:txBody>
      </p:sp>
    </p:spTree>
    <p:extLst>
      <p:ext uri="{BB962C8B-B14F-4D97-AF65-F5344CB8AC3E}">
        <p14:creationId xmlns:p14="http://schemas.microsoft.com/office/powerpoint/2010/main" val="3977698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613B4-C659-FFFC-4433-9C90F4D1F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A3047-033F-8FA8-62BA-40BFC9229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Sinek, S. (2009). Start With Why: How Great Leaders Inspire Everyone To Take Action</a:t>
            </a:r>
          </a:p>
          <a:p>
            <a:r>
              <a:rPr lang="en-GB" dirty="0"/>
              <a:t>CIPD (2024). Recruitment and Selection.</a:t>
            </a:r>
          </a:p>
          <a:p>
            <a:r>
              <a:rPr lang="en-GB" dirty="0"/>
              <a:t>Armstrong, M. (2020) Armstrong’s Handbook of Human Resource Management Practice. Kogan Page.</a:t>
            </a:r>
          </a:p>
          <a:p>
            <a:r>
              <a:rPr lang="en-GB" dirty="0"/>
              <a:t>Indeed (2023) “Types of Job Interviews.”</a:t>
            </a:r>
          </a:p>
        </p:txBody>
      </p:sp>
    </p:spTree>
    <p:extLst>
      <p:ext uri="{BB962C8B-B14F-4D97-AF65-F5344CB8AC3E}">
        <p14:creationId xmlns:p14="http://schemas.microsoft.com/office/powerpoint/2010/main" val="4281108098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621</Words>
  <Application>Microsoft Macintosh PowerPoint</Application>
  <PresentationFormat>Widescreen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Avenir Next LT Pro</vt:lpstr>
      <vt:lpstr>Avenir Next LT Pro Light</vt:lpstr>
      <vt:lpstr>Sitka Subheading</vt:lpstr>
      <vt:lpstr>PebbleVTI</vt:lpstr>
      <vt:lpstr>Recruitment &amp; Selection for Business Transformation Project</vt:lpstr>
      <vt:lpstr>Table of Contents</vt:lpstr>
      <vt:lpstr>Introduction to the Company</vt:lpstr>
      <vt:lpstr>Recruitment Process</vt:lpstr>
      <vt:lpstr>Job Analysis, Job Description &amp; Person Specification</vt:lpstr>
      <vt:lpstr>Interview type 1: Structured Interview</vt:lpstr>
      <vt:lpstr>Interview type 2: Competency-Based Interview</vt:lpstr>
      <vt:lpstr>Interview type 3: Panel Interview</vt:lpstr>
      <vt:lpstr>Questioning Techniques</vt:lpstr>
      <vt:lpstr>Face to Face Interview vs Online Interview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Precious Wella</dc:creator>
  <cp:lastModifiedBy>Precious Wella</cp:lastModifiedBy>
  <cp:revision>2</cp:revision>
  <dcterms:created xsi:type="dcterms:W3CDTF">2025-10-12T18:06:05Z</dcterms:created>
  <dcterms:modified xsi:type="dcterms:W3CDTF">2025-10-12T19:09:54Z</dcterms:modified>
</cp:coreProperties>
</file>